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08" r:id="rId4"/>
  </p:sldMasterIdLst>
  <p:notesMasterIdLst>
    <p:notesMasterId r:id="rId102"/>
  </p:notesMasterIdLst>
  <p:handoutMasterIdLst>
    <p:handoutMasterId r:id="rId103"/>
  </p:handoutMasterIdLst>
  <p:sldIdLst>
    <p:sldId id="334" r:id="rId5"/>
    <p:sldId id="455" r:id="rId6"/>
    <p:sldId id="336" r:id="rId7"/>
    <p:sldId id="460" r:id="rId8"/>
    <p:sldId id="476" r:id="rId9"/>
    <p:sldId id="266" r:id="rId10"/>
    <p:sldId id="492" r:id="rId11"/>
    <p:sldId id="454" r:id="rId12"/>
    <p:sldId id="518" r:id="rId13"/>
    <p:sldId id="552" r:id="rId14"/>
    <p:sldId id="510" r:id="rId15"/>
    <p:sldId id="438" r:id="rId16"/>
    <p:sldId id="439" r:id="rId17"/>
    <p:sldId id="440" r:id="rId18"/>
    <p:sldId id="441" r:id="rId19"/>
    <p:sldId id="478" r:id="rId20"/>
    <p:sldId id="453" r:id="rId21"/>
    <p:sldId id="260" r:id="rId22"/>
    <p:sldId id="506" r:id="rId23"/>
    <p:sldId id="507" r:id="rId24"/>
    <p:sldId id="401" r:id="rId25"/>
    <p:sldId id="487" r:id="rId26"/>
    <p:sldId id="488" r:id="rId27"/>
    <p:sldId id="489" r:id="rId28"/>
    <p:sldId id="461" r:id="rId29"/>
    <p:sldId id="470" r:id="rId30"/>
    <p:sldId id="528" r:id="rId31"/>
    <p:sldId id="513" r:id="rId32"/>
    <p:sldId id="402" r:id="rId33"/>
    <p:sldId id="546" r:id="rId34"/>
    <p:sldId id="547" r:id="rId35"/>
    <p:sldId id="428" r:id="rId36"/>
    <p:sldId id="548" r:id="rId37"/>
    <p:sldId id="517" r:id="rId38"/>
    <p:sldId id="516" r:id="rId39"/>
    <p:sldId id="520" r:id="rId40"/>
    <p:sldId id="423" r:id="rId41"/>
    <p:sldId id="456" r:id="rId42"/>
    <p:sldId id="523" r:id="rId43"/>
    <p:sldId id="512" r:id="rId44"/>
    <p:sldId id="469" r:id="rId45"/>
    <p:sldId id="480" r:id="rId46"/>
    <p:sldId id="481" r:id="rId47"/>
    <p:sldId id="549" r:id="rId48"/>
    <p:sldId id="483" r:id="rId49"/>
    <p:sldId id="484" r:id="rId50"/>
    <p:sldId id="551" r:id="rId51"/>
    <p:sldId id="502" r:id="rId52"/>
    <p:sldId id="503" r:id="rId53"/>
    <p:sldId id="403" r:id="rId54"/>
    <p:sldId id="404" r:id="rId55"/>
    <p:sldId id="405" r:id="rId56"/>
    <p:sldId id="406" r:id="rId57"/>
    <p:sldId id="522" r:id="rId58"/>
    <p:sldId id="407" r:id="rId59"/>
    <p:sldId id="408" r:id="rId60"/>
    <p:sldId id="409" r:id="rId61"/>
    <p:sldId id="410" r:id="rId62"/>
    <p:sldId id="411" r:id="rId63"/>
    <p:sldId id="412" r:id="rId64"/>
    <p:sldId id="443" r:id="rId65"/>
    <p:sldId id="444" r:id="rId66"/>
    <p:sldId id="445" r:id="rId67"/>
    <p:sldId id="446" r:id="rId68"/>
    <p:sldId id="447" r:id="rId69"/>
    <p:sldId id="527" r:id="rId70"/>
    <p:sldId id="530" r:id="rId71"/>
    <p:sldId id="413" r:id="rId72"/>
    <p:sldId id="414" r:id="rId73"/>
    <p:sldId id="416" r:id="rId74"/>
    <p:sldId id="417" r:id="rId75"/>
    <p:sldId id="511" r:id="rId76"/>
    <p:sldId id="490" r:id="rId77"/>
    <p:sldId id="519" r:id="rId78"/>
    <p:sldId id="500" r:id="rId79"/>
    <p:sldId id="459" r:id="rId80"/>
    <p:sldId id="491" r:id="rId81"/>
    <p:sldId id="425" r:id="rId82"/>
    <p:sldId id="426" r:id="rId83"/>
    <p:sldId id="437" r:id="rId84"/>
    <p:sldId id="501" r:id="rId85"/>
    <p:sldId id="475" r:id="rId86"/>
    <p:sldId id="357" r:id="rId87"/>
    <p:sldId id="499" r:id="rId88"/>
    <p:sldId id="496" r:id="rId89"/>
    <p:sldId id="442" r:id="rId90"/>
    <p:sldId id="529" r:id="rId91"/>
    <p:sldId id="534" r:id="rId92"/>
    <p:sldId id="537" r:id="rId93"/>
    <p:sldId id="538" r:id="rId94"/>
    <p:sldId id="543" r:id="rId95"/>
    <p:sldId id="541" r:id="rId96"/>
    <p:sldId id="544" r:id="rId97"/>
    <p:sldId id="533" r:id="rId98"/>
    <p:sldId id="539" r:id="rId99"/>
    <p:sldId id="540" r:id="rId100"/>
    <p:sldId id="431"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4726" autoAdjust="0"/>
  </p:normalViewPr>
  <p:slideViewPr>
    <p:cSldViewPr>
      <p:cViewPr>
        <p:scale>
          <a:sx n="80" d="100"/>
          <a:sy n="80" d="100"/>
        </p:scale>
        <p:origin x="-2136" y="-912"/>
      </p:cViewPr>
      <p:guideLst>
        <p:guide orient="horz" pos="2160"/>
        <p:guide pos="2880"/>
      </p:guideLst>
    </p:cSldViewPr>
  </p:slideViewPr>
  <p:outlineViewPr>
    <p:cViewPr>
      <p:scale>
        <a:sx n="33" d="100"/>
        <a:sy n="33" d="100"/>
      </p:scale>
      <p:origin x="0" y="7746"/>
    </p:cViewPr>
  </p:outlineViewPr>
  <p:notesTextViewPr>
    <p:cViewPr>
      <p:scale>
        <a:sx n="100" d="100"/>
        <a:sy n="100" d="100"/>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7.xml"/><Relationship Id="rId102" Type="http://schemas.openxmlformats.org/officeDocument/2006/relationships/notesMaster" Target="notesMasters/notesMaster1.xml"/><Relationship Id="rId103" Type="http://schemas.openxmlformats.org/officeDocument/2006/relationships/handoutMaster" Target="handoutMasters/handoutMaster1.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8"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slide" Target="slides/slide96.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6F2DDD-51C5-4E6E-BC44-CD89096B0C18}" type="doc">
      <dgm:prSet loTypeId="urn:microsoft.com/office/officeart/2005/8/layout/arrow2" loCatId="process" qsTypeId="urn:microsoft.com/office/officeart/2005/8/quickstyle/3d1" qsCatId="3D" csTypeId="urn:microsoft.com/office/officeart/2005/8/colors/accent1_2" csCatId="accent1" phldr="1"/>
      <dgm:spPr/>
    </dgm:pt>
    <dgm:pt modelId="{F55AA1E0-945B-4B57-A6BC-0C91FD9716AD}">
      <dgm:prSet phldrT="[Text]"/>
      <dgm:spPr/>
      <dgm:t>
        <a:bodyPr/>
        <a:lstStyle/>
        <a:p>
          <a:r>
            <a:rPr lang="en-US" dirty="0" smtClean="0">
              <a:solidFill>
                <a:schemeClr val="tx1"/>
              </a:solidFill>
            </a:rPr>
            <a:t>Soil Health</a:t>
          </a:r>
          <a:endParaRPr lang="en-US" dirty="0">
            <a:solidFill>
              <a:schemeClr val="tx1"/>
            </a:solidFill>
          </a:endParaRPr>
        </a:p>
      </dgm:t>
    </dgm:pt>
    <dgm:pt modelId="{FAAD2969-3CC7-4E1F-97A2-FB2B515ED8CF}" type="parTrans" cxnId="{3E3C5A02-80E4-4673-9ADF-C505211E23E9}">
      <dgm:prSet/>
      <dgm:spPr/>
      <dgm:t>
        <a:bodyPr/>
        <a:lstStyle/>
        <a:p>
          <a:endParaRPr lang="en-US"/>
        </a:p>
      </dgm:t>
    </dgm:pt>
    <dgm:pt modelId="{E060E772-B1B3-4B3E-A1BB-0102FAAC0DD7}" type="sibTrans" cxnId="{3E3C5A02-80E4-4673-9ADF-C505211E23E9}">
      <dgm:prSet/>
      <dgm:spPr/>
      <dgm:t>
        <a:bodyPr/>
        <a:lstStyle/>
        <a:p>
          <a:endParaRPr lang="en-US"/>
        </a:p>
      </dgm:t>
    </dgm:pt>
    <dgm:pt modelId="{3E0CE506-B2DE-4BD9-A230-F6C9414F2D6B}">
      <dgm:prSet phldrT="[Text]"/>
      <dgm:spPr/>
      <dgm:t>
        <a:bodyPr/>
        <a:lstStyle/>
        <a:p>
          <a:r>
            <a:rPr lang="en-US" dirty="0" smtClean="0">
              <a:solidFill>
                <a:schemeClr val="tx1"/>
              </a:solidFill>
            </a:rPr>
            <a:t>Plant Health</a:t>
          </a:r>
          <a:endParaRPr lang="en-US" dirty="0">
            <a:solidFill>
              <a:schemeClr val="tx1"/>
            </a:solidFill>
          </a:endParaRPr>
        </a:p>
      </dgm:t>
    </dgm:pt>
    <dgm:pt modelId="{03AEB631-D32E-44DA-8C49-1FE03047AAE2}" type="parTrans" cxnId="{F6A5E79D-A2A0-4B05-B70C-546327CAE7A7}">
      <dgm:prSet/>
      <dgm:spPr/>
      <dgm:t>
        <a:bodyPr/>
        <a:lstStyle/>
        <a:p>
          <a:endParaRPr lang="en-US"/>
        </a:p>
      </dgm:t>
    </dgm:pt>
    <dgm:pt modelId="{98DFA06D-9EFD-402E-BA0F-A2BEA8A2DDD1}" type="sibTrans" cxnId="{F6A5E79D-A2A0-4B05-B70C-546327CAE7A7}">
      <dgm:prSet/>
      <dgm:spPr/>
      <dgm:t>
        <a:bodyPr/>
        <a:lstStyle/>
        <a:p>
          <a:endParaRPr lang="en-US"/>
        </a:p>
      </dgm:t>
    </dgm:pt>
    <dgm:pt modelId="{4B30DAF9-7D0D-421A-AC9B-93A340E33788}">
      <dgm:prSet phldrT="[Text]"/>
      <dgm:spPr/>
      <dgm:t>
        <a:bodyPr/>
        <a:lstStyle/>
        <a:p>
          <a:r>
            <a:rPr lang="en-US" dirty="0" smtClean="0">
              <a:solidFill>
                <a:schemeClr val="tx1"/>
              </a:solidFill>
            </a:rPr>
            <a:t>Animal Health</a:t>
          </a:r>
        </a:p>
      </dgm:t>
    </dgm:pt>
    <dgm:pt modelId="{7C283B72-4A96-4E3F-AE1F-88036E03FA6B}" type="parTrans" cxnId="{2D804A68-4A1E-4D04-BCCF-8FB13A8A9858}">
      <dgm:prSet/>
      <dgm:spPr/>
      <dgm:t>
        <a:bodyPr/>
        <a:lstStyle/>
        <a:p>
          <a:endParaRPr lang="en-US"/>
        </a:p>
      </dgm:t>
    </dgm:pt>
    <dgm:pt modelId="{65B32120-D2C9-45D5-833B-A7E1DD80299D}" type="sibTrans" cxnId="{2D804A68-4A1E-4D04-BCCF-8FB13A8A9858}">
      <dgm:prSet/>
      <dgm:spPr/>
      <dgm:t>
        <a:bodyPr/>
        <a:lstStyle/>
        <a:p>
          <a:endParaRPr lang="en-US"/>
        </a:p>
      </dgm:t>
    </dgm:pt>
    <dgm:pt modelId="{41030B9A-404A-4D97-983B-748C9DC78CB0}" type="pres">
      <dgm:prSet presAssocID="{886F2DDD-51C5-4E6E-BC44-CD89096B0C18}" presName="arrowDiagram" presStyleCnt="0">
        <dgm:presLayoutVars>
          <dgm:chMax val="5"/>
          <dgm:dir/>
          <dgm:resizeHandles val="exact"/>
        </dgm:presLayoutVars>
      </dgm:prSet>
      <dgm:spPr/>
    </dgm:pt>
    <dgm:pt modelId="{DDD5CB18-B31D-4355-98E3-00D6D8BD453F}" type="pres">
      <dgm:prSet presAssocID="{886F2DDD-51C5-4E6E-BC44-CD89096B0C18}" presName="arrow" presStyleLbl="bgShp" presStyleIdx="0" presStyleCnt="1" custScaleX="76871" custScaleY="74107" custLinFactNeighborX="-15151" custLinFactNeighborY="4855"/>
      <dgm:spPr>
        <a:gradFill rotWithShape="0">
          <a:gsLst>
            <a:gs pos="0">
              <a:srgbClr val="DDEBCF"/>
            </a:gs>
            <a:gs pos="50000">
              <a:srgbClr val="9CB86E"/>
            </a:gs>
            <a:gs pos="100000">
              <a:srgbClr val="156B13"/>
            </a:gs>
          </a:gsLst>
          <a:lin ang="5400000" scaled="0"/>
        </a:gradFill>
      </dgm:spPr>
    </dgm:pt>
    <dgm:pt modelId="{C39171D2-8B7A-4853-82B3-585576F4FCFE}" type="pres">
      <dgm:prSet presAssocID="{886F2DDD-51C5-4E6E-BC44-CD89096B0C18}" presName="arrowDiagram3" presStyleCnt="0"/>
      <dgm:spPr/>
    </dgm:pt>
    <dgm:pt modelId="{91083C33-16BE-4475-8991-286579E270C4}" type="pres">
      <dgm:prSet presAssocID="{F55AA1E0-945B-4B57-A6BC-0C91FD9716AD}" presName="bullet3a" presStyleLbl="node1" presStyleIdx="0" presStyleCnt="3" custLinFactX="-282741" custLinFactY="16710" custLinFactNeighborX="-300000" custLinFactNeighborY="100000"/>
      <dgm:spPr/>
    </dgm:pt>
    <dgm:pt modelId="{4EA27444-A8BA-4396-A6CB-EA57B00AA2CC}" type="pres">
      <dgm:prSet presAssocID="{F55AA1E0-945B-4B57-A6BC-0C91FD9716AD}" presName="textBox3a" presStyleLbl="revTx" presStyleIdx="0" presStyleCnt="3" custLinFactNeighborX="-65027" custLinFactNeighborY="16800">
        <dgm:presLayoutVars>
          <dgm:bulletEnabled val="1"/>
        </dgm:presLayoutVars>
      </dgm:prSet>
      <dgm:spPr/>
      <dgm:t>
        <a:bodyPr/>
        <a:lstStyle/>
        <a:p>
          <a:endParaRPr lang="en-US"/>
        </a:p>
      </dgm:t>
    </dgm:pt>
    <dgm:pt modelId="{0052CC7B-D041-46B0-A88E-A11315A9EC8E}" type="pres">
      <dgm:prSet presAssocID="{3E0CE506-B2DE-4BD9-A230-F6C9414F2D6B}" presName="bullet3b" presStyleLbl="node1" presStyleIdx="1" presStyleCnt="3" custLinFactX="-122367" custLinFactNeighborX="-200000" custLinFactNeighborY="64563"/>
      <dgm:spPr/>
    </dgm:pt>
    <dgm:pt modelId="{4B79781A-C86F-403F-94A8-68C551FE1640}" type="pres">
      <dgm:prSet presAssocID="{3E0CE506-B2DE-4BD9-A230-F6C9414F2D6B}" presName="textBox3b" presStyleLbl="revTx" presStyleIdx="1" presStyleCnt="3" custLinFactNeighborX="-63130" custLinFactNeighborY="8925">
        <dgm:presLayoutVars>
          <dgm:bulletEnabled val="1"/>
        </dgm:presLayoutVars>
      </dgm:prSet>
      <dgm:spPr/>
      <dgm:t>
        <a:bodyPr/>
        <a:lstStyle/>
        <a:p>
          <a:endParaRPr lang="en-US"/>
        </a:p>
      </dgm:t>
    </dgm:pt>
    <dgm:pt modelId="{1390BD17-EA92-42DD-81EF-310EE5B76C3E}" type="pres">
      <dgm:prSet presAssocID="{4B30DAF9-7D0D-421A-AC9B-93A340E33788}" presName="bullet3c" presStyleLbl="node1" presStyleIdx="2" presStyleCnt="3" custLinFactX="-100000" custLinFactNeighborX="-133096" custLinFactNeighborY="46684"/>
      <dgm:spPr/>
    </dgm:pt>
    <dgm:pt modelId="{0F0BF6F7-9026-4BC8-857F-081E2D8BCD24}" type="pres">
      <dgm:prSet presAssocID="{4B30DAF9-7D0D-421A-AC9B-93A340E33788}" presName="textBox3c" presStyleLbl="revTx" presStyleIdx="2" presStyleCnt="3" custLinFactNeighborX="-63130" custLinFactNeighborY="6986">
        <dgm:presLayoutVars>
          <dgm:bulletEnabled val="1"/>
        </dgm:presLayoutVars>
      </dgm:prSet>
      <dgm:spPr/>
      <dgm:t>
        <a:bodyPr/>
        <a:lstStyle/>
        <a:p>
          <a:endParaRPr lang="en-US"/>
        </a:p>
      </dgm:t>
    </dgm:pt>
  </dgm:ptLst>
  <dgm:cxnLst>
    <dgm:cxn modelId="{526FC4BE-8436-4130-B3C7-0F1510B0E892}" type="presOf" srcId="{F55AA1E0-945B-4B57-A6BC-0C91FD9716AD}" destId="{4EA27444-A8BA-4396-A6CB-EA57B00AA2CC}" srcOrd="0" destOrd="0" presId="urn:microsoft.com/office/officeart/2005/8/layout/arrow2"/>
    <dgm:cxn modelId="{F6A5E79D-A2A0-4B05-B70C-546327CAE7A7}" srcId="{886F2DDD-51C5-4E6E-BC44-CD89096B0C18}" destId="{3E0CE506-B2DE-4BD9-A230-F6C9414F2D6B}" srcOrd="1" destOrd="0" parTransId="{03AEB631-D32E-44DA-8C49-1FE03047AAE2}" sibTransId="{98DFA06D-9EFD-402E-BA0F-A2BEA8A2DDD1}"/>
    <dgm:cxn modelId="{2D804A68-4A1E-4D04-BCCF-8FB13A8A9858}" srcId="{886F2DDD-51C5-4E6E-BC44-CD89096B0C18}" destId="{4B30DAF9-7D0D-421A-AC9B-93A340E33788}" srcOrd="2" destOrd="0" parTransId="{7C283B72-4A96-4E3F-AE1F-88036E03FA6B}" sibTransId="{65B32120-D2C9-45D5-833B-A7E1DD80299D}"/>
    <dgm:cxn modelId="{F4B72320-B677-4E42-9396-19F58614B4AB}" type="presOf" srcId="{886F2DDD-51C5-4E6E-BC44-CD89096B0C18}" destId="{41030B9A-404A-4D97-983B-748C9DC78CB0}" srcOrd="0" destOrd="0" presId="urn:microsoft.com/office/officeart/2005/8/layout/arrow2"/>
    <dgm:cxn modelId="{DAB948C0-AB7F-4546-B82B-3686E0F73214}" type="presOf" srcId="{4B30DAF9-7D0D-421A-AC9B-93A340E33788}" destId="{0F0BF6F7-9026-4BC8-857F-081E2D8BCD24}" srcOrd="0" destOrd="0" presId="urn:microsoft.com/office/officeart/2005/8/layout/arrow2"/>
    <dgm:cxn modelId="{443F752C-7680-4DB0-84F6-418FA6B7EA14}" type="presOf" srcId="{3E0CE506-B2DE-4BD9-A230-F6C9414F2D6B}" destId="{4B79781A-C86F-403F-94A8-68C551FE1640}" srcOrd="0" destOrd="0" presId="urn:microsoft.com/office/officeart/2005/8/layout/arrow2"/>
    <dgm:cxn modelId="{3E3C5A02-80E4-4673-9ADF-C505211E23E9}" srcId="{886F2DDD-51C5-4E6E-BC44-CD89096B0C18}" destId="{F55AA1E0-945B-4B57-A6BC-0C91FD9716AD}" srcOrd="0" destOrd="0" parTransId="{FAAD2969-3CC7-4E1F-97A2-FB2B515ED8CF}" sibTransId="{E060E772-B1B3-4B3E-A1BB-0102FAAC0DD7}"/>
    <dgm:cxn modelId="{086C0CBC-F8E5-49A9-A30B-90F0B530E88A}" type="presParOf" srcId="{41030B9A-404A-4D97-983B-748C9DC78CB0}" destId="{DDD5CB18-B31D-4355-98E3-00D6D8BD453F}" srcOrd="0" destOrd="0" presId="urn:microsoft.com/office/officeart/2005/8/layout/arrow2"/>
    <dgm:cxn modelId="{5442B5CB-285B-4ACF-831E-8E86253486F8}" type="presParOf" srcId="{41030B9A-404A-4D97-983B-748C9DC78CB0}" destId="{C39171D2-8B7A-4853-82B3-585576F4FCFE}" srcOrd="1" destOrd="0" presId="urn:microsoft.com/office/officeart/2005/8/layout/arrow2"/>
    <dgm:cxn modelId="{FD0AF377-274C-4C53-BD65-2A11DF33072F}" type="presParOf" srcId="{C39171D2-8B7A-4853-82B3-585576F4FCFE}" destId="{91083C33-16BE-4475-8991-286579E270C4}" srcOrd="0" destOrd="0" presId="urn:microsoft.com/office/officeart/2005/8/layout/arrow2"/>
    <dgm:cxn modelId="{47064B9B-03BD-4089-9682-EDAC3B341371}" type="presParOf" srcId="{C39171D2-8B7A-4853-82B3-585576F4FCFE}" destId="{4EA27444-A8BA-4396-A6CB-EA57B00AA2CC}" srcOrd="1" destOrd="0" presId="urn:microsoft.com/office/officeart/2005/8/layout/arrow2"/>
    <dgm:cxn modelId="{78BDE8F7-82E5-47FB-B3FF-F5915A2BC745}" type="presParOf" srcId="{C39171D2-8B7A-4853-82B3-585576F4FCFE}" destId="{0052CC7B-D041-46B0-A88E-A11315A9EC8E}" srcOrd="2" destOrd="0" presId="urn:microsoft.com/office/officeart/2005/8/layout/arrow2"/>
    <dgm:cxn modelId="{EAE1B7DA-A0FE-4007-B183-84E80EDBB217}" type="presParOf" srcId="{C39171D2-8B7A-4853-82B3-585576F4FCFE}" destId="{4B79781A-C86F-403F-94A8-68C551FE1640}" srcOrd="3" destOrd="0" presId="urn:microsoft.com/office/officeart/2005/8/layout/arrow2"/>
    <dgm:cxn modelId="{9A2F083B-B080-4365-952F-A8A822F4DB29}" type="presParOf" srcId="{C39171D2-8B7A-4853-82B3-585576F4FCFE}" destId="{1390BD17-EA92-42DD-81EF-310EE5B76C3E}" srcOrd="4" destOrd="0" presId="urn:microsoft.com/office/officeart/2005/8/layout/arrow2"/>
    <dgm:cxn modelId="{4165D3EB-87E1-4FD8-A1E6-A5B4781DD685}" type="presParOf" srcId="{C39171D2-8B7A-4853-82B3-585576F4FCFE}" destId="{0F0BF6F7-9026-4BC8-857F-081E2D8BCD24}"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6D5E1A-54FC-47A7-866D-FA1294D10C94}" type="datetimeFigureOut">
              <a:rPr lang="en-US" smtClean="0"/>
              <a:pPr/>
              <a:t>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AD28A-9CDF-43BC-985D-A7086D5513DF}" type="slidenum">
              <a:rPr lang="en-US" smtClean="0"/>
              <a:pPr/>
              <a:t>‹#›</a:t>
            </a:fld>
            <a:endParaRPr lang="en-US"/>
          </a:p>
        </p:txBody>
      </p:sp>
    </p:spTree>
    <p:extLst>
      <p:ext uri="{BB962C8B-B14F-4D97-AF65-F5344CB8AC3E}">
        <p14:creationId xmlns:p14="http://schemas.microsoft.com/office/powerpoint/2010/main" val="3078036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478270-D75C-4725-AAE9-3451D8A7248E}" type="datetimeFigureOut">
              <a:rPr lang="en-US" smtClean="0"/>
              <a:pPr/>
              <a:t>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089D59-88DB-42FF-949E-B59FF6033BB7}" type="slidenum">
              <a:rPr lang="en-US" smtClean="0"/>
              <a:pPr/>
              <a:t>‹#›</a:t>
            </a:fld>
            <a:endParaRPr lang="en-US"/>
          </a:p>
        </p:txBody>
      </p:sp>
    </p:spTree>
    <p:extLst>
      <p:ext uri="{BB962C8B-B14F-4D97-AF65-F5344CB8AC3E}">
        <p14:creationId xmlns:p14="http://schemas.microsoft.com/office/powerpoint/2010/main" val="257889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a:t>
            </a:r>
            <a:endParaRPr lang="en-US" baseline="0" dirty="0" smtClean="0"/>
          </a:p>
        </p:txBody>
      </p:sp>
      <p:sp>
        <p:nvSpPr>
          <p:cNvPr id="4" name="Slide Number Placeholder 3"/>
          <p:cNvSpPr>
            <a:spLocks noGrp="1"/>
          </p:cNvSpPr>
          <p:nvPr>
            <p:ph type="sldNum" sz="quarter" idx="10"/>
          </p:nvPr>
        </p:nvSpPr>
        <p:spPr/>
        <p:txBody>
          <a:bodyPr/>
          <a:lstStyle/>
          <a:p>
            <a:fld id="{A9089D59-88DB-42FF-949E-B59FF6033BB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10</a:t>
            </a:fld>
            <a:endParaRPr lang="en-US"/>
          </a:p>
        </p:txBody>
      </p:sp>
    </p:spTree>
    <p:extLst>
      <p:ext uri="{BB962C8B-B14F-4D97-AF65-F5344CB8AC3E}">
        <p14:creationId xmlns:p14="http://schemas.microsoft.com/office/powerpoint/2010/main" val="2198120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Need to perfect trample to graze ratio.</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11</a:t>
            </a:fld>
            <a:endParaRPr lang="en-US"/>
          </a:p>
        </p:txBody>
      </p:sp>
    </p:spTree>
    <p:extLst>
      <p:ext uri="{BB962C8B-B14F-4D97-AF65-F5344CB8AC3E}">
        <p14:creationId xmlns:p14="http://schemas.microsoft.com/office/powerpoint/2010/main" val="1728203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12</a:t>
            </a:fld>
            <a:endParaRPr lang="en-US"/>
          </a:p>
        </p:txBody>
      </p:sp>
    </p:spTree>
    <p:extLst>
      <p:ext uri="{BB962C8B-B14F-4D97-AF65-F5344CB8AC3E}">
        <p14:creationId xmlns:p14="http://schemas.microsoft.com/office/powerpoint/2010/main" val="2534740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13</a:t>
            </a:fld>
            <a:endParaRPr lang="en-US"/>
          </a:p>
        </p:txBody>
      </p:sp>
    </p:spTree>
    <p:extLst>
      <p:ext uri="{BB962C8B-B14F-4D97-AF65-F5344CB8AC3E}">
        <p14:creationId xmlns:p14="http://schemas.microsoft.com/office/powerpoint/2010/main" val="1683349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14</a:t>
            </a:fld>
            <a:endParaRPr lang="en-US"/>
          </a:p>
        </p:txBody>
      </p:sp>
    </p:spTree>
    <p:extLst>
      <p:ext uri="{BB962C8B-B14F-4D97-AF65-F5344CB8AC3E}">
        <p14:creationId xmlns:p14="http://schemas.microsoft.com/office/powerpoint/2010/main" val="367370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15</a:t>
            </a:fld>
            <a:endParaRPr lang="en-US"/>
          </a:p>
        </p:txBody>
      </p:sp>
    </p:spTree>
    <p:extLst>
      <p:ext uri="{BB962C8B-B14F-4D97-AF65-F5344CB8AC3E}">
        <p14:creationId xmlns:p14="http://schemas.microsoft.com/office/powerpoint/2010/main" val="1521365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16</a:t>
            </a:fld>
            <a:endParaRPr lang="en-US"/>
          </a:p>
        </p:txBody>
      </p:sp>
    </p:spTree>
    <p:extLst>
      <p:ext uri="{BB962C8B-B14F-4D97-AF65-F5344CB8AC3E}">
        <p14:creationId xmlns:p14="http://schemas.microsoft.com/office/powerpoint/2010/main" val="563185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17</a:t>
            </a:fld>
            <a:endParaRPr lang="en-US"/>
          </a:p>
        </p:txBody>
      </p:sp>
    </p:spTree>
    <p:extLst>
      <p:ext uri="{BB962C8B-B14F-4D97-AF65-F5344CB8AC3E}">
        <p14:creationId xmlns:p14="http://schemas.microsoft.com/office/powerpoint/2010/main" val="1835066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19</a:t>
            </a:fld>
            <a:endParaRPr lang="en-US"/>
          </a:p>
        </p:txBody>
      </p:sp>
    </p:spTree>
    <p:extLst>
      <p:ext uri="{BB962C8B-B14F-4D97-AF65-F5344CB8AC3E}">
        <p14:creationId xmlns:p14="http://schemas.microsoft.com/office/powerpoint/2010/main" val="3234471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2</a:t>
            </a:fld>
            <a:endParaRPr lang="en-US"/>
          </a:p>
        </p:txBody>
      </p:sp>
    </p:spTree>
    <p:extLst>
      <p:ext uri="{BB962C8B-B14F-4D97-AF65-F5344CB8AC3E}">
        <p14:creationId xmlns:p14="http://schemas.microsoft.com/office/powerpoint/2010/main" val="2417433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 – no t posts, no metal</a:t>
            </a:r>
            <a:r>
              <a:rPr lang="en-US" baseline="0" dirty="0" smtClean="0"/>
              <a:t> wire, no heavy metal posts</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a:t>
            </a:r>
            <a:r>
              <a:rPr lang="en-US" baseline="0" dirty="0" smtClean="0"/>
              <a:t> to put up</a:t>
            </a:r>
          </a:p>
          <a:p>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26</a:t>
            </a:fld>
            <a:endParaRPr lang="en-US"/>
          </a:p>
        </p:txBody>
      </p:sp>
    </p:spTree>
    <p:extLst>
      <p:ext uri="{BB962C8B-B14F-4D97-AF65-F5344CB8AC3E}">
        <p14:creationId xmlns:p14="http://schemas.microsoft.com/office/powerpoint/2010/main" val="863533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Ground rod w/ clamp</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28</a:t>
            </a:fld>
            <a:endParaRPr lang="en-US"/>
          </a:p>
        </p:txBody>
      </p:sp>
    </p:spTree>
    <p:extLst>
      <p:ext uri="{BB962C8B-B14F-4D97-AF65-F5344CB8AC3E}">
        <p14:creationId xmlns:p14="http://schemas.microsoft.com/office/powerpoint/2010/main" val="3904369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 – A</a:t>
            </a:r>
            <a:r>
              <a:rPr lang="en-US" baseline="0" dirty="0" smtClean="0"/>
              <a:t> </a:t>
            </a:r>
            <a:r>
              <a:rPr lang="en-US" baseline="0" dirty="0" err="1" smtClean="0"/>
              <a:t>batt</a:t>
            </a:r>
            <a:r>
              <a:rPr lang="en-US" baseline="0" dirty="0" smtClean="0"/>
              <a:t> Latch is a automatic gate opener that is on a springs open when the timer goes off…just like an alarm clock. While mob grazing we would move our cows multiple times a day and they would not be coming back on the same ground, get a high animal impact, get a lot of cover on the ground and increase the rest in our system.</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32</a:t>
            </a:fld>
            <a:endParaRPr lang="en-US"/>
          </a:p>
        </p:txBody>
      </p:sp>
    </p:spTree>
    <p:extLst>
      <p:ext uri="{BB962C8B-B14F-4D97-AF65-F5344CB8AC3E}">
        <p14:creationId xmlns:p14="http://schemas.microsoft.com/office/powerpoint/2010/main" val="872406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33</a:t>
            </a:fld>
            <a:endParaRPr lang="en-US"/>
          </a:p>
        </p:txBody>
      </p:sp>
    </p:spTree>
    <p:extLst>
      <p:ext uri="{BB962C8B-B14F-4D97-AF65-F5344CB8AC3E}">
        <p14:creationId xmlns:p14="http://schemas.microsoft.com/office/powerpoint/2010/main" val="2469237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34</a:t>
            </a:fld>
            <a:endParaRPr lang="en-US"/>
          </a:p>
        </p:txBody>
      </p:sp>
    </p:spTree>
    <p:extLst>
      <p:ext uri="{BB962C8B-B14F-4D97-AF65-F5344CB8AC3E}">
        <p14:creationId xmlns:p14="http://schemas.microsoft.com/office/powerpoint/2010/main" val="3491028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35</a:t>
            </a:fld>
            <a:endParaRPr lang="en-US"/>
          </a:p>
        </p:txBody>
      </p:sp>
    </p:spTree>
    <p:extLst>
      <p:ext uri="{BB962C8B-B14F-4D97-AF65-F5344CB8AC3E}">
        <p14:creationId xmlns:p14="http://schemas.microsoft.com/office/powerpoint/2010/main" val="1391383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36</a:t>
            </a:fld>
            <a:endParaRPr lang="en-US"/>
          </a:p>
        </p:txBody>
      </p:sp>
    </p:spTree>
    <p:extLst>
      <p:ext uri="{BB962C8B-B14F-4D97-AF65-F5344CB8AC3E}">
        <p14:creationId xmlns:p14="http://schemas.microsoft.com/office/powerpoint/2010/main" val="2202936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37</a:t>
            </a:fld>
            <a:endParaRPr lang="en-US"/>
          </a:p>
        </p:txBody>
      </p:sp>
    </p:spTree>
    <p:extLst>
      <p:ext uri="{BB962C8B-B14F-4D97-AF65-F5344CB8AC3E}">
        <p14:creationId xmlns:p14="http://schemas.microsoft.com/office/powerpoint/2010/main" val="2199792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 Double check </a:t>
            </a:r>
            <a:r>
              <a:rPr lang="en-US" dirty="0" err="1" smtClean="0"/>
              <a:t>batt</a:t>
            </a:r>
            <a:r>
              <a:rPr lang="en-US" dirty="0" smtClean="0"/>
              <a:t> latches</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38</a:t>
            </a:fld>
            <a:endParaRPr lang="en-US"/>
          </a:p>
        </p:txBody>
      </p:sp>
    </p:spTree>
    <p:extLst>
      <p:ext uri="{BB962C8B-B14F-4D97-AF65-F5344CB8AC3E}">
        <p14:creationId xmlns:p14="http://schemas.microsoft.com/office/powerpoint/2010/main" val="1530150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39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41</a:t>
            </a:fld>
            <a:endParaRPr lang="en-US"/>
          </a:p>
        </p:txBody>
      </p:sp>
    </p:spTree>
    <p:extLst>
      <p:ext uri="{BB962C8B-B14F-4D97-AF65-F5344CB8AC3E}">
        <p14:creationId xmlns:p14="http://schemas.microsoft.com/office/powerpoint/2010/main" val="2406693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42</a:t>
            </a:fld>
            <a:endParaRPr lang="en-US"/>
          </a:p>
        </p:txBody>
      </p:sp>
    </p:spTree>
    <p:extLst>
      <p:ext uri="{BB962C8B-B14F-4D97-AF65-F5344CB8AC3E}">
        <p14:creationId xmlns:p14="http://schemas.microsoft.com/office/powerpoint/2010/main" val="1792323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 We</a:t>
            </a:r>
            <a:r>
              <a:rPr lang="en-US" baseline="0" dirty="0" smtClean="0"/>
              <a:t> use the </a:t>
            </a:r>
            <a:r>
              <a:rPr lang="en-US" baseline="0" dirty="0" err="1" smtClean="0"/>
              <a:t>batt</a:t>
            </a:r>
            <a:r>
              <a:rPr lang="en-US" baseline="0" dirty="0" smtClean="0"/>
              <a:t> latch as a time saving tool to help move our cattle while we are mob grazing. </a:t>
            </a:r>
            <a:r>
              <a:rPr lang="en-US" dirty="0" smtClean="0"/>
              <a:t>Here is our mob moving</a:t>
            </a:r>
            <a:r>
              <a:rPr lang="en-US" baseline="0" dirty="0" smtClean="0"/>
              <a:t> into a new cell. We are going to get into some of our grazing now, and show you what we are trying to do with the degraded rangeland.</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50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 Cattle will actively</a:t>
            </a:r>
            <a:r>
              <a:rPr lang="en-US" baseline="0" dirty="0" smtClean="0"/>
              <a:t> seek out highly nutritious “weeds”</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53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 Before the mob</a:t>
            </a:r>
          </a:p>
          <a:p>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55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Lock in moisture</a:t>
            </a:r>
            <a:r>
              <a:rPr lang="en-US" baseline="0" dirty="0" smtClean="0"/>
              <a:t> and keep the ground covered – create a good seed bed, feed plants.</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56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Higher production</a:t>
            </a:r>
            <a:r>
              <a:rPr lang="en-US" baseline="0" dirty="0" smtClean="0"/>
              <a:t> area</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57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Consume</a:t>
            </a:r>
            <a:r>
              <a:rPr lang="en-US" baseline="0" dirty="0" smtClean="0"/>
              <a:t> more of plant, so move them quicker and importance of hoof action</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58</a:t>
            </a:fld>
            <a:endParaRPr lang="en-US"/>
          </a:p>
        </p:txBody>
      </p:sp>
    </p:spTree>
    <p:extLst>
      <p:ext uri="{BB962C8B-B14F-4D97-AF65-F5344CB8AC3E}">
        <p14:creationId xmlns:p14="http://schemas.microsoft.com/office/powerpoint/2010/main" val="1790982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Makes year to year comparison very difficult due to extremes, one test site was flooded</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4</a:t>
            </a:fld>
            <a:endParaRPr lang="en-US"/>
          </a:p>
        </p:txBody>
      </p:sp>
    </p:spTree>
    <p:extLst>
      <p:ext uri="{BB962C8B-B14F-4D97-AF65-F5344CB8AC3E}">
        <p14:creationId xmlns:p14="http://schemas.microsoft.com/office/powerpoint/2010/main" val="3675220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Leave</a:t>
            </a:r>
            <a:r>
              <a:rPr lang="en-US" baseline="0" dirty="0" smtClean="0"/>
              <a:t> behind cover and try to let the cows take the best. Cover the ground.</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59</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Trample</a:t>
            </a:r>
            <a:r>
              <a:rPr lang="en-US" baseline="0" dirty="0" smtClean="0"/>
              <a:t> in </a:t>
            </a:r>
            <a:r>
              <a:rPr lang="en-US" baseline="0" dirty="0" err="1" smtClean="0"/>
              <a:t>buckbrush</a:t>
            </a:r>
            <a:r>
              <a:rPr lang="en-US" baseline="0" dirty="0" smtClean="0"/>
              <a:t> patches – usually bare ground and where weeds start. Cattle tend to avoid</a:t>
            </a:r>
          </a:p>
          <a:p>
            <a:r>
              <a:rPr lang="en-US" baseline="0" dirty="0" smtClean="0"/>
              <a:t>Side note our cattle LOVE buck brush.</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60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out sweet clover and previous management</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62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Rocks &amp;</a:t>
            </a:r>
            <a:r>
              <a:rPr lang="en-US" baseline="0" dirty="0" smtClean="0"/>
              <a:t> </a:t>
            </a:r>
            <a:r>
              <a:rPr lang="en-US" baseline="0" dirty="0" err="1" smtClean="0"/>
              <a:t>cowpies</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63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Maybe nothing but </a:t>
            </a:r>
            <a:r>
              <a:rPr lang="en-US" dirty="0" err="1" smtClean="0"/>
              <a:t>kentucky</a:t>
            </a:r>
            <a:r>
              <a:rPr lang="en-US" dirty="0" smtClean="0"/>
              <a:t> bluegrass</a:t>
            </a:r>
            <a:r>
              <a:rPr lang="en-US" baseline="0" dirty="0" smtClean="0"/>
              <a:t> and sweet clover but at least we have something to keep the ground covered.</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64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photo really speaks for</a:t>
            </a:r>
            <a:r>
              <a:rPr lang="en-US" baseline="0" dirty="0" smtClean="0"/>
              <a:t> itself. </a:t>
            </a:r>
            <a:r>
              <a:rPr lang="en-US" dirty="0" smtClean="0"/>
              <a:t>The easiest</a:t>
            </a:r>
            <a:r>
              <a:rPr lang="en-US" baseline="0" dirty="0" smtClean="0"/>
              <a:t> thing to do – is nothing! With no cross fences it requires a lot of labor. The plants are healthier, growing more forage, adding diversity from increasing recovery for the plants.</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65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Mob</a:t>
            </a:r>
            <a:r>
              <a:rPr lang="en-US" baseline="0" dirty="0" smtClean="0"/>
              <a:t> grazed in June and picture taking in the fall. Did the mob grazing open up the blue </a:t>
            </a:r>
            <a:r>
              <a:rPr lang="en-US" baseline="0" dirty="0" err="1" smtClean="0"/>
              <a:t>grama</a:t>
            </a:r>
            <a:r>
              <a:rPr lang="en-US" baseline="0" dirty="0" smtClean="0"/>
              <a:t>? Or did the mob grazing allow enough rest in the system for the western wheat to express itself?  Everything is connected, so I don’t know if an answer is really necessary – we are just happy to see that diversity is coming into the landscape.</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68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 – need to know what the land is producing – what is</a:t>
            </a:r>
            <a:r>
              <a:rPr lang="en-US" baseline="0" dirty="0" smtClean="0"/>
              <a:t> the trend? Don’t take the time to collect data you won’t use for management decisions.</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69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 Will our practices help cover the bare</a:t>
            </a:r>
            <a:r>
              <a:rPr lang="en-US" baseline="0" dirty="0" smtClean="0"/>
              <a:t> ground?</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70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Too many questions</a:t>
            </a:r>
            <a:r>
              <a:rPr lang="en-US" baseline="0" dirty="0" smtClean="0"/>
              <a:t> to make conclusions </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71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5</a:t>
            </a:fld>
            <a:endParaRPr lang="en-US"/>
          </a:p>
        </p:txBody>
      </p:sp>
    </p:spTree>
    <p:extLst>
      <p:ext uri="{BB962C8B-B14F-4D97-AF65-F5344CB8AC3E}">
        <p14:creationId xmlns:p14="http://schemas.microsoft.com/office/powerpoint/2010/main" val="22578897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Feeding soil biology for a long term gain, it won’t be immediate.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72</a:t>
            </a:fld>
            <a:endParaRPr lang="en-US"/>
          </a:p>
        </p:txBody>
      </p:sp>
    </p:spTree>
    <p:extLst>
      <p:ext uri="{BB962C8B-B14F-4D97-AF65-F5344CB8AC3E}">
        <p14:creationId xmlns:p14="http://schemas.microsoft.com/office/powerpoint/2010/main" val="9676734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73</a:t>
            </a:fld>
            <a:endParaRPr lang="en-US"/>
          </a:p>
        </p:txBody>
      </p:sp>
    </p:spTree>
    <p:extLst>
      <p:ext uri="{BB962C8B-B14F-4D97-AF65-F5344CB8AC3E}">
        <p14:creationId xmlns:p14="http://schemas.microsoft.com/office/powerpoint/2010/main" val="2840722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Wasn’t necessary damaged, but a person can do damage</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74</a:t>
            </a:fld>
            <a:endParaRPr lang="en-US"/>
          </a:p>
        </p:txBody>
      </p:sp>
    </p:spTree>
    <p:extLst>
      <p:ext uri="{BB962C8B-B14F-4D97-AF65-F5344CB8AC3E}">
        <p14:creationId xmlns:p14="http://schemas.microsoft.com/office/powerpoint/2010/main" val="24430547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 -</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76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Jay - When</a:t>
            </a:r>
            <a:r>
              <a:rPr lang="en-US" baseline="0" dirty="0" smtClean="0"/>
              <a:t> mob grazing we noticed a lot of bird activity</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77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Cliff</a:t>
            </a:r>
            <a:r>
              <a:rPr lang="en-US" baseline="0" dirty="0" smtClean="0"/>
              <a:t> swallow</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78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Brown headed cowbird</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79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80</a:t>
            </a:fld>
            <a:endParaRPr lang="en-US"/>
          </a:p>
        </p:txBody>
      </p:sp>
    </p:spTree>
    <p:extLst>
      <p:ext uri="{BB962C8B-B14F-4D97-AF65-F5344CB8AC3E}">
        <p14:creationId xmlns:p14="http://schemas.microsoft.com/office/powerpoint/2010/main" val="30250773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81</a:t>
            </a:fld>
            <a:endParaRPr lang="en-US"/>
          </a:p>
        </p:txBody>
      </p:sp>
    </p:spTree>
    <p:extLst>
      <p:ext uri="{BB962C8B-B14F-4D97-AF65-F5344CB8AC3E}">
        <p14:creationId xmlns:p14="http://schemas.microsoft.com/office/powerpoint/2010/main" val="13518545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82</a:t>
            </a:fld>
            <a:endParaRPr lang="en-US"/>
          </a:p>
        </p:txBody>
      </p:sp>
    </p:spTree>
    <p:extLst>
      <p:ext uri="{BB962C8B-B14F-4D97-AF65-F5344CB8AC3E}">
        <p14:creationId xmlns:p14="http://schemas.microsoft.com/office/powerpoint/2010/main" val="1654370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 </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83</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sure every part</a:t>
            </a:r>
            <a:r>
              <a:rPr lang="en-US" baseline="0" dirty="0" smtClean="0"/>
              <a:t> of the system is properly feed for maximum performance</a:t>
            </a:r>
            <a:endParaRPr lang="en-US" dirty="0"/>
          </a:p>
        </p:txBody>
      </p:sp>
      <p:sp>
        <p:nvSpPr>
          <p:cNvPr id="4" name="Slide Number Placeholder 3"/>
          <p:cNvSpPr>
            <a:spLocks noGrp="1"/>
          </p:cNvSpPr>
          <p:nvPr>
            <p:ph type="sldNum" sz="quarter" idx="10"/>
          </p:nvPr>
        </p:nvSpPr>
        <p:spPr/>
        <p:txBody>
          <a:bodyPr/>
          <a:lstStyle/>
          <a:p>
            <a:fld id="{4C5F0236-94EB-40CB-A35D-89080777EA94}" type="slidenum">
              <a:rPr lang="en-US" smtClean="0"/>
              <a:pPr/>
              <a:t>84</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some quick facts on our property. We don’t specifically</a:t>
            </a:r>
            <a:r>
              <a:rPr lang="en-US" baseline="0" dirty="0" smtClean="0"/>
              <a:t> manage for wildlife, but it is just an added benefit of managing holistically.</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85</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 All of these have a focus of providing </a:t>
            </a:r>
            <a:r>
              <a:rPr lang="en-US" dirty="0" err="1" smtClean="0"/>
              <a:t>adequest</a:t>
            </a:r>
            <a:r>
              <a:rPr lang="en-US" baseline="0" dirty="0" smtClean="0"/>
              <a:t> rest and recovery. Rest was missing link in the management of this ground prior to us being here and rest is the missing link in a lot of grazing systems. </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86</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87</a:t>
            </a:fld>
            <a:endParaRPr lang="en-US"/>
          </a:p>
        </p:txBody>
      </p:sp>
    </p:spTree>
    <p:extLst>
      <p:ext uri="{BB962C8B-B14F-4D97-AF65-F5344CB8AC3E}">
        <p14:creationId xmlns:p14="http://schemas.microsoft.com/office/powerpoint/2010/main" val="242736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7</a:t>
            </a:fld>
            <a:endParaRPr lang="en-US"/>
          </a:p>
        </p:txBody>
      </p:sp>
    </p:spTree>
    <p:extLst>
      <p:ext uri="{BB962C8B-B14F-4D97-AF65-F5344CB8AC3E}">
        <p14:creationId xmlns:p14="http://schemas.microsoft.com/office/powerpoint/2010/main" val="4222264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8</a:t>
            </a:fld>
            <a:endParaRPr lang="en-US"/>
          </a:p>
        </p:txBody>
      </p:sp>
    </p:spTree>
    <p:extLst>
      <p:ext uri="{BB962C8B-B14F-4D97-AF65-F5344CB8AC3E}">
        <p14:creationId xmlns:p14="http://schemas.microsoft.com/office/powerpoint/2010/main" val="241307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A9089D59-88DB-42FF-949E-B59FF6033BB7}" type="slidenum">
              <a:rPr lang="en-US" smtClean="0"/>
              <a:pPr/>
              <a:t>9</a:t>
            </a:fld>
            <a:endParaRPr lang="en-US"/>
          </a:p>
        </p:txBody>
      </p:sp>
    </p:spTree>
    <p:extLst>
      <p:ext uri="{BB962C8B-B14F-4D97-AF65-F5344CB8AC3E}">
        <p14:creationId xmlns:p14="http://schemas.microsoft.com/office/powerpoint/2010/main" val="57136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8D80E44-075E-4B60-9563-8D529756EEB8}" type="datetimeFigureOut">
              <a:rPr lang="en-US" smtClean="0"/>
              <a:pPr/>
              <a:t>2/20/15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028B0F8-1ACF-4CA4-BC88-8B2AAB7A657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8D80E44-075E-4B60-9563-8D529756EEB8}" type="datetimeFigureOut">
              <a:rPr lang="en-US" smtClean="0"/>
              <a:pPr/>
              <a:t>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8D80E44-075E-4B60-9563-8D529756EEB8}" type="datetimeFigureOut">
              <a:rPr lang="en-US" smtClean="0"/>
              <a:pPr/>
              <a:t>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8D80E44-075E-4B60-9563-8D529756EEB8}" type="datetimeFigureOut">
              <a:rPr lang="en-US" smtClean="0"/>
              <a:pPr/>
              <a:t>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80E44-075E-4B60-9563-8D529756EEB8}" type="datetimeFigureOut">
              <a:rPr lang="en-US" smtClean="0"/>
              <a:pPr/>
              <a:t>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8D80E44-075E-4B60-9563-8D529756EEB8}" type="datetimeFigureOut">
              <a:rPr lang="en-US" smtClean="0"/>
              <a:pPr/>
              <a:t>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8D80E44-075E-4B60-9563-8D529756EEB8}" type="datetimeFigureOut">
              <a:rPr lang="en-US" smtClean="0"/>
              <a:pPr/>
              <a:t>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E028B0F8-1ACF-4CA4-BC88-8B2AAB7A657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8D80E44-075E-4B60-9563-8D529756EEB8}" type="datetimeFigureOut">
              <a:rPr lang="en-US" smtClean="0"/>
              <a:pPr/>
              <a:t>2/20/15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028B0F8-1ACF-4CA4-BC88-8B2AAB7A657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8D80E44-075E-4B60-9563-8D529756EEB8}" type="datetimeFigureOut">
              <a:rPr lang="en-US" smtClean="0"/>
              <a:pPr/>
              <a:t>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8D80E44-075E-4B60-9563-8D529756EEB8}" type="datetimeFigureOut">
              <a:rPr lang="en-US" smtClean="0"/>
              <a:pPr/>
              <a:t>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8D80E44-075E-4B60-9563-8D529756EEB8}" type="datetimeFigureOut">
              <a:rPr lang="en-US" smtClean="0"/>
              <a:pPr/>
              <a:t>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80E44-075E-4B60-9563-8D529756EEB8}" type="datetimeFigureOut">
              <a:rPr lang="en-US" smtClean="0"/>
              <a:pPr/>
              <a:t>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8D80E44-075E-4B60-9563-8D529756EEB8}" type="datetimeFigureOut">
              <a:rPr lang="en-US" smtClean="0"/>
              <a:pPr/>
              <a:t>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8D80E44-075E-4B60-9563-8D529756EEB8}" type="datetimeFigureOut">
              <a:rPr lang="en-US" smtClean="0"/>
              <a:pPr/>
              <a:t>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E028B0F8-1ACF-4CA4-BC88-8B2AAB7A657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8D80E44-075E-4B60-9563-8D529756EEB8}" type="datetimeFigureOut">
              <a:rPr lang="en-US" smtClean="0"/>
              <a:pPr/>
              <a:t>2/20/15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028B0F8-1ACF-4CA4-BC88-8B2AAB7A657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8D80E44-075E-4B60-9563-8D529756EEB8}" type="datetimeFigureOut">
              <a:rPr lang="en-US" smtClean="0"/>
              <a:pPr/>
              <a:t>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8D80E44-075E-4B60-9563-8D529756EEB8}" type="datetimeFigureOut">
              <a:rPr lang="en-US" smtClean="0"/>
              <a:pPr/>
              <a:t>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8D80E44-075E-4B60-9563-8D529756EEB8}" type="datetimeFigureOut">
              <a:rPr lang="en-US" smtClean="0"/>
              <a:pPr/>
              <a:t>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D80E44-075E-4B60-9563-8D529756EEB8}" type="datetimeFigureOut">
              <a:rPr lang="en-US" smtClean="0"/>
              <a:pPr/>
              <a:t>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80E44-075E-4B60-9563-8D529756EEB8}" type="datetimeFigureOut">
              <a:rPr lang="en-US" smtClean="0"/>
              <a:pPr/>
              <a:t>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8D80E44-075E-4B60-9563-8D529756EEB8}" type="datetimeFigureOut">
              <a:rPr lang="en-US" smtClean="0"/>
              <a:pPr/>
              <a:t>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8D80E44-075E-4B60-9563-8D529756EEB8}" type="datetimeFigureOut">
              <a:rPr lang="en-US" smtClean="0"/>
              <a:pPr/>
              <a:t>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E028B0F8-1ACF-4CA4-BC88-8B2AAB7A657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D80E44-075E-4B60-9563-8D529756EEB8}" type="datetimeFigureOut">
              <a:rPr lang="en-US" smtClean="0"/>
              <a:pPr/>
              <a:t>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D80E44-075E-4B60-9563-8D529756EEB8}" type="datetimeFigureOut">
              <a:rPr lang="en-US" smtClean="0"/>
              <a:pPr/>
              <a:t>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D80E44-075E-4B60-9563-8D529756EEB8}" type="datetimeFigureOut">
              <a:rPr lang="en-US" smtClean="0"/>
              <a:pPr/>
              <a:t>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80E44-075E-4B60-9563-8D529756EEB8}" type="datetimeFigureOut">
              <a:rPr lang="en-US" smtClean="0"/>
              <a:pPr/>
              <a:t>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D80E44-075E-4B60-9563-8D529756EEB8}" type="datetimeFigureOut">
              <a:rPr lang="en-US" smtClean="0"/>
              <a:pPr/>
              <a:t>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D80E44-075E-4B60-9563-8D529756EEB8}" type="datetimeFigureOut">
              <a:rPr lang="en-US" smtClean="0"/>
              <a:pPr/>
              <a:t>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8B0F8-1ACF-4CA4-BC88-8B2AAB7A657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80E44-075E-4B60-9563-8D529756EEB8}" type="datetimeFigureOut">
              <a:rPr lang="en-US" smtClean="0"/>
              <a:pPr/>
              <a:t>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28B0F8-1ACF-4CA4-BC88-8B2AAB7A657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8D80E44-075E-4B60-9563-8D529756EEB8}" type="datetimeFigureOut">
              <a:rPr lang="en-US" smtClean="0"/>
              <a:pPr/>
              <a:t>2/20/15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028B0F8-1ACF-4CA4-BC88-8B2AAB7A657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8D80E44-075E-4B60-9563-8D529756EEB8}" type="datetimeFigureOut">
              <a:rPr lang="en-US" smtClean="0"/>
              <a:pPr/>
              <a:t>2/20/15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028B0F8-1ACF-4CA4-BC88-8B2AAB7A657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8D80E44-075E-4B60-9563-8D529756EEB8}" type="datetimeFigureOut">
              <a:rPr lang="en-US" smtClean="0"/>
              <a:pPr/>
              <a:t>2/20/15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028B0F8-1ACF-4CA4-BC88-8B2AAB7A657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wmf"/><Relationship Id="rId5" Type="http://schemas.openxmlformats.org/officeDocument/2006/relationships/image" Target="../media/image18.wmf"/><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wmf"/><Relationship Id="rId5" Type="http://schemas.openxmlformats.org/officeDocument/2006/relationships/image" Target="../media/image18.w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wmf"/><Relationship Id="rId5" Type="http://schemas.openxmlformats.org/officeDocument/2006/relationships/image" Target="../media/image18.w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6.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6.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3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hyperlink" Target="http://mapservice.swc.state.nd.us/" TargetMode="External"/><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4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5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6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6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6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6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 Id="rId3" Type="http://schemas.openxmlformats.org/officeDocument/2006/relationships/image" Target="../media/image7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7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7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7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7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0.jpeg"/></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4.xml"/><Relationship Id="rId3" Type="http://schemas.openxmlformats.org/officeDocument/2006/relationships/image" Target="../media/image8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6.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7.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8.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0.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1.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2.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3.jpe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4339" name="Picture 3" descr="C:\Users\Krista Reiser\Pictures\Mob Grazing 2012\IMG_033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6" name="Title 1"/>
          <p:cNvSpPr txBox="1">
            <a:spLocks/>
          </p:cNvSpPr>
          <p:nvPr/>
        </p:nvSpPr>
        <p:spPr>
          <a:xfrm>
            <a:off x="0" y="0"/>
            <a:ext cx="9144000" cy="1143000"/>
          </a:xfrm>
          <a:prstGeom prst="rect">
            <a:avLst/>
          </a:prstGeom>
        </p:spPr>
        <p:txBody>
          <a:bodyPr vert="horz" lIns="91440" tIns="45720" rIns="91440" bIns="45720" rtlCol="0" anchor="ctr">
            <a:normAutofit fontScale="8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Developing a Mob Grazing System to Improve the Sustainability and Profitability of a Cattle Operation </a:t>
            </a:r>
          </a:p>
          <a:p>
            <a:pPr marL="0" marR="0" lvl="0" indent="0"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in North Dakota </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Rounded Rectangle 3"/>
          <p:cNvSpPr/>
          <p:nvPr/>
        </p:nvSpPr>
        <p:spPr>
          <a:xfrm>
            <a:off x="304800" y="4495800"/>
            <a:ext cx="1905000" cy="20935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5599" y="4572000"/>
            <a:ext cx="1854201" cy="2017372"/>
          </a:xfrm>
          <a:prstGeom prst="rect">
            <a:avLst/>
          </a:prstGeom>
        </p:spPr>
      </p:pic>
      <p:sp>
        <p:nvSpPr>
          <p:cNvPr id="8" name="TextBox 7"/>
          <p:cNvSpPr txBox="1"/>
          <p:nvPr/>
        </p:nvSpPr>
        <p:spPr>
          <a:xfrm>
            <a:off x="6096000" y="926068"/>
            <a:ext cx="2438400" cy="369332"/>
          </a:xfrm>
          <a:prstGeom prst="rect">
            <a:avLst/>
          </a:prstGeom>
          <a:noFill/>
        </p:spPr>
        <p:txBody>
          <a:bodyPr wrap="square" rtlCol="0">
            <a:spAutoFit/>
          </a:bodyPr>
          <a:lstStyle/>
          <a:p>
            <a:r>
              <a:rPr lang="en-US" dirty="0" smtClean="0"/>
              <a:t>Jay &amp; Krista </a:t>
            </a:r>
            <a:r>
              <a:rPr lang="en-US" dirty="0" err="1" smtClean="0"/>
              <a:t>Reiser</a:t>
            </a:r>
            <a:endParaRPr lang="en-US" dirty="0"/>
          </a:p>
        </p:txBody>
      </p:sp>
      <p:sp>
        <p:nvSpPr>
          <p:cNvPr id="10" name="TextBox 20"/>
          <p:cNvSpPr txBox="1"/>
          <p:nvPr/>
        </p:nvSpPr>
        <p:spPr>
          <a:xfrm>
            <a:off x="2362199" y="5867400"/>
            <a:ext cx="3886199" cy="646331"/>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smtClean="0">
                <a:solidFill>
                  <a:srgbClr val="408000"/>
                </a:solidFill>
                <a:latin typeface="Georgia"/>
                <a:cs typeface="Georgia"/>
              </a:rPr>
              <a:t>NCR-SARE’s Farmers Forum, 2015</a:t>
            </a:r>
            <a:endParaRPr lang="en-US" dirty="0">
              <a:solidFill>
                <a:srgbClr val="408000"/>
              </a:solidFill>
              <a:latin typeface="Georgia"/>
              <a:cs typeface="Georgia"/>
            </a:endParaRPr>
          </a:p>
          <a:p>
            <a:pPr algn="ctr"/>
            <a:r>
              <a:rPr lang="en-US" dirty="0" smtClean="0">
                <a:solidFill>
                  <a:srgbClr val="408000"/>
                </a:solidFill>
                <a:latin typeface="Georgia"/>
                <a:cs typeface="Georgia"/>
              </a:rPr>
              <a:t>Project Number: FNC10-796</a:t>
            </a:r>
            <a:endParaRPr lang="en-US" dirty="0">
              <a:solidFill>
                <a:srgbClr val="408000"/>
              </a:solidFill>
              <a:latin typeface="Georgia"/>
              <a:cs typeface="Georgia"/>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Cattle Classes Used in Mob Grazing</a:t>
            </a:r>
            <a:endParaRPr lang="en-US" dirty="0"/>
          </a:p>
        </p:txBody>
      </p:sp>
      <p:sp>
        <p:nvSpPr>
          <p:cNvPr id="3" name="Content Placeholder 2"/>
          <p:cNvSpPr>
            <a:spLocks noGrp="1"/>
          </p:cNvSpPr>
          <p:nvPr>
            <p:ph idx="1"/>
          </p:nvPr>
        </p:nvSpPr>
        <p:spPr>
          <a:xfrm>
            <a:off x="457200" y="1249362"/>
            <a:ext cx="8229600" cy="4525963"/>
          </a:xfrm>
        </p:spPr>
        <p:txBody>
          <a:bodyPr/>
          <a:lstStyle/>
          <a:p>
            <a:r>
              <a:rPr lang="en-US" dirty="0" smtClean="0"/>
              <a:t>Pairs with calves that were &gt; 1 month old</a:t>
            </a:r>
          </a:p>
          <a:p>
            <a:r>
              <a:rPr lang="en-US" dirty="0" smtClean="0"/>
              <a:t>Fall Calving Cows</a:t>
            </a:r>
          </a:p>
          <a:p>
            <a:endParaRPr lang="en-US" dirty="0"/>
          </a:p>
          <a:p>
            <a:r>
              <a:rPr lang="en-US" dirty="0" smtClean="0"/>
              <a:t>No mob grazing while calving</a:t>
            </a:r>
            <a:endParaRPr lang="en-US" dirty="0"/>
          </a:p>
        </p:txBody>
      </p:sp>
    </p:spTree>
    <p:extLst>
      <p:ext uri="{BB962C8B-B14F-4D97-AF65-F5344CB8AC3E}">
        <p14:creationId xmlns:p14="http://schemas.microsoft.com/office/powerpoint/2010/main" val="6528793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eremiah\Pictures\phot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Misconception</a:t>
            </a:r>
            <a:endParaRPr lang="en-US" dirty="0"/>
          </a:p>
        </p:txBody>
      </p:sp>
      <p:sp>
        <p:nvSpPr>
          <p:cNvPr id="3" name="Content Placeholder 2"/>
          <p:cNvSpPr>
            <a:spLocks noGrp="1"/>
          </p:cNvSpPr>
          <p:nvPr>
            <p:ph idx="1"/>
          </p:nvPr>
        </p:nvSpPr>
        <p:spPr/>
        <p:txBody>
          <a:bodyPr/>
          <a:lstStyle/>
          <a:p>
            <a:r>
              <a:rPr lang="en-US" dirty="0" smtClean="0"/>
              <a:t>Eating everything and leaving nothing</a:t>
            </a:r>
          </a:p>
          <a:p>
            <a:pPr marL="0" indent="0">
              <a:buNone/>
            </a:pPr>
            <a:endParaRPr lang="en-US" dirty="0"/>
          </a:p>
        </p:txBody>
      </p:sp>
    </p:spTree>
    <p:extLst>
      <p:ext uri="{BB962C8B-B14F-4D97-AF65-F5344CB8AC3E}">
        <p14:creationId xmlns:p14="http://schemas.microsoft.com/office/powerpoint/2010/main" val="398385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Krista Reiser\Pictures\photo points\IMG_412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a:bodyPr>
          <a:lstStyle/>
          <a:p>
            <a:r>
              <a:rPr lang="en-US" dirty="0" smtClean="0"/>
              <a:t>Stocking Rate Vs. Stock Density</a:t>
            </a:r>
            <a:endParaRPr lang="en-US" dirty="0"/>
          </a:p>
        </p:txBody>
      </p:sp>
      <p:sp>
        <p:nvSpPr>
          <p:cNvPr id="3" name="Content Placeholder 2"/>
          <p:cNvSpPr>
            <a:spLocks noGrp="1"/>
          </p:cNvSpPr>
          <p:nvPr>
            <p:ph sz="half" idx="1"/>
          </p:nvPr>
        </p:nvSpPr>
        <p:spPr/>
        <p:txBody>
          <a:bodyPr/>
          <a:lstStyle/>
          <a:p>
            <a:r>
              <a:rPr lang="en-US" dirty="0" smtClean="0"/>
              <a:t>Stocking Rate</a:t>
            </a:r>
          </a:p>
          <a:p>
            <a:pPr lvl="1"/>
            <a:r>
              <a:rPr lang="en-US" dirty="0" smtClean="0"/>
              <a:t>The number of acres needed to support one animal for the time you expect the herd to remain in the cell.</a:t>
            </a:r>
          </a:p>
          <a:p>
            <a:pPr lvl="1"/>
            <a:r>
              <a:rPr lang="en-US" dirty="0" smtClean="0"/>
              <a:t>Depends on plant production and size of the grazing animal.</a:t>
            </a:r>
            <a:endParaRPr lang="en-US" dirty="0"/>
          </a:p>
        </p:txBody>
      </p:sp>
      <p:sp>
        <p:nvSpPr>
          <p:cNvPr id="4" name="Content Placeholder 3"/>
          <p:cNvSpPr>
            <a:spLocks noGrp="1"/>
          </p:cNvSpPr>
          <p:nvPr>
            <p:ph sz="half" idx="2"/>
          </p:nvPr>
        </p:nvSpPr>
        <p:spPr/>
        <p:txBody>
          <a:bodyPr/>
          <a:lstStyle/>
          <a:p>
            <a:r>
              <a:rPr lang="en-US" dirty="0" smtClean="0"/>
              <a:t>Stock Density</a:t>
            </a:r>
          </a:p>
          <a:p>
            <a:pPr lvl="1"/>
            <a:r>
              <a:rPr lang="en-US" dirty="0" smtClean="0"/>
              <a:t>Concentration of animals in a cell.</a:t>
            </a:r>
            <a:endParaRPr lang="en-US" dirty="0"/>
          </a:p>
        </p:txBody>
      </p:sp>
    </p:spTree>
    <p:extLst>
      <p:ext uri="{BB962C8B-B14F-4D97-AF65-F5344CB8AC3E}">
        <p14:creationId xmlns:p14="http://schemas.microsoft.com/office/powerpoint/2010/main" val="4123796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Low Stock Density</a:t>
            </a:r>
            <a:endParaRPr lang="en-US" dirty="0"/>
          </a:p>
        </p:txBody>
      </p:sp>
      <p:sp>
        <p:nvSpPr>
          <p:cNvPr id="24" name="Content Placeholder 23"/>
          <p:cNvSpPr>
            <a:spLocks noGrp="1"/>
          </p:cNvSpPr>
          <p:nvPr>
            <p:ph sz="quarter" idx="2"/>
          </p:nvPr>
        </p:nvSpPr>
        <p:spPr>
          <a:xfrm>
            <a:off x="5486400" y="2362200"/>
            <a:ext cx="3505200" cy="3763963"/>
          </a:xfrm>
        </p:spPr>
        <p:txBody>
          <a:bodyPr/>
          <a:lstStyle/>
          <a:p>
            <a:r>
              <a:rPr lang="en-US" dirty="0" smtClean="0"/>
              <a:t>Over Grazing</a:t>
            </a:r>
          </a:p>
          <a:p>
            <a:r>
              <a:rPr lang="en-US" dirty="0" smtClean="0"/>
              <a:t>Under grazing</a:t>
            </a:r>
          </a:p>
          <a:p>
            <a:r>
              <a:rPr lang="en-US" dirty="0" smtClean="0"/>
              <a:t>Poor Nutrient Distribution</a:t>
            </a:r>
          </a:p>
          <a:p>
            <a:endParaRPr lang="en-US" dirty="0"/>
          </a:p>
        </p:txBody>
      </p:sp>
      <p:sp>
        <p:nvSpPr>
          <p:cNvPr id="7" name="Rectangle 6"/>
          <p:cNvSpPr/>
          <p:nvPr/>
        </p:nvSpPr>
        <p:spPr>
          <a:xfrm>
            <a:off x="457200" y="1524000"/>
            <a:ext cx="5029200" cy="47244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667000" y="3657600"/>
            <a:ext cx="533400" cy="457200"/>
          </a:xfrm>
          <a:prstGeom prst="ellipse">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7200" y="1676400"/>
            <a:ext cx="655624" cy="398069"/>
          </a:xfrm>
          <a:prstGeom prst="rect">
            <a:avLst/>
          </a:prstGeom>
          <a:noFill/>
        </p:spPr>
      </p:pic>
      <p:pic>
        <p:nvPicPr>
          <p:cNvPr id="13"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4343400"/>
            <a:ext cx="655624" cy="398069"/>
          </a:xfrm>
          <a:prstGeom prst="rect">
            <a:avLst/>
          </a:prstGeom>
          <a:noFill/>
        </p:spPr>
      </p:pic>
      <p:pic>
        <p:nvPicPr>
          <p:cNvPr id="14"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2590800"/>
            <a:ext cx="655624" cy="398069"/>
          </a:xfrm>
          <a:prstGeom prst="rect">
            <a:avLst/>
          </a:prstGeom>
          <a:noFill/>
        </p:spPr>
      </p:pic>
      <p:pic>
        <p:nvPicPr>
          <p:cNvPr id="15"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2133600"/>
            <a:ext cx="655624" cy="398069"/>
          </a:xfrm>
          <a:prstGeom prst="rect">
            <a:avLst/>
          </a:prstGeom>
          <a:noFill/>
        </p:spPr>
      </p:pic>
      <p:pic>
        <p:nvPicPr>
          <p:cNvPr id="16"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0" y="5257800"/>
            <a:ext cx="655624" cy="398069"/>
          </a:xfrm>
          <a:prstGeom prst="rect">
            <a:avLst/>
          </a:prstGeom>
          <a:noFill/>
        </p:spPr>
      </p:pic>
      <p:pic>
        <p:nvPicPr>
          <p:cNvPr id="17"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2895600"/>
            <a:ext cx="655624" cy="398069"/>
          </a:xfrm>
          <a:prstGeom prst="rect">
            <a:avLst/>
          </a:prstGeom>
          <a:noFill/>
        </p:spPr>
      </p:pic>
      <p:pic>
        <p:nvPicPr>
          <p:cNvPr id="18"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3810000"/>
            <a:ext cx="655624" cy="398069"/>
          </a:xfrm>
          <a:prstGeom prst="rect">
            <a:avLst/>
          </a:prstGeom>
          <a:noFill/>
        </p:spPr>
      </p:pic>
      <p:pic>
        <p:nvPicPr>
          <p:cNvPr id="19"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5105400"/>
            <a:ext cx="655624" cy="398069"/>
          </a:xfrm>
          <a:prstGeom prst="rect">
            <a:avLst/>
          </a:prstGeom>
          <a:noFill/>
        </p:spPr>
      </p:pic>
      <p:pic>
        <p:nvPicPr>
          <p:cNvPr id="22"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9600" y="4648200"/>
            <a:ext cx="655624" cy="398069"/>
          </a:xfrm>
          <a:prstGeom prst="rect">
            <a:avLst/>
          </a:prstGeom>
          <a:noFill/>
        </p:spPr>
      </p:pic>
      <p:pic>
        <p:nvPicPr>
          <p:cNvPr id="1030" name="Picture 6" descr="C:\Documents and Settings\krista.reiser\Local Settings\Temporary Internet Files\Content.IE5\KOY25GZK\MC900084284[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6600" y="5227034"/>
            <a:ext cx="609600" cy="486538"/>
          </a:xfrm>
          <a:prstGeom prst="rect">
            <a:avLst/>
          </a:prstGeom>
          <a:noFill/>
        </p:spPr>
      </p:pic>
      <p:pic>
        <p:nvPicPr>
          <p:cNvPr id="1032" name="Picture 8" descr="C:\Documents and Settings\krista.reiser\Local Settings\Temporary Internet Files\Content.IE5\45EM5WRO\MC900445158[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19200" y="1752600"/>
            <a:ext cx="651253" cy="493471"/>
          </a:xfrm>
          <a:prstGeom prst="rect">
            <a:avLst/>
          </a:prstGeom>
          <a:noFill/>
        </p:spPr>
      </p:pic>
      <p:pic>
        <p:nvPicPr>
          <p:cNvPr id="27" name="Picture 6" descr="C:\Documents and Settings\krista.reiser\Local Settings\Temporary Internet Files\Content.IE5\KOY25GZK\MC900084284[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4400" y="3276600"/>
            <a:ext cx="666526" cy="531972"/>
          </a:xfrm>
          <a:prstGeom prst="rect">
            <a:avLst/>
          </a:prstGeom>
          <a:noFill/>
        </p:spPr>
      </p:pic>
      <p:pic>
        <p:nvPicPr>
          <p:cNvPr id="28" name="Picture 8" descr="C:\Documents and Settings\krista.reiser\Local Settings\Temporary Internet Files\Content.IE5\45EM5WRO\MC900445158[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91000" y="5334000"/>
            <a:ext cx="651253" cy="493471"/>
          </a:xfrm>
          <a:prstGeom prst="rect">
            <a:avLst/>
          </a:prstGeom>
          <a:noFill/>
        </p:spPr>
      </p:pic>
      <p:pic>
        <p:nvPicPr>
          <p:cNvPr id="29" name="Picture 6" descr="C:\Documents and Settings\krista.reiser\Local Settings\Temporary Internet Files\Content.IE5\KOY25GZK\MC900084284[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09800" y="3581400"/>
            <a:ext cx="609600" cy="486538"/>
          </a:xfrm>
          <a:prstGeom prst="rect">
            <a:avLst/>
          </a:prstGeom>
          <a:noFill/>
        </p:spPr>
      </p:pic>
      <p:pic>
        <p:nvPicPr>
          <p:cNvPr id="30" name="Picture 8" descr="C:\Documents and Settings\krista.reiser\Local Settings\Temporary Internet Files\Content.IE5\45EM5WRO\MC900445158[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2590800"/>
            <a:ext cx="651253" cy="493471"/>
          </a:xfrm>
          <a:prstGeom prst="rect">
            <a:avLst/>
          </a:prstGeom>
          <a:noFill/>
        </p:spPr>
      </p:pic>
    </p:spTree>
    <p:extLst>
      <p:ext uri="{BB962C8B-B14F-4D97-AF65-F5344CB8AC3E}">
        <p14:creationId xmlns:p14="http://schemas.microsoft.com/office/powerpoint/2010/main" val="12966906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7" name="Rectangle 6"/>
          <p:cNvSpPr/>
          <p:nvPr/>
        </p:nvSpPr>
        <p:spPr>
          <a:xfrm>
            <a:off x="381000" y="1600200"/>
            <a:ext cx="5029200" cy="47244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p:cNvCxnSpPr/>
          <p:nvPr/>
        </p:nvCxnSpPr>
        <p:spPr>
          <a:xfrm rot="16200000" flipH="1">
            <a:off x="533400" y="4000500"/>
            <a:ext cx="4724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81000" y="3962400"/>
            <a:ext cx="5029200" cy="381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smtClean="0"/>
              <a:t>Stock Density</a:t>
            </a:r>
            <a:endParaRPr lang="en-US" dirty="0"/>
          </a:p>
        </p:txBody>
      </p:sp>
      <p:sp>
        <p:nvSpPr>
          <p:cNvPr id="12" name="Oval 11"/>
          <p:cNvSpPr/>
          <p:nvPr/>
        </p:nvSpPr>
        <p:spPr>
          <a:xfrm>
            <a:off x="2590800" y="3733800"/>
            <a:ext cx="533400" cy="457200"/>
          </a:xfrm>
          <a:prstGeom prst="ellipse">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9800" y="1905000"/>
            <a:ext cx="655624" cy="398069"/>
          </a:xfrm>
          <a:prstGeom prst="rect">
            <a:avLst/>
          </a:prstGeom>
          <a:noFill/>
        </p:spPr>
      </p:pic>
      <p:pic>
        <p:nvPicPr>
          <p:cNvPr id="13"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1752600"/>
            <a:ext cx="655624" cy="398069"/>
          </a:xfrm>
          <a:prstGeom prst="rect">
            <a:avLst/>
          </a:prstGeom>
          <a:noFill/>
        </p:spPr>
      </p:pic>
      <p:pic>
        <p:nvPicPr>
          <p:cNvPr id="14"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2438400"/>
            <a:ext cx="655624" cy="398069"/>
          </a:xfrm>
          <a:prstGeom prst="rect">
            <a:avLst/>
          </a:prstGeom>
          <a:noFill/>
        </p:spPr>
      </p:pic>
      <p:pic>
        <p:nvPicPr>
          <p:cNvPr id="15"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1600200"/>
            <a:ext cx="655624" cy="398069"/>
          </a:xfrm>
          <a:prstGeom prst="rect">
            <a:avLst/>
          </a:prstGeom>
          <a:noFill/>
        </p:spPr>
      </p:pic>
      <p:pic>
        <p:nvPicPr>
          <p:cNvPr id="16"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2286000"/>
            <a:ext cx="655624" cy="398069"/>
          </a:xfrm>
          <a:prstGeom prst="rect">
            <a:avLst/>
          </a:prstGeom>
          <a:noFill/>
        </p:spPr>
      </p:pic>
      <p:pic>
        <p:nvPicPr>
          <p:cNvPr id="17"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9800" y="2286000"/>
            <a:ext cx="655624" cy="398069"/>
          </a:xfrm>
          <a:prstGeom prst="rect">
            <a:avLst/>
          </a:prstGeom>
          <a:noFill/>
        </p:spPr>
      </p:pic>
      <p:pic>
        <p:nvPicPr>
          <p:cNvPr id="18"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600200"/>
            <a:ext cx="655624" cy="398069"/>
          </a:xfrm>
          <a:prstGeom prst="rect">
            <a:avLst/>
          </a:prstGeom>
          <a:noFill/>
        </p:spPr>
      </p:pic>
      <p:pic>
        <p:nvPicPr>
          <p:cNvPr id="19"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1600" y="2743200"/>
            <a:ext cx="655624" cy="398069"/>
          </a:xfrm>
          <a:prstGeom prst="rect">
            <a:avLst/>
          </a:prstGeom>
          <a:noFill/>
        </p:spPr>
      </p:pic>
      <p:pic>
        <p:nvPicPr>
          <p:cNvPr id="22"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2133600"/>
            <a:ext cx="655624" cy="398069"/>
          </a:xfrm>
          <a:prstGeom prst="rect">
            <a:avLst/>
          </a:prstGeom>
          <a:noFill/>
        </p:spPr>
      </p:pic>
      <p:pic>
        <p:nvPicPr>
          <p:cNvPr id="1030" name="Picture 6" descr="C:\Documents and Settings\krista.reiser\Local Settings\Temporary Internet Files\Content.IE5\KOY25GZK\MC900084284[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00200" y="3505200"/>
            <a:ext cx="609600" cy="486538"/>
          </a:xfrm>
          <a:prstGeom prst="rect">
            <a:avLst/>
          </a:prstGeom>
          <a:noFill/>
        </p:spPr>
      </p:pic>
      <p:pic>
        <p:nvPicPr>
          <p:cNvPr id="1032" name="Picture 8" descr="C:\Documents and Settings\krista.reiser\Local Settings\Temporary Internet Files\Content.IE5\45EM5WRO\MC900445158[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 y="3429000"/>
            <a:ext cx="651253" cy="493471"/>
          </a:xfrm>
          <a:prstGeom prst="rect">
            <a:avLst/>
          </a:prstGeom>
          <a:noFill/>
        </p:spPr>
      </p:pic>
      <p:pic>
        <p:nvPicPr>
          <p:cNvPr id="27" name="Picture 6" descr="C:\Documents and Settings\krista.reiser\Local Settings\Temporary Internet Files\Content.IE5\KOY25GZK\MC900084284[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33600" y="2895600"/>
            <a:ext cx="666526" cy="531972"/>
          </a:xfrm>
          <a:prstGeom prst="rect">
            <a:avLst/>
          </a:prstGeom>
          <a:noFill/>
        </p:spPr>
      </p:pic>
      <p:pic>
        <p:nvPicPr>
          <p:cNvPr id="28" name="Picture 8" descr="C:\Documents and Settings\krista.reiser\Local Settings\Temporary Internet Files\Content.IE5\45EM5WRO\MC900445158[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 y="2895600"/>
            <a:ext cx="651253" cy="493471"/>
          </a:xfrm>
          <a:prstGeom prst="rect">
            <a:avLst/>
          </a:prstGeom>
          <a:noFill/>
        </p:spPr>
      </p:pic>
      <p:pic>
        <p:nvPicPr>
          <p:cNvPr id="29" name="Picture 6" descr="C:\Documents and Settings\krista.reiser\Local Settings\Temporary Internet Files\Content.IE5\KOY25GZK\MC900084284[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33600" y="3505200"/>
            <a:ext cx="609600" cy="486538"/>
          </a:xfrm>
          <a:prstGeom prst="rect">
            <a:avLst/>
          </a:prstGeom>
          <a:noFill/>
        </p:spPr>
      </p:pic>
      <p:pic>
        <p:nvPicPr>
          <p:cNvPr id="30" name="Picture 8" descr="C:\Documents and Settings\krista.reiser\Local Settings\Temporary Internet Files\Content.IE5\45EM5WRO\MC900445158[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0600" y="3200400"/>
            <a:ext cx="651253" cy="493471"/>
          </a:xfrm>
          <a:prstGeom prst="rect">
            <a:avLst/>
          </a:prstGeom>
          <a:noFill/>
        </p:spPr>
      </p:pic>
      <p:sp>
        <p:nvSpPr>
          <p:cNvPr id="24" name="Content Placeholder 23"/>
          <p:cNvSpPr>
            <a:spLocks noGrp="1"/>
          </p:cNvSpPr>
          <p:nvPr>
            <p:ph sz="quarter" idx="4294967295"/>
          </p:nvPr>
        </p:nvSpPr>
        <p:spPr>
          <a:xfrm>
            <a:off x="5486400" y="2362200"/>
            <a:ext cx="3505200" cy="3763963"/>
          </a:xfrm>
          <a:prstGeom prst="rect">
            <a:avLst/>
          </a:prstGeom>
        </p:spPr>
        <p:txBody>
          <a:bodyPr/>
          <a:lstStyle/>
          <a:p>
            <a:r>
              <a:rPr lang="en-US" sz="2400" dirty="0" smtClean="0"/>
              <a:t>Even Grazing</a:t>
            </a:r>
          </a:p>
          <a:p>
            <a:r>
              <a:rPr lang="en-US" sz="2400" dirty="0" smtClean="0"/>
              <a:t>Better Manure/Urine Distribution</a:t>
            </a:r>
          </a:p>
          <a:p>
            <a:pPr>
              <a:buNone/>
            </a:pPr>
            <a:endParaRPr lang="en-US" dirty="0" smtClean="0"/>
          </a:p>
          <a:p>
            <a:endParaRPr lang="en-US" dirty="0"/>
          </a:p>
        </p:txBody>
      </p:sp>
    </p:spTree>
    <p:extLst>
      <p:ext uri="{BB962C8B-B14F-4D97-AF65-F5344CB8AC3E}">
        <p14:creationId xmlns:p14="http://schemas.microsoft.com/office/powerpoint/2010/main" val="30884750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7" name="Rectangle 6"/>
          <p:cNvSpPr/>
          <p:nvPr/>
        </p:nvSpPr>
        <p:spPr>
          <a:xfrm>
            <a:off x="533400" y="1752600"/>
            <a:ext cx="5029200" cy="472440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p:cNvCxnSpPr/>
          <p:nvPr/>
        </p:nvCxnSpPr>
        <p:spPr>
          <a:xfrm>
            <a:off x="533400" y="1790700"/>
            <a:ext cx="5029200" cy="4724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flipV="1">
            <a:off x="533402" y="1790700"/>
            <a:ext cx="5029198" cy="4724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685800" y="4114800"/>
            <a:ext cx="4724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3400" y="4114800"/>
            <a:ext cx="5029200" cy="381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smtClean="0"/>
              <a:t>High Stock Density</a:t>
            </a:r>
            <a:endParaRPr lang="en-US" dirty="0"/>
          </a:p>
        </p:txBody>
      </p:sp>
      <p:sp>
        <p:nvSpPr>
          <p:cNvPr id="12" name="Oval 11"/>
          <p:cNvSpPr/>
          <p:nvPr/>
        </p:nvSpPr>
        <p:spPr>
          <a:xfrm>
            <a:off x="2743200" y="3886200"/>
            <a:ext cx="533400" cy="457200"/>
          </a:xfrm>
          <a:prstGeom prst="ellipse">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2200" y="2133600"/>
            <a:ext cx="655624" cy="398069"/>
          </a:xfrm>
          <a:prstGeom prst="rect">
            <a:avLst/>
          </a:prstGeom>
          <a:noFill/>
        </p:spPr>
      </p:pic>
      <p:pic>
        <p:nvPicPr>
          <p:cNvPr id="13"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2200" y="2971800"/>
            <a:ext cx="655624" cy="398069"/>
          </a:xfrm>
          <a:prstGeom prst="rect">
            <a:avLst/>
          </a:prstGeom>
          <a:noFill/>
        </p:spPr>
      </p:pic>
      <p:pic>
        <p:nvPicPr>
          <p:cNvPr id="14"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2200" y="2743200"/>
            <a:ext cx="655624" cy="398069"/>
          </a:xfrm>
          <a:prstGeom prst="rect">
            <a:avLst/>
          </a:prstGeom>
          <a:noFill/>
        </p:spPr>
      </p:pic>
      <p:pic>
        <p:nvPicPr>
          <p:cNvPr id="15"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2200" y="1828800"/>
            <a:ext cx="655624" cy="398069"/>
          </a:xfrm>
          <a:prstGeom prst="rect">
            <a:avLst/>
          </a:prstGeom>
          <a:noFill/>
        </p:spPr>
      </p:pic>
      <p:pic>
        <p:nvPicPr>
          <p:cNvPr id="16"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1981200"/>
            <a:ext cx="655624" cy="398069"/>
          </a:xfrm>
          <a:prstGeom prst="rect">
            <a:avLst/>
          </a:prstGeom>
          <a:noFill/>
        </p:spPr>
      </p:pic>
      <p:pic>
        <p:nvPicPr>
          <p:cNvPr id="17"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2200" y="2438400"/>
            <a:ext cx="655624" cy="398069"/>
          </a:xfrm>
          <a:prstGeom prst="rect">
            <a:avLst/>
          </a:prstGeom>
          <a:noFill/>
        </p:spPr>
      </p:pic>
      <p:pic>
        <p:nvPicPr>
          <p:cNvPr id="18"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1752600"/>
            <a:ext cx="655624" cy="398069"/>
          </a:xfrm>
          <a:prstGeom prst="rect">
            <a:avLst/>
          </a:prstGeom>
          <a:noFill/>
        </p:spPr>
      </p:pic>
      <p:pic>
        <p:nvPicPr>
          <p:cNvPr id="19"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2209800"/>
            <a:ext cx="655624" cy="398069"/>
          </a:xfrm>
          <a:prstGeom prst="rect">
            <a:avLst/>
          </a:prstGeom>
          <a:noFill/>
        </p:spPr>
      </p:pic>
      <p:pic>
        <p:nvPicPr>
          <p:cNvPr id="22"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38400" y="3276600"/>
            <a:ext cx="655624" cy="398069"/>
          </a:xfrm>
          <a:prstGeom prst="rect">
            <a:avLst/>
          </a:prstGeom>
          <a:noFill/>
        </p:spPr>
      </p:pic>
      <p:pic>
        <p:nvPicPr>
          <p:cNvPr id="1030" name="Picture 6" descr="C:\Documents and Settings\krista.reiser\Local Settings\Temporary Internet Files\Content.IE5\KOY25GZK\MC900084284[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7400" y="3048000"/>
            <a:ext cx="609600" cy="486538"/>
          </a:xfrm>
          <a:prstGeom prst="rect">
            <a:avLst/>
          </a:prstGeom>
          <a:noFill/>
        </p:spPr>
      </p:pic>
      <p:pic>
        <p:nvPicPr>
          <p:cNvPr id="27" name="Picture 6" descr="C:\Documents and Settings\krista.reiser\Local Settings\Temporary Internet Files\Content.IE5\KOY25GZK\MC900084284[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8800" y="2438400"/>
            <a:ext cx="666526" cy="531972"/>
          </a:xfrm>
          <a:prstGeom prst="rect">
            <a:avLst/>
          </a:prstGeom>
          <a:noFill/>
        </p:spPr>
      </p:pic>
      <p:pic>
        <p:nvPicPr>
          <p:cNvPr id="30" name="Picture 8" descr="C:\Documents and Settings\krista.reiser\Local Settings\Temporary Internet Files\Content.IE5\45EM5WRO\MC900445158[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3000" y="1981200"/>
            <a:ext cx="651253" cy="493471"/>
          </a:xfrm>
          <a:prstGeom prst="rect">
            <a:avLst/>
          </a:prstGeom>
          <a:noFill/>
        </p:spPr>
      </p:pic>
      <p:pic>
        <p:nvPicPr>
          <p:cNvPr id="28" name="Picture 8" descr="C:\Documents and Settings\krista.reiser\Local Settings\Temporary Internet Files\Content.IE5\45EM5WRO\MC900445158[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95400" y="2286000"/>
            <a:ext cx="651253" cy="493471"/>
          </a:xfrm>
          <a:prstGeom prst="rect">
            <a:avLst/>
          </a:prstGeom>
          <a:noFill/>
        </p:spPr>
      </p:pic>
      <p:pic>
        <p:nvPicPr>
          <p:cNvPr id="29" name="Picture 6" descr="C:\Documents and Settings\krista.reiser\Local Settings\Temporary Internet Files\Content.IE5\KOY25GZK\MC900084284[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00" y="2743200"/>
            <a:ext cx="609600" cy="486538"/>
          </a:xfrm>
          <a:prstGeom prst="rect">
            <a:avLst/>
          </a:prstGeom>
          <a:noFill/>
        </p:spPr>
      </p:pic>
      <p:pic>
        <p:nvPicPr>
          <p:cNvPr id="1032" name="Picture 8" descr="C:\Documents and Settings\krista.reiser\Local Settings\Temporary Internet Files\Content.IE5\45EM5WRO\MC900445158[1].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8200" y="1752600"/>
            <a:ext cx="651253" cy="493471"/>
          </a:xfrm>
          <a:prstGeom prst="rect">
            <a:avLst/>
          </a:prstGeom>
          <a:noFill/>
        </p:spPr>
      </p:pic>
      <p:sp>
        <p:nvSpPr>
          <p:cNvPr id="25" name="Content Placeholder 23"/>
          <p:cNvSpPr>
            <a:spLocks noGrp="1"/>
          </p:cNvSpPr>
          <p:nvPr>
            <p:ph sz="quarter" idx="4294967295"/>
          </p:nvPr>
        </p:nvSpPr>
        <p:spPr>
          <a:xfrm>
            <a:off x="5638800" y="2438401"/>
            <a:ext cx="3048000" cy="1828800"/>
          </a:xfrm>
          <a:prstGeom prst="rect">
            <a:avLst/>
          </a:prstGeom>
        </p:spPr>
        <p:txBody>
          <a:bodyPr>
            <a:normAutofit/>
          </a:bodyPr>
          <a:lstStyle/>
          <a:p>
            <a:r>
              <a:rPr lang="en-US" sz="2000" dirty="0" smtClean="0"/>
              <a:t>Very Even Grazing</a:t>
            </a:r>
          </a:p>
          <a:p>
            <a:r>
              <a:rPr lang="en-US" sz="2000" dirty="0" smtClean="0"/>
              <a:t>Competiveness</a:t>
            </a:r>
          </a:p>
          <a:p>
            <a:r>
              <a:rPr lang="en-US" sz="2000" dirty="0" smtClean="0"/>
              <a:t>Animal Impact</a:t>
            </a:r>
          </a:p>
          <a:p>
            <a:pPr lvl="1"/>
            <a:r>
              <a:rPr lang="en-US" sz="1600" dirty="0" smtClean="0"/>
              <a:t>Hoof Action</a:t>
            </a:r>
          </a:p>
          <a:p>
            <a:r>
              <a:rPr lang="en-US" sz="2000" dirty="0" smtClean="0"/>
              <a:t>Improve Soil Health</a:t>
            </a:r>
          </a:p>
          <a:p>
            <a:endParaRPr lang="en-US" dirty="0" smtClean="0"/>
          </a:p>
          <a:p>
            <a:pPr>
              <a:buNone/>
            </a:pPr>
            <a:endParaRPr lang="en-US" dirty="0" smtClean="0"/>
          </a:p>
          <a:p>
            <a:endParaRPr lang="en-US" dirty="0"/>
          </a:p>
        </p:txBody>
      </p:sp>
    </p:spTree>
    <p:extLst>
      <p:ext uri="{BB962C8B-B14F-4D97-AF65-F5344CB8AC3E}">
        <p14:creationId xmlns:p14="http://schemas.microsoft.com/office/powerpoint/2010/main" val="31283702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r>
              <a:rPr lang="en-US" dirty="0" smtClean="0"/>
              <a:t>Pounds per acre</a:t>
            </a:r>
          </a:p>
          <a:p>
            <a:pPr lvl="1"/>
            <a:r>
              <a:rPr lang="en-US" dirty="0" smtClean="0"/>
              <a:t>Approx. 650,000#</a:t>
            </a:r>
            <a:endParaRPr lang="en-US" dirty="0"/>
          </a:p>
        </p:txBody>
      </p:sp>
    </p:spTree>
    <p:extLst>
      <p:ext uri="{BB962C8B-B14F-4D97-AF65-F5344CB8AC3E}">
        <p14:creationId xmlns:p14="http://schemas.microsoft.com/office/powerpoint/2010/main" val="32301863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iser's Files\Pictures\Grazing Pics 2011\Cows\IMG_032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28600"/>
            <a:ext cx="8229600" cy="1143000"/>
          </a:xfrm>
        </p:spPr>
        <p:txBody>
          <a:bodyPr/>
          <a:lstStyle/>
          <a:p>
            <a:r>
              <a:rPr lang="en-US" dirty="0" smtClean="0"/>
              <a:t>Top Two Conclusions</a:t>
            </a:r>
            <a:endParaRPr lang="en-US" dirty="0"/>
          </a:p>
        </p:txBody>
      </p:sp>
      <p:sp>
        <p:nvSpPr>
          <p:cNvPr id="3" name="Content Placeholder 2"/>
          <p:cNvSpPr>
            <a:spLocks noGrp="1"/>
          </p:cNvSpPr>
          <p:nvPr>
            <p:ph idx="1"/>
          </p:nvPr>
        </p:nvSpPr>
        <p:spPr>
          <a:xfrm>
            <a:off x="457200" y="655637"/>
            <a:ext cx="8229600" cy="4525963"/>
          </a:xfrm>
        </p:spPr>
        <p:txBody>
          <a:bodyPr/>
          <a:lstStyle/>
          <a:p>
            <a:r>
              <a:rPr lang="en-US" dirty="0" smtClean="0"/>
              <a:t>Mob </a:t>
            </a:r>
            <a:r>
              <a:rPr lang="en-US" dirty="0"/>
              <a:t>grazing in our area should be used as a tool and not a whole ranch grazing system</a:t>
            </a:r>
            <a:r>
              <a:rPr lang="en-US" dirty="0" smtClean="0"/>
              <a:t>.</a:t>
            </a:r>
            <a:endParaRPr lang="en-US" dirty="0"/>
          </a:p>
          <a:p>
            <a:r>
              <a:rPr lang="en-US" dirty="0" smtClean="0"/>
              <a:t>Rest associated </a:t>
            </a:r>
            <a:r>
              <a:rPr lang="en-US" dirty="0"/>
              <a:t>with mob grazing </a:t>
            </a:r>
            <a:r>
              <a:rPr lang="en-US" dirty="0" smtClean="0"/>
              <a:t>is what made us successful.</a:t>
            </a:r>
            <a:endParaRPr lang="en-US" dirty="0"/>
          </a:p>
        </p:txBody>
      </p:sp>
    </p:spTree>
    <p:extLst>
      <p:ext uri="{BB962C8B-B14F-4D97-AF65-F5344CB8AC3E}">
        <p14:creationId xmlns:p14="http://schemas.microsoft.com/office/powerpoint/2010/main" val="348035308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3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369" y="-228600"/>
            <a:ext cx="8229600" cy="1143000"/>
          </a:xfrm>
        </p:spPr>
        <p:txBody>
          <a:bodyPr>
            <a:normAutofit fontScale="90000"/>
          </a:bodyPr>
          <a:lstStyle/>
          <a:p>
            <a:r>
              <a:rPr lang="en-US" dirty="0" smtClean="0"/>
              <a:t>Our Tools – Need Good Equipment!</a:t>
            </a:r>
            <a:endParaRPr lang="en-US" dirty="0"/>
          </a:p>
        </p:txBody>
      </p:sp>
      <p:sp>
        <p:nvSpPr>
          <p:cNvPr id="3" name="Content Placeholder 2"/>
          <p:cNvSpPr>
            <a:spLocks noGrp="1"/>
          </p:cNvSpPr>
          <p:nvPr>
            <p:ph idx="1"/>
          </p:nvPr>
        </p:nvSpPr>
        <p:spPr>
          <a:xfrm>
            <a:off x="457369" y="832624"/>
            <a:ext cx="8229600" cy="4389120"/>
          </a:xfrm>
        </p:spPr>
        <p:txBody>
          <a:bodyPr>
            <a:normAutofit/>
          </a:bodyPr>
          <a:lstStyle/>
          <a:p>
            <a:r>
              <a:rPr lang="en-US" dirty="0" smtClean="0"/>
              <a:t>Temporary Fence </a:t>
            </a:r>
          </a:p>
          <a:p>
            <a:r>
              <a:rPr lang="en-US" dirty="0" smtClean="0"/>
              <a:t>Movable Pipeline/Tanks for Water</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914452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4525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3999" cy="685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3122" y="1342571"/>
            <a:ext cx="7149974"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838200" y="0"/>
            <a:ext cx="7772400" cy="13716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err="1" smtClean="0">
                <a:ln>
                  <a:noFill/>
                </a:ln>
                <a:solidFill>
                  <a:schemeClr val="tx1"/>
                </a:solidFill>
                <a:effectLst/>
                <a:uLnTx/>
                <a:uFillTx/>
                <a:latin typeface="+mj-lt"/>
                <a:ea typeface="+mj-ea"/>
                <a:cs typeface="+mj-cs"/>
              </a:rPr>
              <a:t>Reiser</a:t>
            </a:r>
            <a:r>
              <a:rPr kumimoji="0" lang="en-US" sz="3200" b="1" i="0" u="none" strike="noStrike" kern="1200" cap="none" spc="0" normalizeH="0" baseline="0" noProof="0" dirty="0" smtClean="0">
                <a:ln>
                  <a:noFill/>
                </a:ln>
                <a:solidFill>
                  <a:schemeClr val="tx1"/>
                </a:solidFill>
                <a:effectLst/>
                <a:uLnTx/>
                <a:uFillTx/>
                <a:latin typeface="+mj-lt"/>
                <a:ea typeface="+mj-ea"/>
                <a:cs typeface="+mj-cs"/>
              </a:rPr>
              <a:t> Ranch</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dirty="0" smtClean="0">
                <a:latin typeface="+mj-lt"/>
                <a:ea typeface="+mj-ea"/>
                <a:cs typeface="+mj-cs"/>
              </a:rPr>
              <a:t>Washburn, ND</a:t>
            </a: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7541310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8393"/>
            <a:ext cx="9169047" cy="6876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2389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400" dirty="0" smtClean="0"/>
              <a:t>Simple Fence Materials</a:t>
            </a:r>
            <a:endParaRPr lang="en-US" sz="4400" dirty="0"/>
          </a:p>
        </p:txBody>
      </p:sp>
      <p:sp>
        <p:nvSpPr>
          <p:cNvPr id="3" name="Content Placeholder 2"/>
          <p:cNvSpPr>
            <a:spLocks noGrp="1"/>
          </p:cNvSpPr>
          <p:nvPr>
            <p:ph idx="1"/>
          </p:nvPr>
        </p:nvSpPr>
        <p:spPr>
          <a:xfrm>
            <a:off x="457200" y="1447799"/>
            <a:ext cx="5562600" cy="1904999"/>
          </a:xfrm>
        </p:spPr>
        <p:txBody>
          <a:bodyPr>
            <a:normAutofit/>
          </a:bodyPr>
          <a:lstStyle/>
          <a:p>
            <a:r>
              <a:rPr lang="en-US" dirty="0" err="1" smtClean="0"/>
              <a:t>Polybraid</a:t>
            </a:r>
            <a:r>
              <a:rPr lang="en-US" dirty="0" smtClean="0"/>
              <a:t> on Geared Rollers </a:t>
            </a:r>
          </a:p>
          <a:p>
            <a:pPr lvl="1"/>
            <a:r>
              <a:rPr lang="en-US" sz="1400" dirty="0" smtClean="0"/>
              <a:t>(1/4 mile)</a:t>
            </a:r>
          </a:p>
          <a:p>
            <a:r>
              <a:rPr lang="en-US" dirty="0" err="1" smtClean="0"/>
              <a:t>Treadline</a:t>
            </a:r>
            <a:r>
              <a:rPr lang="en-US" dirty="0" smtClean="0"/>
              <a:t> Step in Post</a:t>
            </a:r>
          </a:p>
          <a:p>
            <a:r>
              <a:rPr lang="en-US" dirty="0" smtClean="0"/>
              <a:t>Pig Tail Step in Post</a:t>
            </a:r>
          </a:p>
        </p:txBody>
      </p:sp>
      <p:pic>
        <p:nvPicPr>
          <p:cNvPr id="1026" name="Picture 2" descr="F:\DCIM\104CANON\IMG_041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7552" y="3124200"/>
            <a:ext cx="7168896" cy="3733800"/>
          </a:xfrm>
          <a:prstGeom prst="rect">
            <a:avLst/>
          </a:prstGeom>
          <a:noFill/>
        </p:spPr>
      </p:pic>
      <p:sp>
        <p:nvSpPr>
          <p:cNvPr id="8" name="Content Placeholder 2"/>
          <p:cNvSpPr txBox="1">
            <a:spLocks/>
          </p:cNvSpPr>
          <p:nvPr/>
        </p:nvSpPr>
        <p:spPr>
          <a:xfrm>
            <a:off x="5791200" y="1447800"/>
            <a:ext cx="4038600" cy="1904999"/>
          </a:xfrm>
          <a:prstGeom prst="rect">
            <a:avLst/>
          </a:prstGeom>
        </p:spPr>
        <p:txBody>
          <a:bodyPr vert="horz">
            <a:norm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lang="en-US" sz="2600" dirty="0" smtClean="0"/>
              <a:t>Jump Wires</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Twine</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en-US" sz="2600" b="0" i="0" u="none" strike="noStrike" kern="1200" cap="none" spc="0" normalizeH="0" baseline="0" noProof="0" dirty="0" err="1" smtClean="0">
                <a:ln>
                  <a:noFill/>
                </a:ln>
                <a:solidFill>
                  <a:schemeClr val="tx1"/>
                </a:solidFill>
                <a:effectLst/>
                <a:uLnTx/>
                <a:uFillTx/>
                <a:latin typeface="+mn-lt"/>
                <a:ea typeface="+mn-ea"/>
                <a:cs typeface="+mn-cs"/>
              </a:rPr>
              <a:t>Batt</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Latches</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Reiser's Files\Pictures\Fencing\fence corner 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5151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4" descr="E:\Reiser's Files\Pictures\Fencing\fence corner 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0"/>
            <a:ext cx="5140711" cy="6854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41305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E:\Reiser's Files\Pictures\Fencing\IMG_0037.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rot="5400000">
            <a:off x="1581631" y="871637"/>
            <a:ext cx="6866041" cy="5152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1519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3" name="Picture 5" descr="E:\Reiser's Files\Pictures\Fencing\fence corner 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444"/>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67001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0" y="756451"/>
            <a:ext cx="9144000" cy="61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1143000"/>
          </a:xfrm>
        </p:spPr>
        <p:txBody>
          <a:bodyPr/>
          <a:lstStyle/>
          <a:p>
            <a:r>
              <a:rPr lang="en-US" dirty="0" smtClean="0"/>
              <a:t>Single Wire Electric Fence</a:t>
            </a:r>
            <a:endParaRPr lang="en-US" dirty="0"/>
          </a:p>
        </p:txBody>
      </p:sp>
      <p:sp>
        <p:nvSpPr>
          <p:cNvPr id="3" name="TextBox 2"/>
          <p:cNvSpPr txBox="1"/>
          <p:nvPr/>
        </p:nvSpPr>
        <p:spPr>
          <a:xfrm>
            <a:off x="152400" y="6477000"/>
            <a:ext cx="2286000" cy="276999"/>
          </a:xfrm>
          <a:prstGeom prst="rect">
            <a:avLst/>
          </a:prstGeom>
          <a:noFill/>
        </p:spPr>
        <p:txBody>
          <a:bodyPr wrap="square" rtlCol="0">
            <a:spAutoFit/>
          </a:bodyPr>
          <a:lstStyle/>
          <a:p>
            <a:r>
              <a:rPr lang="en-US" sz="1200" dirty="0" smtClean="0"/>
              <a:t>Photo Credit: LTP Images</a:t>
            </a:r>
            <a:endParaRPr lang="en-US" sz="1200" dirty="0"/>
          </a:p>
        </p:txBody>
      </p:sp>
    </p:spTree>
    <p:extLst>
      <p:ext uri="{BB962C8B-B14F-4D97-AF65-F5344CB8AC3E}">
        <p14:creationId xmlns:p14="http://schemas.microsoft.com/office/powerpoint/2010/main" val="31776626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684" y="-23019"/>
            <a:ext cx="9176683" cy="6883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04800"/>
            <a:ext cx="8229600" cy="1143000"/>
          </a:xfrm>
        </p:spPr>
        <p:txBody>
          <a:bodyPr/>
          <a:lstStyle/>
          <a:p>
            <a:r>
              <a:rPr lang="en-US" dirty="0" smtClean="0"/>
              <a:t>ATV</a:t>
            </a:r>
            <a:endParaRPr lang="en-US" dirty="0"/>
          </a:p>
        </p:txBody>
      </p:sp>
      <p:sp>
        <p:nvSpPr>
          <p:cNvPr id="3" name="Content Placeholder 2"/>
          <p:cNvSpPr>
            <a:spLocks noGrp="1"/>
          </p:cNvSpPr>
          <p:nvPr>
            <p:ph idx="1"/>
          </p:nvPr>
        </p:nvSpPr>
        <p:spPr>
          <a:xfrm>
            <a:off x="457200" y="926592"/>
            <a:ext cx="8229600" cy="4389120"/>
          </a:xfrm>
        </p:spPr>
        <p:txBody>
          <a:bodyPr/>
          <a:lstStyle/>
          <a:p>
            <a:r>
              <a:rPr lang="en-US" dirty="0" smtClean="0"/>
              <a:t>Tracks for tall forage</a:t>
            </a:r>
          </a:p>
          <a:p>
            <a:r>
              <a:rPr lang="en-US" dirty="0" smtClean="0"/>
              <a:t>Cows can see fence better</a:t>
            </a:r>
          </a:p>
          <a:p>
            <a:r>
              <a:rPr lang="en-US" dirty="0" smtClean="0"/>
              <a:t>Cows are trained to ATV track</a:t>
            </a:r>
            <a:endParaRPr lang="en-US" dirty="0"/>
          </a:p>
        </p:txBody>
      </p:sp>
    </p:spTree>
    <p:extLst>
      <p:ext uri="{BB962C8B-B14F-4D97-AF65-F5344CB8AC3E}">
        <p14:creationId xmlns:p14="http://schemas.microsoft.com/office/powerpoint/2010/main" val="23267016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Energizer</a:t>
            </a:r>
            <a:endParaRPr lang="en-US" dirty="0"/>
          </a:p>
        </p:txBody>
      </p:sp>
      <p:sp>
        <p:nvSpPr>
          <p:cNvPr id="3" name="Content Placeholder 2"/>
          <p:cNvSpPr>
            <a:spLocks noGrp="1"/>
          </p:cNvSpPr>
          <p:nvPr>
            <p:ph idx="1"/>
          </p:nvPr>
        </p:nvSpPr>
        <p:spPr/>
        <p:txBody>
          <a:bodyPr/>
          <a:lstStyle/>
          <a:p>
            <a:r>
              <a:rPr lang="en-US" dirty="0" smtClean="0"/>
              <a:t>Size</a:t>
            </a:r>
          </a:p>
          <a:p>
            <a:pPr lvl="1"/>
            <a:r>
              <a:rPr lang="en-US" dirty="0" smtClean="0"/>
              <a:t>Rule of thumb ½ to one joule </a:t>
            </a:r>
            <a:endParaRPr lang="en-US" dirty="0"/>
          </a:p>
          <a:p>
            <a:pPr marL="667512" lvl="2" indent="0">
              <a:buNone/>
            </a:pPr>
            <a:r>
              <a:rPr lang="en-US" sz="2400" dirty="0"/>
              <a:t>p</a:t>
            </a:r>
            <a:r>
              <a:rPr lang="en-US" sz="2400" dirty="0" smtClean="0"/>
              <a:t>er mile of temporary fence.</a:t>
            </a:r>
          </a:p>
          <a:p>
            <a:r>
              <a:rPr lang="en-US" dirty="0" smtClean="0"/>
              <a:t>Battery Powered &amp; Solar Panel</a:t>
            </a:r>
          </a:p>
          <a:p>
            <a:r>
              <a:rPr lang="en-US" dirty="0" smtClean="0"/>
              <a:t>Always having a hot fence</a:t>
            </a:r>
          </a:p>
          <a:p>
            <a:r>
              <a:rPr lang="en-US" dirty="0" smtClean="0"/>
              <a:t>Ground Rods </a:t>
            </a:r>
            <a:endParaRPr lang="en-US" dirty="0"/>
          </a:p>
        </p:txBody>
      </p:sp>
      <p:pic>
        <p:nvPicPr>
          <p:cNvPr id="4" name="Picture 3" descr="E:\Reiser's Files\Pictures\Professional Ranch Pics\Prof_Pics\DSC_381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71925" y="1720558"/>
            <a:ext cx="3667275" cy="44209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0" y="5864471"/>
            <a:ext cx="2286000" cy="276999"/>
          </a:xfrm>
          <a:prstGeom prst="rect">
            <a:avLst/>
          </a:prstGeom>
          <a:noFill/>
        </p:spPr>
        <p:txBody>
          <a:bodyPr wrap="square" rtlCol="0">
            <a:spAutoFit/>
          </a:bodyPr>
          <a:lstStyle/>
          <a:p>
            <a:r>
              <a:rPr lang="en-US" sz="1200" dirty="0" smtClean="0"/>
              <a:t>Photo Credit: LTP Images</a:t>
            </a:r>
            <a:endParaRPr lang="en-US" sz="1200" dirty="0"/>
          </a:p>
        </p:txBody>
      </p:sp>
    </p:spTree>
    <p:extLst>
      <p:ext uri="{BB962C8B-B14F-4D97-AF65-F5344CB8AC3E}">
        <p14:creationId xmlns:p14="http://schemas.microsoft.com/office/powerpoint/2010/main" val="26815957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Krista Reiser\Pictures\Pigs\IMG_005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026" name="Picture 2" descr="C:\Users\Krista Reiser\Pictures\Ranch Outlin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6085" y="0"/>
            <a:ext cx="8411829"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7362" y="-965"/>
            <a:ext cx="9145286" cy="685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3884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5787"/>
            <a:ext cx="9151715" cy="686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8611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a:t>
            </a:r>
            <a:endParaRPr lang="en-US" dirty="0"/>
          </a:p>
        </p:txBody>
      </p:sp>
      <p:sp>
        <p:nvSpPr>
          <p:cNvPr id="3" name="Content Placeholder 2"/>
          <p:cNvSpPr>
            <a:spLocks noGrp="1"/>
          </p:cNvSpPr>
          <p:nvPr>
            <p:ph idx="1"/>
          </p:nvPr>
        </p:nvSpPr>
        <p:spPr/>
        <p:txBody>
          <a:bodyPr/>
          <a:lstStyle/>
          <a:p>
            <a:endParaRPr lang="en-US"/>
          </a:p>
        </p:txBody>
      </p:sp>
      <p:pic>
        <p:nvPicPr>
          <p:cNvPr id="1026" name="Picture 2" descr="C:\Users\Jeremiah\Documents\Reiser Ranch\All Grazing Info\Maps\2012 acres pic.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779589"/>
          </a:xfrm>
          <a:prstGeom prst="rect">
            <a:avLst/>
          </a:prstGeom>
          <a:noFill/>
          <a:extLst>
            <a:ext uri="{909E8E84-426E-40dd-AFC4-6F175D3DCCD1}">
              <a14:hiddenFill xmlns:a14="http://schemas.microsoft.com/office/drawing/2010/main">
                <a:solidFill>
                  <a:srgbClr val="FFFFFF"/>
                </a:solidFill>
              </a14:hiddenFill>
            </a:ext>
          </a:extLst>
        </p:spPr>
      </p:pic>
      <p:sp>
        <p:nvSpPr>
          <p:cNvPr id="5" name="Curved Left Arrow 4"/>
          <p:cNvSpPr/>
          <p:nvPr/>
        </p:nvSpPr>
        <p:spPr>
          <a:xfrm rot="20278463">
            <a:off x="6760570" y="1100895"/>
            <a:ext cx="762000" cy="166057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Down Arrow 6"/>
          <p:cNvSpPr/>
          <p:nvPr/>
        </p:nvSpPr>
        <p:spPr>
          <a:xfrm rot="10800000" flipV="1">
            <a:off x="4800600" y="638511"/>
            <a:ext cx="1676400" cy="74891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1384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23" y="0"/>
            <a:ext cx="916487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a:off x="3886200" y="4267200"/>
            <a:ext cx="0" cy="1143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886200" y="5410200"/>
            <a:ext cx="4800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657600" y="6248400"/>
            <a:ext cx="49530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81400" y="4724400"/>
            <a:ext cx="76200" cy="1600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886200" y="4267200"/>
            <a:ext cx="1524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38600" y="4343400"/>
            <a:ext cx="46482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352800" y="4495800"/>
            <a:ext cx="2286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352800" y="3352800"/>
            <a:ext cx="228600"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581400" y="3352800"/>
            <a:ext cx="51054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65" name="Straight Connector 11264"/>
          <p:cNvCxnSpPr/>
          <p:nvPr/>
        </p:nvCxnSpPr>
        <p:spPr>
          <a:xfrm>
            <a:off x="8686800" y="3429000"/>
            <a:ext cx="0" cy="2819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69" name="Straight Connector 11268"/>
          <p:cNvCxnSpPr/>
          <p:nvPr/>
        </p:nvCxnSpPr>
        <p:spPr>
          <a:xfrm flipH="1" flipV="1">
            <a:off x="3467100" y="4038600"/>
            <a:ext cx="41910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71" name="Straight Connector 11270"/>
          <p:cNvCxnSpPr/>
          <p:nvPr/>
        </p:nvCxnSpPr>
        <p:spPr>
          <a:xfrm>
            <a:off x="4343400" y="5410200"/>
            <a:ext cx="0" cy="914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724400" y="5410200"/>
            <a:ext cx="0" cy="914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562600" y="5410200"/>
            <a:ext cx="0" cy="914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096000" y="5410200"/>
            <a:ext cx="0" cy="914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400800" y="5410200"/>
            <a:ext cx="0" cy="914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705600" y="5410200"/>
            <a:ext cx="0" cy="914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162800" y="5410200"/>
            <a:ext cx="0" cy="914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91400" y="5410200"/>
            <a:ext cx="0" cy="914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696200" y="5410200"/>
            <a:ext cx="0" cy="914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924800" y="5410200"/>
            <a:ext cx="0" cy="914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153400" y="5410200"/>
            <a:ext cx="0" cy="914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73" name="Straight Connector 11272"/>
          <p:cNvCxnSpPr/>
          <p:nvPr/>
        </p:nvCxnSpPr>
        <p:spPr>
          <a:xfrm>
            <a:off x="304800" y="1676400"/>
            <a:ext cx="1066800" cy="38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04800" y="2019300"/>
            <a:ext cx="1066800" cy="38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04800" y="2400300"/>
            <a:ext cx="1066800" cy="38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04800" y="2781300"/>
            <a:ext cx="1066800" cy="38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04800" y="3086100"/>
            <a:ext cx="1066800" cy="38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04800" y="3390900"/>
            <a:ext cx="1066800" cy="38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04800" y="3848100"/>
            <a:ext cx="1066800" cy="38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04800" y="4457700"/>
            <a:ext cx="1066800" cy="38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04800" y="4800600"/>
            <a:ext cx="1066800" cy="38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04800" y="5067300"/>
            <a:ext cx="1066800" cy="38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77" name="Straight Connector 11276"/>
          <p:cNvCxnSpPr/>
          <p:nvPr/>
        </p:nvCxnSpPr>
        <p:spPr>
          <a:xfrm>
            <a:off x="304800" y="1066800"/>
            <a:ext cx="0" cy="525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79" name="Straight Connector 11278"/>
          <p:cNvCxnSpPr/>
          <p:nvPr/>
        </p:nvCxnSpPr>
        <p:spPr>
          <a:xfrm>
            <a:off x="304800" y="1066800"/>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81" name="Straight Connector 11280"/>
          <p:cNvCxnSpPr/>
          <p:nvPr/>
        </p:nvCxnSpPr>
        <p:spPr>
          <a:xfrm>
            <a:off x="1371600" y="1066800"/>
            <a:ext cx="0" cy="5219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84" name="Straight Connector 11283"/>
          <p:cNvCxnSpPr/>
          <p:nvPr/>
        </p:nvCxnSpPr>
        <p:spPr>
          <a:xfrm flipH="1">
            <a:off x="304800" y="6324600"/>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848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77"/>
                                        </p:tgtEl>
                                        <p:attrNameLst>
                                          <p:attrName>style.visibility</p:attrName>
                                        </p:attrNameLst>
                                      </p:cBhvr>
                                      <p:to>
                                        <p:strVal val="visible"/>
                                      </p:to>
                                    </p:set>
                                    <p:animEffect transition="in" filter="fade">
                                      <p:cBhvr>
                                        <p:cTn id="7" dur="1000"/>
                                        <p:tgtEl>
                                          <p:spTgt spid="11277"/>
                                        </p:tgtEl>
                                      </p:cBhvr>
                                    </p:animEffect>
                                    <p:anim calcmode="lin" valueType="num">
                                      <p:cBhvr>
                                        <p:cTn id="8" dur="1000" fill="hold"/>
                                        <p:tgtEl>
                                          <p:spTgt spid="11277"/>
                                        </p:tgtEl>
                                        <p:attrNameLst>
                                          <p:attrName>ppt_x</p:attrName>
                                        </p:attrNameLst>
                                      </p:cBhvr>
                                      <p:tavLst>
                                        <p:tav tm="0">
                                          <p:val>
                                            <p:strVal val="#ppt_x"/>
                                          </p:val>
                                        </p:tav>
                                        <p:tav tm="100000">
                                          <p:val>
                                            <p:strVal val="#ppt_x"/>
                                          </p:val>
                                        </p:tav>
                                      </p:tavLst>
                                    </p:anim>
                                    <p:anim calcmode="lin" valueType="num">
                                      <p:cBhvr>
                                        <p:cTn id="9" dur="1000" fill="hold"/>
                                        <p:tgtEl>
                                          <p:spTgt spid="1127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79"/>
                                        </p:tgtEl>
                                        <p:attrNameLst>
                                          <p:attrName>style.visibility</p:attrName>
                                        </p:attrNameLst>
                                      </p:cBhvr>
                                      <p:to>
                                        <p:strVal val="visible"/>
                                      </p:to>
                                    </p:set>
                                    <p:animEffect transition="in" filter="fade">
                                      <p:cBhvr>
                                        <p:cTn id="12" dur="1000"/>
                                        <p:tgtEl>
                                          <p:spTgt spid="11279"/>
                                        </p:tgtEl>
                                      </p:cBhvr>
                                    </p:animEffect>
                                    <p:anim calcmode="lin" valueType="num">
                                      <p:cBhvr>
                                        <p:cTn id="13" dur="1000" fill="hold"/>
                                        <p:tgtEl>
                                          <p:spTgt spid="11279"/>
                                        </p:tgtEl>
                                        <p:attrNameLst>
                                          <p:attrName>ppt_x</p:attrName>
                                        </p:attrNameLst>
                                      </p:cBhvr>
                                      <p:tavLst>
                                        <p:tav tm="0">
                                          <p:val>
                                            <p:strVal val="#ppt_x"/>
                                          </p:val>
                                        </p:tav>
                                        <p:tav tm="100000">
                                          <p:val>
                                            <p:strVal val="#ppt_x"/>
                                          </p:val>
                                        </p:tav>
                                      </p:tavLst>
                                    </p:anim>
                                    <p:anim calcmode="lin" valueType="num">
                                      <p:cBhvr>
                                        <p:cTn id="14" dur="1000" fill="hold"/>
                                        <p:tgtEl>
                                          <p:spTgt spid="1127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81"/>
                                        </p:tgtEl>
                                        <p:attrNameLst>
                                          <p:attrName>style.visibility</p:attrName>
                                        </p:attrNameLst>
                                      </p:cBhvr>
                                      <p:to>
                                        <p:strVal val="visible"/>
                                      </p:to>
                                    </p:set>
                                    <p:animEffect transition="in" filter="fade">
                                      <p:cBhvr>
                                        <p:cTn id="17" dur="1000"/>
                                        <p:tgtEl>
                                          <p:spTgt spid="11281"/>
                                        </p:tgtEl>
                                      </p:cBhvr>
                                    </p:animEffect>
                                    <p:anim calcmode="lin" valueType="num">
                                      <p:cBhvr>
                                        <p:cTn id="18" dur="1000" fill="hold"/>
                                        <p:tgtEl>
                                          <p:spTgt spid="11281"/>
                                        </p:tgtEl>
                                        <p:attrNameLst>
                                          <p:attrName>ppt_x</p:attrName>
                                        </p:attrNameLst>
                                      </p:cBhvr>
                                      <p:tavLst>
                                        <p:tav tm="0">
                                          <p:val>
                                            <p:strVal val="#ppt_x"/>
                                          </p:val>
                                        </p:tav>
                                        <p:tav tm="100000">
                                          <p:val>
                                            <p:strVal val="#ppt_x"/>
                                          </p:val>
                                        </p:tav>
                                      </p:tavLst>
                                    </p:anim>
                                    <p:anim calcmode="lin" valueType="num">
                                      <p:cBhvr>
                                        <p:cTn id="19" dur="1000" fill="hold"/>
                                        <p:tgtEl>
                                          <p:spTgt spid="1128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284"/>
                                        </p:tgtEl>
                                        <p:attrNameLst>
                                          <p:attrName>style.visibility</p:attrName>
                                        </p:attrNameLst>
                                      </p:cBhvr>
                                      <p:to>
                                        <p:strVal val="visible"/>
                                      </p:to>
                                    </p:set>
                                    <p:animEffect transition="in" filter="fade">
                                      <p:cBhvr>
                                        <p:cTn id="22" dur="1000"/>
                                        <p:tgtEl>
                                          <p:spTgt spid="11284"/>
                                        </p:tgtEl>
                                      </p:cBhvr>
                                    </p:animEffect>
                                    <p:anim calcmode="lin" valueType="num">
                                      <p:cBhvr>
                                        <p:cTn id="23" dur="1000" fill="hold"/>
                                        <p:tgtEl>
                                          <p:spTgt spid="11284"/>
                                        </p:tgtEl>
                                        <p:attrNameLst>
                                          <p:attrName>ppt_x</p:attrName>
                                        </p:attrNameLst>
                                      </p:cBhvr>
                                      <p:tavLst>
                                        <p:tav tm="0">
                                          <p:val>
                                            <p:strVal val="#ppt_x"/>
                                          </p:val>
                                        </p:tav>
                                        <p:tav tm="100000">
                                          <p:val>
                                            <p:strVal val="#ppt_x"/>
                                          </p:val>
                                        </p:tav>
                                      </p:tavLst>
                                    </p:anim>
                                    <p:anim calcmode="lin" valueType="num">
                                      <p:cBhvr>
                                        <p:cTn id="24" dur="1000" fill="hold"/>
                                        <p:tgtEl>
                                          <p:spTgt spid="1128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265"/>
                                        </p:tgtEl>
                                        <p:attrNameLst>
                                          <p:attrName>style.visibility</p:attrName>
                                        </p:attrNameLst>
                                      </p:cBhvr>
                                      <p:to>
                                        <p:strVal val="visible"/>
                                      </p:to>
                                    </p:set>
                                    <p:animEffect transition="in" filter="fade">
                                      <p:cBhvr>
                                        <p:cTn id="37" dur="1000"/>
                                        <p:tgtEl>
                                          <p:spTgt spid="11265"/>
                                        </p:tgtEl>
                                      </p:cBhvr>
                                    </p:animEffect>
                                    <p:anim calcmode="lin" valueType="num">
                                      <p:cBhvr>
                                        <p:cTn id="38" dur="1000" fill="hold"/>
                                        <p:tgtEl>
                                          <p:spTgt spid="11265"/>
                                        </p:tgtEl>
                                        <p:attrNameLst>
                                          <p:attrName>ppt_x</p:attrName>
                                        </p:attrNameLst>
                                      </p:cBhvr>
                                      <p:tavLst>
                                        <p:tav tm="0">
                                          <p:val>
                                            <p:strVal val="#ppt_x"/>
                                          </p:val>
                                        </p:tav>
                                        <p:tav tm="100000">
                                          <p:val>
                                            <p:strVal val="#ppt_x"/>
                                          </p:val>
                                        </p:tav>
                                      </p:tavLst>
                                    </p:anim>
                                    <p:anim calcmode="lin" valueType="num">
                                      <p:cBhvr>
                                        <p:cTn id="39" dur="1000" fill="hold"/>
                                        <p:tgtEl>
                                          <p:spTgt spid="1126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1000"/>
                                        <p:tgtEl>
                                          <p:spTgt spid="24"/>
                                        </p:tgtEl>
                                      </p:cBhvr>
                                    </p:animEffect>
                                    <p:anim calcmode="lin" valueType="num">
                                      <p:cBhvr>
                                        <p:cTn id="63" dur="1000" fill="hold"/>
                                        <p:tgtEl>
                                          <p:spTgt spid="24"/>
                                        </p:tgtEl>
                                        <p:attrNameLst>
                                          <p:attrName>ppt_x</p:attrName>
                                        </p:attrNameLst>
                                      </p:cBhvr>
                                      <p:tavLst>
                                        <p:tav tm="0">
                                          <p:val>
                                            <p:strVal val="#ppt_x"/>
                                          </p:val>
                                        </p:tav>
                                        <p:tav tm="100000">
                                          <p:val>
                                            <p:strVal val="#ppt_x"/>
                                          </p:val>
                                        </p:tav>
                                      </p:tavLst>
                                    </p:anim>
                                    <p:anim calcmode="lin" valueType="num">
                                      <p:cBhvr>
                                        <p:cTn id="64" dur="1000" fill="hold"/>
                                        <p:tgtEl>
                                          <p:spTgt spid="2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1269"/>
                                        </p:tgtEl>
                                        <p:attrNameLst>
                                          <p:attrName>style.visibility</p:attrName>
                                        </p:attrNameLst>
                                      </p:cBhvr>
                                      <p:to>
                                        <p:strVal val="visible"/>
                                      </p:to>
                                    </p:set>
                                    <p:animEffect transition="in" filter="fade">
                                      <p:cBhvr>
                                        <p:cTn id="72" dur="1000"/>
                                        <p:tgtEl>
                                          <p:spTgt spid="11269"/>
                                        </p:tgtEl>
                                      </p:cBhvr>
                                    </p:animEffect>
                                    <p:anim calcmode="lin" valueType="num">
                                      <p:cBhvr>
                                        <p:cTn id="73" dur="1000" fill="hold"/>
                                        <p:tgtEl>
                                          <p:spTgt spid="11269"/>
                                        </p:tgtEl>
                                        <p:attrNameLst>
                                          <p:attrName>ppt_x</p:attrName>
                                        </p:attrNameLst>
                                      </p:cBhvr>
                                      <p:tavLst>
                                        <p:tav tm="0">
                                          <p:val>
                                            <p:strVal val="#ppt_x"/>
                                          </p:val>
                                        </p:tav>
                                        <p:tav tm="100000">
                                          <p:val>
                                            <p:strVal val="#ppt_x"/>
                                          </p:val>
                                        </p:tav>
                                      </p:tavLst>
                                    </p:anim>
                                    <p:anim calcmode="lin" valueType="num">
                                      <p:cBhvr>
                                        <p:cTn id="74" dur="1000" fill="hold"/>
                                        <p:tgtEl>
                                          <p:spTgt spid="11269"/>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1000"/>
                                        <p:tgtEl>
                                          <p:spTgt spid="19"/>
                                        </p:tgtEl>
                                      </p:cBhvr>
                                    </p:animEffect>
                                    <p:anim calcmode="lin" valueType="num">
                                      <p:cBhvr>
                                        <p:cTn id="78" dur="1000" fill="hold"/>
                                        <p:tgtEl>
                                          <p:spTgt spid="19"/>
                                        </p:tgtEl>
                                        <p:attrNameLst>
                                          <p:attrName>ppt_x</p:attrName>
                                        </p:attrNameLst>
                                      </p:cBhvr>
                                      <p:tavLst>
                                        <p:tav tm="0">
                                          <p:val>
                                            <p:strVal val="#ppt_x"/>
                                          </p:val>
                                        </p:tav>
                                        <p:tav tm="100000">
                                          <p:val>
                                            <p:strVal val="#ppt_x"/>
                                          </p:val>
                                        </p:tav>
                                      </p:tavLst>
                                    </p:anim>
                                    <p:anim calcmode="lin" valueType="num">
                                      <p:cBhvr>
                                        <p:cTn id="7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1273"/>
                                        </p:tgtEl>
                                        <p:attrNameLst>
                                          <p:attrName>style.visibility</p:attrName>
                                        </p:attrNameLst>
                                      </p:cBhvr>
                                      <p:to>
                                        <p:strVal val="visible"/>
                                      </p:to>
                                    </p:set>
                                    <p:animEffect transition="in" filter="barn(inVertical)">
                                      <p:cBhvr>
                                        <p:cTn id="84" dur="500"/>
                                        <p:tgtEl>
                                          <p:spTgt spid="11273"/>
                                        </p:tgtEl>
                                      </p:cBhvr>
                                    </p:animEffect>
                                  </p:childTnLst>
                                </p:cTn>
                              </p:par>
                              <p:par>
                                <p:cTn id="85" presetID="16" presetClass="entr" presetSubtype="21"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barn(inVertical)">
                                      <p:cBhvr>
                                        <p:cTn id="87" dur="500"/>
                                        <p:tgtEl>
                                          <p:spTgt spid="54"/>
                                        </p:tgtEl>
                                      </p:cBhvr>
                                    </p:animEffect>
                                  </p:childTnLst>
                                </p:cTn>
                              </p:par>
                              <p:par>
                                <p:cTn id="88" presetID="16" presetClass="entr" presetSubtype="21" fill="hold"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barn(inVertical)">
                                      <p:cBhvr>
                                        <p:cTn id="90" dur="500"/>
                                        <p:tgtEl>
                                          <p:spTgt spid="55"/>
                                        </p:tgtEl>
                                      </p:cBhvr>
                                    </p:animEffect>
                                  </p:childTnLst>
                                </p:cTn>
                              </p:par>
                              <p:par>
                                <p:cTn id="91" presetID="16" presetClass="entr" presetSubtype="21" fill="hold"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barn(inVertical)">
                                      <p:cBhvr>
                                        <p:cTn id="93" dur="500"/>
                                        <p:tgtEl>
                                          <p:spTgt spid="56"/>
                                        </p:tgtEl>
                                      </p:cBhvr>
                                    </p:animEffect>
                                  </p:childTnLst>
                                </p:cTn>
                              </p:par>
                              <p:par>
                                <p:cTn id="94" presetID="16" presetClass="entr" presetSubtype="21" fill="hold" nodeType="with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barn(inVertical)">
                                      <p:cBhvr>
                                        <p:cTn id="96" dur="500"/>
                                        <p:tgtEl>
                                          <p:spTgt spid="57"/>
                                        </p:tgtEl>
                                      </p:cBhvr>
                                    </p:animEffect>
                                  </p:childTnLst>
                                </p:cTn>
                              </p:par>
                              <p:par>
                                <p:cTn id="97" presetID="16" presetClass="entr" presetSubtype="21" fill="hold"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barn(inVertical)">
                                      <p:cBhvr>
                                        <p:cTn id="99" dur="500"/>
                                        <p:tgtEl>
                                          <p:spTgt spid="58"/>
                                        </p:tgtEl>
                                      </p:cBhvr>
                                    </p:animEffect>
                                  </p:childTnLst>
                                </p:cTn>
                              </p:par>
                              <p:par>
                                <p:cTn id="100" presetID="16" presetClass="entr" presetSubtype="21" fill="hold" nodeType="with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barn(inVertical)">
                                      <p:cBhvr>
                                        <p:cTn id="102" dur="500"/>
                                        <p:tgtEl>
                                          <p:spTgt spid="59"/>
                                        </p:tgtEl>
                                      </p:cBhvr>
                                    </p:animEffect>
                                  </p:childTnLst>
                                </p:cTn>
                              </p:par>
                              <p:par>
                                <p:cTn id="103" presetID="16" presetClass="entr" presetSubtype="21" fill="hold" nodeType="withEffect">
                                  <p:stCondLst>
                                    <p:cond delay="0"/>
                                  </p:stCondLst>
                                  <p:childTnLst>
                                    <p:set>
                                      <p:cBhvr>
                                        <p:cTn id="104" dur="1" fill="hold">
                                          <p:stCondLst>
                                            <p:cond delay="0"/>
                                          </p:stCondLst>
                                        </p:cTn>
                                        <p:tgtEl>
                                          <p:spTgt spid="60"/>
                                        </p:tgtEl>
                                        <p:attrNameLst>
                                          <p:attrName>style.visibility</p:attrName>
                                        </p:attrNameLst>
                                      </p:cBhvr>
                                      <p:to>
                                        <p:strVal val="visible"/>
                                      </p:to>
                                    </p:set>
                                    <p:animEffect transition="in" filter="barn(inVertical)">
                                      <p:cBhvr>
                                        <p:cTn id="105" dur="500"/>
                                        <p:tgtEl>
                                          <p:spTgt spid="60"/>
                                        </p:tgtEl>
                                      </p:cBhvr>
                                    </p:animEffect>
                                  </p:childTnLst>
                                </p:cTn>
                              </p:par>
                              <p:par>
                                <p:cTn id="106" presetID="16" presetClass="entr" presetSubtype="21" fill="hold" nodeType="withEffect">
                                  <p:stCondLst>
                                    <p:cond delay="0"/>
                                  </p:stCondLst>
                                  <p:childTnLst>
                                    <p:set>
                                      <p:cBhvr>
                                        <p:cTn id="107" dur="1" fill="hold">
                                          <p:stCondLst>
                                            <p:cond delay="0"/>
                                          </p:stCondLst>
                                        </p:cTn>
                                        <p:tgtEl>
                                          <p:spTgt spid="61"/>
                                        </p:tgtEl>
                                        <p:attrNameLst>
                                          <p:attrName>style.visibility</p:attrName>
                                        </p:attrNameLst>
                                      </p:cBhvr>
                                      <p:to>
                                        <p:strVal val="visible"/>
                                      </p:to>
                                    </p:set>
                                    <p:animEffect transition="in" filter="barn(inVertical)">
                                      <p:cBhvr>
                                        <p:cTn id="108" dur="500"/>
                                        <p:tgtEl>
                                          <p:spTgt spid="61"/>
                                        </p:tgtEl>
                                      </p:cBhvr>
                                    </p:animEffect>
                                  </p:childTnLst>
                                </p:cTn>
                              </p:par>
                              <p:par>
                                <p:cTn id="109" presetID="16" presetClass="entr" presetSubtype="21" fill="hold" nodeType="with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barn(inVertical)">
                                      <p:cBhvr>
                                        <p:cTn id="111" dur="500"/>
                                        <p:tgtEl>
                                          <p:spTgt spid="62"/>
                                        </p:tgtEl>
                                      </p:cBhvr>
                                    </p:animEffect>
                                  </p:childTnLst>
                                </p:cTn>
                              </p:par>
                              <p:par>
                                <p:cTn id="112" presetID="16" presetClass="entr" presetSubtype="21" fill="hold" nodeType="withEffect">
                                  <p:stCondLst>
                                    <p:cond delay="0"/>
                                  </p:stCondLst>
                                  <p:childTnLst>
                                    <p:set>
                                      <p:cBhvr>
                                        <p:cTn id="113" dur="1" fill="hold">
                                          <p:stCondLst>
                                            <p:cond delay="0"/>
                                          </p:stCondLst>
                                        </p:cTn>
                                        <p:tgtEl>
                                          <p:spTgt spid="11271"/>
                                        </p:tgtEl>
                                        <p:attrNameLst>
                                          <p:attrName>style.visibility</p:attrName>
                                        </p:attrNameLst>
                                      </p:cBhvr>
                                      <p:to>
                                        <p:strVal val="visible"/>
                                      </p:to>
                                    </p:set>
                                    <p:animEffect transition="in" filter="barn(inVertical)">
                                      <p:cBhvr>
                                        <p:cTn id="114" dur="500"/>
                                        <p:tgtEl>
                                          <p:spTgt spid="11271"/>
                                        </p:tgtEl>
                                      </p:cBhvr>
                                    </p:animEffect>
                                  </p:childTnLst>
                                </p:cTn>
                              </p:par>
                              <p:par>
                                <p:cTn id="115" presetID="16" presetClass="entr" presetSubtype="21" fill="hold" nodeType="with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barn(inVertical)">
                                      <p:cBhvr>
                                        <p:cTn id="117" dur="500"/>
                                        <p:tgtEl>
                                          <p:spTgt spid="40"/>
                                        </p:tgtEl>
                                      </p:cBhvr>
                                    </p:animEffect>
                                  </p:childTnLst>
                                </p:cTn>
                              </p:par>
                              <p:par>
                                <p:cTn id="118" presetID="16" presetClass="entr" presetSubtype="21" fill="hold" nodeType="with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barn(inVertical)">
                                      <p:cBhvr>
                                        <p:cTn id="120" dur="500"/>
                                        <p:tgtEl>
                                          <p:spTgt spid="41"/>
                                        </p:tgtEl>
                                      </p:cBhvr>
                                    </p:animEffect>
                                  </p:childTnLst>
                                </p:cTn>
                              </p:par>
                              <p:par>
                                <p:cTn id="121" presetID="16" presetClass="entr" presetSubtype="21" fill="hold" nodeType="withEffect">
                                  <p:stCondLst>
                                    <p:cond delay="0"/>
                                  </p:stCondLst>
                                  <p:childTnLst>
                                    <p:set>
                                      <p:cBhvr>
                                        <p:cTn id="122" dur="1" fill="hold">
                                          <p:stCondLst>
                                            <p:cond delay="0"/>
                                          </p:stCondLst>
                                        </p:cTn>
                                        <p:tgtEl>
                                          <p:spTgt spid="42"/>
                                        </p:tgtEl>
                                        <p:attrNameLst>
                                          <p:attrName>style.visibility</p:attrName>
                                        </p:attrNameLst>
                                      </p:cBhvr>
                                      <p:to>
                                        <p:strVal val="visible"/>
                                      </p:to>
                                    </p:set>
                                    <p:animEffect transition="in" filter="barn(inVertical)">
                                      <p:cBhvr>
                                        <p:cTn id="123" dur="500"/>
                                        <p:tgtEl>
                                          <p:spTgt spid="42"/>
                                        </p:tgtEl>
                                      </p:cBhvr>
                                    </p:animEffect>
                                  </p:childTnLst>
                                </p:cTn>
                              </p:par>
                              <p:par>
                                <p:cTn id="124" presetID="16" presetClass="entr" presetSubtype="21" fill="hold" nodeType="withEffect">
                                  <p:stCondLst>
                                    <p:cond delay="0"/>
                                  </p:stCondLst>
                                  <p:childTnLst>
                                    <p:set>
                                      <p:cBhvr>
                                        <p:cTn id="125" dur="1" fill="hold">
                                          <p:stCondLst>
                                            <p:cond delay="0"/>
                                          </p:stCondLst>
                                        </p:cTn>
                                        <p:tgtEl>
                                          <p:spTgt spid="43"/>
                                        </p:tgtEl>
                                        <p:attrNameLst>
                                          <p:attrName>style.visibility</p:attrName>
                                        </p:attrNameLst>
                                      </p:cBhvr>
                                      <p:to>
                                        <p:strVal val="visible"/>
                                      </p:to>
                                    </p:set>
                                    <p:animEffect transition="in" filter="barn(inVertical)">
                                      <p:cBhvr>
                                        <p:cTn id="126" dur="500"/>
                                        <p:tgtEl>
                                          <p:spTgt spid="43"/>
                                        </p:tgtEl>
                                      </p:cBhvr>
                                    </p:animEffect>
                                  </p:childTnLst>
                                </p:cTn>
                              </p:par>
                              <p:par>
                                <p:cTn id="127" presetID="16" presetClass="entr" presetSubtype="21" fill="hold" nodeType="withEffect">
                                  <p:stCondLst>
                                    <p:cond delay="0"/>
                                  </p:stCondLst>
                                  <p:childTnLst>
                                    <p:set>
                                      <p:cBhvr>
                                        <p:cTn id="128" dur="1" fill="hold">
                                          <p:stCondLst>
                                            <p:cond delay="0"/>
                                          </p:stCondLst>
                                        </p:cTn>
                                        <p:tgtEl>
                                          <p:spTgt spid="44"/>
                                        </p:tgtEl>
                                        <p:attrNameLst>
                                          <p:attrName>style.visibility</p:attrName>
                                        </p:attrNameLst>
                                      </p:cBhvr>
                                      <p:to>
                                        <p:strVal val="visible"/>
                                      </p:to>
                                    </p:set>
                                    <p:animEffect transition="in" filter="barn(inVertical)">
                                      <p:cBhvr>
                                        <p:cTn id="129" dur="500"/>
                                        <p:tgtEl>
                                          <p:spTgt spid="44"/>
                                        </p:tgtEl>
                                      </p:cBhvr>
                                    </p:animEffect>
                                  </p:childTnLst>
                                </p:cTn>
                              </p:par>
                              <p:par>
                                <p:cTn id="130" presetID="16" presetClass="entr" presetSubtype="21" fill="hold" nodeType="withEffect">
                                  <p:stCondLst>
                                    <p:cond delay="0"/>
                                  </p:stCondLst>
                                  <p:childTnLst>
                                    <p:set>
                                      <p:cBhvr>
                                        <p:cTn id="131" dur="1" fill="hold">
                                          <p:stCondLst>
                                            <p:cond delay="0"/>
                                          </p:stCondLst>
                                        </p:cTn>
                                        <p:tgtEl>
                                          <p:spTgt spid="45"/>
                                        </p:tgtEl>
                                        <p:attrNameLst>
                                          <p:attrName>style.visibility</p:attrName>
                                        </p:attrNameLst>
                                      </p:cBhvr>
                                      <p:to>
                                        <p:strVal val="visible"/>
                                      </p:to>
                                    </p:set>
                                    <p:animEffect transition="in" filter="barn(inVertical)">
                                      <p:cBhvr>
                                        <p:cTn id="132" dur="500"/>
                                        <p:tgtEl>
                                          <p:spTgt spid="45"/>
                                        </p:tgtEl>
                                      </p:cBhvr>
                                    </p:animEffect>
                                  </p:childTnLst>
                                </p:cTn>
                              </p:par>
                              <p:par>
                                <p:cTn id="133" presetID="16" presetClass="entr" presetSubtype="21" fill="hold" nodeType="withEffect">
                                  <p:stCondLst>
                                    <p:cond delay="0"/>
                                  </p:stCondLst>
                                  <p:childTnLst>
                                    <p:set>
                                      <p:cBhvr>
                                        <p:cTn id="134" dur="1" fill="hold">
                                          <p:stCondLst>
                                            <p:cond delay="0"/>
                                          </p:stCondLst>
                                        </p:cTn>
                                        <p:tgtEl>
                                          <p:spTgt spid="46"/>
                                        </p:tgtEl>
                                        <p:attrNameLst>
                                          <p:attrName>style.visibility</p:attrName>
                                        </p:attrNameLst>
                                      </p:cBhvr>
                                      <p:to>
                                        <p:strVal val="visible"/>
                                      </p:to>
                                    </p:set>
                                    <p:animEffect transition="in" filter="barn(inVertical)">
                                      <p:cBhvr>
                                        <p:cTn id="135" dur="500"/>
                                        <p:tgtEl>
                                          <p:spTgt spid="46"/>
                                        </p:tgtEl>
                                      </p:cBhvr>
                                    </p:animEffect>
                                  </p:childTnLst>
                                </p:cTn>
                              </p:par>
                              <p:par>
                                <p:cTn id="136" presetID="16" presetClass="entr" presetSubtype="21" fill="hold" nodeType="with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barn(inVertical)">
                                      <p:cBhvr>
                                        <p:cTn id="138" dur="500"/>
                                        <p:tgtEl>
                                          <p:spTgt spid="47"/>
                                        </p:tgtEl>
                                      </p:cBhvr>
                                    </p:animEffect>
                                  </p:childTnLst>
                                </p:cTn>
                              </p:par>
                              <p:par>
                                <p:cTn id="139" presetID="16" presetClass="entr" presetSubtype="21" fill="hold" nodeType="withEffect">
                                  <p:stCondLst>
                                    <p:cond delay="0"/>
                                  </p:stCondLst>
                                  <p:childTnLst>
                                    <p:set>
                                      <p:cBhvr>
                                        <p:cTn id="140" dur="1" fill="hold">
                                          <p:stCondLst>
                                            <p:cond delay="0"/>
                                          </p:stCondLst>
                                        </p:cTn>
                                        <p:tgtEl>
                                          <p:spTgt spid="48"/>
                                        </p:tgtEl>
                                        <p:attrNameLst>
                                          <p:attrName>style.visibility</p:attrName>
                                        </p:attrNameLst>
                                      </p:cBhvr>
                                      <p:to>
                                        <p:strVal val="visible"/>
                                      </p:to>
                                    </p:set>
                                    <p:animEffect transition="in" filter="barn(inVertical)">
                                      <p:cBhvr>
                                        <p:cTn id="141" dur="500"/>
                                        <p:tgtEl>
                                          <p:spTgt spid="48"/>
                                        </p:tgtEl>
                                      </p:cBhvr>
                                    </p:animEffect>
                                  </p:childTnLst>
                                </p:cTn>
                              </p:par>
                              <p:par>
                                <p:cTn id="142" presetID="16" presetClass="entr" presetSubtype="21" fill="hold" nodeType="withEffect">
                                  <p:stCondLst>
                                    <p:cond delay="0"/>
                                  </p:stCondLst>
                                  <p:childTnLst>
                                    <p:set>
                                      <p:cBhvr>
                                        <p:cTn id="143" dur="1" fill="hold">
                                          <p:stCondLst>
                                            <p:cond delay="0"/>
                                          </p:stCondLst>
                                        </p:cTn>
                                        <p:tgtEl>
                                          <p:spTgt spid="49"/>
                                        </p:tgtEl>
                                        <p:attrNameLst>
                                          <p:attrName>style.visibility</p:attrName>
                                        </p:attrNameLst>
                                      </p:cBhvr>
                                      <p:to>
                                        <p:strVal val="visible"/>
                                      </p:to>
                                    </p:set>
                                    <p:animEffect transition="in" filter="barn(inVertical)">
                                      <p:cBhvr>
                                        <p:cTn id="1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4114800"/>
          </a:xfrm>
        </p:spPr>
        <p:txBody>
          <a:bodyPr/>
          <a:lstStyle/>
          <a:p>
            <a:r>
              <a:rPr lang="en-US" dirty="0" smtClean="0"/>
              <a:t>Long/Narrow vs. Wide</a:t>
            </a:r>
          </a:p>
          <a:p>
            <a:r>
              <a:rPr lang="en-US" dirty="0" smtClean="0"/>
              <a:t>High Stock Density with no back fence</a:t>
            </a:r>
          </a:p>
        </p:txBody>
      </p:sp>
      <p:pic>
        <p:nvPicPr>
          <p:cNvPr id="4" name="Picture 2" descr="E:\Reiser's Files\Pictures\Cows 2013\IMG_047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4735286"/>
            <a:ext cx="9144000" cy="212271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Cell Size</a:t>
            </a:r>
            <a:endParaRPr lang="en-US" dirty="0"/>
          </a:p>
        </p:txBody>
      </p:sp>
    </p:spTree>
    <p:extLst>
      <p:ext uri="{BB962C8B-B14F-4D97-AF65-F5344CB8AC3E}">
        <p14:creationId xmlns:p14="http://schemas.microsoft.com/office/powerpoint/2010/main" val="337790791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Oval 3"/>
          <p:cNvSpPr/>
          <p:nvPr/>
        </p:nvSpPr>
        <p:spPr>
          <a:xfrm>
            <a:off x="4019550" y="5105400"/>
            <a:ext cx="7239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33700" y="228600"/>
            <a:ext cx="2895600" cy="556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933700" y="4495800"/>
            <a:ext cx="28956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933700" y="3810000"/>
            <a:ext cx="28956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933700" y="3124200"/>
            <a:ext cx="28956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33700" y="2362200"/>
            <a:ext cx="28956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933700" y="1600200"/>
            <a:ext cx="28956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933700" y="914400"/>
            <a:ext cx="2895600"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4056409" y="4542435"/>
            <a:ext cx="1529203" cy="609600"/>
            <a:chOff x="4056409" y="4542435"/>
            <a:chExt cx="1529203" cy="609600"/>
          </a:xfrm>
        </p:grpSpPr>
        <p:pic>
          <p:nvPicPr>
            <p:cNvPr id="12"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1268" y="4750329"/>
              <a:ext cx="327812" cy="199035"/>
            </a:xfrm>
            <a:prstGeom prst="rect">
              <a:avLst/>
            </a:prstGeom>
            <a:noFill/>
          </p:spPr>
        </p:pic>
        <p:pic>
          <p:nvPicPr>
            <p:cNvPr id="13"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1876" y="4949364"/>
              <a:ext cx="327812" cy="199035"/>
            </a:xfrm>
            <a:prstGeom prst="rect">
              <a:avLst/>
            </a:prstGeom>
            <a:noFill/>
          </p:spPr>
        </p:pic>
        <p:pic>
          <p:nvPicPr>
            <p:cNvPr id="14"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1268" y="4542435"/>
              <a:ext cx="327812" cy="199035"/>
            </a:xfrm>
            <a:prstGeom prst="rect">
              <a:avLst/>
            </a:prstGeom>
            <a:noFill/>
          </p:spPr>
        </p:pic>
        <p:pic>
          <p:nvPicPr>
            <p:cNvPr id="15"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5344" y="4953000"/>
              <a:ext cx="327812" cy="199035"/>
            </a:xfrm>
            <a:prstGeom prst="rect">
              <a:avLst/>
            </a:prstGeom>
            <a:noFill/>
          </p:spPr>
        </p:pic>
        <p:pic>
          <p:nvPicPr>
            <p:cNvPr id="16"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5638" y="4853670"/>
              <a:ext cx="327812" cy="199035"/>
            </a:xfrm>
            <a:prstGeom prst="rect">
              <a:avLst/>
            </a:prstGeom>
            <a:noFill/>
          </p:spPr>
        </p:pic>
        <p:pic>
          <p:nvPicPr>
            <p:cNvPr id="17"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56409" y="4687093"/>
              <a:ext cx="327812" cy="199035"/>
            </a:xfrm>
            <a:prstGeom prst="rect">
              <a:avLst/>
            </a:prstGeom>
            <a:noFill/>
          </p:spPr>
        </p:pic>
        <p:pic>
          <p:nvPicPr>
            <p:cNvPr id="18"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0" y="4648200"/>
              <a:ext cx="327812" cy="199035"/>
            </a:xfrm>
            <a:prstGeom prst="rect">
              <a:avLst/>
            </a:prstGeom>
            <a:noFill/>
          </p:spPr>
        </p:pic>
        <p:pic>
          <p:nvPicPr>
            <p:cNvPr id="19"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2852" y="4561928"/>
              <a:ext cx="327812" cy="199035"/>
            </a:xfrm>
            <a:prstGeom prst="rect">
              <a:avLst/>
            </a:prstGeom>
            <a:noFill/>
          </p:spPr>
        </p:pic>
      </p:grpSp>
    </p:spTree>
    <p:extLst>
      <p:ext uri="{BB962C8B-B14F-4D97-AF65-F5344CB8AC3E}">
        <p14:creationId xmlns:p14="http://schemas.microsoft.com/office/powerpoint/2010/main" val="29350741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0834 0.0222 L 0.00625 -0.09551 " pathEditMode="relative" rAng="0" ptsTypes="AA">
                                      <p:cBhvr>
                                        <p:cTn id="10" dur="2000" fill="hold"/>
                                        <p:tgtEl>
                                          <p:spTgt spid="3"/>
                                        </p:tgtEl>
                                        <p:attrNameLst>
                                          <p:attrName>ppt_x</p:attrName>
                                          <p:attrName>ppt_y</p:attrName>
                                        </p:attrNameLst>
                                      </p:cBhvr>
                                      <p:rCtr x="-104" y="-5897"/>
                                    </p:animMotion>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0" name="Oval 19"/>
          <p:cNvSpPr/>
          <p:nvPr/>
        </p:nvSpPr>
        <p:spPr>
          <a:xfrm>
            <a:off x="4019550" y="5105400"/>
            <a:ext cx="7239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933700" y="228600"/>
            <a:ext cx="2895600" cy="5562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3573476" y="3124200"/>
            <a:ext cx="225582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933700" y="2362200"/>
            <a:ext cx="28956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933700" y="1600200"/>
            <a:ext cx="28956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933700" y="914400"/>
            <a:ext cx="28956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933700" y="3124200"/>
            <a:ext cx="63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933700" y="2365022"/>
            <a:ext cx="63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4056409" y="3581400"/>
            <a:ext cx="1529203" cy="609600"/>
            <a:chOff x="4056409" y="4542435"/>
            <a:chExt cx="1529203" cy="609600"/>
          </a:xfrm>
        </p:grpSpPr>
        <p:pic>
          <p:nvPicPr>
            <p:cNvPr id="41"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1268" y="4750329"/>
              <a:ext cx="327812" cy="199035"/>
            </a:xfrm>
            <a:prstGeom prst="rect">
              <a:avLst/>
            </a:prstGeom>
            <a:noFill/>
          </p:spPr>
        </p:pic>
        <p:pic>
          <p:nvPicPr>
            <p:cNvPr id="42"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1876" y="4949364"/>
              <a:ext cx="327812" cy="199035"/>
            </a:xfrm>
            <a:prstGeom prst="rect">
              <a:avLst/>
            </a:prstGeom>
            <a:noFill/>
          </p:spPr>
        </p:pic>
        <p:pic>
          <p:nvPicPr>
            <p:cNvPr id="43"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1268" y="4542435"/>
              <a:ext cx="327812" cy="199035"/>
            </a:xfrm>
            <a:prstGeom prst="rect">
              <a:avLst/>
            </a:prstGeom>
            <a:noFill/>
          </p:spPr>
        </p:pic>
        <p:pic>
          <p:nvPicPr>
            <p:cNvPr id="44"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5344" y="4953000"/>
              <a:ext cx="327812" cy="199035"/>
            </a:xfrm>
            <a:prstGeom prst="rect">
              <a:avLst/>
            </a:prstGeom>
            <a:noFill/>
          </p:spPr>
        </p:pic>
        <p:pic>
          <p:nvPicPr>
            <p:cNvPr id="45"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5638" y="4853670"/>
              <a:ext cx="327812" cy="199035"/>
            </a:xfrm>
            <a:prstGeom prst="rect">
              <a:avLst/>
            </a:prstGeom>
            <a:noFill/>
          </p:spPr>
        </p:pic>
        <p:pic>
          <p:nvPicPr>
            <p:cNvPr id="46"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56409" y="4687093"/>
              <a:ext cx="327812" cy="199035"/>
            </a:xfrm>
            <a:prstGeom prst="rect">
              <a:avLst/>
            </a:prstGeom>
            <a:noFill/>
          </p:spPr>
        </p:pic>
        <p:pic>
          <p:nvPicPr>
            <p:cNvPr id="47"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0" y="4648200"/>
              <a:ext cx="327812" cy="199035"/>
            </a:xfrm>
            <a:prstGeom prst="rect">
              <a:avLst/>
            </a:prstGeom>
            <a:noFill/>
          </p:spPr>
        </p:pic>
        <p:pic>
          <p:nvPicPr>
            <p:cNvPr id="48" name="Picture 4" descr="C:\Documents and Settings\krista.reiser\Local Settings\Temporary Internet Files\Content.IE5\WJ8IV00Q\MC90005280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2852" y="4561928"/>
              <a:ext cx="327812" cy="199035"/>
            </a:xfrm>
            <a:prstGeom prst="rect">
              <a:avLst/>
            </a:prstGeom>
            <a:noFill/>
          </p:spPr>
        </p:pic>
      </p:grpSp>
      <p:cxnSp>
        <p:nvCxnSpPr>
          <p:cNvPr id="49" name="Straight Connector 48"/>
          <p:cNvCxnSpPr/>
          <p:nvPr/>
        </p:nvCxnSpPr>
        <p:spPr>
          <a:xfrm flipH="1">
            <a:off x="2933700" y="1600200"/>
            <a:ext cx="63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2933700" y="914400"/>
            <a:ext cx="6397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825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8507 -0.00532 C -0.09461 -0.00578 -0.10416 -0.00555 -0.11354 -0.00694 C -0.12048 -0.00786 -0.12569 -0.0141 -0.13194 -0.01688 C -0.13455 -0.02012 -0.14184 -0.02336 -0.14184 -0.02336 C -0.14496 -0.02752 -0.14878 -0.03029 -0.15173 -0.03492 C -0.15955 -0.04741 -0.14913 -0.03307 -0.15677 -0.04324 C -0.15989 -0.05596 -0.1552 -0.04047 -0.16163 -0.05134 C -0.1625 -0.05273 -0.16232 -0.05481 -0.16284 -0.05643 C -0.16458 -0.06128 -0.16684 -0.0666 -0.16909 -0.07123 C -0.17326 -0.09366 -0.17274 -0.11702 -0.17395 -0.14015 C -0.17361 -0.14801 -0.17777 -0.17969 -0.16666 -0.18455 C -0.15764 -0.17322 -0.17118 -0.18917 -0.16041 -0.17969 C -0.15764 -0.17738 -0.15555 -0.17391 -0.15295 -0.17137 C -0.14566 -0.1568 -0.14913 -0.145 -0.13455 -0.13853 C -0.13159 -0.13899 -0.12847 -0.13853 -0.12586 -0.14015 C -0.12448 -0.14107 -0.1243 -0.14361 -0.12343 -0.14523 C -0.11875 -0.15287 -0.1158 -0.16512 -0.1085 -0.16813 C -0.10156 -0.17437 -0.10538 -0.17576 -0.09618 -0.17299 C -0.09201 -0.16466 -0.0868 -0.15865 -0.08264 -0.15009 C -0.08073 -0.14616 -0.08264 -0.14431 -0.07899 -0.14176 C -0.07673 -0.14015 -0.07395 -0.13968 -0.07152 -0.13853 C -0.07031 -0.13806 -0.06788 -0.13691 -0.06788 -0.13691 C -0.06458 -0.14107 -0.0625 -0.1457 -0.0592 -0.15009 C -0.05677 -0.1598 -0.05989 -0.15055 -0.05416 -0.15818 C -0.05312 -0.15957 -0.0526 -0.16165 -0.05173 -0.16327 C -0.04878 -0.1679 -0.04496 -0.17067 -0.04184 -0.17484 C -0.04027 -0.17414 -0.03836 -0.17437 -0.03698 -0.17299 C -0.03576 -0.17183 -0.03541 -0.16952 -0.03455 -0.16813 C -0.03003 -0.16096 -0.02656 -0.15472 -0.01961 -0.15171 C -0.01267 -0.142 -0.01632 -0.14454 -0.00972 -0.14176 C 0.00486 -0.14408 -0.00347 -0.14408 0.00625 -0.14847 C 0.01007 -0.1561 0.01407 -0.16027 0.0198 -0.16489 C 0.0224 -0.16697 0.02726 -0.17137 0.02726 -0.17137 C 0.03021 -0.1709 0.03316 -0.1709 0.03594 -0.16975 C 0.0415 -0.16744 0.0415 -0.15934 0.04827 -0.15657 C 0.0507 -0.14662 0.06424 -0.13691 0.0717 -0.13367 C 0.07414 -0.13413 0.07691 -0.1339 0.07917 -0.13529 C 0.08611 -0.13991 0.07934 -0.1561 0.07657 -0.16165 C 0.07535 -0.16628 0.07552 -0.16859 0.0717 -0.17137 C 0.06945 -0.17299 0.06424 -0.17484 0.06424 -0.17484 C 0.06181 -0.17414 0.0592 -0.17414 0.05695 -0.17299 C 0.05382 -0.17137 0.0474 -0.1531 0.04584 -0.15009 C 0.04445 -0.14708 0.03837 -0.14685 0.03837 -0.14685 C 0.03264 -0.14801 0.02674 -0.14801 0.02223 -0.15333 C 0.01111 -0.16628 0.01059 -0.17622 -0.00486 -0.18131 C -0.01493 -0.17992 -0.01944 -0.18062 -0.02586 -0.17137 C -0.02621 -0.16975 -0.02639 -0.1679 -0.02708 -0.16651 C -0.02847 -0.16304 -0.0309 -0.16027 -0.03194 -0.15657 C -0.03246 -0.15495 -0.03246 -0.15287 -0.03333 -0.15171 C -0.03455 -0.15032 -0.04253 -0.14593 -0.04444 -0.14523 C -0.05972 -0.14755 -0.05295 -0.145 -0.06163 -0.15657 C -0.06284 -0.16142 -0.06684 -0.1672 -0.07031 -0.16975 C -0.07257 -0.17137 -0.07777 -0.17299 -0.07777 -0.17299 L -0.10972 -0.16489 " pathEditMode="relative" ptsTypes="ffffffffffffffffffffffffffffffffffffffffffffffffffffAA">
                                      <p:cBhvr>
                                        <p:cTn id="10" dur="5000" fill="hold"/>
                                        <p:tgtEl>
                                          <p:spTgt spid="4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948150"/>
            <a:ext cx="9144000" cy="39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04800"/>
            <a:ext cx="8229600" cy="1143000"/>
          </a:xfrm>
        </p:spPr>
        <p:txBody>
          <a:bodyPr/>
          <a:lstStyle/>
          <a:p>
            <a:r>
              <a:rPr lang="en-US" dirty="0" smtClean="0"/>
              <a:t>Training Cattle</a:t>
            </a:r>
            <a:endParaRPr lang="en-US" dirty="0"/>
          </a:p>
        </p:txBody>
      </p:sp>
      <p:sp>
        <p:nvSpPr>
          <p:cNvPr id="3" name="Content Placeholder 2"/>
          <p:cNvSpPr>
            <a:spLocks noGrp="1"/>
          </p:cNvSpPr>
          <p:nvPr>
            <p:ph sz="half" idx="1"/>
          </p:nvPr>
        </p:nvSpPr>
        <p:spPr>
          <a:xfrm>
            <a:off x="457200" y="1520797"/>
            <a:ext cx="4038600" cy="4434840"/>
          </a:xfrm>
        </p:spPr>
        <p:txBody>
          <a:bodyPr/>
          <a:lstStyle/>
          <a:p>
            <a:r>
              <a:rPr lang="en-US" dirty="0" smtClean="0"/>
              <a:t>Electric Fence</a:t>
            </a:r>
          </a:p>
          <a:p>
            <a:r>
              <a:rPr lang="en-US" dirty="0"/>
              <a:t>Knowing they will be </a:t>
            </a:r>
            <a:r>
              <a:rPr lang="en-US" dirty="0" smtClean="0"/>
              <a:t>moved</a:t>
            </a:r>
            <a:endParaRPr lang="en-US" dirty="0"/>
          </a:p>
        </p:txBody>
      </p:sp>
      <p:sp>
        <p:nvSpPr>
          <p:cNvPr id="4" name="Content Placeholder 3"/>
          <p:cNvSpPr>
            <a:spLocks noGrp="1"/>
          </p:cNvSpPr>
          <p:nvPr>
            <p:ph sz="half" idx="2"/>
          </p:nvPr>
        </p:nvSpPr>
        <p:spPr>
          <a:xfrm>
            <a:off x="4648200" y="1520797"/>
            <a:ext cx="4038600" cy="4434840"/>
          </a:xfrm>
        </p:spPr>
        <p:txBody>
          <a:bodyPr/>
          <a:lstStyle/>
          <a:p>
            <a:r>
              <a:rPr lang="en-US" dirty="0"/>
              <a:t>Learning to go around the corner</a:t>
            </a:r>
          </a:p>
          <a:p>
            <a:r>
              <a:rPr lang="en-US" dirty="0"/>
              <a:t>1 week adjustment</a:t>
            </a:r>
          </a:p>
          <a:p>
            <a:endParaRPr lang="en-US" dirty="0"/>
          </a:p>
        </p:txBody>
      </p:sp>
      <p:sp>
        <p:nvSpPr>
          <p:cNvPr id="7" name="TextBox 6"/>
          <p:cNvSpPr txBox="1"/>
          <p:nvPr/>
        </p:nvSpPr>
        <p:spPr>
          <a:xfrm>
            <a:off x="36786" y="6547073"/>
            <a:ext cx="2286000" cy="276999"/>
          </a:xfrm>
          <a:prstGeom prst="rect">
            <a:avLst/>
          </a:prstGeom>
          <a:noFill/>
        </p:spPr>
        <p:txBody>
          <a:bodyPr wrap="square" rtlCol="0">
            <a:spAutoFit/>
          </a:bodyPr>
          <a:lstStyle/>
          <a:p>
            <a:r>
              <a:rPr lang="en-US" sz="1200" dirty="0" smtClean="0"/>
              <a:t>Photo Credit: LTP Images</a:t>
            </a:r>
            <a:endParaRPr lang="en-US" sz="1200" dirty="0"/>
          </a:p>
        </p:txBody>
      </p:sp>
    </p:spTree>
    <p:extLst>
      <p:ext uri="{BB962C8B-B14F-4D97-AF65-F5344CB8AC3E}">
        <p14:creationId xmlns:p14="http://schemas.microsoft.com/office/powerpoint/2010/main" val="172205875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iser's Files\Pictures\Grazing Pics 2011\IMG_045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152400"/>
            <a:ext cx="8229600" cy="1143000"/>
          </a:xfrm>
        </p:spPr>
        <p:txBody>
          <a:bodyPr/>
          <a:lstStyle/>
          <a:p>
            <a:r>
              <a:rPr lang="en-US" dirty="0" smtClean="0"/>
              <a:t>A Typical Day</a:t>
            </a:r>
            <a:endParaRPr lang="en-US" dirty="0"/>
          </a:p>
        </p:txBody>
      </p:sp>
      <p:sp>
        <p:nvSpPr>
          <p:cNvPr id="3" name="Content Placeholder 2"/>
          <p:cNvSpPr>
            <a:spLocks noGrp="1"/>
          </p:cNvSpPr>
          <p:nvPr>
            <p:ph idx="1"/>
          </p:nvPr>
        </p:nvSpPr>
        <p:spPr>
          <a:xfrm>
            <a:off x="457200" y="1143000"/>
            <a:ext cx="8229600" cy="4389120"/>
          </a:xfrm>
        </p:spPr>
        <p:txBody>
          <a:bodyPr/>
          <a:lstStyle/>
          <a:p>
            <a:r>
              <a:rPr lang="en-US" dirty="0" smtClean="0"/>
              <a:t>4 moves</a:t>
            </a:r>
          </a:p>
          <a:p>
            <a:pPr lvl="1"/>
            <a:r>
              <a:rPr lang="en-US" dirty="0"/>
              <a:t>Take down </a:t>
            </a:r>
            <a:r>
              <a:rPr lang="en-US" dirty="0" smtClean="0"/>
              <a:t>yesterday’s</a:t>
            </a:r>
          </a:p>
          <a:p>
            <a:pPr lvl="1"/>
            <a:r>
              <a:rPr lang="en-US" dirty="0" smtClean="0"/>
              <a:t>Set up first cell</a:t>
            </a:r>
          </a:p>
          <a:p>
            <a:pPr lvl="1"/>
            <a:r>
              <a:rPr lang="en-US" dirty="0" smtClean="0"/>
              <a:t>Let cows in </a:t>
            </a:r>
          </a:p>
          <a:p>
            <a:pPr lvl="1"/>
            <a:r>
              <a:rPr lang="en-US" dirty="0" smtClean="0"/>
              <a:t>Set up for today’s moves</a:t>
            </a:r>
          </a:p>
          <a:p>
            <a:pPr lvl="1"/>
            <a:r>
              <a:rPr lang="en-US" dirty="0" smtClean="0"/>
              <a:t>Go about the other projects you may have for the day!</a:t>
            </a:r>
          </a:p>
          <a:p>
            <a:pPr lvl="1"/>
            <a:endParaRPr lang="en-US" dirty="0"/>
          </a:p>
        </p:txBody>
      </p:sp>
    </p:spTree>
    <p:extLst>
      <p:ext uri="{BB962C8B-B14F-4D97-AF65-F5344CB8AC3E}">
        <p14:creationId xmlns:p14="http://schemas.microsoft.com/office/powerpoint/2010/main" val="35081925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Krista Reiser\Pictures\Mob Grazing 2012\IMG_032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76200"/>
            <a:ext cx="8229600" cy="1143000"/>
          </a:xfrm>
        </p:spPr>
        <p:txBody>
          <a:bodyPr/>
          <a:lstStyle/>
          <a:p>
            <a:pPr algn="ctr"/>
            <a:r>
              <a:rPr lang="en-US" dirty="0" smtClean="0"/>
              <a:t>Planning Our Grazing System</a:t>
            </a:r>
            <a:endParaRPr lang="en-US" dirty="0"/>
          </a:p>
        </p:txBody>
      </p:sp>
      <p:sp>
        <p:nvSpPr>
          <p:cNvPr id="3" name="Content Placeholder 2"/>
          <p:cNvSpPr>
            <a:spLocks noGrp="1"/>
          </p:cNvSpPr>
          <p:nvPr>
            <p:ph idx="1"/>
          </p:nvPr>
        </p:nvSpPr>
        <p:spPr>
          <a:xfrm>
            <a:off x="457200" y="1066800"/>
            <a:ext cx="8229600" cy="4525963"/>
          </a:xfrm>
        </p:spPr>
        <p:txBody>
          <a:bodyPr/>
          <a:lstStyle/>
          <a:p>
            <a:r>
              <a:rPr lang="en-US" dirty="0" smtClean="0"/>
              <a:t>Maps</a:t>
            </a:r>
          </a:p>
          <a:p>
            <a:r>
              <a:rPr lang="en-US" dirty="0" smtClean="0"/>
              <a:t>Online Measuring Tools</a:t>
            </a:r>
          </a:p>
          <a:p>
            <a:pPr lvl="1"/>
            <a:r>
              <a:rPr lang="en-US" dirty="0" smtClean="0">
                <a:hlinkClick r:id="rId4"/>
              </a:rPr>
              <a:t>http://mapservice.swc.state.nd.us/</a:t>
            </a:r>
            <a:r>
              <a:rPr lang="en-US" dirty="0" smtClean="0"/>
              <a:t> </a:t>
            </a:r>
          </a:p>
          <a:p>
            <a:r>
              <a:rPr lang="en-US" dirty="0" smtClean="0"/>
              <a:t>ATV odometer</a:t>
            </a:r>
          </a:p>
          <a:p>
            <a:r>
              <a:rPr lang="en-US" dirty="0" smtClean="0"/>
              <a:t>Strides for measurement</a:t>
            </a:r>
          </a:p>
          <a:p>
            <a:r>
              <a:rPr lang="en-US" dirty="0" smtClean="0"/>
              <a:t>Adapting and Changing</a:t>
            </a:r>
            <a:endParaRPr lang="en-US" dirty="0"/>
          </a:p>
        </p:txBody>
      </p:sp>
    </p:spTree>
    <p:extLst>
      <p:ext uri="{BB962C8B-B14F-4D97-AF65-F5344CB8AC3E}">
        <p14:creationId xmlns:p14="http://schemas.microsoft.com/office/powerpoint/2010/main" val="38630785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1143000"/>
          </a:xfrm>
        </p:spPr>
        <p:txBody>
          <a:bodyPr/>
          <a:lstStyle/>
          <a:p>
            <a:r>
              <a:rPr lang="en-US" dirty="0" smtClean="0"/>
              <a:t>The Weather</a:t>
            </a:r>
            <a:endParaRPr lang="en-US" dirty="0"/>
          </a:p>
        </p:txBody>
      </p:sp>
      <p:sp>
        <p:nvSpPr>
          <p:cNvPr id="3" name="Content Placeholder 2"/>
          <p:cNvSpPr>
            <a:spLocks noGrp="1"/>
          </p:cNvSpPr>
          <p:nvPr>
            <p:ph idx="1"/>
          </p:nvPr>
        </p:nvSpPr>
        <p:spPr>
          <a:xfrm>
            <a:off x="457200" y="2332037"/>
            <a:ext cx="8229600" cy="4525963"/>
          </a:xfrm>
        </p:spPr>
        <p:txBody>
          <a:bodyPr/>
          <a:lstStyle/>
          <a:p>
            <a:r>
              <a:rPr lang="en-US" dirty="0" smtClean="0"/>
              <a:t>2011 – rained a lot</a:t>
            </a:r>
          </a:p>
          <a:p>
            <a:pPr marL="0" indent="0">
              <a:buNone/>
            </a:pPr>
            <a:r>
              <a:rPr lang="en-US" dirty="0"/>
              <a:t>	</a:t>
            </a:r>
          </a:p>
        </p:txBody>
      </p:sp>
    </p:spTree>
    <p:extLst>
      <p:ext uri="{BB962C8B-B14F-4D97-AF65-F5344CB8AC3E}">
        <p14:creationId xmlns:p14="http://schemas.microsoft.com/office/powerpoint/2010/main" val="148709768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143000"/>
          </a:xfrm>
        </p:spPr>
        <p:txBody>
          <a:bodyPr>
            <a:noAutofit/>
          </a:bodyPr>
          <a:lstStyle/>
          <a:p>
            <a:r>
              <a:rPr lang="en-US" sz="4000" dirty="0" smtClean="0"/>
              <a:t>Determining the right amount of forage</a:t>
            </a:r>
            <a:endParaRPr lang="en-US" sz="4000" dirty="0"/>
          </a:p>
        </p:txBody>
      </p:sp>
      <p:sp>
        <p:nvSpPr>
          <p:cNvPr id="3" name="Content Placeholder 2"/>
          <p:cNvSpPr>
            <a:spLocks noGrp="1"/>
          </p:cNvSpPr>
          <p:nvPr>
            <p:ph idx="1"/>
          </p:nvPr>
        </p:nvSpPr>
        <p:spPr>
          <a:xfrm>
            <a:off x="457200" y="1371600"/>
            <a:ext cx="8229600" cy="4389120"/>
          </a:xfrm>
        </p:spPr>
        <p:txBody>
          <a:bodyPr/>
          <a:lstStyle/>
          <a:p>
            <a:r>
              <a:rPr lang="en-US" dirty="0" smtClean="0"/>
              <a:t>Watch the animals</a:t>
            </a:r>
          </a:p>
          <a:p>
            <a:pPr lvl="1"/>
            <a:r>
              <a:rPr lang="en-US" dirty="0" smtClean="0"/>
              <a:t>Content vs. </a:t>
            </a:r>
            <a:r>
              <a:rPr lang="en-US" dirty="0" err="1" smtClean="0"/>
              <a:t>Bellering</a:t>
            </a:r>
            <a:endParaRPr lang="en-US" dirty="0" smtClean="0"/>
          </a:p>
          <a:p>
            <a:r>
              <a:rPr lang="en-US" dirty="0" smtClean="0"/>
              <a:t>Animal impact goal</a:t>
            </a:r>
          </a:p>
          <a:p>
            <a:r>
              <a:rPr lang="en-US" dirty="0" smtClean="0"/>
              <a:t>Grass Quality</a:t>
            </a:r>
          </a:p>
          <a:p>
            <a:r>
              <a:rPr lang="en-US" dirty="0" smtClean="0"/>
              <a:t>Grass Quantity </a:t>
            </a:r>
            <a:endParaRPr lang="en-US" dirty="0"/>
          </a:p>
        </p:txBody>
      </p:sp>
    </p:spTree>
    <p:extLst>
      <p:ext uri="{BB962C8B-B14F-4D97-AF65-F5344CB8AC3E}">
        <p14:creationId xmlns:p14="http://schemas.microsoft.com/office/powerpoint/2010/main" val="373129990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7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Determining the next move…</a:t>
            </a:r>
            <a:endParaRPr lang="en-US" dirty="0"/>
          </a:p>
        </p:txBody>
      </p:sp>
      <p:sp>
        <p:nvSpPr>
          <p:cNvPr id="3" name="Content Placeholder 2"/>
          <p:cNvSpPr>
            <a:spLocks noGrp="1"/>
          </p:cNvSpPr>
          <p:nvPr>
            <p:ph idx="1"/>
          </p:nvPr>
        </p:nvSpPr>
        <p:spPr>
          <a:xfrm>
            <a:off x="457200" y="1219200"/>
            <a:ext cx="8229600" cy="4389120"/>
          </a:xfrm>
        </p:spPr>
        <p:txBody>
          <a:bodyPr/>
          <a:lstStyle/>
          <a:p>
            <a:r>
              <a:rPr lang="en-US" dirty="0" smtClean="0"/>
              <a:t>Brix</a:t>
            </a:r>
          </a:p>
          <a:p>
            <a:r>
              <a:rPr lang="en-US" dirty="0" smtClean="0"/>
              <a:t>Hot temps</a:t>
            </a:r>
          </a:p>
          <a:p>
            <a:r>
              <a:rPr lang="en-US" dirty="0" smtClean="0"/>
              <a:t>Bad weather</a:t>
            </a:r>
          </a:p>
          <a:p>
            <a:r>
              <a:rPr lang="en-US" dirty="0"/>
              <a:t>Manure composition</a:t>
            </a:r>
          </a:p>
          <a:p>
            <a:r>
              <a:rPr lang="en-US" dirty="0" smtClean="0"/>
              <a:t>Gut fill</a:t>
            </a:r>
          </a:p>
        </p:txBody>
      </p:sp>
    </p:spTree>
    <p:extLst>
      <p:ext uri="{BB962C8B-B14F-4D97-AF65-F5344CB8AC3E}">
        <p14:creationId xmlns:p14="http://schemas.microsoft.com/office/powerpoint/2010/main" val="27949230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8468"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5257800" y="1409700"/>
            <a:ext cx="914400" cy="1295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43600" y="1154668"/>
            <a:ext cx="882421" cy="369332"/>
          </a:xfrm>
          <a:prstGeom prst="rect">
            <a:avLst/>
          </a:prstGeom>
          <a:noFill/>
        </p:spPr>
        <p:txBody>
          <a:bodyPr wrap="none" rtlCol="0">
            <a:spAutoFit/>
          </a:bodyPr>
          <a:lstStyle/>
          <a:p>
            <a:r>
              <a:rPr lang="en-US" dirty="0" smtClean="0"/>
              <a:t>Gut fill</a:t>
            </a:r>
            <a:endParaRPr lang="en-US" dirty="0"/>
          </a:p>
        </p:txBody>
      </p:sp>
    </p:spTree>
    <p:extLst>
      <p:ext uri="{BB962C8B-B14F-4D97-AF65-F5344CB8AC3E}">
        <p14:creationId xmlns:p14="http://schemas.microsoft.com/office/powerpoint/2010/main" val="402537132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schemeClr>
        </a:solidFill>
        <a:effectLst/>
      </p:bgPr>
    </p:bg>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1289" y="457200"/>
            <a:ext cx="9169401" cy="611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5105400" y="1524000"/>
            <a:ext cx="705315" cy="1066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458057" y="1154668"/>
            <a:ext cx="882421" cy="369332"/>
          </a:xfrm>
          <a:prstGeom prst="rect">
            <a:avLst/>
          </a:prstGeom>
          <a:noFill/>
        </p:spPr>
        <p:txBody>
          <a:bodyPr wrap="none" rtlCol="0">
            <a:spAutoFit/>
          </a:bodyPr>
          <a:lstStyle/>
          <a:p>
            <a:r>
              <a:rPr lang="en-US" dirty="0" smtClean="0"/>
              <a:t>Gut fill</a:t>
            </a:r>
            <a:endParaRPr lang="en-US" dirty="0"/>
          </a:p>
        </p:txBody>
      </p:sp>
      <p:sp>
        <p:nvSpPr>
          <p:cNvPr id="5" name="TextBox 4"/>
          <p:cNvSpPr txBox="1"/>
          <p:nvPr/>
        </p:nvSpPr>
        <p:spPr>
          <a:xfrm>
            <a:off x="30678" y="6581001"/>
            <a:ext cx="2286000" cy="276999"/>
          </a:xfrm>
          <a:prstGeom prst="rect">
            <a:avLst/>
          </a:prstGeom>
          <a:noFill/>
        </p:spPr>
        <p:txBody>
          <a:bodyPr wrap="square" rtlCol="0">
            <a:spAutoFit/>
          </a:bodyPr>
          <a:lstStyle/>
          <a:p>
            <a:r>
              <a:rPr lang="en-US" sz="1200" dirty="0" smtClean="0"/>
              <a:t>Photo Credit: LTP Images</a:t>
            </a:r>
            <a:endParaRPr lang="en-US" sz="1200" dirty="0"/>
          </a:p>
        </p:txBody>
      </p:sp>
    </p:spTree>
    <p:extLst>
      <p:ext uri="{BB962C8B-B14F-4D97-AF65-F5344CB8AC3E}">
        <p14:creationId xmlns:p14="http://schemas.microsoft.com/office/powerpoint/2010/main" val="420506893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41" y="0"/>
            <a:ext cx="914316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H="1">
            <a:off x="5987821" y="826532"/>
            <a:ext cx="705315" cy="1066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340478" y="457200"/>
            <a:ext cx="882421" cy="369332"/>
          </a:xfrm>
          <a:prstGeom prst="rect">
            <a:avLst/>
          </a:prstGeom>
          <a:noFill/>
        </p:spPr>
        <p:txBody>
          <a:bodyPr wrap="none" rtlCol="0">
            <a:spAutoFit/>
          </a:bodyPr>
          <a:lstStyle/>
          <a:p>
            <a:r>
              <a:rPr lang="en-US" dirty="0" smtClean="0"/>
              <a:t>Gut fill</a:t>
            </a:r>
            <a:endParaRPr lang="en-US" dirty="0"/>
          </a:p>
        </p:txBody>
      </p:sp>
    </p:spTree>
    <p:extLst>
      <p:ext uri="{BB962C8B-B14F-4D97-AF65-F5344CB8AC3E}">
        <p14:creationId xmlns:p14="http://schemas.microsoft.com/office/powerpoint/2010/main" val="172485818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cxnSp>
        <p:nvCxnSpPr>
          <p:cNvPr id="4" name="Straight Arrow Connector 3"/>
          <p:cNvCxnSpPr/>
          <p:nvPr/>
        </p:nvCxnSpPr>
        <p:spPr>
          <a:xfrm flipH="1">
            <a:off x="3469887" y="457200"/>
            <a:ext cx="419100" cy="1371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79437" y="106970"/>
            <a:ext cx="882421" cy="369332"/>
          </a:xfrm>
          <a:prstGeom prst="rect">
            <a:avLst/>
          </a:prstGeom>
          <a:noFill/>
        </p:spPr>
        <p:txBody>
          <a:bodyPr wrap="none" rtlCol="0">
            <a:spAutoFit/>
          </a:bodyPr>
          <a:lstStyle/>
          <a:p>
            <a:r>
              <a:rPr lang="en-US" dirty="0" smtClean="0"/>
              <a:t>Gut fill</a:t>
            </a:r>
            <a:endParaRPr lang="en-US" dirty="0"/>
          </a:p>
        </p:txBody>
      </p:sp>
      <p:sp>
        <p:nvSpPr>
          <p:cNvPr id="3" name="Content Placeholder 2"/>
          <p:cNvSpPr>
            <a:spLocks noGrp="1"/>
          </p:cNvSpPr>
          <p:nvPr>
            <p:ph idx="1"/>
          </p:nvPr>
        </p:nvSpPr>
        <p:spPr/>
        <p:txBody>
          <a:bodyPr/>
          <a:lstStyle/>
          <a:p>
            <a:endParaRPr lang="en-US" dirty="0"/>
          </a:p>
        </p:txBody>
      </p:sp>
      <p:pic>
        <p:nvPicPr>
          <p:cNvPr id="2055" name="Picture 7" descr="E:\Reiser's Files\Pictures\Cows 2013\IMG_09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522"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a:off x="5623872" y="1210733"/>
            <a:ext cx="705315" cy="1066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99267" y="958334"/>
            <a:ext cx="882421" cy="369332"/>
          </a:xfrm>
          <a:prstGeom prst="rect">
            <a:avLst/>
          </a:prstGeom>
          <a:noFill/>
        </p:spPr>
        <p:txBody>
          <a:bodyPr wrap="none" rtlCol="0">
            <a:spAutoFit/>
          </a:bodyPr>
          <a:lstStyle/>
          <a:p>
            <a:r>
              <a:rPr lang="en-US" dirty="0" smtClean="0"/>
              <a:t>Gut fill</a:t>
            </a:r>
            <a:endParaRPr lang="en-US" dirty="0"/>
          </a:p>
        </p:txBody>
      </p:sp>
    </p:spTree>
    <p:extLst>
      <p:ext uri="{BB962C8B-B14F-4D97-AF65-F5344CB8AC3E}">
        <p14:creationId xmlns:p14="http://schemas.microsoft.com/office/powerpoint/2010/main" val="278212500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685800"/>
            <a:ext cx="914003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2209800" y="1219200"/>
            <a:ext cx="209550" cy="685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6276743" y="494268"/>
            <a:ext cx="705315" cy="1066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29400" y="124936"/>
            <a:ext cx="882421" cy="369332"/>
          </a:xfrm>
          <a:prstGeom prst="rect">
            <a:avLst/>
          </a:prstGeom>
          <a:noFill/>
        </p:spPr>
        <p:txBody>
          <a:bodyPr wrap="none" rtlCol="0">
            <a:spAutoFit/>
          </a:bodyPr>
          <a:lstStyle/>
          <a:p>
            <a:r>
              <a:rPr lang="en-US" dirty="0" smtClean="0"/>
              <a:t>Gut fill</a:t>
            </a:r>
            <a:endParaRPr lang="en-US" dirty="0"/>
          </a:p>
        </p:txBody>
      </p:sp>
    </p:spTree>
    <p:extLst>
      <p:ext uri="{BB962C8B-B14F-4D97-AF65-F5344CB8AC3E}">
        <p14:creationId xmlns:p14="http://schemas.microsoft.com/office/powerpoint/2010/main" val="219773901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60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5105400" y="1470378"/>
            <a:ext cx="705315" cy="10668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58057" y="1154668"/>
            <a:ext cx="882421" cy="369332"/>
          </a:xfrm>
          <a:prstGeom prst="rect">
            <a:avLst/>
          </a:prstGeom>
          <a:noFill/>
        </p:spPr>
        <p:txBody>
          <a:bodyPr wrap="none" rtlCol="0">
            <a:spAutoFit/>
          </a:bodyPr>
          <a:lstStyle/>
          <a:p>
            <a:r>
              <a:rPr lang="en-US" dirty="0" smtClean="0"/>
              <a:t>Gut fill</a:t>
            </a:r>
            <a:endParaRPr lang="en-US" dirty="0"/>
          </a:p>
        </p:txBody>
      </p:sp>
    </p:spTree>
    <p:extLst>
      <p:ext uri="{BB962C8B-B14F-4D97-AF65-F5344CB8AC3E}">
        <p14:creationId xmlns:p14="http://schemas.microsoft.com/office/powerpoint/2010/main" val="8609050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Manure Composition</a:t>
            </a:r>
            <a:endParaRPr lang="en-US" dirty="0"/>
          </a:p>
        </p:txBody>
      </p:sp>
      <p:sp>
        <p:nvSpPr>
          <p:cNvPr id="3" name="Content Placeholder 2"/>
          <p:cNvSpPr>
            <a:spLocks noGrp="1"/>
          </p:cNvSpPr>
          <p:nvPr>
            <p:ph idx="1"/>
          </p:nvPr>
        </p:nvSpPr>
        <p:spPr/>
        <p:txBody>
          <a:bodyPr/>
          <a:lstStyle/>
          <a:p>
            <a:r>
              <a:rPr lang="en-US" dirty="0" smtClean="0"/>
              <a:t>Protein/Energy</a:t>
            </a:r>
          </a:p>
          <a:p>
            <a:r>
              <a:rPr lang="en-US" dirty="0" smtClean="0"/>
              <a:t>“Washy Grass”</a:t>
            </a:r>
          </a:p>
          <a:p>
            <a:pPr lvl="1"/>
            <a:r>
              <a:rPr lang="en-US" dirty="0"/>
              <a:t>Use straw bale to supplement</a:t>
            </a:r>
          </a:p>
          <a:p>
            <a:pPr marL="0" indent="0">
              <a:buNone/>
            </a:pPr>
            <a:endParaRPr lang="en-US" dirty="0" smtClean="0"/>
          </a:p>
          <a:p>
            <a:r>
              <a:rPr lang="en-US" dirty="0" smtClean="0"/>
              <a:t>Brown Grass </a:t>
            </a:r>
            <a:r>
              <a:rPr lang="en-US" dirty="0"/>
              <a:t>&gt;</a:t>
            </a:r>
            <a:r>
              <a:rPr lang="en-US" dirty="0" smtClean="0"/>
              <a:t> Energy</a:t>
            </a:r>
          </a:p>
          <a:p>
            <a:r>
              <a:rPr lang="en-US" dirty="0" smtClean="0"/>
              <a:t>Green Grass &gt; Protein</a:t>
            </a:r>
          </a:p>
          <a:p>
            <a:endParaRPr lang="en-US" dirty="0"/>
          </a:p>
        </p:txBody>
      </p:sp>
      <p:pic>
        <p:nvPicPr>
          <p:cNvPr id="4" name="Picture 2" descr="E:\Reiser's Files\Pictures\Cows 2013\IMG_017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4789714"/>
            <a:ext cx="9144000" cy="206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11877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276" y="0"/>
            <a:ext cx="9117724" cy="6838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2947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rista Reiser\Pictures\Our Tour 2012\IMG_0381.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0" y="0"/>
            <a:ext cx="9144000" cy="6858000"/>
          </a:xfrm>
          <a:prstGeom prst="rect">
            <a:avLst/>
          </a:prstGeom>
          <a:noFill/>
        </p:spPr>
      </p:pic>
      <p:sp>
        <p:nvSpPr>
          <p:cNvPr id="5" name="Content Placeholder 2"/>
          <p:cNvSpPr txBox="1">
            <a:spLocks/>
          </p:cNvSpPr>
          <p:nvPr/>
        </p:nvSpPr>
        <p:spPr>
          <a:xfrm>
            <a:off x="457200" y="12954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2012 – very dry</a:t>
            </a:r>
          </a:p>
          <a:p>
            <a:endParaRPr lang="en-US" dirty="0" smtClean="0"/>
          </a:p>
          <a:p>
            <a:endParaRPr lang="en-US" dirty="0"/>
          </a:p>
          <a:p>
            <a:endParaRPr lang="en-US" dirty="0" smtClean="0"/>
          </a:p>
          <a:p>
            <a:endParaRPr lang="en-US" dirty="0" smtClean="0"/>
          </a:p>
          <a:p>
            <a:r>
              <a:rPr lang="en-US" dirty="0" smtClean="0"/>
              <a:t>Mixed results in grass production &amp; clippings</a:t>
            </a:r>
            <a:endParaRPr lang="en-US" dirty="0"/>
          </a:p>
        </p:txBody>
      </p:sp>
      <p:sp>
        <p:nvSpPr>
          <p:cNvPr id="7" name="Title 1"/>
          <p:cNvSpPr>
            <a:spLocks noGrp="1"/>
          </p:cNvSpPr>
          <p:nvPr>
            <p:ph type="title"/>
          </p:nvPr>
        </p:nvSpPr>
        <p:spPr>
          <a:xfrm>
            <a:off x="457200" y="-152400"/>
            <a:ext cx="8229600" cy="1143000"/>
          </a:xfrm>
        </p:spPr>
        <p:txBody>
          <a:bodyPr/>
          <a:lstStyle/>
          <a:p>
            <a:r>
              <a:rPr lang="en-US" dirty="0" smtClean="0"/>
              <a:t>The Weather</a:t>
            </a:r>
            <a:endParaRPr lang="en-US" dirty="0"/>
          </a:p>
        </p:txBody>
      </p:sp>
    </p:spTree>
    <p:extLst>
      <p:ext uri="{BB962C8B-B14F-4D97-AF65-F5344CB8AC3E}">
        <p14:creationId xmlns:p14="http://schemas.microsoft.com/office/powerpoint/2010/main" val="388525315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Users\Krista Reiser\Pictures\Mob Grazing 2012\IMG_028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Users\Krista Reiser\Pictures\Mob Grazing 2012\IMG_028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C:\Users\Krista Reiser\Pictures\Mob Grazing 2012\IMG_028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C:\Users\Krista Reiser\Pictures\Mob Grazing 2012\IMG_029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How Forage Tramples</a:t>
            </a:r>
            <a:endParaRPr lang="en-US" dirty="0"/>
          </a:p>
        </p:txBody>
      </p:sp>
      <p:sp>
        <p:nvSpPr>
          <p:cNvPr id="3" name="Content Placeholder 2"/>
          <p:cNvSpPr>
            <a:spLocks noGrp="1"/>
          </p:cNvSpPr>
          <p:nvPr>
            <p:ph idx="1"/>
          </p:nvPr>
        </p:nvSpPr>
        <p:spPr>
          <a:xfrm>
            <a:off x="457200" y="1066800"/>
            <a:ext cx="8229600" cy="4389120"/>
          </a:xfrm>
        </p:spPr>
        <p:txBody>
          <a:bodyPr/>
          <a:lstStyle/>
          <a:p>
            <a:r>
              <a:rPr lang="en-US" dirty="0" smtClean="0"/>
              <a:t>Kentucky Bluegrass vs. Smooth Brome/Quack Grass</a:t>
            </a:r>
          </a:p>
          <a:p>
            <a:r>
              <a:rPr lang="en-US" dirty="0" smtClean="0"/>
              <a:t>Wet vs Dry Forage</a:t>
            </a:r>
          </a:p>
          <a:p>
            <a:r>
              <a:rPr lang="en-US" dirty="0" smtClean="0"/>
              <a:t>Morning Dew vs. Dry Afternoon</a:t>
            </a:r>
          </a:p>
          <a:p>
            <a:r>
              <a:rPr lang="en-US" dirty="0" smtClean="0"/>
              <a:t>Changes in topography</a:t>
            </a:r>
          </a:p>
          <a:p>
            <a:endParaRPr lang="en-US" dirty="0"/>
          </a:p>
        </p:txBody>
      </p:sp>
    </p:spTree>
    <p:extLst>
      <p:ext uri="{BB962C8B-B14F-4D97-AF65-F5344CB8AC3E}">
        <p14:creationId xmlns:p14="http://schemas.microsoft.com/office/powerpoint/2010/main" val="397578010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C:\Users\Krista Reiser\Pictures\Mob Grazing 2012\IMG_028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C:\Users\Krista Reiser\Pictures\Mob Grazing 2012\IMG_029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C:\Users\Krista Reiser\Pictures\Mob Grazing 2012\IMG_029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Reiser's Files\Pictures\Grazing Pics 2011\IMG_053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TextBox 2"/>
          <p:cNvSpPr txBox="1"/>
          <p:nvPr/>
        </p:nvSpPr>
        <p:spPr>
          <a:xfrm>
            <a:off x="381000" y="0"/>
            <a:ext cx="6248400" cy="584775"/>
          </a:xfrm>
          <a:prstGeom prst="rect">
            <a:avLst/>
          </a:prstGeom>
          <a:noFill/>
        </p:spPr>
        <p:txBody>
          <a:bodyPr wrap="square" rtlCol="0">
            <a:spAutoFit/>
          </a:bodyPr>
          <a:lstStyle/>
          <a:p>
            <a:r>
              <a:rPr lang="en-US" sz="3200" b="1" dirty="0" smtClean="0"/>
              <a:t>Trample on a thin hillside</a:t>
            </a:r>
            <a:endParaRPr lang="en-US" sz="3200" b="1"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Reiser's Files\Pictures\Grazing Pics 2011\IMG_053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TextBox 2"/>
          <p:cNvSpPr txBox="1"/>
          <p:nvPr/>
        </p:nvSpPr>
        <p:spPr>
          <a:xfrm>
            <a:off x="457200" y="228601"/>
            <a:ext cx="8153400" cy="584775"/>
          </a:xfrm>
          <a:prstGeom prst="rect">
            <a:avLst/>
          </a:prstGeom>
          <a:noFill/>
        </p:spPr>
        <p:txBody>
          <a:bodyPr wrap="square" rtlCol="0">
            <a:spAutoFit/>
          </a:bodyPr>
          <a:lstStyle/>
          <a:p>
            <a:r>
              <a:rPr lang="en-US" sz="3200" b="1" dirty="0" smtClean="0"/>
              <a:t>Really green Kentucky Bluegrass after the mob.</a:t>
            </a:r>
            <a:endParaRPr lang="en-US" sz="3200" b="1"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Reiser's Files\Pictures\photo points\IMG_368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76200"/>
            <a:ext cx="9144000" cy="685800"/>
          </a:xfrm>
        </p:spPr>
        <p:txBody>
          <a:bodyPr>
            <a:normAutofit/>
          </a:bodyPr>
          <a:lstStyle/>
          <a:p>
            <a:r>
              <a:rPr lang="en-US" sz="3200" b="1" dirty="0" smtClean="0"/>
              <a:t>Why did we look into mob grazing?</a:t>
            </a:r>
            <a:endParaRPr lang="en-US" sz="3200" b="1" dirty="0"/>
          </a:p>
        </p:txBody>
      </p:sp>
      <p:sp>
        <p:nvSpPr>
          <p:cNvPr id="3" name="Content Placeholder 2"/>
          <p:cNvSpPr>
            <a:spLocks noGrp="1"/>
          </p:cNvSpPr>
          <p:nvPr>
            <p:ph idx="1"/>
          </p:nvPr>
        </p:nvSpPr>
        <p:spPr>
          <a:xfrm>
            <a:off x="609600" y="1524000"/>
            <a:ext cx="8229600" cy="3200400"/>
          </a:xfrm>
        </p:spPr>
        <p:txBody>
          <a:bodyPr>
            <a:normAutofit/>
          </a:bodyPr>
          <a:lstStyle/>
          <a:p>
            <a:r>
              <a:rPr lang="en-US" sz="2400" dirty="0" smtClean="0"/>
              <a:t>Degraded rangeland every where we looked</a:t>
            </a:r>
          </a:p>
          <a:p>
            <a:pPr marL="342900" lvl="2" indent="-342900"/>
            <a:r>
              <a:rPr lang="en-US" dirty="0" smtClean="0"/>
              <a:t>Selective grazing at a low stock density</a:t>
            </a:r>
            <a:endParaRPr lang="en-US" dirty="0"/>
          </a:p>
          <a:p>
            <a:pPr marL="0" lvl="2" indent="0">
              <a:buNone/>
            </a:pPr>
            <a:endParaRPr lang="en-US" dirty="0" smtClean="0"/>
          </a:p>
          <a:p>
            <a:pPr marL="0" lvl="2" indent="0" algn="ctr">
              <a:buNone/>
            </a:pPr>
            <a:r>
              <a:rPr lang="en-US" b="1" dirty="0"/>
              <a:t>Continuous economic &amp; ecologic deterioration</a:t>
            </a:r>
          </a:p>
          <a:p>
            <a:pPr marL="0" lvl="2" indent="0">
              <a:buNone/>
            </a:pPr>
            <a:endParaRPr lang="en-US" dirty="0"/>
          </a:p>
          <a:p>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ta Reiser\Pictures\Mob Grazing 2012\IMG_017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TextBox 2"/>
          <p:cNvSpPr txBox="1"/>
          <p:nvPr/>
        </p:nvSpPr>
        <p:spPr>
          <a:xfrm>
            <a:off x="457200" y="228601"/>
            <a:ext cx="8153400" cy="584775"/>
          </a:xfrm>
          <a:prstGeom prst="rect">
            <a:avLst/>
          </a:prstGeom>
          <a:noFill/>
        </p:spPr>
        <p:txBody>
          <a:bodyPr wrap="square" rtlCol="0">
            <a:spAutoFit/>
          </a:bodyPr>
          <a:lstStyle/>
          <a:p>
            <a:pPr algn="ctr"/>
            <a:r>
              <a:rPr lang="en-US" sz="3200" b="1" dirty="0" smtClean="0"/>
              <a:t>Dry Kentucky Bluegrass after the mob.</a:t>
            </a:r>
            <a:endParaRPr lang="en-US" sz="3200" b="1"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8" name="Picture 4" descr="F:\Reiser's Files\Pictures\Grazing Pics 2011\Photo Points\1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338" cy="6858000"/>
          </a:xfrm>
          <a:prstGeom prst="rect">
            <a:avLst/>
          </a:prstGeom>
          <a:noFill/>
        </p:spPr>
      </p:pic>
    </p:spTree>
    <p:extLst>
      <p:ext uri="{BB962C8B-B14F-4D97-AF65-F5344CB8AC3E}">
        <p14:creationId xmlns:p14="http://schemas.microsoft.com/office/powerpoint/2010/main" val="304767288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descr="F:\Reiser's Files\Pictures\Grazing Pics 2011\Photo Points\1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732794" cy="7299326"/>
          </a:xfrm>
          <a:prstGeom prst="rect">
            <a:avLst/>
          </a:prstGeom>
          <a:noFill/>
        </p:spPr>
      </p:pic>
    </p:spTree>
    <p:extLst>
      <p:ext uri="{BB962C8B-B14F-4D97-AF65-F5344CB8AC3E}">
        <p14:creationId xmlns:p14="http://schemas.microsoft.com/office/powerpoint/2010/main" val="314902048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descr="F:\Reiser's Files\Pictures\Grazing Pics 2011\Photo Points\exact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336" cy="6858000"/>
          </a:xfrm>
          <a:prstGeom prst="rect">
            <a:avLst/>
          </a:prstGeom>
          <a:noFill/>
        </p:spPr>
      </p:pic>
    </p:spTree>
    <p:extLst>
      <p:ext uri="{BB962C8B-B14F-4D97-AF65-F5344CB8AC3E}">
        <p14:creationId xmlns:p14="http://schemas.microsoft.com/office/powerpoint/2010/main" val="74588705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descr="F:\Reiser's Files\Pictures\Grazing Pics 2011\Photo Points\exact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338" cy="6858000"/>
          </a:xfrm>
          <a:prstGeom prst="rect">
            <a:avLst/>
          </a:prstGeom>
          <a:noFill/>
        </p:spPr>
      </p:pic>
    </p:spTree>
    <p:extLst>
      <p:ext uri="{BB962C8B-B14F-4D97-AF65-F5344CB8AC3E}">
        <p14:creationId xmlns:p14="http://schemas.microsoft.com/office/powerpoint/2010/main" val="286486610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Reiser's Files\Pictures\Grazing Pics 2011\IMG_053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cxnSp>
        <p:nvCxnSpPr>
          <p:cNvPr id="9" name="Straight Arrow Connector 8"/>
          <p:cNvCxnSpPr/>
          <p:nvPr/>
        </p:nvCxnSpPr>
        <p:spPr>
          <a:xfrm flipH="1">
            <a:off x="3429000" y="1371600"/>
            <a:ext cx="381000" cy="685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a:off x="3810000" y="1371600"/>
            <a:ext cx="457200" cy="609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2438400" y="914400"/>
            <a:ext cx="2819400" cy="369332"/>
          </a:xfrm>
          <a:prstGeom prst="rect">
            <a:avLst/>
          </a:prstGeom>
          <a:noFill/>
        </p:spPr>
        <p:txBody>
          <a:bodyPr wrap="square" rtlCol="0">
            <a:spAutoFit/>
          </a:bodyPr>
          <a:lstStyle/>
          <a:p>
            <a:r>
              <a:rPr lang="en-US" dirty="0" smtClean="0"/>
              <a:t>One weeks rest comparison</a:t>
            </a:r>
            <a:endParaRPr lang="en-US" dirty="0"/>
          </a:p>
        </p:txBody>
      </p:sp>
      <p:sp>
        <p:nvSpPr>
          <p:cNvPr id="6" name="Titl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Rest – Our #1 Advantage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79820051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19600" y="4038599"/>
            <a:ext cx="3276600" cy="369332"/>
          </a:xfrm>
          <a:prstGeom prst="rect">
            <a:avLst/>
          </a:prstGeom>
          <a:noFill/>
        </p:spPr>
        <p:txBody>
          <a:bodyPr wrap="square" rtlCol="0">
            <a:spAutoFit/>
          </a:bodyPr>
          <a:lstStyle/>
          <a:p>
            <a:r>
              <a:rPr lang="en-US" b="1" dirty="0" smtClean="0"/>
              <a:t>Grazed 2013 w/ 2014 regrowth</a:t>
            </a:r>
            <a:endParaRPr lang="en-US" b="1" dirty="0"/>
          </a:p>
        </p:txBody>
      </p:sp>
      <p:sp>
        <p:nvSpPr>
          <p:cNvPr id="5" name="TextBox 4"/>
          <p:cNvSpPr txBox="1"/>
          <p:nvPr/>
        </p:nvSpPr>
        <p:spPr>
          <a:xfrm>
            <a:off x="304800" y="3051200"/>
            <a:ext cx="3276600" cy="369332"/>
          </a:xfrm>
          <a:prstGeom prst="rect">
            <a:avLst/>
          </a:prstGeom>
          <a:noFill/>
        </p:spPr>
        <p:txBody>
          <a:bodyPr wrap="square" rtlCol="0">
            <a:spAutoFit/>
          </a:bodyPr>
          <a:lstStyle/>
          <a:p>
            <a:r>
              <a:rPr lang="en-US" b="1" dirty="0" smtClean="0"/>
              <a:t>Rested 2013</a:t>
            </a:r>
            <a:endParaRPr lang="en-US" b="1" dirty="0"/>
          </a:p>
        </p:txBody>
      </p:sp>
      <p:sp>
        <p:nvSpPr>
          <p:cNvPr id="6" name="TextBox 5"/>
          <p:cNvSpPr txBox="1"/>
          <p:nvPr/>
        </p:nvSpPr>
        <p:spPr>
          <a:xfrm>
            <a:off x="2964744" y="181211"/>
            <a:ext cx="3276600" cy="461665"/>
          </a:xfrm>
          <a:prstGeom prst="rect">
            <a:avLst/>
          </a:prstGeom>
          <a:noFill/>
        </p:spPr>
        <p:txBody>
          <a:bodyPr wrap="square" rtlCol="0">
            <a:spAutoFit/>
          </a:bodyPr>
          <a:lstStyle/>
          <a:p>
            <a:pPr algn="ctr"/>
            <a:r>
              <a:rPr lang="en-US" sz="2400" b="1" dirty="0" smtClean="0"/>
              <a:t>May 2014</a:t>
            </a:r>
            <a:endParaRPr lang="en-US" sz="2400" b="1" dirty="0"/>
          </a:p>
        </p:txBody>
      </p:sp>
    </p:spTree>
    <p:extLst>
      <p:ext uri="{BB962C8B-B14F-4D97-AF65-F5344CB8AC3E}">
        <p14:creationId xmlns:p14="http://schemas.microsoft.com/office/powerpoint/2010/main" val="378397509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19600" y="4038599"/>
            <a:ext cx="3276600" cy="369332"/>
          </a:xfrm>
          <a:prstGeom prst="rect">
            <a:avLst/>
          </a:prstGeom>
          <a:noFill/>
        </p:spPr>
        <p:txBody>
          <a:bodyPr wrap="square" rtlCol="0">
            <a:spAutoFit/>
          </a:bodyPr>
          <a:lstStyle/>
          <a:p>
            <a:r>
              <a:rPr lang="en-US" b="1" dirty="0" smtClean="0"/>
              <a:t>Rested 2013 &amp; Grazed 2014</a:t>
            </a:r>
            <a:endParaRPr lang="en-US" b="1" dirty="0"/>
          </a:p>
        </p:txBody>
      </p:sp>
      <p:sp>
        <p:nvSpPr>
          <p:cNvPr id="4" name="TextBox 3"/>
          <p:cNvSpPr txBox="1"/>
          <p:nvPr/>
        </p:nvSpPr>
        <p:spPr>
          <a:xfrm>
            <a:off x="381000" y="2656933"/>
            <a:ext cx="3276600" cy="369332"/>
          </a:xfrm>
          <a:prstGeom prst="rect">
            <a:avLst/>
          </a:prstGeom>
          <a:noFill/>
        </p:spPr>
        <p:txBody>
          <a:bodyPr wrap="square" rtlCol="0">
            <a:spAutoFit/>
          </a:bodyPr>
          <a:lstStyle/>
          <a:p>
            <a:r>
              <a:rPr lang="en-US" b="1" dirty="0" smtClean="0"/>
              <a:t>Grazed 2013 &amp; 2014</a:t>
            </a:r>
            <a:endParaRPr lang="en-US" b="1" dirty="0"/>
          </a:p>
        </p:txBody>
      </p:sp>
      <p:sp>
        <p:nvSpPr>
          <p:cNvPr id="5" name="TextBox 4"/>
          <p:cNvSpPr txBox="1"/>
          <p:nvPr/>
        </p:nvSpPr>
        <p:spPr>
          <a:xfrm>
            <a:off x="6403622" y="1621948"/>
            <a:ext cx="3276600" cy="369332"/>
          </a:xfrm>
          <a:prstGeom prst="rect">
            <a:avLst/>
          </a:prstGeom>
          <a:noFill/>
        </p:spPr>
        <p:txBody>
          <a:bodyPr wrap="square" rtlCol="0">
            <a:spAutoFit/>
          </a:bodyPr>
          <a:lstStyle/>
          <a:p>
            <a:r>
              <a:rPr lang="en-US" b="1" dirty="0" smtClean="0"/>
              <a:t>Rested 2013, 2014</a:t>
            </a:r>
            <a:endParaRPr lang="en-US" b="1" dirty="0"/>
          </a:p>
        </p:txBody>
      </p:sp>
      <p:sp>
        <p:nvSpPr>
          <p:cNvPr id="6" name="TextBox 5"/>
          <p:cNvSpPr txBox="1"/>
          <p:nvPr/>
        </p:nvSpPr>
        <p:spPr>
          <a:xfrm>
            <a:off x="2964744" y="181211"/>
            <a:ext cx="3276600" cy="461665"/>
          </a:xfrm>
          <a:prstGeom prst="rect">
            <a:avLst/>
          </a:prstGeom>
          <a:noFill/>
        </p:spPr>
        <p:txBody>
          <a:bodyPr wrap="square" rtlCol="0">
            <a:spAutoFit/>
          </a:bodyPr>
          <a:lstStyle/>
          <a:p>
            <a:pPr algn="ctr"/>
            <a:r>
              <a:rPr lang="en-US" sz="2400" b="1" dirty="0" smtClean="0"/>
              <a:t>June 2014</a:t>
            </a:r>
            <a:endParaRPr lang="en-US" sz="2400" b="1" dirty="0"/>
          </a:p>
        </p:txBody>
      </p:sp>
    </p:spTree>
    <p:extLst>
      <p:ext uri="{BB962C8B-B14F-4D97-AF65-F5344CB8AC3E}">
        <p14:creationId xmlns:p14="http://schemas.microsoft.com/office/powerpoint/2010/main" val="288535520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Reiser's Files\Pictures\Grazing Pics 2011\IMG_142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TextBox 2"/>
          <p:cNvSpPr txBox="1"/>
          <p:nvPr/>
        </p:nvSpPr>
        <p:spPr>
          <a:xfrm>
            <a:off x="0" y="0"/>
            <a:ext cx="9144000" cy="461665"/>
          </a:xfrm>
          <a:prstGeom prst="rect">
            <a:avLst/>
          </a:prstGeom>
          <a:noFill/>
        </p:spPr>
        <p:txBody>
          <a:bodyPr wrap="square" rtlCol="0">
            <a:spAutoFit/>
          </a:bodyPr>
          <a:lstStyle/>
          <a:p>
            <a:pPr algn="ctr"/>
            <a:r>
              <a:rPr lang="en-US" sz="2400" b="1" dirty="0" smtClean="0"/>
              <a:t>New Western Wheatgrass growing in previously 100% Blue Grama</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ta Reiser\Pictures\Monitoring\IMG_016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457200" y="0"/>
            <a:ext cx="8229600" cy="4525963"/>
          </a:xfrm>
        </p:spPr>
        <p:txBody>
          <a:bodyPr/>
          <a:lstStyle/>
          <a:p>
            <a:r>
              <a:rPr lang="en-US" b="1" dirty="0" smtClean="0">
                <a:solidFill>
                  <a:schemeClr val="bg1"/>
                </a:solidFill>
              </a:rPr>
              <a:t>Knowing Production</a:t>
            </a:r>
          </a:p>
          <a:p>
            <a:r>
              <a:rPr lang="en-US" b="1" dirty="0" smtClean="0">
                <a:solidFill>
                  <a:schemeClr val="bg1"/>
                </a:solidFill>
              </a:rPr>
              <a:t>Training Eyes for CDA</a:t>
            </a:r>
          </a:p>
          <a:p>
            <a:r>
              <a:rPr lang="en-US" b="1" dirty="0" smtClean="0">
                <a:solidFill>
                  <a:schemeClr val="bg1"/>
                </a:solidFill>
              </a:rPr>
              <a:t>Know how many hours of grazing</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718"/>
            <a:ext cx="9144000" cy="685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1143000"/>
          </a:xfrm>
        </p:spPr>
        <p:txBody>
          <a:bodyPr>
            <a:normAutofit fontScale="90000"/>
          </a:bodyPr>
          <a:lstStyle/>
          <a:p>
            <a:r>
              <a:rPr lang="en-US" dirty="0" smtClean="0"/>
              <a:t>What we learned before mob grazing</a:t>
            </a:r>
            <a:endParaRPr lang="en-US" dirty="0"/>
          </a:p>
        </p:txBody>
      </p:sp>
      <p:sp>
        <p:nvSpPr>
          <p:cNvPr id="3" name="Content Placeholder 2"/>
          <p:cNvSpPr>
            <a:spLocks noGrp="1"/>
          </p:cNvSpPr>
          <p:nvPr>
            <p:ph idx="1"/>
          </p:nvPr>
        </p:nvSpPr>
        <p:spPr>
          <a:xfrm>
            <a:off x="457200" y="1173162"/>
            <a:ext cx="8229600" cy="4525963"/>
          </a:xfrm>
        </p:spPr>
        <p:txBody>
          <a:bodyPr/>
          <a:lstStyle/>
          <a:p>
            <a:r>
              <a:rPr lang="en-US" dirty="0" smtClean="0"/>
              <a:t>Focus on Animal Performance</a:t>
            </a:r>
          </a:p>
          <a:p>
            <a:r>
              <a:rPr lang="en-US" dirty="0"/>
              <a:t>Increase Density BEFORE Stocking </a:t>
            </a:r>
            <a:r>
              <a:rPr lang="en-US" dirty="0" smtClean="0"/>
              <a:t>Rate</a:t>
            </a:r>
          </a:p>
          <a:p>
            <a:endParaRPr lang="en-US" dirty="0"/>
          </a:p>
        </p:txBody>
      </p:sp>
    </p:spTree>
    <p:extLst>
      <p:ext uri="{BB962C8B-B14F-4D97-AF65-F5344CB8AC3E}">
        <p14:creationId xmlns:p14="http://schemas.microsoft.com/office/powerpoint/2010/main" val="425583862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descr="F:\Reiser's Files\Pictures\Bale Grazing 2010_11\Comparison\a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63996359"/>
              </p:ext>
            </p:extLst>
          </p:nvPr>
        </p:nvGraphicFramePr>
        <p:xfrm>
          <a:off x="165264" y="2179609"/>
          <a:ext cx="4419601" cy="3047999"/>
        </p:xfrm>
        <a:graphic>
          <a:graphicData uri="http://schemas.openxmlformats.org/drawingml/2006/table">
            <a:tbl>
              <a:tblPr/>
              <a:tblGrid>
                <a:gridCol w="1219200"/>
                <a:gridCol w="1164337"/>
                <a:gridCol w="1016156"/>
                <a:gridCol w="1019908"/>
              </a:tblGrid>
              <a:tr h="752330">
                <a:tc>
                  <a:txBody>
                    <a:bodyPr/>
                    <a:lstStyle/>
                    <a:p>
                      <a:pPr algn="l" fontAlgn="b"/>
                      <a:r>
                        <a:rPr lang="en-US" sz="16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Before Mob Graze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1 Year Mob Grazed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Calibri"/>
                        </a:rPr>
                        <a:t>2013</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4777">
                <a:tc>
                  <a:txBody>
                    <a:bodyPr/>
                    <a:lstStyle/>
                    <a:p>
                      <a:pPr algn="r" fontAlgn="b"/>
                      <a:r>
                        <a:rPr lang="en-US" sz="1600" b="0" i="0" u="none" strike="noStrike" dirty="0">
                          <a:solidFill>
                            <a:srgbClr val="000000"/>
                          </a:solidFill>
                          <a:latin typeface="Calibri"/>
                        </a:rPr>
                        <a:t> </a:t>
                      </a:r>
                      <a:r>
                        <a:rPr lang="en-US" sz="1600" b="0" i="0" u="none" strike="noStrike" dirty="0" smtClean="0">
                          <a:solidFill>
                            <a:srgbClr val="000000"/>
                          </a:solidFill>
                          <a:latin typeface="Calibri"/>
                        </a:rPr>
                        <a:t>Taken</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8/21/2011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6/16/2012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Calibri"/>
                        </a:rPr>
                        <a:t>8/4/2013</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223">
                <a:tc>
                  <a:txBody>
                    <a:bodyPr/>
                    <a:lstStyle/>
                    <a:p>
                      <a:pPr algn="r" fontAlgn="b"/>
                      <a:r>
                        <a:rPr lang="en-US" sz="1600" b="0" i="0" u="none" strike="noStrike" dirty="0">
                          <a:solidFill>
                            <a:srgbClr val="000000"/>
                          </a:solidFill>
                          <a:latin typeface="Calibri"/>
                        </a:rPr>
                        <a:t>Bare Ground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FF0000"/>
                          </a:solidFill>
                          <a:latin typeface="Calibri"/>
                        </a:rPr>
                        <a:t>18.80%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FF0000"/>
                          </a:solidFill>
                          <a:latin typeface="Calibri"/>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FF0000"/>
                          </a:solidFill>
                          <a:latin typeface="Calibri"/>
                        </a:rPr>
                        <a:t>3.92%</a:t>
                      </a:r>
                      <a:endParaRPr lang="en-US" sz="1600" b="0" i="0" u="none" strike="noStrike" dirty="0">
                        <a:solidFill>
                          <a:srgbClr val="FF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223">
                <a:tc>
                  <a:txBody>
                    <a:bodyPr/>
                    <a:lstStyle/>
                    <a:p>
                      <a:pPr algn="r" fontAlgn="b"/>
                      <a:r>
                        <a:rPr lang="en-US" sz="1600" b="0" i="0" u="none" strike="noStrike" dirty="0">
                          <a:solidFill>
                            <a:srgbClr val="000000"/>
                          </a:solidFill>
                          <a:latin typeface="Calibri"/>
                        </a:rPr>
                        <a:t>Litter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33.00%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50.40%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Calibri"/>
                        </a:rPr>
                        <a:t>59.41%</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223">
                <a:tc>
                  <a:txBody>
                    <a:bodyPr/>
                    <a:lstStyle/>
                    <a:p>
                      <a:pPr algn="r" fontAlgn="b"/>
                      <a:r>
                        <a:rPr lang="en-US" sz="1600" b="0" i="0" u="none" strike="noStrike" dirty="0">
                          <a:solidFill>
                            <a:srgbClr val="000000"/>
                          </a:solidFill>
                          <a:latin typeface="Calibri"/>
                        </a:rPr>
                        <a:t>Moss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FF0000"/>
                          </a:solidFill>
                          <a:latin typeface="Calibri"/>
                        </a:rPr>
                        <a:t>4.40%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FF0000"/>
                          </a:solidFill>
                          <a:latin typeface="Calibri"/>
                        </a:rPr>
                        <a:t>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FF0000"/>
                          </a:solidFill>
                          <a:latin typeface="Calibri"/>
                        </a:rPr>
                        <a:t>0.20%</a:t>
                      </a:r>
                      <a:endParaRPr lang="en-US" sz="1600" b="0" i="0" u="none" strike="noStrike" dirty="0">
                        <a:solidFill>
                          <a:srgbClr val="FF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223">
                <a:tc>
                  <a:txBody>
                    <a:bodyPr/>
                    <a:lstStyle/>
                    <a:p>
                      <a:pPr algn="r" fontAlgn="b"/>
                      <a:r>
                        <a:rPr lang="en-US" sz="1600" b="0" i="0" u="none" strike="noStrike" dirty="0" smtClean="0">
                          <a:solidFill>
                            <a:srgbClr val="000000"/>
                          </a:solidFill>
                          <a:latin typeface="Calibri"/>
                        </a:rPr>
                        <a:t>Grasses</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Calibri"/>
                        </a:rPr>
                        <a:t>35%</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Calibri"/>
                        </a:rPr>
                        <a:t>40.4%</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Calibri"/>
                        </a:rPr>
                        <a:t>32.36%</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223">
                <a:tc>
                  <a:txBody>
                    <a:bodyPr/>
                    <a:lstStyle/>
                    <a:p>
                      <a:pPr algn="r" fontAlgn="b"/>
                      <a:r>
                        <a:rPr lang="en-US" sz="1600" b="0" i="0" u="none" strike="noStrike" dirty="0" smtClean="0">
                          <a:solidFill>
                            <a:srgbClr val="000000"/>
                          </a:solidFill>
                          <a:latin typeface="Calibri"/>
                        </a:rPr>
                        <a:t>Forbs</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Calibri"/>
                        </a:rPr>
                        <a:t>5%</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Calibri"/>
                        </a:rPr>
                        <a:t>*4.4%</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Calibri"/>
                        </a:rPr>
                        <a:t>**1.73%</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4777">
                <a:tc>
                  <a:txBody>
                    <a:bodyPr/>
                    <a:lstStyle/>
                    <a:p>
                      <a:pPr algn="r" fontAlgn="b"/>
                      <a:r>
                        <a:rPr lang="en-US" sz="1600" b="0" i="0" u="none" strike="noStrike" dirty="0" smtClean="0">
                          <a:solidFill>
                            <a:srgbClr val="000000"/>
                          </a:solidFill>
                          <a:latin typeface="Calibri"/>
                        </a:rPr>
                        <a:t>Cow Pies &amp; Rocks</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Calibri"/>
                        </a:rPr>
                        <a:t>3.8%</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Calibri"/>
                        </a:rPr>
                        <a:t>1.6%</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Calibri"/>
                        </a:rPr>
                        <a:t>2.38%</a:t>
                      </a:r>
                      <a:endParaRPr lang="en-US" sz="16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TextBox 9"/>
          <p:cNvSpPr txBox="1"/>
          <p:nvPr/>
        </p:nvSpPr>
        <p:spPr>
          <a:xfrm>
            <a:off x="533400" y="5410200"/>
            <a:ext cx="3733800" cy="584775"/>
          </a:xfrm>
          <a:prstGeom prst="rect">
            <a:avLst/>
          </a:prstGeom>
          <a:noFill/>
        </p:spPr>
        <p:txBody>
          <a:bodyPr wrap="square" rtlCol="0">
            <a:spAutoFit/>
          </a:bodyPr>
          <a:lstStyle/>
          <a:p>
            <a:r>
              <a:rPr lang="en-US" sz="1600" dirty="0" smtClean="0"/>
              <a:t>*Dandelion &amp; Curlycup Gum Weed</a:t>
            </a:r>
            <a:endParaRPr lang="en-US" sz="1600" dirty="0"/>
          </a:p>
          <a:p>
            <a:r>
              <a:rPr lang="en-US" sz="1600" dirty="0" smtClean="0"/>
              <a:t>** Native Forbs</a:t>
            </a:r>
            <a:endParaRPr lang="en-US" sz="1600" dirty="0"/>
          </a:p>
        </p:txBody>
      </p:sp>
      <p:sp>
        <p:nvSpPr>
          <p:cNvPr id="11" name="Title 10"/>
          <p:cNvSpPr>
            <a:spLocks noGrp="1"/>
          </p:cNvSpPr>
          <p:nvPr>
            <p:ph type="title"/>
          </p:nvPr>
        </p:nvSpPr>
        <p:spPr>
          <a:xfrm>
            <a:off x="381000" y="304800"/>
            <a:ext cx="8305800" cy="1143000"/>
          </a:xfrm>
        </p:spPr>
        <p:txBody>
          <a:bodyPr/>
          <a:lstStyle/>
          <a:p>
            <a:pPr algn="ctr"/>
            <a:r>
              <a:rPr lang="en-US" dirty="0" smtClean="0"/>
              <a:t>10 Point Frame</a:t>
            </a:r>
            <a:endParaRPr lang="en-US" dirty="0"/>
          </a:p>
        </p:txBody>
      </p:sp>
      <p:pic>
        <p:nvPicPr>
          <p:cNvPr id="6" name="Picture 2" descr="F:\Reiser's Files\Pictures\Grazing Pics 2011\IMG_060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2144973"/>
            <a:ext cx="4200525" cy="37338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44000" cy="689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28600"/>
            <a:ext cx="8229600" cy="1143000"/>
          </a:xfrm>
        </p:spPr>
        <p:txBody>
          <a:bodyPr>
            <a:normAutofit/>
          </a:bodyPr>
          <a:lstStyle/>
          <a:p>
            <a:pPr algn="ctr"/>
            <a:r>
              <a:rPr lang="en-US" dirty="0" smtClean="0"/>
              <a:t>Grass Production Increase?</a:t>
            </a:r>
            <a:endParaRPr lang="en-US" dirty="0"/>
          </a:p>
        </p:txBody>
      </p:sp>
      <p:sp>
        <p:nvSpPr>
          <p:cNvPr id="3" name="Content Placeholder 2"/>
          <p:cNvSpPr>
            <a:spLocks noGrp="1"/>
          </p:cNvSpPr>
          <p:nvPr>
            <p:ph idx="1"/>
          </p:nvPr>
        </p:nvSpPr>
        <p:spPr>
          <a:xfrm>
            <a:off x="457200" y="1002792"/>
            <a:ext cx="8229600" cy="4389120"/>
          </a:xfrm>
        </p:spPr>
        <p:txBody>
          <a:bodyPr/>
          <a:lstStyle/>
          <a:p>
            <a:r>
              <a:rPr lang="en-US" dirty="0" smtClean="0"/>
              <a:t>Growing More Grass – Yes</a:t>
            </a:r>
          </a:p>
          <a:p>
            <a:r>
              <a:rPr lang="en-US" dirty="0" smtClean="0"/>
              <a:t>Grazing More Cows – No</a:t>
            </a:r>
          </a:p>
          <a:p>
            <a:pPr marL="0" indent="0">
              <a:buNone/>
            </a:pPr>
            <a:endParaRPr lang="en-US" dirty="0" smtClean="0"/>
          </a:p>
          <a:p>
            <a:r>
              <a:rPr lang="en-US" dirty="0" smtClean="0"/>
              <a:t>Not harvesting more grass because we are feeding the soil biology. </a:t>
            </a:r>
            <a:endParaRPr lang="en-US" dirty="0"/>
          </a:p>
        </p:txBody>
      </p:sp>
    </p:spTree>
    <p:extLst>
      <p:ext uri="{BB962C8B-B14F-4D97-AF65-F5344CB8AC3E}">
        <p14:creationId xmlns:p14="http://schemas.microsoft.com/office/powerpoint/2010/main" val="281258720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288"/>
            <a:ext cx="8229600" cy="1143000"/>
          </a:xfrm>
        </p:spPr>
        <p:txBody>
          <a:bodyPr/>
          <a:lstStyle/>
          <a:p>
            <a:r>
              <a:rPr lang="en-US" dirty="0" smtClean="0"/>
              <a:t>Frustrations/Learning Curve</a:t>
            </a:r>
            <a:endParaRPr lang="en-US" dirty="0"/>
          </a:p>
        </p:txBody>
      </p:sp>
      <p:sp>
        <p:nvSpPr>
          <p:cNvPr id="3" name="Content Placeholder 2"/>
          <p:cNvSpPr>
            <a:spLocks noGrp="1"/>
          </p:cNvSpPr>
          <p:nvPr>
            <p:ph idx="1"/>
          </p:nvPr>
        </p:nvSpPr>
        <p:spPr>
          <a:xfrm>
            <a:off x="457200" y="1630680"/>
            <a:ext cx="8534400" cy="4389120"/>
          </a:xfrm>
        </p:spPr>
        <p:txBody>
          <a:bodyPr>
            <a:normAutofit lnSpcReduction="10000"/>
          </a:bodyPr>
          <a:lstStyle/>
          <a:p>
            <a:r>
              <a:rPr lang="en-US" dirty="0" smtClean="0"/>
              <a:t>Not finding the </a:t>
            </a:r>
            <a:r>
              <a:rPr lang="en-US" dirty="0" err="1" smtClean="0"/>
              <a:t>batt</a:t>
            </a:r>
            <a:r>
              <a:rPr lang="en-US" dirty="0" smtClean="0"/>
              <a:t> latch when it opens</a:t>
            </a:r>
          </a:p>
          <a:p>
            <a:r>
              <a:rPr lang="en-US" dirty="0" err="1" smtClean="0"/>
              <a:t>Batt</a:t>
            </a:r>
            <a:r>
              <a:rPr lang="en-US" dirty="0" smtClean="0"/>
              <a:t> latch doesn’t open</a:t>
            </a:r>
          </a:p>
          <a:p>
            <a:r>
              <a:rPr lang="en-US" dirty="0" smtClean="0"/>
              <a:t>Distance from water - decreases in utilization</a:t>
            </a:r>
          </a:p>
          <a:p>
            <a:r>
              <a:rPr lang="en-US" dirty="0" smtClean="0"/>
              <a:t>Occasional time constraints or other emergencies</a:t>
            </a:r>
          </a:p>
          <a:p>
            <a:r>
              <a:rPr lang="en-US" dirty="0" smtClean="0"/>
              <a:t>Standing by water on hot days and not grazing</a:t>
            </a:r>
          </a:p>
          <a:p>
            <a:r>
              <a:rPr lang="en-US" dirty="0" smtClean="0"/>
              <a:t>Determining the right amount of daily forage allocation</a:t>
            </a:r>
          </a:p>
          <a:p>
            <a:r>
              <a:rPr lang="en-US" dirty="0" smtClean="0"/>
              <a:t>Inconsistence stands of forage due to topography</a:t>
            </a:r>
          </a:p>
          <a:p>
            <a:r>
              <a:rPr lang="en-US" dirty="0" smtClean="0"/>
              <a:t>“dumb” calves</a:t>
            </a:r>
          </a:p>
          <a:p>
            <a:r>
              <a:rPr lang="en-US" dirty="0" smtClean="0"/>
              <a:t>Getting eaten by mosquitoes/gnat/horse flies </a:t>
            </a:r>
          </a:p>
          <a:p>
            <a:r>
              <a:rPr lang="en-US" dirty="0"/>
              <a:t>Too much rain causing </a:t>
            </a:r>
            <a:r>
              <a:rPr lang="en-US" dirty="0" smtClean="0"/>
              <a:t>pugging of soils</a:t>
            </a:r>
            <a:endParaRPr lang="en-US" dirty="0"/>
          </a:p>
          <a:p>
            <a:pPr marL="0" indent="0">
              <a:buNone/>
            </a:pPr>
            <a:endParaRPr lang="en-US" dirty="0" smtClean="0"/>
          </a:p>
          <a:p>
            <a:endParaRPr lang="en-US" dirty="0"/>
          </a:p>
        </p:txBody>
      </p:sp>
    </p:spTree>
    <p:extLst>
      <p:ext uri="{BB962C8B-B14F-4D97-AF65-F5344CB8AC3E}">
        <p14:creationId xmlns:p14="http://schemas.microsoft.com/office/powerpoint/2010/main" val="40997103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719996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609600"/>
            <a:ext cx="8229600" cy="1143000"/>
          </a:xfrm>
        </p:spPr>
        <p:txBody>
          <a:bodyPr>
            <a:normAutofit/>
          </a:bodyPr>
          <a:lstStyle/>
          <a:p>
            <a:pPr algn="ctr"/>
            <a:r>
              <a:rPr lang="en-US" dirty="0" smtClean="0"/>
              <a:t>Results/Benefits – Rangeland</a:t>
            </a:r>
            <a:br>
              <a:rPr lang="en-US" dirty="0" smtClean="0"/>
            </a:br>
            <a:r>
              <a:rPr lang="en-US" sz="2200" dirty="0" smtClean="0"/>
              <a:t>Based on Visual Observations</a:t>
            </a:r>
            <a:endParaRPr lang="en-US" sz="2200" dirty="0"/>
          </a:p>
        </p:txBody>
      </p:sp>
      <p:sp>
        <p:nvSpPr>
          <p:cNvPr id="4" name="Content Placeholder 3"/>
          <p:cNvSpPr>
            <a:spLocks noGrp="1"/>
          </p:cNvSpPr>
          <p:nvPr>
            <p:ph idx="1"/>
          </p:nvPr>
        </p:nvSpPr>
        <p:spPr/>
        <p:txBody>
          <a:bodyPr>
            <a:normAutofit/>
          </a:bodyPr>
          <a:lstStyle/>
          <a:p>
            <a:r>
              <a:rPr lang="en-US" dirty="0"/>
              <a:t>The rest that was incorporated with mob grazing allowed our plants to increase in vigor and production. </a:t>
            </a:r>
            <a:endParaRPr lang="en-US" dirty="0" smtClean="0"/>
          </a:p>
          <a:p>
            <a:r>
              <a:rPr lang="en-US" dirty="0" smtClean="0"/>
              <a:t>Mob grazing allowed us to rest a area for an entire year.</a:t>
            </a:r>
          </a:p>
          <a:p>
            <a:r>
              <a:rPr lang="en-US" dirty="0" smtClean="0"/>
              <a:t>The </a:t>
            </a:r>
            <a:r>
              <a:rPr lang="en-US" dirty="0"/>
              <a:t>different </a:t>
            </a:r>
            <a:r>
              <a:rPr lang="en-US" dirty="0" smtClean="0"/>
              <a:t>types of </a:t>
            </a:r>
            <a:r>
              <a:rPr lang="en-US" dirty="0"/>
              <a:t>grasses and forbs were able to better complement each other and form a fuller canopy. </a:t>
            </a:r>
            <a:endParaRPr lang="en-US" dirty="0" smtClean="0"/>
          </a:p>
          <a:p>
            <a:r>
              <a:rPr lang="en-US" dirty="0" smtClean="0"/>
              <a:t>Warm season </a:t>
            </a:r>
            <a:r>
              <a:rPr lang="en-US" dirty="0"/>
              <a:t>plants were better able to express themselves since they were able to mature and go to seed on certain areas of our land base</a:t>
            </a:r>
            <a:r>
              <a:rPr lang="en-US" dirty="0" smtClean="0"/>
              <a:t>.</a:t>
            </a:r>
          </a:p>
          <a:p>
            <a:r>
              <a:rPr lang="en-US" dirty="0" smtClean="0"/>
              <a:t>Significantly lengthen our grazing season.</a:t>
            </a:r>
            <a:endParaRPr lang="en-US" dirty="0"/>
          </a:p>
        </p:txBody>
      </p:sp>
    </p:spTree>
    <p:extLst>
      <p:ext uri="{BB962C8B-B14F-4D97-AF65-F5344CB8AC3E}">
        <p14:creationId xmlns:p14="http://schemas.microsoft.com/office/powerpoint/2010/main" val="7831999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Reiser's Files\Pictures\Winter Grazing 11_12\IMG_167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dirty="0" smtClean="0"/>
              <a:t>Winter Grazing </a:t>
            </a:r>
            <a:br>
              <a:rPr lang="en-US" dirty="0" smtClean="0"/>
            </a:br>
            <a:r>
              <a:rPr lang="en-US" sz="3100" dirty="0" smtClean="0"/>
              <a:t>February 2012</a:t>
            </a:r>
            <a:endParaRPr lang="en-US" sz="3100" dirty="0"/>
          </a:p>
        </p:txBody>
      </p:sp>
      <p:sp>
        <p:nvSpPr>
          <p:cNvPr id="3" name="Content Placeholder 2"/>
          <p:cNvSpPr>
            <a:spLocks noGrp="1"/>
          </p:cNvSpPr>
          <p:nvPr>
            <p:ph idx="1"/>
          </p:nvPr>
        </p:nvSpPr>
        <p:spPr>
          <a:xfrm>
            <a:off x="457200" y="1524000"/>
            <a:ext cx="8229600" cy="4525963"/>
          </a:xfrm>
        </p:spPr>
        <p:txBody>
          <a:bodyPr/>
          <a:lstStyle/>
          <a:p>
            <a:r>
              <a:rPr lang="en-US" dirty="0"/>
              <a:t>Stockpiled Forage</a:t>
            </a:r>
          </a:p>
          <a:p>
            <a:r>
              <a:rPr lang="en-US" dirty="0" smtClean="0"/>
              <a:t>Saved $8,000 - $10,000 in hay</a:t>
            </a:r>
          </a:p>
        </p:txBody>
      </p:sp>
    </p:spTree>
    <p:extLst>
      <p:ext uri="{BB962C8B-B14F-4D97-AF65-F5344CB8AC3E}">
        <p14:creationId xmlns:p14="http://schemas.microsoft.com/office/powerpoint/2010/main" val="148051051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93" y="-13402"/>
            <a:ext cx="9162393" cy="687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Results/Benefits - Cows</a:t>
            </a:r>
            <a:endParaRPr lang="en-US" dirty="0"/>
          </a:p>
        </p:txBody>
      </p:sp>
      <p:sp>
        <p:nvSpPr>
          <p:cNvPr id="3" name="Content Placeholder 2"/>
          <p:cNvSpPr>
            <a:spLocks noGrp="1"/>
          </p:cNvSpPr>
          <p:nvPr>
            <p:ph idx="1"/>
          </p:nvPr>
        </p:nvSpPr>
        <p:spPr>
          <a:xfrm>
            <a:off x="457200" y="1307592"/>
            <a:ext cx="8229600" cy="4389120"/>
          </a:xfrm>
        </p:spPr>
        <p:txBody>
          <a:bodyPr/>
          <a:lstStyle/>
          <a:p>
            <a:r>
              <a:rPr lang="en-US" dirty="0" smtClean="0"/>
              <a:t>Increased harvest efficiency</a:t>
            </a:r>
          </a:p>
          <a:p>
            <a:r>
              <a:rPr lang="en-US" dirty="0" smtClean="0"/>
              <a:t>Competition – less selective grazing</a:t>
            </a:r>
          </a:p>
          <a:p>
            <a:r>
              <a:rPr lang="en-US" dirty="0" smtClean="0"/>
              <a:t>Quick to check cows, find problems right away</a:t>
            </a:r>
          </a:p>
          <a:p>
            <a:r>
              <a:rPr lang="en-US" dirty="0" smtClean="0"/>
              <a:t>Fly control</a:t>
            </a:r>
          </a:p>
          <a:p>
            <a:endParaRPr lang="en-US" dirty="0"/>
          </a:p>
        </p:txBody>
      </p:sp>
    </p:spTree>
    <p:extLst>
      <p:ext uri="{BB962C8B-B14F-4D97-AF65-F5344CB8AC3E}">
        <p14:creationId xmlns:p14="http://schemas.microsoft.com/office/powerpoint/2010/main" val="3271209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F:\Reiser's Files\Pictures\Grazing Pics 2011\Birds\IMG_023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42568727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descr="F:\Reiser's Files\Pictures\Grazing Pics 2011\Cows\IMG_054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3639300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771"/>
            <a:ext cx="9144000" cy="685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76200"/>
            <a:ext cx="8229600" cy="1143000"/>
          </a:xfrm>
        </p:spPr>
        <p:txBody>
          <a:bodyPr/>
          <a:lstStyle/>
          <a:p>
            <a:r>
              <a:rPr lang="en-US" dirty="0" smtClean="0"/>
              <a:t>“Mob Grazing”</a:t>
            </a:r>
            <a:endParaRPr lang="en-US" dirty="0"/>
          </a:p>
        </p:txBody>
      </p:sp>
      <p:sp>
        <p:nvSpPr>
          <p:cNvPr id="3" name="Content Placeholder 2"/>
          <p:cNvSpPr>
            <a:spLocks noGrp="1"/>
          </p:cNvSpPr>
          <p:nvPr>
            <p:ph idx="1"/>
          </p:nvPr>
        </p:nvSpPr>
        <p:spPr>
          <a:xfrm>
            <a:off x="381000" y="762000"/>
            <a:ext cx="8229600" cy="4525963"/>
          </a:xfrm>
        </p:spPr>
        <p:txBody>
          <a:bodyPr/>
          <a:lstStyle/>
          <a:p>
            <a:r>
              <a:rPr lang="en-US" dirty="0"/>
              <a:t>S</a:t>
            </a:r>
            <a:r>
              <a:rPr lang="en-US" dirty="0" smtClean="0"/>
              <a:t>tock density depends on your production</a:t>
            </a:r>
          </a:p>
          <a:p>
            <a:r>
              <a:rPr lang="en-US" dirty="0" smtClean="0"/>
              <a:t>High Stock Density Grazing</a:t>
            </a:r>
            <a:endParaRPr lang="en-US" dirty="0"/>
          </a:p>
        </p:txBody>
      </p:sp>
    </p:spTree>
    <p:extLst>
      <p:ext uri="{BB962C8B-B14F-4D97-AF65-F5344CB8AC3E}">
        <p14:creationId xmlns:p14="http://schemas.microsoft.com/office/powerpoint/2010/main" val="350425744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Grant Conclusions </a:t>
            </a:r>
            <a:endParaRPr lang="en-US" dirty="0"/>
          </a:p>
        </p:txBody>
      </p:sp>
      <p:sp>
        <p:nvSpPr>
          <p:cNvPr id="3" name="Content Placeholder 2"/>
          <p:cNvSpPr>
            <a:spLocks noGrp="1"/>
          </p:cNvSpPr>
          <p:nvPr>
            <p:ph idx="1"/>
          </p:nvPr>
        </p:nvSpPr>
        <p:spPr>
          <a:xfrm>
            <a:off x="457200" y="1447800"/>
            <a:ext cx="8229600" cy="5181600"/>
          </a:xfrm>
        </p:spPr>
        <p:txBody>
          <a:bodyPr>
            <a:normAutofit fontScale="62500" lnSpcReduction="20000"/>
          </a:bodyPr>
          <a:lstStyle/>
          <a:p>
            <a:r>
              <a:rPr lang="en-US" sz="2900" dirty="0" smtClean="0"/>
              <a:t>We </a:t>
            </a:r>
            <a:r>
              <a:rPr lang="en-US" sz="2900" dirty="0"/>
              <a:t>wrote into our grant that we would mob graze 300 or more acres per year, but we realized that mob grazing works better as a tool on certain areas over others. </a:t>
            </a:r>
            <a:endParaRPr lang="en-US" sz="2900" dirty="0" smtClean="0"/>
          </a:p>
          <a:p>
            <a:pPr marL="0" indent="0">
              <a:buNone/>
            </a:pPr>
            <a:endParaRPr lang="en-US" sz="1900" dirty="0" smtClean="0"/>
          </a:p>
          <a:p>
            <a:r>
              <a:rPr lang="en-US" sz="2900" dirty="0" smtClean="0"/>
              <a:t>Into </a:t>
            </a:r>
            <a:r>
              <a:rPr lang="en-US" sz="2900" dirty="0"/>
              <a:t>the future we will continue to use mob grazing but we will use it as more of a prescription treatment for the areas that it will benefit the most, rather than having a goal of a certain number of acres that we need to apply it to. </a:t>
            </a:r>
          </a:p>
          <a:p>
            <a:pPr marL="0" indent="0">
              <a:buNone/>
            </a:pPr>
            <a:endParaRPr lang="en-US" sz="1900" dirty="0" smtClean="0"/>
          </a:p>
          <a:p>
            <a:r>
              <a:rPr lang="en-US" sz="2900" dirty="0" smtClean="0"/>
              <a:t>We </a:t>
            </a:r>
            <a:r>
              <a:rPr lang="en-US" sz="2900" dirty="0"/>
              <a:t>would tell other ranchers to move into mob grazing slowly, and take the time to learn from </a:t>
            </a:r>
            <a:r>
              <a:rPr lang="en-US" sz="2900" dirty="0" smtClean="0"/>
              <a:t>others. </a:t>
            </a:r>
            <a:r>
              <a:rPr lang="en-US" sz="2900" dirty="0"/>
              <a:t>Mob grazing takes a lot of time and you have to be willing to </a:t>
            </a:r>
            <a:r>
              <a:rPr lang="en-US" sz="2900" dirty="0" smtClean="0"/>
              <a:t>watch </a:t>
            </a:r>
            <a:r>
              <a:rPr lang="en-US" sz="2900" dirty="0"/>
              <a:t>your cattle and make sure your evaluating their performance. </a:t>
            </a:r>
            <a:endParaRPr lang="en-US" sz="2900" dirty="0" smtClean="0"/>
          </a:p>
          <a:p>
            <a:pPr marL="0" indent="0">
              <a:buNone/>
            </a:pPr>
            <a:endParaRPr lang="en-US" sz="1900" dirty="0" smtClean="0"/>
          </a:p>
          <a:p>
            <a:r>
              <a:rPr lang="en-US" sz="2900" dirty="0" smtClean="0"/>
              <a:t>It </a:t>
            </a:r>
            <a:r>
              <a:rPr lang="en-US" sz="2900" dirty="0"/>
              <a:t>is important to make the cells the right size to get the correct trample to graze ratio. Everything takes time as well as developing an experienced eye. Also don’t expect immediate results, nature doesn’t change as quickly as humans would like, everything takes time and patience</a:t>
            </a:r>
            <a:r>
              <a:rPr lang="en-US" sz="2900" dirty="0" smtClean="0"/>
              <a:t>.</a:t>
            </a:r>
          </a:p>
          <a:p>
            <a:endParaRPr lang="en-US" sz="1900" dirty="0"/>
          </a:p>
          <a:p>
            <a:r>
              <a:rPr lang="en-US" sz="2900" dirty="0" smtClean="0"/>
              <a:t>Mob grazing can and cannot work – depends on how you use the tool</a:t>
            </a:r>
            <a:endParaRPr lang="en-US" sz="2900" dirty="0"/>
          </a:p>
        </p:txBody>
      </p:sp>
    </p:spTree>
    <p:extLst>
      <p:ext uri="{BB962C8B-B14F-4D97-AF65-F5344CB8AC3E}">
        <p14:creationId xmlns:p14="http://schemas.microsoft.com/office/powerpoint/2010/main" val="357939017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5029200"/>
          </a:xfrm>
        </p:spPr>
        <p:txBody>
          <a:bodyPr>
            <a:normAutofit fontScale="77500" lnSpcReduction="20000"/>
          </a:bodyPr>
          <a:lstStyle/>
          <a:p>
            <a:r>
              <a:rPr lang="en-US" dirty="0"/>
              <a:t>For our project we wanted to get some hard data for comparisons to conventional grazing systems. We think more data is needed to draw any conclusive results from our grant project. </a:t>
            </a:r>
            <a:endParaRPr lang="en-US" dirty="0" smtClean="0"/>
          </a:p>
          <a:p>
            <a:pPr marL="0" indent="0">
              <a:buNone/>
            </a:pPr>
            <a:endParaRPr lang="en-US" sz="1500" dirty="0" smtClean="0"/>
          </a:p>
          <a:p>
            <a:r>
              <a:rPr lang="en-US" dirty="0" smtClean="0"/>
              <a:t>We </a:t>
            </a:r>
            <a:r>
              <a:rPr lang="en-US" dirty="0"/>
              <a:t>took cattle weights, soil samples, production samples and 10 point frame readings. We weighed our cattle and determined it was inconclusive. It was inconclusive because we would graze based on the weather, so mob grazing would not always occur as planned. Sometimes we needed to be gone and the cattle would not mob graze for a couple of days. It is nearly impossible to mob graze every day, so the cattle weights would not reflect just a mob </a:t>
            </a:r>
            <a:r>
              <a:rPr lang="en-US" dirty="0" smtClean="0"/>
              <a:t>grazing. </a:t>
            </a:r>
          </a:p>
          <a:p>
            <a:pPr marL="0" indent="0">
              <a:buNone/>
            </a:pPr>
            <a:endParaRPr lang="en-US" sz="1500" dirty="0" smtClean="0"/>
          </a:p>
          <a:p>
            <a:r>
              <a:rPr lang="en-US" dirty="0" smtClean="0"/>
              <a:t>The </a:t>
            </a:r>
            <a:r>
              <a:rPr lang="en-US" dirty="0"/>
              <a:t>grass production samples were the same but our weather extremes played a big role in grass production. </a:t>
            </a:r>
            <a:endParaRPr lang="en-US" dirty="0" smtClean="0"/>
          </a:p>
          <a:p>
            <a:pPr marL="0" indent="0">
              <a:buNone/>
            </a:pPr>
            <a:endParaRPr lang="en-US" sz="1500" dirty="0" smtClean="0"/>
          </a:p>
          <a:p>
            <a:r>
              <a:rPr lang="en-US" dirty="0" smtClean="0"/>
              <a:t>The </a:t>
            </a:r>
            <a:r>
              <a:rPr lang="en-US" dirty="0"/>
              <a:t>goal of getting our bare ground covered with mob grazing was achieved. </a:t>
            </a:r>
            <a:endParaRPr lang="en-US" dirty="0" smtClean="0"/>
          </a:p>
          <a:p>
            <a:r>
              <a:rPr lang="en-US" dirty="0" smtClean="0"/>
              <a:t>The goal of lengthening our grazing season over a set stocked suggested stocking rate was achieved.</a:t>
            </a:r>
            <a:endParaRPr lang="en-US" dirty="0"/>
          </a:p>
        </p:txBody>
      </p:sp>
      <p:sp>
        <p:nvSpPr>
          <p:cNvPr id="5" name="Title 1"/>
          <p:cNvSpPr>
            <a:spLocks noGrp="1"/>
          </p:cNvSpPr>
          <p:nvPr>
            <p:ph type="title"/>
          </p:nvPr>
        </p:nvSpPr>
        <p:spPr>
          <a:xfrm>
            <a:off x="457200" y="304800"/>
            <a:ext cx="8229600" cy="1143000"/>
          </a:xfrm>
        </p:spPr>
        <p:txBody>
          <a:bodyPr/>
          <a:lstStyle/>
          <a:p>
            <a:r>
              <a:rPr lang="en-US" dirty="0" smtClean="0"/>
              <a:t>Grant Conclusions </a:t>
            </a:r>
            <a:endParaRPr lang="en-US" dirty="0"/>
          </a:p>
        </p:txBody>
      </p:sp>
    </p:spTree>
    <p:extLst>
      <p:ext uri="{BB962C8B-B14F-4D97-AF65-F5344CB8AC3E}">
        <p14:creationId xmlns:p14="http://schemas.microsoft.com/office/powerpoint/2010/main" val="148922905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76" y="-4483"/>
            <a:ext cx="9175376" cy="688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34112"/>
            <a:ext cx="8229600" cy="1143000"/>
          </a:xfrm>
        </p:spPr>
        <p:txBody>
          <a:bodyPr/>
          <a:lstStyle/>
          <a:p>
            <a:pPr algn="ctr"/>
            <a:r>
              <a:rPr lang="en-US" dirty="0" smtClean="0"/>
              <a:t>Top Two Conclusions</a:t>
            </a:r>
            <a:endParaRPr lang="en-US" dirty="0"/>
          </a:p>
        </p:txBody>
      </p:sp>
      <p:sp>
        <p:nvSpPr>
          <p:cNvPr id="3" name="Content Placeholder 2"/>
          <p:cNvSpPr>
            <a:spLocks noGrp="1"/>
          </p:cNvSpPr>
          <p:nvPr>
            <p:ph idx="1"/>
          </p:nvPr>
        </p:nvSpPr>
        <p:spPr>
          <a:xfrm>
            <a:off x="457200" y="1097280"/>
            <a:ext cx="8229600" cy="4389120"/>
          </a:xfrm>
        </p:spPr>
        <p:txBody>
          <a:bodyPr/>
          <a:lstStyle/>
          <a:p>
            <a:r>
              <a:rPr lang="en-US" dirty="0" smtClean="0"/>
              <a:t>Mob </a:t>
            </a:r>
            <a:r>
              <a:rPr lang="en-US" dirty="0"/>
              <a:t>grazing in our area should be used as a tool and not a whole ranch grazing system.</a:t>
            </a:r>
          </a:p>
          <a:p>
            <a:endParaRPr lang="en-US" sz="1100" dirty="0"/>
          </a:p>
          <a:p>
            <a:r>
              <a:rPr lang="en-US" dirty="0" smtClean="0"/>
              <a:t>Rest associated </a:t>
            </a:r>
            <a:r>
              <a:rPr lang="en-US" dirty="0"/>
              <a:t>with mob grazing </a:t>
            </a:r>
            <a:r>
              <a:rPr lang="en-US" dirty="0" smtClean="0"/>
              <a:t>was what made us successful.</a:t>
            </a:r>
            <a:endParaRPr lang="en-US" dirty="0"/>
          </a:p>
        </p:txBody>
      </p:sp>
    </p:spTree>
    <p:extLst>
      <p:ext uri="{BB962C8B-B14F-4D97-AF65-F5344CB8AC3E}">
        <p14:creationId xmlns:p14="http://schemas.microsoft.com/office/powerpoint/2010/main" val="199617994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Reiser's Files\Pictures\Plants\IMG_067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2400"/>
            <a:ext cx="9144000" cy="7010400"/>
          </a:xfrm>
          <a:prstGeom prst="rect">
            <a:avLst/>
          </a:prstGeom>
          <a:noFill/>
        </p:spPr>
      </p:pic>
      <p:sp>
        <p:nvSpPr>
          <p:cNvPr id="2" name="Title 1"/>
          <p:cNvSpPr>
            <a:spLocks noGrp="1"/>
          </p:cNvSpPr>
          <p:nvPr>
            <p:ph type="title"/>
          </p:nvPr>
        </p:nvSpPr>
        <p:spPr>
          <a:xfrm>
            <a:off x="0" y="0"/>
            <a:ext cx="9144000" cy="1143000"/>
          </a:xfrm>
        </p:spPr>
        <p:txBody>
          <a:bodyPr/>
          <a:lstStyle/>
          <a:p>
            <a:r>
              <a:rPr lang="en-US" b="1" dirty="0" smtClean="0"/>
              <a:t>Improving the Rangeland</a:t>
            </a:r>
            <a:endParaRPr lang="en-US" b="1" dirty="0"/>
          </a:p>
        </p:txBody>
      </p:sp>
      <p:sp>
        <p:nvSpPr>
          <p:cNvPr id="3" name="Content Placeholder 2"/>
          <p:cNvSpPr>
            <a:spLocks noGrp="1"/>
          </p:cNvSpPr>
          <p:nvPr>
            <p:ph idx="1"/>
          </p:nvPr>
        </p:nvSpPr>
        <p:spPr>
          <a:xfrm>
            <a:off x="2133600" y="2590800"/>
            <a:ext cx="5410200" cy="4525963"/>
          </a:xfrm>
        </p:spPr>
        <p:txBody>
          <a:bodyPr>
            <a:normAutofit lnSpcReduction="10000"/>
          </a:bodyPr>
          <a:lstStyle/>
          <a:p>
            <a:r>
              <a:rPr lang="en-US" b="1" dirty="0" smtClean="0"/>
              <a:t>Healthy Plants</a:t>
            </a:r>
          </a:p>
          <a:p>
            <a:pPr lvl="1"/>
            <a:r>
              <a:rPr lang="en-US" b="1" dirty="0" smtClean="0"/>
              <a:t>Nutrient Dense</a:t>
            </a:r>
          </a:p>
          <a:p>
            <a:pPr lvl="1"/>
            <a:r>
              <a:rPr lang="en-US" b="1" dirty="0" smtClean="0"/>
              <a:t>Deeper Roots</a:t>
            </a:r>
          </a:p>
          <a:p>
            <a:r>
              <a:rPr lang="en-US" b="1" dirty="0" smtClean="0"/>
              <a:t>Improving Water Cycle</a:t>
            </a:r>
          </a:p>
          <a:p>
            <a:r>
              <a:rPr lang="en-US" b="1" dirty="0"/>
              <a:t>Build Drought Resistance</a:t>
            </a:r>
          </a:p>
          <a:p>
            <a:r>
              <a:rPr lang="en-US" b="1" dirty="0"/>
              <a:t>Increase </a:t>
            </a:r>
            <a:r>
              <a:rPr lang="en-US" b="1" dirty="0" smtClean="0"/>
              <a:t>Production</a:t>
            </a:r>
          </a:p>
          <a:p>
            <a:r>
              <a:rPr lang="en-US" b="1" dirty="0" smtClean="0"/>
              <a:t>Feeding Soil Biology</a:t>
            </a:r>
          </a:p>
          <a:p>
            <a:r>
              <a:rPr lang="en-US" b="1" dirty="0" smtClean="0"/>
              <a:t>Keeping the Ground Cover</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Users\Krista Reiser\Pictures\photo points\IMG_329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graphicFrame>
        <p:nvGraphicFramePr>
          <p:cNvPr id="4" name="Content Placeholder 3"/>
          <p:cNvGraphicFramePr>
            <a:graphicFrameLocks noGrp="1"/>
          </p:cNvGraphicFramePr>
          <p:nvPr>
            <p:ph idx="1"/>
            <p:extLst>
              <p:ext uri="{D42A27DB-BD31-4B8C-83A1-F6EECF244321}">
                <p14:modId xmlns:p14="http://schemas.microsoft.com/office/powerpoint/2010/main" val="1678660279"/>
              </p:ext>
            </p:extLst>
          </p:nvPr>
        </p:nvGraphicFramePr>
        <p:xfrm>
          <a:off x="685800" y="-304800"/>
          <a:ext cx="8229600" cy="381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6248400" y="-609600"/>
            <a:ext cx="1524000" cy="240065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5000" b="1" cap="none" spc="50" dirty="0" smtClean="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outerShdw blurRad="76200" dist="50800" dir="5400000" algn="tl" rotWithShape="0">
                    <a:srgbClr val="000000">
                      <a:alpha val="65000"/>
                    </a:srgbClr>
                  </a:outerShdw>
                </a:effectLst>
              </a:rPr>
              <a:t>$</a:t>
            </a:r>
            <a:endParaRPr lang="en-US" sz="15000" b="1" cap="none" spc="50" dirty="0">
              <a:ln w="11430"/>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5666803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Our Grazing System</a:t>
            </a:r>
            <a:endParaRPr lang="en-US" dirty="0"/>
          </a:p>
        </p:txBody>
      </p:sp>
      <p:sp>
        <p:nvSpPr>
          <p:cNvPr id="3" name="Content Placeholder 2"/>
          <p:cNvSpPr>
            <a:spLocks noGrp="1"/>
          </p:cNvSpPr>
          <p:nvPr>
            <p:ph idx="1"/>
          </p:nvPr>
        </p:nvSpPr>
        <p:spPr>
          <a:xfrm>
            <a:off x="533400" y="944562"/>
            <a:ext cx="8229600" cy="4525963"/>
          </a:xfrm>
        </p:spPr>
        <p:txBody>
          <a:bodyPr/>
          <a:lstStyle/>
          <a:p>
            <a:r>
              <a:rPr lang="en-US" dirty="0" smtClean="0"/>
              <a:t>50% of land </a:t>
            </a:r>
            <a:r>
              <a:rPr lang="en-US" dirty="0"/>
              <a:t>r</a:t>
            </a:r>
            <a:r>
              <a:rPr lang="en-US" dirty="0" smtClean="0"/>
              <a:t>ested during peak plant growth</a:t>
            </a:r>
          </a:p>
          <a:p>
            <a:r>
              <a:rPr lang="en-US" dirty="0" smtClean="0"/>
              <a:t>6% grazed</a:t>
            </a:r>
          </a:p>
          <a:p>
            <a:r>
              <a:rPr lang="en-US" dirty="0" smtClean="0"/>
              <a:t>94% has no livestock</a:t>
            </a:r>
          </a:p>
          <a:p>
            <a:r>
              <a:rPr lang="en-US" dirty="0" smtClean="0"/>
              <a:t>Always changing season of use</a:t>
            </a:r>
          </a:p>
          <a:p>
            <a:pPr>
              <a:buNone/>
            </a:pPr>
            <a:endParaRPr lang="en-US" dirty="0"/>
          </a:p>
        </p:txBody>
      </p:sp>
    </p:spTree>
    <p:extLst>
      <p:ext uri="{BB962C8B-B14F-4D97-AF65-F5344CB8AC3E}">
        <p14:creationId xmlns:p14="http://schemas.microsoft.com/office/powerpoint/2010/main" val="149460273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F:\Reiser's Files\Pictures\lick pics\IMG_409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a:off x="0" y="0"/>
            <a:ext cx="9144000" cy="6858000"/>
          </a:xfrm>
          <a:prstGeom prst="rect">
            <a:avLst/>
          </a:prstGeom>
          <a:noFill/>
        </p:spPr>
      </p:pic>
      <p:sp>
        <p:nvSpPr>
          <p:cNvPr id="2" name="Title 1"/>
          <p:cNvSpPr>
            <a:spLocks noGrp="1"/>
          </p:cNvSpPr>
          <p:nvPr>
            <p:ph type="title"/>
          </p:nvPr>
        </p:nvSpPr>
        <p:spPr/>
        <p:txBody>
          <a:bodyPr/>
          <a:lstStyle/>
          <a:p>
            <a:r>
              <a:rPr lang="en-US" b="1" dirty="0" smtClean="0"/>
              <a:t>Our Grazing</a:t>
            </a:r>
            <a:endParaRPr lang="en-US" b="1" dirty="0"/>
          </a:p>
        </p:txBody>
      </p:sp>
      <p:sp>
        <p:nvSpPr>
          <p:cNvPr id="3" name="Content Placeholder 2"/>
          <p:cNvSpPr>
            <a:spLocks noGrp="1"/>
          </p:cNvSpPr>
          <p:nvPr>
            <p:ph idx="1"/>
          </p:nvPr>
        </p:nvSpPr>
        <p:spPr>
          <a:xfrm>
            <a:off x="381000" y="1295400"/>
            <a:ext cx="8229600" cy="5105400"/>
          </a:xfrm>
        </p:spPr>
        <p:txBody>
          <a:bodyPr>
            <a:normAutofit/>
          </a:bodyPr>
          <a:lstStyle/>
          <a:p>
            <a:r>
              <a:rPr lang="en-US" b="1" dirty="0" smtClean="0"/>
              <a:t>Getting the cows to the right place at the right time for the right reasons</a:t>
            </a:r>
          </a:p>
          <a:p>
            <a:pPr lvl="1"/>
            <a:r>
              <a:rPr lang="en-US" b="1" dirty="0" smtClean="0"/>
              <a:t>Intense Rotation Graze</a:t>
            </a:r>
          </a:p>
          <a:p>
            <a:pPr lvl="2"/>
            <a:r>
              <a:rPr lang="en-US" b="1" dirty="0" smtClean="0"/>
              <a:t>Daily Moves</a:t>
            </a:r>
          </a:p>
          <a:p>
            <a:pPr lvl="2"/>
            <a:r>
              <a:rPr lang="en-US" b="1" dirty="0" smtClean="0"/>
              <a:t>Move every 3-6 days</a:t>
            </a:r>
          </a:p>
          <a:p>
            <a:pPr lvl="1"/>
            <a:r>
              <a:rPr lang="en-US" b="1" dirty="0"/>
              <a:t>Winter Grazing</a:t>
            </a:r>
          </a:p>
          <a:p>
            <a:pPr lvl="1"/>
            <a:r>
              <a:rPr lang="en-US" b="1" dirty="0"/>
              <a:t>Quality of Life Grazing (Vacation Grazing)</a:t>
            </a:r>
          </a:p>
          <a:p>
            <a:pPr lvl="1"/>
            <a:r>
              <a:rPr lang="en-US" b="1" dirty="0" smtClean="0"/>
              <a:t>Rest</a:t>
            </a:r>
          </a:p>
          <a:p>
            <a:pPr lvl="1"/>
            <a:r>
              <a:rPr lang="en-US" b="1" dirty="0" smtClean="0"/>
              <a:t>Mob Grazing Treatment </a:t>
            </a:r>
          </a:p>
          <a:p>
            <a:pPr lvl="2"/>
            <a:r>
              <a:rPr lang="en-US" b="1" dirty="0" smtClean="0"/>
              <a:t>Moving up to 4 times a day</a:t>
            </a:r>
          </a:p>
        </p:txBody>
      </p:sp>
    </p:spTree>
    <p:extLst>
      <p:ext uri="{BB962C8B-B14F-4D97-AF65-F5344CB8AC3E}">
        <p14:creationId xmlns:p14="http://schemas.microsoft.com/office/powerpoint/2010/main" val="421154879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1021"/>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ctr"/>
            <a:r>
              <a:rPr lang="en-US" dirty="0" smtClean="0"/>
              <a:t>Mob Grazing as a Tool - 2014</a:t>
            </a:r>
            <a:endParaRPr lang="en-US" dirty="0"/>
          </a:p>
        </p:txBody>
      </p:sp>
    </p:spTree>
    <p:extLst>
      <p:ext uri="{BB962C8B-B14F-4D97-AF65-F5344CB8AC3E}">
        <p14:creationId xmlns:p14="http://schemas.microsoft.com/office/powerpoint/2010/main" val="13748616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256" y="29029"/>
            <a:ext cx="9136743" cy="6852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988100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256" y="7257"/>
            <a:ext cx="9136743" cy="6852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28192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 y="0"/>
            <a:ext cx="9159240" cy="686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Terms</a:t>
            </a:r>
            <a:endParaRPr lang="en-US" dirty="0"/>
          </a:p>
        </p:txBody>
      </p:sp>
      <p:sp>
        <p:nvSpPr>
          <p:cNvPr id="3" name="Content Placeholder 2"/>
          <p:cNvSpPr>
            <a:spLocks noGrp="1"/>
          </p:cNvSpPr>
          <p:nvPr>
            <p:ph idx="1"/>
          </p:nvPr>
        </p:nvSpPr>
        <p:spPr/>
        <p:txBody>
          <a:bodyPr/>
          <a:lstStyle/>
          <a:p>
            <a:r>
              <a:rPr lang="en-US" dirty="0" smtClean="0"/>
              <a:t>Cow Days an Acre (CDA)</a:t>
            </a:r>
          </a:p>
          <a:p>
            <a:r>
              <a:rPr lang="en-US" dirty="0"/>
              <a:t>Animal Unit Month (AUM)</a:t>
            </a:r>
          </a:p>
          <a:p>
            <a:pPr marL="0" indent="0">
              <a:buNone/>
            </a:pPr>
            <a:endParaRPr lang="en-US" dirty="0"/>
          </a:p>
        </p:txBody>
      </p:sp>
    </p:spTree>
    <p:extLst>
      <p:ext uri="{BB962C8B-B14F-4D97-AF65-F5344CB8AC3E}">
        <p14:creationId xmlns:p14="http://schemas.microsoft.com/office/powerpoint/2010/main" val="159259422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69232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2540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5893629"/>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748979"/>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951259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64656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2628"/>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471950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254" y="7883"/>
            <a:ext cx="9138745" cy="685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590944"/>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91086"/>
            <a:ext cx="8229600" cy="1143000"/>
          </a:xfrm>
        </p:spPr>
        <p:txBody>
          <a:bodyPr/>
          <a:lstStyle/>
          <a:p>
            <a:pPr algn="ctr"/>
            <a:r>
              <a:rPr lang="en-US" dirty="0" smtClean="0"/>
              <a:t>Questions?</a:t>
            </a:r>
            <a:endParaRPr lang="en-US" dirty="0"/>
          </a:p>
        </p:txBody>
      </p:sp>
      <p:sp>
        <p:nvSpPr>
          <p:cNvPr id="3" name="Content Placeholder 2"/>
          <p:cNvSpPr>
            <a:spLocks noGrp="1"/>
          </p:cNvSpPr>
          <p:nvPr>
            <p:ph idx="1"/>
          </p:nvPr>
        </p:nvSpPr>
        <p:spPr>
          <a:xfrm>
            <a:off x="914400" y="1447800"/>
            <a:ext cx="3657600" cy="990599"/>
          </a:xfrm>
        </p:spPr>
        <p:txBody>
          <a:bodyPr>
            <a:normAutofit fontScale="85000" lnSpcReduction="20000"/>
          </a:bodyPr>
          <a:lstStyle/>
          <a:p>
            <a:pPr marL="0" indent="0">
              <a:buNone/>
            </a:pPr>
            <a:r>
              <a:rPr lang="en-US" sz="2400" dirty="0" smtClean="0"/>
              <a:t>Jay’s Cell: 701-400-1497</a:t>
            </a:r>
          </a:p>
          <a:p>
            <a:pPr marL="0" indent="0">
              <a:buNone/>
            </a:pPr>
            <a:r>
              <a:rPr lang="en-US" sz="2400" dirty="0" smtClean="0"/>
              <a:t>Krista’s Cell: 701-793-2021</a:t>
            </a:r>
          </a:p>
          <a:p>
            <a:pPr marL="0" indent="0">
              <a:buNone/>
            </a:pPr>
            <a:r>
              <a:rPr lang="en-US" sz="2400" dirty="0" smtClean="0"/>
              <a:t>Reiser_Ranch@yahoo.com</a:t>
            </a:r>
            <a:endParaRPr lang="en-US" sz="2400" dirty="0"/>
          </a:p>
        </p:txBody>
      </p:sp>
      <p:sp>
        <p:nvSpPr>
          <p:cNvPr id="6" name="Content Placeholder 2"/>
          <p:cNvSpPr txBox="1">
            <a:spLocks/>
          </p:cNvSpPr>
          <p:nvPr/>
        </p:nvSpPr>
        <p:spPr>
          <a:xfrm>
            <a:off x="5181600" y="1371600"/>
            <a:ext cx="3726543" cy="990599"/>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t>ND Grazing Lands Coalition</a:t>
            </a:r>
          </a:p>
          <a:p>
            <a:pPr marL="0" indent="0" algn="ctr">
              <a:buFont typeface="Arial" panose="020B0604020202020204" pitchFamily="34" charset="0"/>
              <a:buNone/>
            </a:pPr>
            <a:r>
              <a:rPr lang="en-US" sz="2400" dirty="0" smtClean="0"/>
              <a:t>www.NDGLC.com</a:t>
            </a:r>
            <a:endParaRPr lang="en-US" sz="2400" dirty="0"/>
          </a:p>
        </p:txBody>
      </p:sp>
      <p:sp>
        <p:nvSpPr>
          <p:cNvPr id="8" name="Rounded Rectangle 7"/>
          <p:cNvSpPr/>
          <p:nvPr/>
        </p:nvSpPr>
        <p:spPr>
          <a:xfrm>
            <a:off x="304800" y="4495800"/>
            <a:ext cx="1905000" cy="20935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599" y="4572000"/>
            <a:ext cx="1854201" cy="2017372"/>
          </a:xfrm>
          <a:prstGeom prst="rect">
            <a:avLst/>
          </a:prstGeom>
        </p:spPr>
      </p:pic>
      <p:sp>
        <p:nvSpPr>
          <p:cNvPr id="10" name="TextBox 20"/>
          <p:cNvSpPr txBox="1"/>
          <p:nvPr/>
        </p:nvSpPr>
        <p:spPr>
          <a:xfrm>
            <a:off x="2362199" y="5867400"/>
            <a:ext cx="3886199" cy="646331"/>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smtClean="0">
                <a:solidFill>
                  <a:srgbClr val="408000"/>
                </a:solidFill>
                <a:latin typeface="Georgia"/>
                <a:cs typeface="Georgia"/>
              </a:rPr>
              <a:t>NCR-SARE’s Farmers Forum, 2015</a:t>
            </a:r>
            <a:endParaRPr lang="en-US" dirty="0">
              <a:solidFill>
                <a:srgbClr val="408000"/>
              </a:solidFill>
              <a:latin typeface="Georgia"/>
              <a:cs typeface="Georgia"/>
            </a:endParaRPr>
          </a:p>
          <a:p>
            <a:pPr algn="ctr"/>
            <a:r>
              <a:rPr lang="en-US" dirty="0" smtClean="0">
                <a:solidFill>
                  <a:srgbClr val="408000"/>
                </a:solidFill>
                <a:latin typeface="Georgia"/>
                <a:cs typeface="Georgia"/>
              </a:rPr>
              <a:t>Project Number: FNC10-796</a:t>
            </a:r>
            <a:endParaRPr lang="en-US" dirty="0">
              <a:solidFill>
                <a:srgbClr val="408000"/>
              </a:solidFill>
              <a:latin typeface="Georgia"/>
              <a:cs typeface="Georgia"/>
            </a:endParaRPr>
          </a:p>
        </p:txBody>
      </p:sp>
    </p:spTree>
    <p:extLst>
      <p:ext uri="{BB962C8B-B14F-4D97-AF65-F5344CB8AC3E}">
        <p14:creationId xmlns:p14="http://schemas.microsoft.com/office/powerpoint/2010/main" val="170083572"/>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Custom 1">
      <a:dk1>
        <a:sysClr val="windowText" lastClr="000000"/>
      </a:dk1>
      <a:lt1>
        <a:sysClr val="window" lastClr="FFFFFF"/>
      </a:lt1>
      <a:dk2>
        <a:srgbClr val="000000"/>
      </a:dk2>
      <a:lt2>
        <a:srgbClr val="DBF5F9"/>
      </a:lt2>
      <a:accent1>
        <a:srgbClr val="000000"/>
      </a:accent1>
      <a:accent2>
        <a:srgbClr val="009DD9"/>
      </a:accent2>
      <a:accent3>
        <a:srgbClr val="000000"/>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Flow">
  <a:themeElements>
    <a:clrScheme name="Custom 1">
      <a:dk1>
        <a:sysClr val="windowText" lastClr="000000"/>
      </a:dk1>
      <a:lt1>
        <a:sysClr val="window" lastClr="FFFFFF"/>
      </a:lt1>
      <a:dk2>
        <a:srgbClr val="000000"/>
      </a:dk2>
      <a:lt2>
        <a:srgbClr val="DBF5F9"/>
      </a:lt2>
      <a:accent1>
        <a:srgbClr val="000000"/>
      </a:accent1>
      <a:accent2>
        <a:srgbClr val="009DD9"/>
      </a:accent2>
      <a:accent3>
        <a:srgbClr val="000000"/>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4_Flow">
  <a:themeElements>
    <a:clrScheme name="Custom 1">
      <a:dk1>
        <a:sysClr val="windowText" lastClr="000000"/>
      </a:dk1>
      <a:lt1>
        <a:sysClr val="window" lastClr="FFFFFF"/>
      </a:lt1>
      <a:dk2>
        <a:srgbClr val="000000"/>
      </a:dk2>
      <a:lt2>
        <a:srgbClr val="DBF5F9"/>
      </a:lt2>
      <a:accent1>
        <a:srgbClr val="000000"/>
      </a:accent1>
      <a:accent2>
        <a:srgbClr val="009DD9"/>
      </a:accent2>
      <a:accent3>
        <a:srgbClr val="000000"/>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6344</TotalTime>
  <Words>2202</Words>
  <Application>Microsoft Macintosh PowerPoint</Application>
  <PresentationFormat>On-screen Show (4:3)</PresentationFormat>
  <Paragraphs>412</Paragraphs>
  <Slides>97</Slides>
  <Notes>64</Notes>
  <HiddenSlides>0</HiddenSlides>
  <MMClips>0</MMClips>
  <ScaleCrop>false</ScaleCrop>
  <HeadingPairs>
    <vt:vector size="4" baseType="variant">
      <vt:variant>
        <vt:lpstr>Theme</vt:lpstr>
      </vt:variant>
      <vt:variant>
        <vt:i4>4</vt:i4>
      </vt:variant>
      <vt:variant>
        <vt:lpstr>Slide Titles</vt:lpstr>
      </vt:variant>
      <vt:variant>
        <vt:i4>97</vt:i4>
      </vt:variant>
    </vt:vector>
  </HeadingPairs>
  <TitlesOfParts>
    <vt:vector size="101" baseType="lpstr">
      <vt:lpstr>Office Theme</vt:lpstr>
      <vt:lpstr>Flow</vt:lpstr>
      <vt:lpstr>2_Flow</vt:lpstr>
      <vt:lpstr>4_Flow</vt:lpstr>
      <vt:lpstr>PowerPoint Presentation</vt:lpstr>
      <vt:lpstr>PowerPoint Presentation</vt:lpstr>
      <vt:lpstr>PowerPoint Presentation</vt:lpstr>
      <vt:lpstr>The Weather</vt:lpstr>
      <vt:lpstr>The Weather</vt:lpstr>
      <vt:lpstr>Why did we look into mob grazing?</vt:lpstr>
      <vt:lpstr>What we learned before mob grazing</vt:lpstr>
      <vt:lpstr>“Mob Grazing”</vt:lpstr>
      <vt:lpstr>Terms</vt:lpstr>
      <vt:lpstr>Cattle Classes Used in Mob Grazing</vt:lpstr>
      <vt:lpstr>Misconception</vt:lpstr>
      <vt:lpstr>Stocking Rate Vs. Stock Density</vt:lpstr>
      <vt:lpstr>Low Stock Density</vt:lpstr>
      <vt:lpstr>Stock Density</vt:lpstr>
      <vt:lpstr>High Stock Density</vt:lpstr>
      <vt:lpstr>PowerPoint Presentation</vt:lpstr>
      <vt:lpstr>Top Two Conclusions</vt:lpstr>
      <vt:lpstr>Our Tools – Need Good Equipment!</vt:lpstr>
      <vt:lpstr>PowerPoint Presentation</vt:lpstr>
      <vt:lpstr>PowerPoint Presentation</vt:lpstr>
      <vt:lpstr>Simple Fence Materials</vt:lpstr>
      <vt:lpstr>PowerPoint Presentation</vt:lpstr>
      <vt:lpstr>PowerPoint Presentation</vt:lpstr>
      <vt:lpstr>PowerPoint Presentation</vt:lpstr>
      <vt:lpstr>PowerPoint Presentation</vt:lpstr>
      <vt:lpstr>Single Wire Electric Fence</vt:lpstr>
      <vt:lpstr>ATV</vt:lpstr>
      <vt:lpstr>Energizer</vt:lpstr>
      <vt:lpstr>PowerPoint Presentation</vt:lpstr>
      <vt:lpstr>PowerPoint Presentation</vt:lpstr>
      <vt:lpstr>PowerPoint Presentation</vt:lpstr>
      <vt:lpstr>2012</vt:lpstr>
      <vt:lpstr>PowerPoint Presentation</vt:lpstr>
      <vt:lpstr>Cell Size</vt:lpstr>
      <vt:lpstr>PowerPoint Presentation</vt:lpstr>
      <vt:lpstr>PowerPoint Presentation</vt:lpstr>
      <vt:lpstr>Training Cattle</vt:lpstr>
      <vt:lpstr>A Typical Day</vt:lpstr>
      <vt:lpstr>Planning Our Grazing System</vt:lpstr>
      <vt:lpstr>Determining the right amount of forage</vt:lpstr>
      <vt:lpstr>Determining the next move…</vt:lpstr>
      <vt:lpstr>PowerPoint Presentation</vt:lpstr>
      <vt:lpstr>PowerPoint Presentation</vt:lpstr>
      <vt:lpstr>PowerPoint Presentation</vt:lpstr>
      <vt:lpstr>PowerPoint Presentation</vt:lpstr>
      <vt:lpstr>PowerPoint Presentation</vt:lpstr>
      <vt:lpstr>PowerPoint Presentation</vt:lpstr>
      <vt:lpstr>Manure Composition</vt:lpstr>
      <vt:lpstr>PowerPoint Presentation</vt:lpstr>
      <vt:lpstr>PowerPoint Presentation</vt:lpstr>
      <vt:lpstr>PowerPoint Presentation</vt:lpstr>
      <vt:lpstr>PowerPoint Presentation</vt:lpstr>
      <vt:lpstr>PowerPoint Presentation</vt:lpstr>
      <vt:lpstr>How Forage Tramples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Point Frame</vt:lpstr>
      <vt:lpstr>Grass Production Increase?</vt:lpstr>
      <vt:lpstr>Frustrations/Learning Curve</vt:lpstr>
      <vt:lpstr>PowerPoint Presentation</vt:lpstr>
      <vt:lpstr>Results/Benefits – Rangeland Based on Visual Observations</vt:lpstr>
      <vt:lpstr>Winter Grazing  February 2012</vt:lpstr>
      <vt:lpstr>Results/Benefits - Cows</vt:lpstr>
      <vt:lpstr>PowerPoint Presentation</vt:lpstr>
      <vt:lpstr>PowerPoint Presentation</vt:lpstr>
      <vt:lpstr>Grant Conclusions </vt:lpstr>
      <vt:lpstr>Grant Conclusions </vt:lpstr>
      <vt:lpstr>Top Two Conclusions</vt:lpstr>
      <vt:lpstr>Improving the Rangeland</vt:lpstr>
      <vt:lpstr>PowerPoint Presentation</vt:lpstr>
      <vt:lpstr>Our Grazing System</vt:lpstr>
      <vt:lpstr>Our Grazing</vt:lpstr>
      <vt:lpstr>Mob Grazing as a Tool - 2014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Krista Reiser</dc:creator>
  <cp:lastModifiedBy>Marie Flanagan</cp:lastModifiedBy>
  <cp:revision>423</cp:revision>
  <dcterms:created xsi:type="dcterms:W3CDTF">2012-10-15T23:59:47Z</dcterms:created>
  <dcterms:modified xsi:type="dcterms:W3CDTF">2015-02-20T17:43:48Z</dcterms:modified>
</cp:coreProperties>
</file>