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notesSlides/notesSlide40.xml" ContentType="application/vnd.openxmlformats-officedocument.presentationml.notesSlide+xml"/>
  <Override PartName="/ppt/embeddings/oleObject2.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handoutMasterIdLst>
    <p:handoutMasterId r:id="rId50"/>
  </p:handoutMasterIdLst>
  <p:sldIdLst>
    <p:sldId id="290" r:id="rId2"/>
    <p:sldId id="291" r:id="rId3"/>
    <p:sldId id="292" r:id="rId4"/>
    <p:sldId id="324" r:id="rId5"/>
    <p:sldId id="294" r:id="rId6"/>
    <p:sldId id="317" r:id="rId7"/>
    <p:sldId id="296" r:id="rId8"/>
    <p:sldId id="299" r:id="rId9"/>
    <p:sldId id="284" r:id="rId10"/>
    <p:sldId id="318" r:id="rId11"/>
    <p:sldId id="304" r:id="rId12"/>
    <p:sldId id="308" r:id="rId13"/>
    <p:sldId id="319" r:id="rId14"/>
    <p:sldId id="295" r:id="rId15"/>
    <p:sldId id="260" r:id="rId16"/>
    <p:sldId id="261" r:id="rId17"/>
    <p:sldId id="258" r:id="rId18"/>
    <p:sldId id="259" r:id="rId19"/>
    <p:sldId id="266" r:id="rId20"/>
    <p:sldId id="264" r:id="rId21"/>
    <p:sldId id="267" r:id="rId22"/>
    <p:sldId id="315" r:id="rId23"/>
    <p:sldId id="265" r:id="rId24"/>
    <p:sldId id="273" r:id="rId25"/>
    <p:sldId id="268" r:id="rId26"/>
    <p:sldId id="272" r:id="rId27"/>
    <p:sldId id="271" r:id="rId28"/>
    <p:sldId id="278" r:id="rId29"/>
    <p:sldId id="277" r:id="rId30"/>
    <p:sldId id="323" r:id="rId31"/>
    <p:sldId id="269" r:id="rId32"/>
    <p:sldId id="270" r:id="rId33"/>
    <p:sldId id="316" r:id="rId34"/>
    <p:sldId id="302" r:id="rId35"/>
    <p:sldId id="275" r:id="rId36"/>
    <p:sldId id="306" r:id="rId37"/>
    <p:sldId id="276" r:id="rId38"/>
    <p:sldId id="311" r:id="rId39"/>
    <p:sldId id="325" r:id="rId40"/>
    <p:sldId id="326" r:id="rId41"/>
    <p:sldId id="327" r:id="rId42"/>
    <p:sldId id="298" r:id="rId43"/>
    <p:sldId id="310" r:id="rId44"/>
    <p:sldId id="314" r:id="rId45"/>
    <p:sldId id="322" r:id="rId46"/>
    <p:sldId id="321" r:id="rId47"/>
    <p:sldId id="320" r:id="rId48"/>
  </p:sldIdLst>
  <p:sldSz cx="12192000" cy="9144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autoAdjust="0"/>
    <p:restoredTop sz="94660"/>
  </p:normalViewPr>
  <p:slideViewPr>
    <p:cSldViewPr snapToGrid="0">
      <p:cViewPr>
        <p:scale>
          <a:sx n="70" d="100"/>
          <a:sy n="70" d="100"/>
        </p:scale>
        <p:origin x="-1608" y="-784"/>
      </p:cViewPr>
      <p:guideLst>
        <p:guide orient="horz" pos="2880"/>
        <p:guide pos="3840"/>
      </p:guideLst>
    </p:cSldViewPr>
  </p:slideViewPr>
  <p:notesTextViewPr>
    <p:cViewPr>
      <p:scale>
        <a:sx n="1" d="1"/>
        <a:sy n="1" d="1"/>
      </p:scale>
      <p:origin x="0" y="0"/>
    </p:cViewPr>
  </p:notesTextViewPr>
  <p:sorterViewPr>
    <p:cViewPr>
      <p:scale>
        <a:sx n="100" d="100"/>
        <a:sy n="100" d="100"/>
      </p:scale>
      <p:origin x="0" y="-1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AD268D0-CA1D-4BBC-861B-DD944996EF71}" type="datetimeFigureOut">
              <a:rPr lang="en-US" smtClean="0"/>
              <a:t>2/20/15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F2CA0E2-D9D6-4E04-85EC-34EDE51CF7A7}" type="slidenum">
              <a:rPr lang="en-US" smtClean="0"/>
              <a:t>‹#›</a:t>
            </a:fld>
            <a:endParaRPr lang="en-US"/>
          </a:p>
        </p:txBody>
      </p:sp>
    </p:spTree>
    <p:extLst>
      <p:ext uri="{BB962C8B-B14F-4D97-AF65-F5344CB8AC3E}">
        <p14:creationId xmlns:p14="http://schemas.microsoft.com/office/powerpoint/2010/main" val="1995102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90A2A658-17A8-4E37-A47A-319A3713A64A}" type="datetimeFigureOut">
              <a:rPr lang="en-US" smtClean="0"/>
              <a:t>2/20/15</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F8620D2-3722-4C4C-9DE9-45E7329E3FB0}" type="slidenum">
              <a:rPr lang="en-US" smtClean="0"/>
              <a:t>‹#›</a:t>
            </a:fld>
            <a:endParaRPr lang="en-US"/>
          </a:p>
        </p:txBody>
      </p:sp>
    </p:spTree>
    <p:extLst>
      <p:ext uri="{BB962C8B-B14F-4D97-AF65-F5344CB8AC3E}">
        <p14:creationId xmlns:p14="http://schemas.microsoft.com/office/powerpoint/2010/main" val="187229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a:t>
            </a:fld>
            <a:endParaRPr lang="en-US"/>
          </a:p>
        </p:txBody>
      </p:sp>
    </p:spTree>
    <p:extLst>
      <p:ext uri="{BB962C8B-B14F-4D97-AF65-F5344CB8AC3E}">
        <p14:creationId xmlns:p14="http://schemas.microsoft.com/office/powerpoint/2010/main" val="12162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10</a:t>
            </a:fld>
            <a:endParaRPr lang="en-US"/>
          </a:p>
        </p:txBody>
      </p:sp>
    </p:spTree>
    <p:extLst>
      <p:ext uri="{BB962C8B-B14F-4D97-AF65-F5344CB8AC3E}">
        <p14:creationId xmlns:p14="http://schemas.microsoft.com/office/powerpoint/2010/main" val="264384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11</a:t>
            </a:fld>
            <a:endParaRPr lang="en-US"/>
          </a:p>
        </p:txBody>
      </p:sp>
    </p:spTree>
    <p:extLst>
      <p:ext uri="{BB962C8B-B14F-4D97-AF65-F5344CB8AC3E}">
        <p14:creationId xmlns:p14="http://schemas.microsoft.com/office/powerpoint/2010/main" val="331764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12</a:t>
            </a:fld>
            <a:endParaRPr lang="en-US"/>
          </a:p>
        </p:txBody>
      </p:sp>
    </p:spTree>
    <p:extLst>
      <p:ext uri="{BB962C8B-B14F-4D97-AF65-F5344CB8AC3E}">
        <p14:creationId xmlns:p14="http://schemas.microsoft.com/office/powerpoint/2010/main" val="2645652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13</a:t>
            </a:fld>
            <a:endParaRPr lang="en-US"/>
          </a:p>
        </p:txBody>
      </p:sp>
    </p:spTree>
    <p:extLst>
      <p:ext uri="{BB962C8B-B14F-4D97-AF65-F5344CB8AC3E}">
        <p14:creationId xmlns:p14="http://schemas.microsoft.com/office/powerpoint/2010/main" val="328596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14</a:t>
            </a:fld>
            <a:endParaRPr lang="en-US"/>
          </a:p>
        </p:txBody>
      </p:sp>
    </p:spTree>
    <p:extLst>
      <p:ext uri="{BB962C8B-B14F-4D97-AF65-F5344CB8AC3E}">
        <p14:creationId xmlns:p14="http://schemas.microsoft.com/office/powerpoint/2010/main" val="80282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15</a:t>
            </a:fld>
            <a:endParaRPr lang="en-US"/>
          </a:p>
        </p:txBody>
      </p:sp>
    </p:spTree>
    <p:extLst>
      <p:ext uri="{BB962C8B-B14F-4D97-AF65-F5344CB8AC3E}">
        <p14:creationId xmlns:p14="http://schemas.microsoft.com/office/powerpoint/2010/main" val="90118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16</a:t>
            </a:fld>
            <a:endParaRPr lang="en-US"/>
          </a:p>
        </p:txBody>
      </p:sp>
    </p:spTree>
    <p:extLst>
      <p:ext uri="{BB962C8B-B14F-4D97-AF65-F5344CB8AC3E}">
        <p14:creationId xmlns:p14="http://schemas.microsoft.com/office/powerpoint/2010/main" val="491809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17</a:t>
            </a:fld>
            <a:endParaRPr lang="en-US"/>
          </a:p>
        </p:txBody>
      </p:sp>
    </p:spTree>
    <p:extLst>
      <p:ext uri="{BB962C8B-B14F-4D97-AF65-F5344CB8AC3E}">
        <p14:creationId xmlns:p14="http://schemas.microsoft.com/office/powerpoint/2010/main" val="383245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18</a:t>
            </a:fld>
            <a:endParaRPr lang="en-US"/>
          </a:p>
        </p:txBody>
      </p:sp>
    </p:spTree>
    <p:extLst>
      <p:ext uri="{BB962C8B-B14F-4D97-AF65-F5344CB8AC3E}">
        <p14:creationId xmlns:p14="http://schemas.microsoft.com/office/powerpoint/2010/main" val="880815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19</a:t>
            </a:fld>
            <a:endParaRPr lang="en-US"/>
          </a:p>
        </p:txBody>
      </p:sp>
    </p:spTree>
    <p:extLst>
      <p:ext uri="{BB962C8B-B14F-4D97-AF65-F5344CB8AC3E}">
        <p14:creationId xmlns:p14="http://schemas.microsoft.com/office/powerpoint/2010/main" val="27855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a:t>
            </a:fld>
            <a:endParaRPr lang="en-US"/>
          </a:p>
        </p:txBody>
      </p:sp>
    </p:spTree>
    <p:extLst>
      <p:ext uri="{BB962C8B-B14F-4D97-AF65-F5344CB8AC3E}">
        <p14:creationId xmlns:p14="http://schemas.microsoft.com/office/powerpoint/2010/main" val="1378580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20</a:t>
            </a:fld>
            <a:endParaRPr lang="en-US"/>
          </a:p>
        </p:txBody>
      </p:sp>
    </p:spTree>
    <p:extLst>
      <p:ext uri="{BB962C8B-B14F-4D97-AF65-F5344CB8AC3E}">
        <p14:creationId xmlns:p14="http://schemas.microsoft.com/office/powerpoint/2010/main" val="94074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21</a:t>
            </a:fld>
            <a:endParaRPr lang="en-US"/>
          </a:p>
        </p:txBody>
      </p:sp>
    </p:spTree>
    <p:extLst>
      <p:ext uri="{BB962C8B-B14F-4D97-AF65-F5344CB8AC3E}">
        <p14:creationId xmlns:p14="http://schemas.microsoft.com/office/powerpoint/2010/main" val="3316948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22</a:t>
            </a:fld>
            <a:endParaRPr lang="en-US"/>
          </a:p>
        </p:txBody>
      </p:sp>
    </p:spTree>
    <p:extLst>
      <p:ext uri="{BB962C8B-B14F-4D97-AF65-F5344CB8AC3E}">
        <p14:creationId xmlns:p14="http://schemas.microsoft.com/office/powerpoint/2010/main" val="19286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23</a:t>
            </a:fld>
            <a:endParaRPr lang="en-US"/>
          </a:p>
        </p:txBody>
      </p:sp>
    </p:spTree>
    <p:extLst>
      <p:ext uri="{BB962C8B-B14F-4D97-AF65-F5344CB8AC3E}">
        <p14:creationId xmlns:p14="http://schemas.microsoft.com/office/powerpoint/2010/main" val="284744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24</a:t>
            </a:fld>
            <a:endParaRPr lang="en-US"/>
          </a:p>
        </p:txBody>
      </p:sp>
    </p:spTree>
    <p:extLst>
      <p:ext uri="{BB962C8B-B14F-4D97-AF65-F5344CB8AC3E}">
        <p14:creationId xmlns:p14="http://schemas.microsoft.com/office/powerpoint/2010/main" val="280184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25</a:t>
            </a:fld>
            <a:endParaRPr lang="en-US"/>
          </a:p>
        </p:txBody>
      </p:sp>
    </p:spTree>
    <p:extLst>
      <p:ext uri="{BB962C8B-B14F-4D97-AF65-F5344CB8AC3E}">
        <p14:creationId xmlns:p14="http://schemas.microsoft.com/office/powerpoint/2010/main" val="400847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26</a:t>
            </a:fld>
            <a:endParaRPr lang="en-US"/>
          </a:p>
        </p:txBody>
      </p:sp>
    </p:spTree>
    <p:extLst>
      <p:ext uri="{BB962C8B-B14F-4D97-AF65-F5344CB8AC3E}">
        <p14:creationId xmlns:p14="http://schemas.microsoft.com/office/powerpoint/2010/main" val="2835065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27</a:t>
            </a:fld>
            <a:endParaRPr lang="en-US"/>
          </a:p>
        </p:txBody>
      </p:sp>
    </p:spTree>
    <p:extLst>
      <p:ext uri="{BB962C8B-B14F-4D97-AF65-F5344CB8AC3E}">
        <p14:creationId xmlns:p14="http://schemas.microsoft.com/office/powerpoint/2010/main" val="4204083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28</a:t>
            </a:fld>
            <a:endParaRPr lang="en-US"/>
          </a:p>
        </p:txBody>
      </p:sp>
    </p:spTree>
    <p:extLst>
      <p:ext uri="{BB962C8B-B14F-4D97-AF65-F5344CB8AC3E}">
        <p14:creationId xmlns:p14="http://schemas.microsoft.com/office/powerpoint/2010/main" val="256088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29</a:t>
            </a:fld>
            <a:endParaRPr lang="en-US"/>
          </a:p>
        </p:txBody>
      </p:sp>
    </p:spTree>
    <p:extLst>
      <p:ext uri="{BB962C8B-B14F-4D97-AF65-F5344CB8AC3E}">
        <p14:creationId xmlns:p14="http://schemas.microsoft.com/office/powerpoint/2010/main" val="231111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a:t>
            </a:fld>
            <a:endParaRPr lang="en-US"/>
          </a:p>
        </p:txBody>
      </p:sp>
    </p:spTree>
    <p:extLst>
      <p:ext uri="{BB962C8B-B14F-4D97-AF65-F5344CB8AC3E}">
        <p14:creationId xmlns:p14="http://schemas.microsoft.com/office/powerpoint/2010/main" val="1189013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30</a:t>
            </a:fld>
            <a:endParaRPr lang="en-US"/>
          </a:p>
        </p:txBody>
      </p:sp>
    </p:spTree>
    <p:extLst>
      <p:ext uri="{BB962C8B-B14F-4D97-AF65-F5344CB8AC3E}">
        <p14:creationId xmlns:p14="http://schemas.microsoft.com/office/powerpoint/2010/main" val="1087612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31</a:t>
            </a:fld>
            <a:endParaRPr lang="en-US"/>
          </a:p>
        </p:txBody>
      </p:sp>
    </p:spTree>
    <p:extLst>
      <p:ext uri="{BB962C8B-B14F-4D97-AF65-F5344CB8AC3E}">
        <p14:creationId xmlns:p14="http://schemas.microsoft.com/office/powerpoint/2010/main" val="2469601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32</a:t>
            </a:fld>
            <a:endParaRPr lang="en-US"/>
          </a:p>
        </p:txBody>
      </p:sp>
    </p:spTree>
    <p:extLst>
      <p:ext uri="{BB962C8B-B14F-4D97-AF65-F5344CB8AC3E}">
        <p14:creationId xmlns:p14="http://schemas.microsoft.com/office/powerpoint/2010/main" val="62774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33</a:t>
            </a:fld>
            <a:endParaRPr lang="en-US"/>
          </a:p>
        </p:txBody>
      </p:sp>
    </p:spTree>
    <p:extLst>
      <p:ext uri="{BB962C8B-B14F-4D97-AF65-F5344CB8AC3E}">
        <p14:creationId xmlns:p14="http://schemas.microsoft.com/office/powerpoint/2010/main" val="2451240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34</a:t>
            </a:fld>
            <a:endParaRPr lang="en-US"/>
          </a:p>
        </p:txBody>
      </p:sp>
    </p:spTree>
    <p:extLst>
      <p:ext uri="{BB962C8B-B14F-4D97-AF65-F5344CB8AC3E}">
        <p14:creationId xmlns:p14="http://schemas.microsoft.com/office/powerpoint/2010/main" val="4256098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620D2-3722-4C4C-9DE9-45E7329E3FB0}" type="slidenum">
              <a:rPr lang="en-US" smtClean="0"/>
              <a:t>35</a:t>
            </a:fld>
            <a:endParaRPr lang="en-US"/>
          </a:p>
        </p:txBody>
      </p:sp>
    </p:spTree>
    <p:extLst>
      <p:ext uri="{BB962C8B-B14F-4D97-AF65-F5344CB8AC3E}">
        <p14:creationId xmlns:p14="http://schemas.microsoft.com/office/powerpoint/2010/main" val="3816402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36</a:t>
            </a:fld>
            <a:endParaRPr lang="en-US"/>
          </a:p>
        </p:txBody>
      </p:sp>
    </p:spTree>
    <p:extLst>
      <p:ext uri="{BB962C8B-B14F-4D97-AF65-F5344CB8AC3E}">
        <p14:creationId xmlns:p14="http://schemas.microsoft.com/office/powerpoint/2010/main" val="442870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37</a:t>
            </a:fld>
            <a:endParaRPr lang="en-US"/>
          </a:p>
        </p:txBody>
      </p:sp>
    </p:spTree>
    <p:extLst>
      <p:ext uri="{BB962C8B-B14F-4D97-AF65-F5344CB8AC3E}">
        <p14:creationId xmlns:p14="http://schemas.microsoft.com/office/powerpoint/2010/main" val="2731577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38</a:t>
            </a:fld>
            <a:endParaRPr lang="en-US"/>
          </a:p>
        </p:txBody>
      </p:sp>
    </p:spTree>
    <p:extLst>
      <p:ext uri="{BB962C8B-B14F-4D97-AF65-F5344CB8AC3E}">
        <p14:creationId xmlns:p14="http://schemas.microsoft.com/office/powerpoint/2010/main" val="176222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39</a:t>
            </a:fld>
            <a:endParaRPr lang="en-US"/>
          </a:p>
        </p:txBody>
      </p:sp>
    </p:spTree>
    <p:extLst>
      <p:ext uri="{BB962C8B-B14F-4D97-AF65-F5344CB8AC3E}">
        <p14:creationId xmlns:p14="http://schemas.microsoft.com/office/powerpoint/2010/main" val="360940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a:t>
            </a:fld>
            <a:endParaRPr lang="en-US"/>
          </a:p>
        </p:txBody>
      </p:sp>
    </p:spTree>
    <p:extLst>
      <p:ext uri="{BB962C8B-B14F-4D97-AF65-F5344CB8AC3E}">
        <p14:creationId xmlns:p14="http://schemas.microsoft.com/office/powerpoint/2010/main" val="3678220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40</a:t>
            </a:fld>
            <a:endParaRPr lang="en-US"/>
          </a:p>
        </p:txBody>
      </p:sp>
    </p:spTree>
    <p:extLst>
      <p:ext uri="{BB962C8B-B14F-4D97-AF65-F5344CB8AC3E}">
        <p14:creationId xmlns:p14="http://schemas.microsoft.com/office/powerpoint/2010/main" val="433348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41</a:t>
            </a:fld>
            <a:endParaRPr lang="en-US"/>
          </a:p>
        </p:txBody>
      </p:sp>
    </p:spTree>
    <p:extLst>
      <p:ext uri="{BB962C8B-B14F-4D97-AF65-F5344CB8AC3E}">
        <p14:creationId xmlns:p14="http://schemas.microsoft.com/office/powerpoint/2010/main" val="558242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42</a:t>
            </a:fld>
            <a:endParaRPr lang="en-US"/>
          </a:p>
        </p:txBody>
      </p:sp>
    </p:spTree>
    <p:extLst>
      <p:ext uri="{BB962C8B-B14F-4D97-AF65-F5344CB8AC3E}">
        <p14:creationId xmlns:p14="http://schemas.microsoft.com/office/powerpoint/2010/main" val="231423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43</a:t>
            </a:fld>
            <a:endParaRPr lang="en-US"/>
          </a:p>
        </p:txBody>
      </p:sp>
    </p:spTree>
    <p:extLst>
      <p:ext uri="{BB962C8B-B14F-4D97-AF65-F5344CB8AC3E}">
        <p14:creationId xmlns:p14="http://schemas.microsoft.com/office/powerpoint/2010/main" val="942011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44</a:t>
            </a:fld>
            <a:endParaRPr lang="en-US"/>
          </a:p>
        </p:txBody>
      </p:sp>
    </p:spTree>
    <p:extLst>
      <p:ext uri="{BB962C8B-B14F-4D97-AF65-F5344CB8AC3E}">
        <p14:creationId xmlns:p14="http://schemas.microsoft.com/office/powerpoint/2010/main" val="3809273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45</a:t>
            </a:fld>
            <a:endParaRPr lang="en-US"/>
          </a:p>
        </p:txBody>
      </p:sp>
    </p:spTree>
    <p:extLst>
      <p:ext uri="{BB962C8B-B14F-4D97-AF65-F5344CB8AC3E}">
        <p14:creationId xmlns:p14="http://schemas.microsoft.com/office/powerpoint/2010/main" val="735293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46</a:t>
            </a:fld>
            <a:endParaRPr lang="en-US"/>
          </a:p>
        </p:txBody>
      </p:sp>
    </p:spTree>
    <p:extLst>
      <p:ext uri="{BB962C8B-B14F-4D97-AF65-F5344CB8AC3E}">
        <p14:creationId xmlns:p14="http://schemas.microsoft.com/office/powerpoint/2010/main" val="1697745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47</a:t>
            </a:fld>
            <a:endParaRPr lang="en-US"/>
          </a:p>
        </p:txBody>
      </p:sp>
    </p:spTree>
    <p:extLst>
      <p:ext uri="{BB962C8B-B14F-4D97-AF65-F5344CB8AC3E}">
        <p14:creationId xmlns:p14="http://schemas.microsoft.com/office/powerpoint/2010/main" val="388860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5</a:t>
            </a:fld>
            <a:endParaRPr lang="en-US"/>
          </a:p>
        </p:txBody>
      </p:sp>
    </p:spTree>
    <p:extLst>
      <p:ext uri="{BB962C8B-B14F-4D97-AF65-F5344CB8AC3E}">
        <p14:creationId xmlns:p14="http://schemas.microsoft.com/office/powerpoint/2010/main" val="176287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6</a:t>
            </a:fld>
            <a:endParaRPr lang="en-US"/>
          </a:p>
        </p:txBody>
      </p:sp>
    </p:spTree>
    <p:extLst>
      <p:ext uri="{BB962C8B-B14F-4D97-AF65-F5344CB8AC3E}">
        <p14:creationId xmlns:p14="http://schemas.microsoft.com/office/powerpoint/2010/main" val="263686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7</a:t>
            </a:fld>
            <a:endParaRPr lang="en-US"/>
          </a:p>
        </p:txBody>
      </p:sp>
    </p:spTree>
    <p:extLst>
      <p:ext uri="{BB962C8B-B14F-4D97-AF65-F5344CB8AC3E}">
        <p14:creationId xmlns:p14="http://schemas.microsoft.com/office/powerpoint/2010/main" val="419157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8</a:t>
            </a:fld>
            <a:endParaRPr lang="en-US"/>
          </a:p>
        </p:txBody>
      </p:sp>
    </p:spTree>
    <p:extLst>
      <p:ext uri="{BB962C8B-B14F-4D97-AF65-F5344CB8AC3E}">
        <p14:creationId xmlns:p14="http://schemas.microsoft.com/office/powerpoint/2010/main" val="2574432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620D2-3722-4C4C-9DE9-45E7329E3FB0}" type="slidenum">
              <a:rPr lang="en-US" smtClean="0"/>
              <a:t>9</a:t>
            </a:fld>
            <a:endParaRPr lang="en-US"/>
          </a:p>
        </p:txBody>
      </p:sp>
    </p:spTree>
    <p:extLst>
      <p:ext uri="{BB962C8B-B14F-4D97-AF65-F5344CB8AC3E}">
        <p14:creationId xmlns:p14="http://schemas.microsoft.com/office/powerpoint/2010/main" val="3263871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28802"/>
            <a:ext cx="10464800" cy="2569633"/>
          </a:xfrm>
        </p:spPr>
        <p:txBody>
          <a:bodyPr anchor="b">
            <a:noAutofit/>
          </a:bodyPr>
          <a:lstStyle>
            <a:lvl1pPr>
              <a:defRPr sz="72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4673600"/>
            <a:ext cx="8534400" cy="2336800"/>
          </a:xfrm>
        </p:spPr>
        <p:txBody>
          <a:bodyPr/>
          <a:lstStyle>
            <a:lvl1pPr marL="0" indent="0" algn="l">
              <a:buNone/>
              <a:defRPr>
                <a:solidFill>
                  <a:schemeClr val="tx1">
                    <a:lumMod val="75000"/>
                    <a:lumOff val="25000"/>
                  </a:schemeClr>
                </a:solidFill>
              </a:defRPr>
            </a:lvl1pPr>
            <a:lvl2pPr marL="609608" indent="0" algn="ctr">
              <a:buNone/>
              <a:defRPr>
                <a:solidFill>
                  <a:schemeClr val="tx1">
                    <a:tint val="75000"/>
                  </a:schemeClr>
                </a:solidFill>
              </a:defRPr>
            </a:lvl2pPr>
            <a:lvl3pPr marL="1219215" indent="0" algn="ctr">
              <a:buNone/>
              <a:defRPr>
                <a:solidFill>
                  <a:schemeClr val="tx1">
                    <a:tint val="75000"/>
                  </a:schemeClr>
                </a:solidFill>
              </a:defRPr>
            </a:lvl3pPr>
            <a:lvl4pPr marL="1828823" indent="0" algn="ctr">
              <a:buNone/>
              <a:defRPr>
                <a:solidFill>
                  <a:schemeClr val="tx1">
                    <a:tint val="75000"/>
                  </a:schemeClr>
                </a:solidFill>
              </a:defRPr>
            </a:lvl4pPr>
            <a:lvl5pPr marL="2438430" indent="0" algn="ctr">
              <a:buNone/>
              <a:defRPr>
                <a:solidFill>
                  <a:schemeClr val="tx1">
                    <a:tint val="75000"/>
                  </a:schemeClr>
                </a:solidFill>
              </a:defRPr>
            </a:lvl5pPr>
            <a:lvl6pPr marL="3048038" indent="0" algn="ctr">
              <a:buNone/>
              <a:defRPr>
                <a:solidFill>
                  <a:schemeClr val="tx1">
                    <a:tint val="75000"/>
                  </a:schemeClr>
                </a:solidFill>
              </a:defRPr>
            </a:lvl6pPr>
            <a:lvl7pPr marL="3657646" indent="0" algn="ctr">
              <a:buNone/>
              <a:defRPr>
                <a:solidFill>
                  <a:schemeClr val="tx1">
                    <a:tint val="75000"/>
                  </a:schemeClr>
                </a:solidFill>
              </a:defRPr>
            </a:lvl7pPr>
            <a:lvl8pPr marL="4267253" indent="0" algn="ctr">
              <a:buNone/>
              <a:defRPr>
                <a:solidFill>
                  <a:schemeClr val="tx1">
                    <a:tint val="75000"/>
                  </a:schemeClr>
                </a:solidFill>
              </a:defRPr>
            </a:lvl8pPr>
            <a:lvl9pPr marL="4876861"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2BC888-C933-1345-8874-FB2BBB46DAA1}"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8" name="Straight Connector 7"/>
          <p:cNvCxnSpPr/>
          <p:nvPr/>
        </p:nvCxnSpPr>
        <p:spPr>
          <a:xfrm>
            <a:off x="914400" y="4531361"/>
            <a:ext cx="1046480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98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BC888-C933-1345-8874-FB2BBB46DAA1}"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216872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12800"/>
            <a:ext cx="2743200" cy="78232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812800"/>
            <a:ext cx="8026400" cy="782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2BC888-C933-1345-8874-FB2BBB46DAA1}"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279957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BC888-C933-1345-8874-FB2BBB46DAA1}"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387358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3149601"/>
            <a:ext cx="10363200" cy="2933700"/>
          </a:xfrm>
        </p:spPr>
        <p:txBody>
          <a:bodyPr anchor="b">
            <a:normAutofit/>
          </a:bodyPr>
          <a:lstStyle>
            <a:lvl1pPr algn="l">
              <a:defRPr sz="6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6169154"/>
            <a:ext cx="10363200" cy="2000249"/>
          </a:xfrm>
        </p:spPr>
        <p:txBody>
          <a:bodyPr anchor="t">
            <a:normAutofit/>
          </a:bodyPr>
          <a:lstStyle>
            <a:lvl1pPr marL="0" indent="0">
              <a:buNone/>
              <a:defRPr sz="3200">
                <a:solidFill>
                  <a:schemeClr val="tx2"/>
                </a:solidFill>
              </a:defRPr>
            </a:lvl1pPr>
            <a:lvl2pPr marL="609608" indent="0">
              <a:buNone/>
              <a:defRPr sz="2400">
                <a:solidFill>
                  <a:schemeClr val="tx1">
                    <a:tint val="75000"/>
                  </a:schemeClr>
                </a:solidFill>
              </a:defRPr>
            </a:lvl2pPr>
            <a:lvl3pPr marL="1219215" indent="0">
              <a:buNone/>
              <a:defRPr sz="2133">
                <a:solidFill>
                  <a:schemeClr val="tx1">
                    <a:tint val="75000"/>
                  </a:schemeClr>
                </a:solidFill>
              </a:defRPr>
            </a:lvl3pPr>
            <a:lvl4pPr marL="1828823" indent="0">
              <a:buNone/>
              <a:defRPr sz="1867">
                <a:solidFill>
                  <a:schemeClr val="tx1">
                    <a:tint val="75000"/>
                  </a:schemeClr>
                </a:solidFill>
              </a:defRPr>
            </a:lvl4pPr>
            <a:lvl5pPr marL="2438430" indent="0">
              <a:buNone/>
              <a:defRPr sz="1867">
                <a:solidFill>
                  <a:schemeClr val="tx1">
                    <a:tint val="75000"/>
                  </a:schemeClr>
                </a:solidFill>
              </a:defRPr>
            </a:lvl5pPr>
            <a:lvl6pPr marL="3048038" indent="0">
              <a:buNone/>
              <a:defRPr sz="1867">
                <a:solidFill>
                  <a:schemeClr val="tx1">
                    <a:tint val="75000"/>
                  </a:schemeClr>
                </a:solidFill>
              </a:defRPr>
            </a:lvl6pPr>
            <a:lvl7pPr marL="3657646" indent="0">
              <a:buNone/>
              <a:defRPr sz="1867">
                <a:solidFill>
                  <a:schemeClr val="tx1">
                    <a:tint val="75000"/>
                  </a:schemeClr>
                </a:solidFill>
              </a:defRPr>
            </a:lvl7pPr>
            <a:lvl8pPr marL="4267253" indent="0">
              <a:buNone/>
              <a:defRPr sz="1867">
                <a:solidFill>
                  <a:schemeClr val="tx1">
                    <a:tint val="75000"/>
                  </a:schemeClr>
                </a:solidFill>
              </a:defRPr>
            </a:lvl8pPr>
            <a:lvl9pPr marL="4876861"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2BC888-C933-1345-8874-FB2BBB46DAA1}"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00A03-6198-0B47-B17D-F4C335573493}" type="slidenum">
              <a:rPr lang="en-US" smtClean="0"/>
              <a:pPr/>
              <a:t>‹#›</a:t>
            </a:fld>
            <a:endParaRPr lang="en-US"/>
          </a:p>
        </p:txBody>
      </p:sp>
      <p:cxnSp>
        <p:nvCxnSpPr>
          <p:cNvPr id="7" name="Straight Connector 6"/>
          <p:cNvCxnSpPr/>
          <p:nvPr/>
        </p:nvCxnSpPr>
        <p:spPr>
          <a:xfrm>
            <a:off x="975360" y="6132577"/>
            <a:ext cx="1046480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3798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31136"/>
            <a:ext cx="5384800" cy="629107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2231136"/>
            <a:ext cx="5384800" cy="629107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2BC888-C933-1345-8874-FB2BBB46DAA1}"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57258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235200"/>
            <a:ext cx="5242560" cy="853016"/>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667" b="0">
                <a:solidFill>
                  <a:schemeClr val="tx2"/>
                </a:solidFill>
              </a:defRPr>
            </a:lvl1pPr>
            <a:lvl2pPr marL="609608" indent="0">
              <a:buNone/>
              <a:defRPr sz="2667" b="1"/>
            </a:lvl2pPr>
            <a:lvl3pPr marL="1219215" indent="0">
              <a:buNone/>
              <a:defRPr sz="2400" b="1"/>
            </a:lvl3pPr>
            <a:lvl4pPr marL="1828823" indent="0">
              <a:buNone/>
              <a:defRPr sz="2133" b="1"/>
            </a:lvl4pPr>
            <a:lvl5pPr marL="2438430" indent="0">
              <a:buNone/>
              <a:defRPr sz="2133" b="1"/>
            </a:lvl5pPr>
            <a:lvl6pPr marL="3048038" indent="0">
              <a:buNone/>
              <a:defRPr sz="2133" b="1"/>
            </a:lvl6pPr>
            <a:lvl7pPr marL="3657646" indent="0">
              <a:buNone/>
              <a:defRPr sz="2133" b="1"/>
            </a:lvl7pPr>
            <a:lvl8pPr marL="4267253" indent="0">
              <a:buNone/>
              <a:defRPr sz="2133" b="1"/>
            </a:lvl8pPr>
            <a:lvl9pPr marL="4876861"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3251200"/>
            <a:ext cx="524256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2235200"/>
            <a:ext cx="5242560" cy="853016"/>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667" b="0" kern="1200" dirty="0" smtClean="0">
                <a:solidFill>
                  <a:schemeClr val="tx2"/>
                </a:solidFill>
                <a:latin typeface="+mn-lt"/>
                <a:ea typeface="+mn-ea"/>
                <a:cs typeface="+mn-cs"/>
              </a:defRPr>
            </a:lvl1pPr>
            <a:lvl2pPr marL="609608" indent="0">
              <a:buNone/>
              <a:defRPr sz="2667" b="1"/>
            </a:lvl2pPr>
            <a:lvl3pPr marL="1219215" indent="0">
              <a:buNone/>
              <a:defRPr sz="2400" b="1"/>
            </a:lvl3pPr>
            <a:lvl4pPr marL="1828823" indent="0">
              <a:buNone/>
              <a:defRPr sz="2133" b="1"/>
            </a:lvl4pPr>
            <a:lvl5pPr marL="2438430" indent="0">
              <a:buNone/>
              <a:defRPr sz="2133" b="1"/>
            </a:lvl5pPr>
            <a:lvl6pPr marL="3048038" indent="0">
              <a:buNone/>
              <a:defRPr sz="2133" b="1"/>
            </a:lvl6pPr>
            <a:lvl7pPr marL="3657646" indent="0">
              <a:buNone/>
              <a:defRPr sz="2133" b="1"/>
            </a:lvl7pPr>
            <a:lvl8pPr marL="4267253" indent="0">
              <a:buNone/>
              <a:defRPr sz="2133" b="1"/>
            </a:lvl8pPr>
            <a:lvl9pPr marL="4876861"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339840" y="3251200"/>
            <a:ext cx="524256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2BC888-C933-1345-8874-FB2BBB46DAA1}" type="datetimeFigureOut">
              <a:rPr lang="en-US" smtClean="0"/>
              <a:pPr/>
              <a:t>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00A03-6198-0B47-B17D-F4C335573493}" type="slidenum">
              <a:rPr lang="en-US" smtClean="0"/>
              <a:pPr/>
              <a:t>‹#›</a:t>
            </a:fld>
            <a:endParaRPr lang="en-US"/>
          </a:p>
        </p:txBody>
      </p:sp>
      <p:cxnSp>
        <p:nvCxnSpPr>
          <p:cNvPr id="11" name="Straight Connector 10"/>
          <p:cNvCxnSpPr/>
          <p:nvPr/>
        </p:nvCxnSpPr>
        <p:spPr>
          <a:xfrm rot="5400000">
            <a:off x="2957090" y="5394430"/>
            <a:ext cx="6278880" cy="10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3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BC888-C933-1345-8874-FB2BBB46DAA1}" type="datetimeFigureOut">
              <a:rPr lang="en-US" smtClean="0"/>
              <a:pPr/>
              <a:t>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107466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BC888-C933-1345-8874-FB2BBB46DAA1}" type="datetimeFigureOut">
              <a:rPr lang="en-US" smtClean="0"/>
              <a:pPr/>
              <a:t>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60570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56107"/>
            <a:ext cx="2852928" cy="1682496"/>
          </a:xfrm>
        </p:spPr>
        <p:txBody>
          <a:bodyPr anchor="b">
            <a:noAutofit/>
          </a:bodyPr>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962400" y="1056107"/>
            <a:ext cx="7620000" cy="743712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2" y="2840738"/>
            <a:ext cx="2852928" cy="5658153"/>
          </a:xfrm>
        </p:spPr>
        <p:txBody>
          <a:bodyPr/>
          <a:lstStyle>
            <a:lvl1pPr marL="0" indent="0">
              <a:buNone/>
              <a:defRPr sz="1867"/>
            </a:lvl1pPr>
            <a:lvl2pPr marL="609608" indent="0">
              <a:buNone/>
              <a:defRPr sz="1600"/>
            </a:lvl2pPr>
            <a:lvl3pPr marL="1219215" indent="0">
              <a:buNone/>
              <a:defRPr sz="1333"/>
            </a:lvl3pPr>
            <a:lvl4pPr marL="1828823" indent="0">
              <a:buNone/>
              <a:defRPr sz="1200"/>
            </a:lvl4pPr>
            <a:lvl5pPr marL="2438430" indent="0">
              <a:buNone/>
              <a:defRPr sz="1200"/>
            </a:lvl5pPr>
            <a:lvl6pPr marL="3048038" indent="0">
              <a:buNone/>
              <a:defRPr sz="1200"/>
            </a:lvl6pPr>
            <a:lvl7pPr marL="3657646" indent="0">
              <a:buNone/>
              <a:defRPr sz="1200"/>
            </a:lvl7pPr>
            <a:lvl8pPr marL="4267253" indent="0">
              <a:buNone/>
              <a:defRPr sz="1200"/>
            </a:lvl8pPr>
            <a:lvl9pPr marL="48768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BC888-C933-1345-8874-FB2BBB46DAA1}"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cxnSp>
        <p:nvCxnSpPr>
          <p:cNvPr id="9" name="Straight Connector 8"/>
          <p:cNvCxnSpPr/>
          <p:nvPr/>
        </p:nvCxnSpPr>
        <p:spPr>
          <a:xfrm rot="5400000">
            <a:off x="-17488" y="4773609"/>
            <a:ext cx="743712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7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56640"/>
            <a:ext cx="2856907" cy="1686560"/>
          </a:xfrm>
        </p:spPr>
        <p:txBody>
          <a:bodyPr anchor="b">
            <a:normAutofit/>
          </a:bodyPr>
          <a:lstStyle>
            <a:lvl1pPr algn="l">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1117603"/>
            <a:ext cx="7872521" cy="7333941"/>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267"/>
            </a:lvl1pPr>
            <a:lvl2pPr marL="609608" indent="0">
              <a:buNone/>
              <a:defRPr sz="3733"/>
            </a:lvl2pPr>
            <a:lvl3pPr marL="1219215" indent="0">
              <a:buNone/>
              <a:defRPr sz="3200"/>
            </a:lvl3pPr>
            <a:lvl4pPr marL="1828823" indent="0">
              <a:buNone/>
              <a:defRPr sz="2667"/>
            </a:lvl4pPr>
            <a:lvl5pPr marL="2438430" indent="0">
              <a:buNone/>
              <a:defRPr sz="2667"/>
            </a:lvl5pPr>
            <a:lvl6pPr marL="3048038" indent="0">
              <a:buNone/>
              <a:defRPr sz="2667"/>
            </a:lvl6pPr>
            <a:lvl7pPr marL="3657646" indent="0">
              <a:buNone/>
              <a:defRPr sz="2667"/>
            </a:lvl7pPr>
            <a:lvl8pPr marL="4267253" indent="0">
              <a:buNone/>
              <a:defRPr sz="2667"/>
            </a:lvl8pPr>
            <a:lvl9pPr marL="4876861" indent="0">
              <a:buNone/>
              <a:defRPr sz="2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844800"/>
            <a:ext cx="2852928" cy="5657088"/>
          </a:xfrm>
        </p:spPr>
        <p:txBody>
          <a:bodyPr/>
          <a:lstStyle>
            <a:lvl1pPr marL="0" indent="0">
              <a:buNone/>
              <a:defRPr sz="1867"/>
            </a:lvl1pPr>
            <a:lvl2pPr marL="609608" indent="0">
              <a:buNone/>
              <a:defRPr sz="1600"/>
            </a:lvl2pPr>
            <a:lvl3pPr marL="1219215" indent="0">
              <a:buNone/>
              <a:defRPr sz="1333"/>
            </a:lvl3pPr>
            <a:lvl4pPr marL="1828823" indent="0">
              <a:buNone/>
              <a:defRPr sz="1200"/>
            </a:lvl4pPr>
            <a:lvl5pPr marL="2438430" indent="0">
              <a:buNone/>
              <a:defRPr sz="1200"/>
            </a:lvl5pPr>
            <a:lvl6pPr marL="3048038" indent="0">
              <a:buNone/>
              <a:defRPr sz="1200"/>
            </a:lvl6pPr>
            <a:lvl7pPr marL="3657646" indent="0">
              <a:buNone/>
              <a:defRPr sz="1200"/>
            </a:lvl7pPr>
            <a:lvl8pPr marL="4267253" indent="0">
              <a:buNone/>
              <a:defRPr sz="1200"/>
            </a:lvl8pPr>
            <a:lvl9pPr marL="48768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BC888-C933-1345-8874-FB2BBB46DAA1}"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00A03-6198-0B47-B17D-F4C335573493}" type="slidenum">
              <a:rPr lang="en-US" smtClean="0"/>
              <a:pPr/>
              <a:t>‹#›</a:t>
            </a:fld>
            <a:endParaRPr lang="en-US"/>
          </a:p>
        </p:txBody>
      </p:sp>
    </p:spTree>
    <p:extLst>
      <p:ext uri="{BB962C8B-B14F-4D97-AF65-F5344CB8AC3E}">
        <p14:creationId xmlns:p14="http://schemas.microsoft.com/office/powerpoint/2010/main" val="30749424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94381"/>
            <a:ext cx="1219200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8"/>
            <a:endParaRPr lang="en-US" sz="2400">
              <a:solidFill>
                <a:prstClr val="white"/>
              </a:solidFill>
            </a:endParaRPr>
          </a:p>
        </p:txBody>
      </p:sp>
      <p:sp>
        <p:nvSpPr>
          <p:cNvPr id="2" name="Title Placeholder 1"/>
          <p:cNvSpPr>
            <a:spLocks noGrp="1"/>
          </p:cNvSpPr>
          <p:nvPr>
            <p:ph type="title"/>
          </p:nvPr>
        </p:nvSpPr>
        <p:spPr>
          <a:xfrm>
            <a:off x="609600" y="711200"/>
            <a:ext cx="10972800" cy="13208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133600"/>
            <a:ext cx="10972800" cy="650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487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8"/>
            <a:endParaRPr lang="en-US" sz="2400">
              <a:solidFill>
                <a:prstClr val="white"/>
              </a:solidFill>
            </a:endParaRPr>
          </a:p>
        </p:txBody>
      </p:sp>
      <p:sp>
        <p:nvSpPr>
          <p:cNvPr id="4" name="Date Placeholder 3"/>
          <p:cNvSpPr>
            <a:spLocks noGrp="1"/>
          </p:cNvSpPr>
          <p:nvPr>
            <p:ph type="dt" sz="half" idx="2"/>
          </p:nvPr>
        </p:nvSpPr>
        <p:spPr>
          <a:xfrm>
            <a:off x="609600" y="24384"/>
            <a:ext cx="3860800" cy="438912"/>
          </a:xfrm>
          <a:prstGeom prst="rect">
            <a:avLst/>
          </a:prstGeom>
        </p:spPr>
        <p:txBody>
          <a:bodyPr vert="horz" lIns="91440" tIns="45720" rIns="91440" bIns="45720" rtlCol="0" anchor="ctr"/>
          <a:lstStyle>
            <a:lvl1pPr algn="l">
              <a:defRPr sz="1600">
                <a:solidFill>
                  <a:srgbClr val="FFFFFF"/>
                </a:solidFill>
              </a:defRPr>
            </a:lvl1pPr>
          </a:lstStyle>
          <a:p>
            <a:pPr defTabSz="609608"/>
            <a:fld id="{DD2BC888-C933-1345-8874-FB2BBB46DAA1}" type="datetimeFigureOut">
              <a:rPr lang="en-US" smtClean="0"/>
              <a:pPr defTabSz="609608"/>
              <a:t>2/20/15</a:t>
            </a:fld>
            <a:endParaRPr lang="en-US"/>
          </a:p>
        </p:txBody>
      </p:sp>
      <p:sp>
        <p:nvSpPr>
          <p:cNvPr id="5" name="Footer Placeholder 4"/>
          <p:cNvSpPr>
            <a:spLocks noGrp="1"/>
          </p:cNvSpPr>
          <p:nvPr>
            <p:ph type="ftr" sz="quarter" idx="3"/>
          </p:nvPr>
        </p:nvSpPr>
        <p:spPr>
          <a:xfrm>
            <a:off x="4572000" y="24384"/>
            <a:ext cx="5486400" cy="438912"/>
          </a:xfrm>
          <a:prstGeom prst="rect">
            <a:avLst/>
          </a:prstGeom>
        </p:spPr>
        <p:txBody>
          <a:bodyPr vert="horz" lIns="91440" tIns="45720" rIns="91440" bIns="45720" rtlCol="0" anchor="ctr"/>
          <a:lstStyle>
            <a:lvl1pPr algn="ctr">
              <a:defRPr sz="1600">
                <a:solidFill>
                  <a:srgbClr val="FFFFFF"/>
                </a:solidFill>
              </a:defRPr>
            </a:lvl1pPr>
          </a:lstStyle>
          <a:p>
            <a:pPr defTabSz="609608"/>
            <a:endParaRPr lang="en-US"/>
          </a:p>
        </p:txBody>
      </p:sp>
      <p:sp>
        <p:nvSpPr>
          <p:cNvPr id="6" name="Slide Number Placeholder 5"/>
          <p:cNvSpPr>
            <a:spLocks noGrp="1"/>
          </p:cNvSpPr>
          <p:nvPr>
            <p:ph type="sldNum" sz="quarter" idx="4"/>
          </p:nvPr>
        </p:nvSpPr>
        <p:spPr>
          <a:xfrm>
            <a:off x="10160000" y="24384"/>
            <a:ext cx="1422400" cy="438912"/>
          </a:xfrm>
          <a:prstGeom prst="rect">
            <a:avLst/>
          </a:prstGeom>
        </p:spPr>
        <p:txBody>
          <a:bodyPr vert="horz" lIns="91440" tIns="45720" rIns="91440" bIns="45720" rtlCol="0" anchor="ctr"/>
          <a:lstStyle>
            <a:lvl1pPr algn="l">
              <a:defRPr sz="1867" b="1">
                <a:solidFill>
                  <a:srgbClr val="FFFFFF"/>
                </a:solidFill>
              </a:defRPr>
            </a:lvl1pPr>
          </a:lstStyle>
          <a:p>
            <a:pPr defTabSz="609608"/>
            <a:fld id="{19700A03-6198-0B47-B17D-F4C335573493}" type="slidenum">
              <a:rPr lang="en-US" smtClean="0"/>
              <a:pPr defTabSz="609608"/>
              <a:t>‹#›</a:t>
            </a:fld>
            <a:endParaRPr lang="en-US"/>
          </a:p>
        </p:txBody>
      </p:sp>
    </p:spTree>
    <p:extLst>
      <p:ext uri="{BB962C8B-B14F-4D97-AF65-F5344CB8AC3E}">
        <p14:creationId xmlns:p14="http://schemas.microsoft.com/office/powerpoint/2010/main" val="849901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215" rtl="0" eaLnBrk="1" latinLnBrk="0" hangingPunct="1">
        <a:spcBef>
          <a:spcPct val="0"/>
        </a:spcBef>
        <a:buNone/>
        <a:defRPr sz="5333" kern="1200" spc="-133" baseline="0">
          <a:solidFill>
            <a:schemeClr val="tx2"/>
          </a:solidFill>
          <a:latin typeface="+mj-lt"/>
          <a:ea typeface="+mj-ea"/>
          <a:cs typeface="+mj-cs"/>
        </a:defRPr>
      </a:lvl1pPr>
    </p:titleStyle>
    <p:bodyStyle>
      <a:lvl1pPr marL="243843" indent="-243843" algn="l" defTabSz="1219215"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608" indent="-243843" algn="l" defTabSz="1219215"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72" indent="-243843" algn="l" defTabSz="1219215"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137" indent="-243843" algn="l" defTabSz="1219215"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80" indent="-182882" algn="l" defTabSz="1219215"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823" indent="-243843" algn="l" defTabSz="1219215"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666" indent="-243843" algn="l" defTabSz="1219215"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509" indent="-243843" algn="l" defTabSz="1219215"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352" indent="-243843" algn="l" defTabSz="1219215"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0"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3"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1.bin"/><Relationship Id="rId5" Type="http://schemas.openxmlformats.org/officeDocument/2006/relationships/package" Target="../embeddings/Microsoft_Excel_Sheet1.xlsx"/><Relationship Id="rId6" Type="http://schemas.openxmlformats.org/officeDocument/2006/relationships/image" Target="../media/image4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2.bin"/><Relationship Id="rId5" Type="http://schemas.openxmlformats.org/officeDocument/2006/relationships/package" Target="../embeddings/Microsoft_Excel_Sheet2.xlsx"/><Relationship Id="rId6" Type="http://schemas.openxmlformats.org/officeDocument/2006/relationships/image" Target="../media/image47.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914400" y="1828803"/>
            <a:ext cx="10464800" cy="2092252"/>
          </a:xfrm>
        </p:spPr>
        <p:txBody>
          <a:bodyPr/>
          <a:lstStyle/>
          <a:p>
            <a:r>
              <a:rPr lang="en-US" sz="3200" dirty="0" smtClean="0"/>
              <a:t>Big Bluestem management using high density short duration grazing</a:t>
            </a:r>
            <a:endParaRPr lang="en-US" sz="3200" dirty="0"/>
          </a:p>
        </p:txBody>
      </p:sp>
      <p:sp>
        <p:nvSpPr>
          <p:cNvPr id="19" name="Subtitle 18"/>
          <p:cNvSpPr>
            <a:spLocks noGrp="1"/>
          </p:cNvSpPr>
          <p:nvPr>
            <p:ph type="subTitle" idx="1"/>
          </p:nvPr>
        </p:nvSpPr>
        <p:spPr/>
        <p:txBody>
          <a:bodyPr/>
          <a:lstStyle/>
          <a:p>
            <a:r>
              <a:rPr lang="en-US" dirty="0" smtClean="0"/>
              <a:t>Root Prairie Galloways </a:t>
            </a:r>
          </a:p>
          <a:p>
            <a:r>
              <a:rPr lang="en-US" dirty="0" smtClean="0"/>
              <a:t>FNC10-842</a:t>
            </a:r>
            <a:endParaRPr lang="en-US" dirty="0"/>
          </a:p>
        </p:txBody>
      </p:sp>
      <p:sp>
        <p:nvSpPr>
          <p:cNvPr id="21" name="TextBox 20"/>
          <p:cNvSpPr txBox="1"/>
          <p:nvPr/>
        </p:nvSpPr>
        <p:spPr>
          <a:xfrm>
            <a:off x="6223433" y="5796189"/>
            <a:ext cx="5247644" cy="461665"/>
          </a:xfrm>
          <a:prstGeom prst="rect">
            <a:avLst/>
          </a:prstGeom>
          <a:noFill/>
        </p:spPr>
        <p:txBody>
          <a:bodyPr wrap="square" rtlCol="0">
            <a:spAutoFit/>
          </a:bodyPr>
          <a:lstStyle/>
          <a:p>
            <a:pPr defTabSz="609608"/>
            <a:r>
              <a:rPr lang="en-US" sz="2400" dirty="0">
                <a:solidFill>
                  <a:srgbClr val="408000"/>
                </a:solidFill>
                <a:latin typeface="Georgia"/>
                <a:cs typeface="Georgia"/>
              </a:rPr>
              <a:t>NCR-SARE’s Farmers Forum, 2015</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47254" y="6519317"/>
            <a:ext cx="2472268" cy="2689829"/>
          </a:xfrm>
          <a:prstGeom prst="rect">
            <a:avLst/>
          </a:prstGeom>
        </p:spPr>
      </p:pic>
    </p:spTree>
    <p:extLst>
      <p:ext uri="{BB962C8B-B14F-4D97-AF65-F5344CB8AC3E}">
        <p14:creationId xmlns:p14="http://schemas.microsoft.com/office/powerpoint/2010/main" val="39152793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1320800"/>
          </a:xfrm>
        </p:spPr>
        <p:txBody>
          <a:bodyPr>
            <a:normAutofit/>
          </a:bodyPr>
          <a:lstStyle/>
          <a:p>
            <a:r>
              <a:rPr lang="en-US" sz="3600" dirty="0" smtClean="0"/>
              <a:t>Available forages:</a:t>
            </a:r>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78" y="1739900"/>
            <a:ext cx="3437283" cy="5727700"/>
          </a:xfrm>
          <a:prstGeom prst="rect">
            <a:avLst/>
          </a:prstGeom>
          <a:effectLst>
            <a:softEdge rad="127000"/>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540" y="1739900"/>
            <a:ext cx="3436620" cy="5727700"/>
          </a:xfrm>
          <a:prstGeom prst="rect">
            <a:avLst/>
          </a:prstGeom>
          <a:effectLst>
            <a:softEdge rad="127000"/>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5117" y="1739900"/>
            <a:ext cx="3437283" cy="5727700"/>
          </a:xfrm>
          <a:prstGeom prst="rect">
            <a:avLst/>
          </a:prstGeom>
          <a:effectLst>
            <a:softEdge rad="127000"/>
          </a:effectLst>
        </p:spPr>
      </p:pic>
      <p:sp>
        <p:nvSpPr>
          <p:cNvPr id="7" name="TextBox 6"/>
          <p:cNvSpPr txBox="1"/>
          <p:nvPr/>
        </p:nvSpPr>
        <p:spPr>
          <a:xfrm>
            <a:off x="901700" y="7607300"/>
            <a:ext cx="10680700" cy="584775"/>
          </a:xfrm>
          <a:prstGeom prst="rect">
            <a:avLst/>
          </a:prstGeom>
          <a:noFill/>
        </p:spPr>
        <p:txBody>
          <a:bodyPr wrap="square" rtlCol="0">
            <a:spAutoFit/>
          </a:bodyPr>
          <a:lstStyle/>
          <a:p>
            <a:r>
              <a:rPr lang="en-US" sz="3200" dirty="0" smtClean="0"/>
              <a:t>Wild Parsnip          Canada goldenrod              Asters</a:t>
            </a:r>
            <a:endParaRPr lang="en-US" sz="3200" dirty="0"/>
          </a:p>
        </p:txBody>
      </p:sp>
    </p:spTree>
    <p:extLst>
      <p:ext uri="{BB962C8B-B14F-4D97-AF65-F5344CB8AC3E}">
        <p14:creationId xmlns:p14="http://schemas.microsoft.com/office/powerpoint/2010/main" val="30172633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0" y="1371601"/>
            <a:ext cx="3429000" cy="5715000"/>
          </a:xfrm>
          <a:prstGeom prst="rect">
            <a:avLst/>
          </a:prstGeom>
          <a:effectLst>
            <a:softEdge rad="127000"/>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2630" y="1371601"/>
            <a:ext cx="3429661" cy="5714999"/>
          </a:xfrm>
          <a:prstGeom prst="rect">
            <a:avLst/>
          </a:prstGeom>
          <a:effectLst>
            <a:softEdge rad="127000"/>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3358" y="1371601"/>
            <a:ext cx="3428452" cy="5714999"/>
          </a:xfrm>
          <a:prstGeom prst="rect">
            <a:avLst/>
          </a:prstGeom>
          <a:effectLst>
            <a:softEdge rad="127000"/>
          </a:effectLst>
        </p:spPr>
      </p:pic>
      <p:sp>
        <p:nvSpPr>
          <p:cNvPr id="10" name="TextBox 9"/>
          <p:cNvSpPr txBox="1"/>
          <p:nvPr/>
        </p:nvSpPr>
        <p:spPr>
          <a:xfrm>
            <a:off x="482600" y="7213600"/>
            <a:ext cx="11069209" cy="584775"/>
          </a:xfrm>
          <a:prstGeom prst="rect">
            <a:avLst/>
          </a:prstGeom>
          <a:noFill/>
        </p:spPr>
        <p:txBody>
          <a:bodyPr wrap="square" rtlCol="0">
            <a:spAutoFit/>
          </a:bodyPr>
          <a:lstStyle/>
          <a:p>
            <a:r>
              <a:rPr lang="en-US" sz="3200" dirty="0" smtClean="0"/>
              <a:t>  Aspen saplings        Canadian Thistles             Clovers</a:t>
            </a:r>
            <a:endParaRPr lang="en-US" sz="3200" dirty="0"/>
          </a:p>
        </p:txBody>
      </p:sp>
    </p:spTree>
    <p:extLst>
      <p:ext uri="{BB962C8B-B14F-4D97-AF65-F5344CB8AC3E}">
        <p14:creationId xmlns:p14="http://schemas.microsoft.com/office/powerpoint/2010/main" val="37616821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3216" y="1391621"/>
            <a:ext cx="3463375" cy="5771178"/>
          </a:xfrm>
          <a:prstGeom prst="rect">
            <a:avLst/>
          </a:prstGeom>
          <a:effectLst>
            <a:softEdge rad="1270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210" y="1391620"/>
            <a:ext cx="3461352" cy="5771179"/>
          </a:xfrm>
          <a:prstGeom prst="rect">
            <a:avLst/>
          </a:prstGeom>
          <a:effectLst>
            <a:softEdge rad="127000"/>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1246" y="1391621"/>
            <a:ext cx="3461267" cy="5771178"/>
          </a:xfrm>
          <a:prstGeom prst="rect">
            <a:avLst/>
          </a:prstGeom>
          <a:effectLst>
            <a:softEdge rad="127000"/>
          </a:effectLst>
        </p:spPr>
      </p:pic>
      <p:sp>
        <p:nvSpPr>
          <p:cNvPr id="12" name="TextBox 11"/>
          <p:cNvSpPr txBox="1"/>
          <p:nvPr/>
        </p:nvSpPr>
        <p:spPr>
          <a:xfrm>
            <a:off x="596900" y="7162799"/>
            <a:ext cx="11303000" cy="1077218"/>
          </a:xfrm>
          <a:prstGeom prst="rect">
            <a:avLst/>
          </a:prstGeom>
          <a:noFill/>
        </p:spPr>
        <p:txBody>
          <a:bodyPr wrap="square" rtlCol="0">
            <a:spAutoFit/>
          </a:bodyPr>
          <a:lstStyle/>
          <a:p>
            <a:r>
              <a:rPr lang="en-US" sz="3200" dirty="0" smtClean="0"/>
              <a:t>    Dandelion                Crown Vetch        Kentucky Blue Grass	</a:t>
            </a:r>
            <a:endParaRPr lang="en-US" sz="3200" dirty="0"/>
          </a:p>
        </p:txBody>
      </p:sp>
    </p:spTree>
    <p:extLst>
      <p:ext uri="{BB962C8B-B14F-4D97-AF65-F5344CB8AC3E}">
        <p14:creationId xmlns:p14="http://schemas.microsoft.com/office/powerpoint/2010/main" val="14680945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450848"/>
            <a:ext cx="10972800" cy="1320800"/>
          </a:xfrm>
        </p:spPr>
        <p:txBody>
          <a:bodyPr>
            <a:normAutofit/>
          </a:bodyPr>
          <a:lstStyle/>
          <a:p>
            <a:r>
              <a:rPr lang="en-US" sz="3600" dirty="0" smtClean="0"/>
              <a:t>But mostly Canada Goldenrod &amp; Kentucky Blue Grass</a:t>
            </a:r>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4448" y="1771648"/>
            <a:ext cx="8999551" cy="6749663"/>
          </a:xfrm>
          <a:prstGeom prst="rect">
            <a:avLst/>
          </a:prstGeom>
          <a:effectLst>
            <a:softEdge rad="127000"/>
          </a:effectLst>
        </p:spPr>
      </p:pic>
    </p:spTree>
    <p:extLst>
      <p:ext uri="{BB962C8B-B14F-4D97-AF65-F5344CB8AC3E}">
        <p14:creationId xmlns:p14="http://schemas.microsoft.com/office/powerpoint/2010/main" val="41999152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stCAD V7: C:\Users\user\Documents\Farm\SARE\SARE Aberdeen slide copy.FC7"/>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03300" y="1493520"/>
            <a:ext cx="9910999" cy="7347682"/>
          </a:xfrm>
        </p:spPr>
      </p:pic>
      <p:sp>
        <p:nvSpPr>
          <p:cNvPr id="3" name="Title 2"/>
          <p:cNvSpPr>
            <a:spLocks noGrp="1"/>
          </p:cNvSpPr>
          <p:nvPr>
            <p:ph type="title"/>
          </p:nvPr>
        </p:nvSpPr>
        <p:spPr>
          <a:xfrm>
            <a:off x="0" y="421640"/>
            <a:ext cx="12192000" cy="1071880"/>
          </a:xfrm>
        </p:spPr>
        <p:txBody>
          <a:bodyPr>
            <a:normAutofit/>
          </a:bodyPr>
          <a:lstStyle/>
          <a:p>
            <a:pPr algn="ctr"/>
            <a:r>
              <a:rPr lang="en-US" sz="3200" dirty="0" smtClean="0"/>
              <a:t>First graze through east field 5 ½ days, 16 cows on 2.5 acres</a:t>
            </a:r>
            <a:endParaRPr lang="en-US" sz="3200" dirty="0"/>
          </a:p>
        </p:txBody>
      </p:sp>
    </p:spTree>
    <p:extLst>
      <p:ext uri="{BB962C8B-B14F-4D97-AF65-F5344CB8AC3E}">
        <p14:creationId xmlns:p14="http://schemas.microsoft.com/office/powerpoint/2010/main" val="22115026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034" y="711200"/>
            <a:ext cx="11049366" cy="8344450"/>
          </a:xfrm>
          <a:prstGeom prst="rect">
            <a:avLst/>
          </a:prstGeom>
          <a:effectLst>
            <a:softEdge rad="127000"/>
          </a:effectLst>
        </p:spPr>
      </p:pic>
      <p:sp>
        <p:nvSpPr>
          <p:cNvPr id="2" name="Title 1"/>
          <p:cNvSpPr>
            <a:spLocks noGrp="1"/>
          </p:cNvSpPr>
          <p:nvPr>
            <p:ph type="title"/>
          </p:nvPr>
        </p:nvSpPr>
        <p:spPr/>
        <p:txBody>
          <a:bodyPr>
            <a:normAutofit/>
          </a:bodyPr>
          <a:lstStyle/>
          <a:p>
            <a:r>
              <a:rPr lang="en-US" sz="3600" dirty="0" smtClean="0"/>
              <a:t>Same 16 cows on 1/5 acre for one half day with a rain</a:t>
            </a:r>
            <a:endParaRPr lang="en-US" sz="3600" dirty="0"/>
          </a:p>
        </p:txBody>
      </p:sp>
    </p:spTree>
    <p:extLst>
      <p:ext uri="{BB962C8B-B14F-4D97-AF65-F5344CB8AC3E}">
        <p14:creationId xmlns:p14="http://schemas.microsoft.com/office/powerpoint/2010/main" val="13372265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 y="558526"/>
            <a:ext cx="10972800" cy="8229600"/>
          </a:xfrm>
          <a:prstGeom prst="rect">
            <a:avLst/>
          </a:prstGeom>
          <a:effectLst>
            <a:softEdge rad="127000"/>
          </a:effectLst>
        </p:spPr>
      </p:pic>
      <p:sp>
        <p:nvSpPr>
          <p:cNvPr id="2" name="Title 1"/>
          <p:cNvSpPr>
            <a:spLocks noGrp="1"/>
          </p:cNvSpPr>
          <p:nvPr>
            <p:ph type="title"/>
          </p:nvPr>
        </p:nvSpPr>
        <p:spPr/>
        <p:txBody>
          <a:bodyPr>
            <a:normAutofit/>
          </a:bodyPr>
          <a:lstStyle/>
          <a:p>
            <a:r>
              <a:rPr lang="en-US" sz="3200" dirty="0" smtClean="0"/>
              <a:t>Good mixing of the old dried grass into the surface of the soil</a:t>
            </a:r>
            <a:endParaRPr lang="en-US" sz="3200" dirty="0"/>
          </a:p>
        </p:txBody>
      </p:sp>
    </p:spTree>
    <p:extLst>
      <p:ext uri="{BB962C8B-B14F-4D97-AF65-F5344CB8AC3E}">
        <p14:creationId xmlns:p14="http://schemas.microsoft.com/office/powerpoint/2010/main" val="14305576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36847" y="821524"/>
            <a:ext cx="10522066" cy="7891548"/>
          </a:xfrm>
          <a:effectLst>
            <a:softEdge rad="127000"/>
          </a:effectLst>
        </p:spPr>
      </p:pic>
    </p:spTree>
    <p:extLst>
      <p:ext uri="{BB962C8B-B14F-4D97-AF65-F5344CB8AC3E}">
        <p14:creationId xmlns:p14="http://schemas.microsoft.com/office/powerpoint/2010/main" val="37837923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245" y="773008"/>
            <a:ext cx="10547156" cy="7910367"/>
          </a:xfrm>
          <a:prstGeom prst="rect">
            <a:avLst/>
          </a:prstGeom>
          <a:effectLst>
            <a:softEdge rad="127000"/>
          </a:effectLst>
        </p:spPr>
      </p:pic>
    </p:spTree>
    <p:extLst>
      <p:ext uri="{BB962C8B-B14F-4D97-AF65-F5344CB8AC3E}">
        <p14:creationId xmlns:p14="http://schemas.microsoft.com/office/powerpoint/2010/main" val="19606421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280" y="711200"/>
            <a:ext cx="10698480" cy="7886701"/>
          </a:xfrm>
          <a:prstGeom prst="rect">
            <a:avLst/>
          </a:prstGeom>
          <a:effectLst>
            <a:softEdge rad="127000"/>
          </a:effectLst>
        </p:spPr>
      </p:pic>
    </p:spTree>
    <p:extLst>
      <p:ext uri="{BB962C8B-B14F-4D97-AF65-F5344CB8AC3E}">
        <p14:creationId xmlns:p14="http://schemas.microsoft.com/office/powerpoint/2010/main" val="23187324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222" y="783510"/>
            <a:ext cx="10232920" cy="7674689"/>
          </a:xfrm>
          <a:prstGeom prst="rect">
            <a:avLst/>
          </a:prstGeom>
          <a:effectLst>
            <a:softEdge rad="317500"/>
          </a:effectLst>
        </p:spPr>
      </p:pic>
      <p:sp>
        <p:nvSpPr>
          <p:cNvPr id="2" name="Title 1"/>
          <p:cNvSpPr>
            <a:spLocks noGrp="1"/>
          </p:cNvSpPr>
          <p:nvPr>
            <p:ph type="title"/>
          </p:nvPr>
        </p:nvSpPr>
        <p:spPr>
          <a:xfrm>
            <a:off x="1371600" y="863600"/>
            <a:ext cx="10972800" cy="1320800"/>
          </a:xfrm>
        </p:spPr>
        <p:txBody>
          <a:bodyPr>
            <a:normAutofit fontScale="90000"/>
          </a:bodyPr>
          <a:lstStyle/>
          <a:p>
            <a:r>
              <a:rPr lang="en-US" dirty="0" smtClean="0"/>
              <a:t>Root Prairie Galloways</a:t>
            </a:r>
            <a:br>
              <a:rPr lang="en-US" dirty="0" smtClean="0"/>
            </a:br>
            <a:r>
              <a:rPr lang="en-US" sz="2200" dirty="0" smtClean="0"/>
              <a:t>Brad &amp; Leslea Hodgson</a:t>
            </a:r>
            <a:br>
              <a:rPr lang="en-US" sz="2200" dirty="0" smtClean="0"/>
            </a:br>
            <a:r>
              <a:rPr lang="en-US" sz="2200" dirty="0" smtClean="0"/>
              <a:t>Fountain, MN</a:t>
            </a:r>
            <a:endParaRPr lang="en-US" sz="2200" dirty="0"/>
          </a:p>
        </p:txBody>
      </p:sp>
    </p:spTree>
    <p:extLst>
      <p:ext uri="{BB962C8B-B14F-4D97-AF65-F5344CB8AC3E}">
        <p14:creationId xmlns:p14="http://schemas.microsoft.com/office/powerpoint/2010/main" val="28399720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215" y="-2624702"/>
            <a:ext cx="10515600" cy="1209076"/>
          </a:xfrm>
        </p:spPr>
        <p:txBody>
          <a:bodyPr/>
          <a:lstStyle/>
          <a:p>
            <a:r>
              <a:rPr lang="en-US" dirty="0" smtClean="0"/>
              <a:t>Before &amp; After Elderberries</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964" y="1206584"/>
            <a:ext cx="5244353" cy="6952734"/>
          </a:xfrm>
          <a:prstGeom prst="rect">
            <a:avLst/>
          </a:prstGeom>
          <a:effectLst>
            <a:softEdge rad="127000"/>
          </a:effec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193"/>
          <a:stretch/>
        </p:blipFill>
        <p:spPr>
          <a:xfrm>
            <a:off x="6253780" y="1190107"/>
            <a:ext cx="5405717" cy="6969211"/>
          </a:xfrm>
          <a:prstGeom prst="rect">
            <a:avLst/>
          </a:prstGeom>
          <a:effectLst>
            <a:softEdge rad="127000"/>
          </a:effectLst>
        </p:spPr>
      </p:pic>
      <p:sp>
        <p:nvSpPr>
          <p:cNvPr id="7" name="TextBox 6"/>
          <p:cNvSpPr txBox="1"/>
          <p:nvPr/>
        </p:nvSpPr>
        <p:spPr>
          <a:xfrm>
            <a:off x="4815840" y="605332"/>
            <a:ext cx="3352800" cy="584775"/>
          </a:xfrm>
          <a:prstGeom prst="rect">
            <a:avLst/>
          </a:prstGeom>
          <a:noFill/>
        </p:spPr>
        <p:txBody>
          <a:bodyPr wrap="square" rtlCol="0">
            <a:spAutoFit/>
          </a:bodyPr>
          <a:lstStyle/>
          <a:p>
            <a:r>
              <a:rPr lang="en-US" sz="3200" dirty="0" smtClean="0">
                <a:latin typeface="+mj-lt"/>
              </a:rPr>
              <a:t>Elderberries</a:t>
            </a:r>
            <a:endParaRPr lang="en-US" sz="3200" dirty="0">
              <a:latin typeface="+mj-lt"/>
            </a:endParaRPr>
          </a:p>
        </p:txBody>
      </p:sp>
      <p:sp>
        <p:nvSpPr>
          <p:cNvPr id="8" name="TextBox 7"/>
          <p:cNvSpPr txBox="1"/>
          <p:nvPr/>
        </p:nvSpPr>
        <p:spPr>
          <a:xfrm>
            <a:off x="2240280" y="8220873"/>
            <a:ext cx="7970520" cy="523220"/>
          </a:xfrm>
          <a:prstGeom prst="rect">
            <a:avLst/>
          </a:prstGeom>
          <a:noFill/>
        </p:spPr>
        <p:txBody>
          <a:bodyPr wrap="square" rtlCol="0">
            <a:spAutoFit/>
          </a:bodyPr>
          <a:lstStyle/>
          <a:p>
            <a:r>
              <a:rPr lang="en-US" sz="2800" dirty="0" smtClean="0"/>
              <a:t>Before                                                       After</a:t>
            </a:r>
            <a:endParaRPr lang="en-US" sz="2800" dirty="0"/>
          </a:p>
        </p:txBody>
      </p:sp>
    </p:spTree>
    <p:extLst>
      <p:ext uri="{BB962C8B-B14F-4D97-AF65-F5344CB8AC3E}">
        <p14:creationId xmlns:p14="http://schemas.microsoft.com/office/powerpoint/2010/main" val="9892871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273" y="1088185"/>
            <a:ext cx="10174384" cy="7630788"/>
          </a:xfrm>
          <a:prstGeom prst="rect">
            <a:avLst/>
          </a:prstGeom>
          <a:effectLst>
            <a:softEdge rad="127000"/>
          </a:effectLst>
        </p:spPr>
      </p:pic>
      <p:sp>
        <p:nvSpPr>
          <p:cNvPr id="2" name="Title 1"/>
          <p:cNvSpPr>
            <a:spLocks noGrp="1"/>
          </p:cNvSpPr>
          <p:nvPr>
            <p:ph type="title"/>
          </p:nvPr>
        </p:nvSpPr>
        <p:spPr>
          <a:xfrm>
            <a:off x="609600" y="580572"/>
            <a:ext cx="10972800" cy="1320800"/>
          </a:xfrm>
        </p:spPr>
        <p:txBody>
          <a:bodyPr/>
          <a:lstStyle/>
          <a:p>
            <a:r>
              <a:rPr lang="en-US" dirty="0" smtClean="0"/>
              <a:t>May 3</a:t>
            </a:r>
            <a:r>
              <a:rPr lang="en-US" baseline="30000" dirty="0" smtClean="0"/>
              <a:t>rd</a:t>
            </a:r>
            <a:endParaRPr lang="en-US" dirty="0"/>
          </a:p>
        </p:txBody>
      </p:sp>
    </p:spTree>
    <p:extLst>
      <p:ext uri="{BB962C8B-B14F-4D97-AF65-F5344CB8AC3E}">
        <p14:creationId xmlns:p14="http://schemas.microsoft.com/office/powerpoint/2010/main" val="4689281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4628"/>
            <a:ext cx="10972800" cy="1320800"/>
          </a:xfrm>
        </p:spPr>
        <p:txBody>
          <a:bodyPr>
            <a:normAutofit/>
          </a:bodyPr>
          <a:lstStyle/>
          <a:p>
            <a:r>
              <a:rPr lang="en-US" sz="4000" dirty="0" smtClean="0"/>
              <a:t>Now move on to the south slope</a:t>
            </a:r>
            <a:endParaRPr lang="en-US" sz="40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1524001"/>
            <a:ext cx="10934186" cy="7084906"/>
          </a:xfrm>
          <a:prstGeom prst="rect">
            <a:avLst/>
          </a:prstGeom>
          <a:effectLst>
            <a:softEdge rad="127000"/>
          </a:effectLst>
        </p:spPr>
      </p:pic>
    </p:spTree>
    <p:extLst>
      <p:ext uri="{BB962C8B-B14F-4D97-AF65-F5344CB8AC3E}">
        <p14:creationId xmlns:p14="http://schemas.microsoft.com/office/powerpoint/2010/main" val="17646654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91645"/>
            <a:ext cx="10972800" cy="1526258"/>
          </a:xfrm>
        </p:spPr>
        <p:txBody>
          <a:bodyPr/>
          <a:lstStyle/>
          <a:p>
            <a:r>
              <a:rPr lang="en-US" dirty="0" smtClean="0"/>
              <a:t>Starting up the south slope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560" y="716280"/>
            <a:ext cx="10850880" cy="8138160"/>
          </a:xfrm>
          <a:prstGeom prst="rect">
            <a:avLst/>
          </a:prstGeom>
          <a:effectLst>
            <a:softEdge rad="127000"/>
          </a:effectLst>
        </p:spPr>
      </p:pic>
    </p:spTree>
    <p:extLst>
      <p:ext uri="{BB962C8B-B14F-4D97-AF65-F5344CB8AC3E}">
        <p14:creationId xmlns:p14="http://schemas.microsoft.com/office/powerpoint/2010/main" val="41568773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8993" y="1280160"/>
            <a:ext cx="11096451" cy="7665721"/>
          </a:xfrm>
          <a:prstGeom prst="rect">
            <a:avLst/>
          </a:prstGeom>
          <a:effectLst>
            <a:softEdge rad="127000"/>
          </a:effectLst>
        </p:spPr>
      </p:pic>
      <p:sp>
        <p:nvSpPr>
          <p:cNvPr id="2" name="Title 1"/>
          <p:cNvSpPr>
            <a:spLocks noGrp="1"/>
          </p:cNvSpPr>
          <p:nvPr>
            <p:ph type="title"/>
          </p:nvPr>
        </p:nvSpPr>
        <p:spPr>
          <a:xfrm>
            <a:off x="4572000" y="314960"/>
            <a:ext cx="7073444" cy="1320800"/>
          </a:xfrm>
        </p:spPr>
        <p:txBody>
          <a:bodyPr>
            <a:normAutofit/>
          </a:bodyPr>
          <a:lstStyle/>
          <a:p>
            <a:r>
              <a:rPr lang="en-US" sz="4400" dirty="0" smtClean="0"/>
              <a:t>Actually quite content</a:t>
            </a:r>
            <a:endParaRPr lang="en-US" sz="4400" dirty="0"/>
          </a:p>
        </p:txBody>
      </p:sp>
    </p:spTree>
    <p:extLst>
      <p:ext uri="{BB962C8B-B14F-4D97-AF65-F5344CB8AC3E}">
        <p14:creationId xmlns:p14="http://schemas.microsoft.com/office/powerpoint/2010/main" val="15022592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2080" y="624840"/>
            <a:ext cx="10617889" cy="7963417"/>
          </a:xfrm>
          <a:prstGeom prst="rect">
            <a:avLst/>
          </a:prstGeom>
          <a:effectLst>
            <a:softEdge rad="127000"/>
          </a:effectLst>
        </p:spPr>
      </p:pic>
      <p:sp>
        <p:nvSpPr>
          <p:cNvPr id="2" name="Title 1"/>
          <p:cNvSpPr>
            <a:spLocks noGrp="1"/>
          </p:cNvSpPr>
          <p:nvPr>
            <p:ph type="title"/>
          </p:nvPr>
        </p:nvSpPr>
        <p:spPr>
          <a:xfrm>
            <a:off x="178489" y="5653481"/>
            <a:ext cx="10972800" cy="1320800"/>
          </a:xfrm>
        </p:spPr>
        <p:txBody>
          <a:bodyPr>
            <a:normAutofit/>
          </a:bodyPr>
          <a:lstStyle/>
          <a:p>
            <a:r>
              <a:rPr lang="en-US" sz="4800" dirty="0" smtClean="0">
                <a:solidFill>
                  <a:schemeClr val="tx1"/>
                </a:solidFill>
              </a:rPr>
              <a:t>Halfway across the south slope</a:t>
            </a:r>
            <a:endParaRPr lang="en-US" sz="4800" dirty="0">
              <a:solidFill>
                <a:schemeClr val="tx1"/>
              </a:solidFill>
            </a:endParaRPr>
          </a:p>
        </p:txBody>
      </p:sp>
    </p:spTree>
    <p:extLst>
      <p:ext uri="{BB962C8B-B14F-4D97-AF65-F5344CB8AC3E}">
        <p14:creationId xmlns:p14="http://schemas.microsoft.com/office/powerpoint/2010/main" val="22436713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711200"/>
            <a:ext cx="10515600" cy="7886700"/>
          </a:xfrm>
          <a:prstGeom prst="rect">
            <a:avLst/>
          </a:prstGeom>
        </p:spPr>
      </p:pic>
      <p:sp>
        <p:nvSpPr>
          <p:cNvPr id="2" name="Title 1"/>
          <p:cNvSpPr>
            <a:spLocks noGrp="1"/>
          </p:cNvSpPr>
          <p:nvPr>
            <p:ph type="title"/>
          </p:nvPr>
        </p:nvSpPr>
        <p:spPr/>
        <p:txBody>
          <a:bodyPr>
            <a:normAutofit/>
          </a:bodyPr>
          <a:lstStyle/>
          <a:p>
            <a:r>
              <a:rPr lang="en-US" sz="3600" dirty="0" smtClean="0"/>
              <a:t>Just working away at getting the green stuff.</a:t>
            </a:r>
            <a:endParaRPr lang="en-US" sz="3600" dirty="0"/>
          </a:p>
        </p:txBody>
      </p:sp>
    </p:spTree>
    <p:extLst>
      <p:ext uri="{BB962C8B-B14F-4D97-AF65-F5344CB8AC3E}">
        <p14:creationId xmlns:p14="http://schemas.microsoft.com/office/powerpoint/2010/main" val="17811544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0" y="888997"/>
            <a:ext cx="10571346" cy="7928510"/>
          </a:xfrm>
          <a:prstGeom prst="rect">
            <a:avLst/>
          </a:prstGeom>
          <a:effectLst>
            <a:softEdge rad="317500"/>
          </a:effectLst>
        </p:spPr>
      </p:pic>
    </p:spTree>
    <p:extLst>
      <p:ext uri="{BB962C8B-B14F-4D97-AF65-F5344CB8AC3E}">
        <p14:creationId xmlns:p14="http://schemas.microsoft.com/office/powerpoint/2010/main" val="17391042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0440" y="883920"/>
            <a:ext cx="8356729" cy="7696200"/>
          </a:xfrm>
          <a:prstGeom prst="rect">
            <a:avLst/>
          </a:prstGeom>
          <a:effectLst>
            <a:softEdge rad="127000"/>
          </a:effectLst>
        </p:spPr>
      </p:pic>
      <p:sp>
        <p:nvSpPr>
          <p:cNvPr id="2" name="Title 1"/>
          <p:cNvSpPr>
            <a:spLocks noGrp="1"/>
          </p:cNvSpPr>
          <p:nvPr>
            <p:ph type="title"/>
          </p:nvPr>
        </p:nvSpPr>
        <p:spPr>
          <a:xfrm>
            <a:off x="428897" y="966652"/>
            <a:ext cx="3272246" cy="3901440"/>
          </a:xfrm>
        </p:spPr>
        <p:txBody>
          <a:bodyPr>
            <a:normAutofit/>
          </a:bodyPr>
          <a:lstStyle/>
          <a:p>
            <a:r>
              <a:rPr lang="en-US" sz="3200" dirty="0" smtClean="0"/>
              <a:t>They cleaned up all Goldenrod along the edge of field</a:t>
            </a:r>
            <a:endParaRPr lang="en-US" sz="3200" dirty="0"/>
          </a:p>
        </p:txBody>
      </p:sp>
    </p:spTree>
    <p:extLst>
      <p:ext uri="{BB962C8B-B14F-4D97-AF65-F5344CB8AC3E}">
        <p14:creationId xmlns:p14="http://schemas.microsoft.com/office/powerpoint/2010/main" val="22446221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464" y="1975797"/>
            <a:ext cx="10962902" cy="6726243"/>
          </a:xfrm>
          <a:prstGeom prst="rect">
            <a:avLst/>
          </a:prstGeom>
          <a:effectLst>
            <a:softEdge rad="127000"/>
          </a:effectLst>
        </p:spPr>
      </p:pic>
      <p:sp>
        <p:nvSpPr>
          <p:cNvPr id="2" name="Title 1"/>
          <p:cNvSpPr>
            <a:spLocks noGrp="1"/>
          </p:cNvSpPr>
          <p:nvPr>
            <p:ph type="title"/>
          </p:nvPr>
        </p:nvSpPr>
        <p:spPr>
          <a:xfrm>
            <a:off x="838202" y="-2690513"/>
            <a:ext cx="10709164" cy="1152500"/>
          </a:xfrm>
          <a:solidFill>
            <a:schemeClr val="accent4"/>
          </a:solidFill>
        </p:spPr>
        <p:txBody>
          <a:bodyPr/>
          <a:lstStyle/>
          <a:p>
            <a:r>
              <a:rPr lang="en-US" dirty="0" smtClean="0"/>
              <a:t>Finishing the south slope</a:t>
            </a:r>
            <a:endParaRPr lang="en-US" dirty="0"/>
          </a:p>
        </p:txBody>
      </p:sp>
      <p:sp>
        <p:nvSpPr>
          <p:cNvPr id="4" name="TextBox 3"/>
          <p:cNvSpPr txBox="1"/>
          <p:nvPr/>
        </p:nvSpPr>
        <p:spPr>
          <a:xfrm>
            <a:off x="584464" y="807720"/>
            <a:ext cx="10962902" cy="1077218"/>
          </a:xfrm>
          <a:prstGeom prst="rect">
            <a:avLst/>
          </a:prstGeom>
          <a:noFill/>
        </p:spPr>
        <p:txBody>
          <a:bodyPr wrap="square" rtlCol="0">
            <a:spAutoFit/>
          </a:bodyPr>
          <a:lstStyle/>
          <a:p>
            <a:r>
              <a:rPr lang="en-US" sz="3200" dirty="0" smtClean="0">
                <a:solidFill>
                  <a:schemeClr val="tx2"/>
                </a:solidFill>
                <a:latin typeface="+mj-lt"/>
              </a:rPr>
              <a:t>Finished up weeding in the Bluestem for this season and now on to the cool season pastures.</a:t>
            </a:r>
            <a:endParaRPr lang="en-US" sz="3200" dirty="0">
              <a:solidFill>
                <a:schemeClr val="tx2"/>
              </a:solidFill>
              <a:latin typeface="+mj-lt"/>
            </a:endParaRPr>
          </a:p>
        </p:txBody>
      </p:sp>
    </p:spTree>
    <p:extLst>
      <p:ext uri="{BB962C8B-B14F-4D97-AF65-F5344CB8AC3E}">
        <p14:creationId xmlns:p14="http://schemas.microsoft.com/office/powerpoint/2010/main" val="39035484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576580"/>
            <a:ext cx="10680700" cy="1544320"/>
          </a:xfrm>
        </p:spPr>
        <p:txBody>
          <a:bodyPr>
            <a:normAutofit fontScale="90000"/>
          </a:bodyPr>
          <a:lstStyle/>
          <a:p>
            <a:r>
              <a:rPr lang="en-US" dirty="0" smtClean="0"/>
              <a:t>Big Bluestem pastures established spring 2000 </a:t>
            </a:r>
            <a:endParaRPr lang="en-US"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298440" y="1687707"/>
            <a:ext cx="6322060" cy="6451531"/>
          </a:xfrm>
        </p:spPr>
      </p:pic>
      <p:sp>
        <p:nvSpPr>
          <p:cNvPr id="3" name="TextBox 2"/>
          <p:cNvSpPr txBox="1"/>
          <p:nvPr/>
        </p:nvSpPr>
        <p:spPr>
          <a:xfrm>
            <a:off x="459740" y="2463800"/>
            <a:ext cx="4432300"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err="1" smtClean="0"/>
              <a:t>Truax</a:t>
            </a:r>
            <a:r>
              <a:rPr lang="en-US" sz="2800" dirty="0" smtClean="0"/>
              <a:t> No-till drill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Local Genotype seed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One seeding into former cornfield the other into bean stubble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Mowed the weeds yr. 1</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Burned the fields a few years later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Hayed them a few times</a:t>
            </a:r>
            <a:endParaRPr lang="en-US" sz="2800" dirty="0"/>
          </a:p>
        </p:txBody>
      </p:sp>
    </p:spTree>
    <p:extLst>
      <p:ext uri="{BB962C8B-B14F-4D97-AF65-F5344CB8AC3E}">
        <p14:creationId xmlns:p14="http://schemas.microsoft.com/office/powerpoint/2010/main" val="30477856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 problematic weed to note: Crown Vetch</a:t>
            </a:r>
            <a:endParaRPr lang="en-US" sz="4400" dirty="0"/>
          </a:p>
        </p:txBody>
      </p:sp>
      <p:sp>
        <p:nvSpPr>
          <p:cNvPr id="3" name="TextBox 2"/>
          <p:cNvSpPr txBox="1"/>
          <p:nvPr/>
        </p:nvSpPr>
        <p:spPr>
          <a:xfrm>
            <a:off x="635000" y="2122186"/>
            <a:ext cx="3073400" cy="698652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Very early so it gets ahead of other plants</a:t>
            </a:r>
          </a:p>
          <a:p>
            <a:endParaRPr lang="en-US" sz="2800" dirty="0" smtClean="0"/>
          </a:p>
          <a:p>
            <a:pPr marL="285750" indent="-285750">
              <a:buFont typeface="Arial" panose="020B0604020202020204" pitchFamily="34" charset="0"/>
              <a:buChar char="•"/>
            </a:pPr>
            <a:r>
              <a:rPr lang="en-US" sz="2800" dirty="0" smtClean="0"/>
              <a:t>Very aggressive</a:t>
            </a:r>
          </a:p>
          <a:p>
            <a:endParaRPr lang="en-US" sz="2800" dirty="0" smtClean="0"/>
          </a:p>
          <a:p>
            <a:pPr marL="285750" indent="-285750">
              <a:buFont typeface="Arial" panose="020B0604020202020204" pitchFamily="34" charset="0"/>
              <a:buChar char="•"/>
            </a:pPr>
            <a:r>
              <a:rPr lang="en-US" sz="2800" dirty="0" smtClean="0"/>
              <a:t>Very leafy so it shades out competition easily</a:t>
            </a:r>
          </a:p>
          <a:p>
            <a:pPr marL="285750" indent="-285750">
              <a:buFont typeface="Arial" panose="020B0604020202020204" pitchFamily="34" charset="0"/>
              <a:buChar char="•"/>
            </a:pPr>
            <a:endParaRPr lang="en-US" sz="2800" dirty="0"/>
          </a:p>
          <a:p>
            <a:r>
              <a:rPr lang="en-US" sz="2800" i="1" dirty="0"/>
              <a:t> </a:t>
            </a:r>
            <a:r>
              <a:rPr lang="en-US" sz="2800" i="1" dirty="0" smtClean="0"/>
              <a:t>    But it’s also </a:t>
            </a:r>
          </a:p>
          <a:p>
            <a:endParaRPr lang="en-US" sz="2800" dirty="0" smtClean="0"/>
          </a:p>
          <a:p>
            <a:pPr marL="285750" indent="-285750">
              <a:buFont typeface="Arial" panose="020B0604020202020204" pitchFamily="34" charset="0"/>
              <a:buChar char="•"/>
            </a:pPr>
            <a:r>
              <a:rPr lang="en-US" sz="2800" dirty="0"/>
              <a:t>V</a:t>
            </a:r>
            <a:r>
              <a:rPr lang="en-US" sz="2800" dirty="0" smtClean="0"/>
              <a:t>ery palatable</a:t>
            </a:r>
          </a:p>
          <a:p>
            <a:pPr marL="285750" indent="-285750">
              <a:buFont typeface="Arial" panose="020B0604020202020204" pitchFamily="34" charset="0"/>
              <a:buChar char="•"/>
            </a:pPr>
            <a:endParaRPr lang="en-US" sz="2800" dirty="0" smtClean="0"/>
          </a:p>
          <a:p>
            <a:endParaRPr 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2299986"/>
            <a:ext cx="7708900" cy="5781675"/>
          </a:xfrm>
          <a:prstGeom prst="rect">
            <a:avLst/>
          </a:prstGeom>
        </p:spPr>
      </p:pic>
    </p:spTree>
    <p:extLst>
      <p:ext uri="{BB962C8B-B14F-4D97-AF65-F5344CB8AC3E}">
        <p14:creationId xmlns:p14="http://schemas.microsoft.com/office/powerpoint/2010/main" val="40638062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694" y="1078230"/>
            <a:ext cx="10436386" cy="7827290"/>
          </a:xfrm>
          <a:prstGeom prst="rect">
            <a:avLst/>
          </a:prstGeom>
          <a:effectLst>
            <a:softEdge rad="127000"/>
          </a:effectLst>
        </p:spPr>
      </p:pic>
      <p:sp>
        <p:nvSpPr>
          <p:cNvPr id="4" name="Title 3"/>
          <p:cNvSpPr>
            <a:spLocks noGrp="1"/>
          </p:cNvSpPr>
          <p:nvPr>
            <p:ph type="title"/>
          </p:nvPr>
        </p:nvSpPr>
        <p:spPr>
          <a:xfrm>
            <a:off x="6355080" y="417830"/>
            <a:ext cx="5593080" cy="1320800"/>
          </a:xfrm>
        </p:spPr>
        <p:txBody>
          <a:bodyPr>
            <a:normAutofit/>
          </a:bodyPr>
          <a:lstStyle/>
          <a:p>
            <a:r>
              <a:rPr lang="en-US" sz="3600" dirty="0" smtClean="0"/>
              <a:t>Crown vetch before…</a:t>
            </a:r>
            <a:endParaRPr lang="en-US" sz="3600" dirty="0"/>
          </a:p>
        </p:txBody>
      </p:sp>
    </p:spTree>
    <p:extLst>
      <p:ext uri="{BB962C8B-B14F-4D97-AF65-F5344CB8AC3E}">
        <p14:creationId xmlns:p14="http://schemas.microsoft.com/office/powerpoint/2010/main" val="39891225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2690512"/>
            <a:ext cx="10515600" cy="1682752"/>
          </a:xfrm>
        </p:spPr>
        <p:txBody>
          <a:bodyPr/>
          <a:lstStyle/>
          <a:p>
            <a:r>
              <a:rPr lang="en-US" dirty="0" smtClean="0"/>
              <a:t>The vetch in the grazed paddock</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947" y="1240691"/>
            <a:ext cx="10894842" cy="7263229"/>
          </a:xfrm>
          <a:prstGeom prst="rect">
            <a:avLst/>
          </a:prstGeom>
          <a:effectLst>
            <a:softEdge rad="317500"/>
          </a:effectLst>
        </p:spPr>
      </p:pic>
      <p:sp>
        <p:nvSpPr>
          <p:cNvPr id="5" name="TextBox 4"/>
          <p:cNvSpPr txBox="1"/>
          <p:nvPr/>
        </p:nvSpPr>
        <p:spPr>
          <a:xfrm>
            <a:off x="1234443" y="692331"/>
            <a:ext cx="8854437" cy="646331"/>
          </a:xfrm>
          <a:prstGeom prst="rect">
            <a:avLst/>
          </a:prstGeom>
          <a:noFill/>
        </p:spPr>
        <p:txBody>
          <a:bodyPr wrap="square" rtlCol="0">
            <a:spAutoFit/>
          </a:bodyPr>
          <a:lstStyle/>
          <a:p>
            <a:r>
              <a:rPr lang="en-US" sz="3600" dirty="0" smtClean="0">
                <a:solidFill>
                  <a:schemeClr val="tx2"/>
                </a:solidFill>
                <a:latin typeface="+mj-lt"/>
              </a:rPr>
              <a:t>Crown vetch after, reduced to one pile.</a:t>
            </a:r>
            <a:endParaRPr lang="en-US" sz="3600" dirty="0">
              <a:solidFill>
                <a:schemeClr val="tx2"/>
              </a:solidFill>
              <a:latin typeface="+mj-lt"/>
            </a:endParaRPr>
          </a:p>
        </p:txBody>
      </p:sp>
    </p:spTree>
    <p:extLst>
      <p:ext uri="{BB962C8B-B14F-4D97-AF65-F5344CB8AC3E}">
        <p14:creationId xmlns:p14="http://schemas.microsoft.com/office/powerpoint/2010/main" val="15708077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765628"/>
            <a:ext cx="8088086" cy="671286"/>
          </a:xfrm>
        </p:spPr>
        <p:txBody>
          <a:bodyPr>
            <a:normAutofit fontScale="90000"/>
          </a:bodyPr>
          <a:lstStyle/>
          <a:p>
            <a:r>
              <a:rPr lang="en-US" sz="4800" dirty="0" smtClean="0"/>
              <a:t>How the research was done.</a:t>
            </a:r>
            <a:endParaRPr lang="en-US" sz="4800" dirty="0"/>
          </a:p>
        </p:txBody>
      </p:sp>
      <p:sp>
        <p:nvSpPr>
          <p:cNvPr id="3" name="TextBox 2"/>
          <p:cNvSpPr txBox="1"/>
          <p:nvPr/>
        </p:nvSpPr>
        <p:spPr>
          <a:xfrm>
            <a:off x="751113" y="1596572"/>
            <a:ext cx="10700657" cy="1384995"/>
          </a:xfrm>
          <a:prstGeom prst="rect">
            <a:avLst/>
          </a:prstGeom>
          <a:noFill/>
        </p:spPr>
        <p:txBody>
          <a:bodyPr wrap="square" rtlCol="0">
            <a:spAutoFit/>
          </a:bodyPr>
          <a:lstStyle/>
          <a:p>
            <a:r>
              <a:rPr lang="en-US" sz="2800" dirty="0" smtClean="0"/>
              <a:t>Our collaborator Howard Moechnig had the experience with setting up an experiment of this type, and the plant identification skill which was necessary for good accurate information.</a:t>
            </a:r>
            <a:endParaRPr lang="en-US" sz="2800" dirty="0"/>
          </a:p>
        </p:txBody>
      </p:sp>
      <p:sp>
        <p:nvSpPr>
          <p:cNvPr id="4" name="TextBox 3"/>
          <p:cNvSpPr txBox="1"/>
          <p:nvPr/>
        </p:nvSpPr>
        <p:spPr>
          <a:xfrm>
            <a:off x="751112" y="3140106"/>
            <a:ext cx="10700657" cy="1815882"/>
          </a:xfrm>
          <a:prstGeom prst="rect">
            <a:avLst/>
          </a:prstGeom>
          <a:noFill/>
        </p:spPr>
        <p:txBody>
          <a:bodyPr wrap="square" rtlCol="0">
            <a:spAutoFit/>
          </a:bodyPr>
          <a:lstStyle/>
          <a:p>
            <a:r>
              <a:rPr lang="en-US" sz="2800" dirty="0" smtClean="0"/>
              <a:t>Howard came out and we walked the fields and chose two adjacent paddocks for the data collection. One paddock became the control which we would not graze and the other next to it would be grazed.</a:t>
            </a:r>
            <a:endParaRPr lang="en-US" sz="2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8778" y="4669971"/>
            <a:ext cx="6914881" cy="4148376"/>
          </a:xfrm>
          <a:prstGeom prst="rect">
            <a:avLst/>
          </a:prstGeom>
          <a:effectLst>
            <a:softEdge rad="127000"/>
          </a:effectLst>
        </p:spPr>
      </p:pic>
    </p:spTree>
    <p:extLst>
      <p:ext uri="{BB962C8B-B14F-4D97-AF65-F5344CB8AC3E}">
        <p14:creationId xmlns:p14="http://schemas.microsoft.com/office/powerpoint/2010/main" val="25824335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329" y="624114"/>
            <a:ext cx="8635367" cy="899886"/>
          </a:xfrm>
        </p:spPr>
        <p:txBody>
          <a:bodyPr>
            <a:normAutofit/>
          </a:bodyPr>
          <a:lstStyle/>
          <a:p>
            <a:r>
              <a:rPr lang="en-US" sz="4400" dirty="0" smtClean="0"/>
              <a:t>Transect system set up by Howard</a:t>
            </a:r>
            <a:endParaRPr lang="en-US" sz="4400" dirty="0"/>
          </a:p>
        </p:txBody>
      </p:sp>
      <p:sp>
        <p:nvSpPr>
          <p:cNvPr id="4" name="TextBox 3"/>
          <p:cNvSpPr txBox="1"/>
          <p:nvPr/>
        </p:nvSpPr>
        <p:spPr>
          <a:xfrm>
            <a:off x="1078649" y="1676401"/>
            <a:ext cx="9862458" cy="3046988"/>
          </a:xfrm>
          <a:prstGeom prst="rect">
            <a:avLst/>
          </a:prstGeom>
          <a:noFill/>
        </p:spPr>
        <p:txBody>
          <a:bodyPr wrap="square" rtlCol="0">
            <a:spAutoFit/>
          </a:bodyPr>
          <a:lstStyle/>
          <a:p>
            <a:r>
              <a:rPr lang="en-US" sz="2400" dirty="0" smtClean="0"/>
              <a:t>Each transect was designed on the 8 points of the compass. One steel T post was set in the center of each and lighter weight fiberglass posts were used for the 8 points off of the center.</a:t>
            </a:r>
          </a:p>
          <a:p>
            <a:endParaRPr lang="en-US" dirty="0"/>
          </a:p>
          <a:p>
            <a:r>
              <a:rPr lang="en-US" sz="2400" dirty="0" smtClean="0"/>
              <a:t>Plant identification was done at one foot intervals along a cloth tape pulled to each point from the center.</a:t>
            </a:r>
          </a:p>
          <a:p>
            <a:endParaRPr lang="en-US" sz="2400" dirty="0"/>
          </a:p>
          <a:p>
            <a:endParaRPr lang="en-US" sz="2400" dirty="0"/>
          </a:p>
        </p:txBody>
      </p:sp>
      <p:pic>
        <p:nvPicPr>
          <p:cNvPr id="6" name="Content Placeholder 5" descr="FastCAD V7: C:\Users\user\Documents\Farm\SARE\SARE transects.FC7"/>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78649" y="4158343"/>
            <a:ext cx="10245424" cy="4441371"/>
          </a:xfrm>
        </p:spPr>
      </p:pic>
    </p:spTree>
    <p:extLst>
      <p:ext uri="{BB962C8B-B14F-4D97-AF65-F5344CB8AC3E}">
        <p14:creationId xmlns:p14="http://schemas.microsoft.com/office/powerpoint/2010/main" val="15264409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1200"/>
            <a:ext cx="11125200" cy="1320800"/>
          </a:xfrm>
        </p:spPr>
        <p:txBody>
          <a:bodyPr>
            <a:normAutofit/>
          </a:bodyPr>
          <a:lstStyle/>
          <a:p>
            <a:r>
              <a:rPr lang="en-US" sz="3200" dirty="0" smtClean="0"/>
              <a:t>Howard making a record of each plant found at 1’ intervals along a line of the transect</a:t>
            </a:r>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0226" y="2032000"/>
            <a:ext cx="8923947" cy="6328229"/>
          </a:xfrm>
          <a:prstGeom prst="rect">
            <a:avLst/>
          </a:prstGeom>
          <a:effectLst>
            <a:softEdge rad="127000"/>
          </a:effectLst>
        </p:spPr>
      </p:pic>
    </p:spTree>
    <p:extLst>
      <p:ext uri="{BB962C8B-B14F-4D97-AF65-F5344CB8AC3E}">
        <p14:creationId xmlns:p14="http://schemas.microsoft.com/office/powerpoint/2010/main" val="9131185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230119" y="696686"/>
            <a:ext cx="5197175" cy="7852230"/>
          </a:xfrm>
          <a:prstGeom prst="rect">
            <a:avLst/>
          </a:prstGeom>
        </p:spPr>
      </p:pic>
      <p:sp>
        <p:nvSpPr>
          <p:cNvPr id="2" name="TextBox 1"/>
          <p:cNvSpPr txBox="1"/>
          <p:nvPr/>
        </p:nvSpPr>
        <p:spPr>
          <a:xfrm>
            <a:off x="522514" y="1034143"/>
            <a:ext cx="5355772" cy="6494085"/>
          </a:xfrm>
          <a:prstGeom prst="rect">
            <a:avLst/>
          </a:prstGeom>
          <a:noFill/>
        </p:spPr>
        <p:txBody>
          <a:bodyPr wrap="square" rtlCol="0">
            <a:spAutoFit/>
          </a:bodyPr>
          <a:lstStyle/>
          <a:p>
            <a:r>
              <a:rPr lang="en-US" sz="3200" dirty="0" smtClean="0"/>
              <a:t>Howard did the work of  transferring the information to a spreadsheet for analysis</a:t>
            </a:r>
          </a:p>
          <a:p>
            <a:endParaRPr lang="en-US" sz="3200" dirty="0" smtClean="0"/>
          </a:p>
          <a:p>
            <a:r>
              <a:rPr lang="en-US" sz="3200" dirty="0" smtClean="0"/>
              <a:t>Two 3’x3’ sections were also clipped, dried, sorted, and weighed by species</a:t>
            </a:r>
          </a:p>
          <a:p>
            <a:endParaRPr lang="en-US" sz="3200" dirty="0" smtClean="0"/>
          </a:p>
          <a:p>
            <a:r>
              <a:rPr lang="en-US" sz="3200" dirty="0" smtClean="0"/>
              <a:t>Like doing an inventory of a pile of hay. </a:t>
            </a:r>
          </a:p>
          <a:p>
            <a:r>
              <a:rPr lang="en-US" sz="3200" dirty="0" smtClean="0"/>
              <a:t>This gave Howard the yield data to look at</a:t>
            </a:r>
            <a:endParaRPr lang="en-US" sz="3200" dirty="0"/>
          </a:p>
        </p:txBody>
      </p:sp>
    </p:spTree>
    <p:extLst>
      <p:ext uri="{BB962C8B-B14F-4D97-AF65-F5344CB8AC3E}">
        <p14:creationId xmlns:p14="http://schemas.microsoft.com/office/powerpoint/2010/main" val="36225866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4998" y="958802"/>
            <a:ext cx="10094259" cy="7570693"/>
          </a:xfrm>
          <a:prstGeom prst="rect">
            <a:avLst/>
          </a:prstGeom>
          <a:effectLst>
            <a:softEdge rad="127000"/>
          </a:effectLst>
        </p:spPr>
      </p:pic>
    </p:spTree>
    <p:extLst>
      <p:ext uri="{BB962C8B-B14F-4D97-AF65-F5344CB8AC3E}">
        <p14:creationId xmlns:p14="http://schemas.microsoft.com/office/powerpoint/2010/main" val="9759912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6543" y="859972"/>
            <a:ext cx="10145486" cy="584775"/>
          </a:xfrm>
          <a:prstGeom prst="rect">
            <a:avLst/>
          </a:prstGeom>
          <a:noFill/>
        </p:spPr>
        <p:txBody>
          <a:bodyPr wrap="square" rtlCol="0">
            <a:spAutoFit/>
          </a:bodyPr>
          <a:lstStyle/>
          <a:p>
            <a:r>
              <a:rPr lang="en-US" sz="3200" dirty="0" smtClean="0"/>
              <a:t>One big thistle.</a:t>
            </a:r>
            <a:r>
              <a:rPr lang="en-US" sz="3200" dirty="0"/>
              <a:t> </a:t>
            </a:r>
            <a:r>
              <a:rPr lang="en-US" sz="3200" dirty="0" smtClean="0"/>
              <a:t>This must have been the Platte thistle?</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824" y="1687286"/>
            <a:ext cx="10978725" cy="6588507"/>
          </a:xfrm>
          <a:prstGeom prst="rect">
            <a:avLst/>
          </a:prstGeom>
          <a:effectLst>
            <a:softEdge rad="127000"/>
          </a:effectLst>
        </p:spPr>
      </p:pic>
    </p:spTree>
    <p:extLst>
      <p:ext uri="{BB962C8B-B14F-4D97-AF65-F5344CB8AC3E}">
        <p14:creationId xmlns:p14="http://schemas.microsoft.com/office/powerpoint/2010/main" val="22265361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944" y="286656"/>
            <a:ext cx="6324600" cy="1320800"/>
          </a:xfrm>
        </p:spPr>
        <p:txBody>
          <a:bodyPr>
            <a:normAutofit/>
          </a:bodyPr>
          <a:lstStyle/>
          <a:p>
            <a:r>
              <a:rPr lang="en-US" sz="4000" dirty="0" smtClean="0"/>
              <a:t>Clipping &amp; weighing data</a:t>
            </a:r>
            <a:endParaRPr lang="en-US" sz="4000" dirty="0"/>
          </a:p>
        </p:txBody>
      </p:sp>
      <p:graphicFrame>
        <p:nvGraphicFramePr>
          <p:cNvPr id="4" name="Object 3"/>
          <p:cNvGraphicFramePr>
            <a:graphicFrameLocks noChangeAspect="1"/>
          </p:cNvGraphicFramePr>
          <p:nvPr>
            <p:extLst>
              <p:ext uri="{D42A27DB-BD31-4B8C-83A1-F6EECF244321}">
                <p14:modId xmlns:p14="http://schemas.microsoft.com/office/powerpoint/2010/main" val="576524442"/>
              </p:ext>
            </p:extLst>
          </p:nvPr>
        </p:nvGraphicFramePr>
        <p:xfrm>
          <a:off x="269421" y="1796142"/>
          <a:ext cx="11609614" cy="5644925"/>
        </p:xfrm>
        <a:graphic>
          <a:graphicData uri="http://schemas.openxmlformats.org/presentationml/2006/ole">
            <mc:AlternateContent xmlns:mc="http://schemas.openxmlformats.org/markup-compatibility/2006">
              <mc:Choice xmlns:v="urn:schemas-microsoft-com:vml" Requires="v">
                <p:oleObj spid="_x0000_s1048" name="Worksheet" r:id="rId5" imgW="8366774" imgH="3497688" progId="Excel.Sheet.12">
                  <p:embed/>
                </p:oleObj>
              </mc:Choice>
              <mc:Fallback>
                <p:oleObj name="Worksheet" r:id="rId5" imgW="8366774" imgH="3497688" progId="Excel.Sheet.12">
                  <p:embed/>
                  <p:pic>
                    <p:nvPicPr>
                      <p:cNvPr id="0" name=""/>
                      <p:cNvPicPr/>
                      <p:nvPr/>
                    </p:nvPicPr>
                    <p:blipFill>
                      <a:blip r:embed="rId6"/>
                      <a:stretch>
                        <a:fillRect/>
                      </a:stretch>
                    </p:blipFill>
                    <p:spPr>
                      <a:xfrm>
                        <a:off x="269421" y="1796142"/>
                        <a:ext cx="11609614" cy="5644925"/>
                      </a:xfrm>
                      <a:prstGeom prst="rect">
                        <a:avLst/>
                      </a:prstGeom>
                    </p:spPr>
                  </p:pic>
                </p:oleObj>
              </mc:Fallback>
            </mc:AlternateContent>
          </a:graphicData>
        </a:graphic>
      </p:graphicFrame>
    </p:spTree>
    <p:extLst>
      <p:ext uri="{BB962C8B-B14F-4D97-AF65-F5344CB8AC3E}">
        <p14:creationId xmlns:p14="http://schemas.microsoft.com/office/powerpoint/2010/main" val="78499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31800"/>
            <a:ext cx="11709400" cy="1320800"/>
          </a:xfrm>
        </p:spPr>
        <p:txBody>
          <a:bodyPr>
            <a:normAutofit/>
          </a:bodyPr>
          <a:lstStyle/>
          <a:p>
            <a:r>
              <a:rPr lang="en-US" sz="4000" dirty="0" smtClean="0"/>
              <a:t>Effects of a hard early graze on Big Bluestem pastures</a:t>
            </a:r>
            <a:endParaRPr lang="en-US" sz="4000" dirty="0"/>
          </a:p>
        </p:txBody>
      </p:sp>
      <p:sp>
        <p:nvSpPr>
          <p:cNvPr id="3" name="Content Placeholder 2"/>
          <p:cNvSpPr>
            <a:spLocks noGrp="1"/>
          </p:cNvSpPr>
          <p:nvPr>
            <p:ph idx="1"/>
          </p:nvPr>
        </p:nvSpPr>
        <p:spPr>
          <a:xfrm>
            <a:off x="609600" y="1879600"/>
            <a:ext cx="10972800" cy="6756400"/>
          </a:xfrm>
        </p:spPr>
        <p:txBody>
          <a:bodyPr>
            <a:normAutofit/>
          </a:bodyPr>
          <a:lstStyle/>
          <a:p>
            <a:pPr marL="0" indent="0">
              <a:spcBef>
                <a:spcPts val="3000"/>
              </a:spcBef>
              <a:buNone/>
            </a:pPr>
            <a:r>
              <a:rPr lang="en-US" dirty="0" smtClean="0"/>
              <a:t>We had an idea about grazing early in the spring ahead of the Bluestem breaking dormancy. </a:t>
            </a:r>
          </a:p>
          <a:p>
            <a:pPr marL="0" indent="0">
              <a:spcBef>
                <a:spcPts val="3000"/>
              </a:spcBef>
              <a:buNone/>
            </a:pPr>
            <a:r>
              <a:rPr lang="en-US" dirty="0" smtClean="0"/>
              <a:t>The idea was to graze early, but after the cool season species had started to grow. The plan was to graze them hard to put them at a disadvantage for when the Bluestem would break dormancy just after we finished grazing. </a:t>
            </a:r>
          </a:p>
          <a:p>
            <a:pPr marL="0" indent="0">
              <a:spcBef>
                <a:spcPts val="3000"/>
              </a:spcBef>
              <a:buNone/>
            </a:pPr>
            <a:r>
              <a:rPr lang="en-US" dirty="0" smtClean="0"/>
              <a:t>We received the Farmer &amp; Rancher grant from SARE and began our 3 year experiment in the spring of 2011.</a:t>
            </a:r>
          </a:p>
          <a:p>
            <a:pPr marL="0" indent="0">
              <a:spcBef>
                <a:spcPts val="3000"/>
              </a:spcBef>
              <a:buNone/>
            </a:pPr>
            <a:r>
              <a:rPr lang="en-US" dirty="0" smtClean="0"/>
              <a:t>We grazed on the dormant Bluestem for three years 2011,’12 &amp; ‘13 and then compiled the data. </a:t>
            </a:r>
            <a:endParaRPr lang="en-US" dirty="0"/>
          </a:p>
        </p:txBody>
      </p:sp>
    </p:spTree>
    <p:extLst>
      <p:ext uri="{BB962C8B-B14F-4D97-AF65-F5344CB8AC3E}">
        <p14:creationId xmlns:p14="http://schemas.microsoft.com/office/powerpoint/2010/main" val="35662795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28" y="170541"/>
            <a:ext cx="4223657" cy="1320800"/>
          </a:xfrm>
        </p:spPr>
        <p:txBody>
          <a:bodyPr>
            <a:normAutofit/>
          </a:bodyPr>
          <a:lstStyle/>
          <a:p>
            <a:r>
              <a:rPr lang="en-US" sz="4000" dirty="0" smtClean="0"/>
              <a:t>Transect data</a:t>
            </a:r>
            <a:endParaRPr lang="en-US" sz="4000" dirty="0"/>
          </a:p>
        </p:txBody>
      </p:sp>
      <p:graphicFrame>
        <p:nvGraphicFramePr>
          <p:cNvPr id="4" name="Object 3"/>
          <p:cNvGraphicFramePr>
            <a:graphicFrameLocks noChangeAspect="1"/>
          </p:cNvGraphicFramePr>
          <p:nvPr>
            <p:extLst>
              <p:ext uri="{D42A27DB-BD31-4B8C-83A1-F6EECF244321}">
                <p14:modId xmlns:p14="http://schemas.microsoft.com/office/powerpoint/2010/main" val="4009717681"/>
              </p:ext>
            </p:extLst>
          </p:nvPr>
        </p:nvGraphicFramePr>
        <p:xfrm>
          <a:off x="522515" y="1164773"/>
          <a:ext cx="11092541" cy="7540387"/>
        </p:xfrm>
        <a:graphic>
          <a:graphicData uri="http://schemas.openxmlformats.org/presentationml/2006/ole">
            <mc:AlternateContent xmlns:mc="http://schemas.openxmlformats.org/markup-compatibility/2006">
              <mc:Choice xmlns:v="urn:schemas-microsoft-com:vml" Requires="v">
                <p:oleObj spid="_x0000_s2070" name="Worksheet" r:id="rId5" imgW="7749574" imgH="5791176" progId="Excel.Sheet.12">
                  <p:embed/>
                </p:oleObj>
              </mc:Choice>
              <mc:Fallback>
                <p:oleObj name="Worksheet" r:id="rId5" imgW="7749574" imgH="5791176" progId="Excel.Sheet.12">
                  <p:embed/>
                  <p:pic>
                    <p:nvPicPr>
                      <p:cNvPr id="0" name=""/>
                      <p:cNvPicPr/>
                      <p:nvPr/>
                    </p:nvPicPr>
                    <p:blipFill>
                      <a:blip r:embed="rId6"/>
                      <a:stretch>
                        <a:fillRect/>
                      </a:stretch>
                    </p:blipFill>
                    <p:spPr>
                      <a:xfrm>
                        <a:off x="522515" y="1164773"/>
                        <a:ext cx="11092541" cy="7540387"/>
                      </a:xfrm>
                      <a:prstGeom prst="rect">
                        <a:avLst/>
                      </a:prstGeom>
                    </p:spPr>
                  </p:pic>
                </p:oleObj>
              </mc:Fallback>
            </mc:AlternateContent>
          </a:graphicData>
        </a:graphic>
      </p:graphicFrame>
    </p:spTree>
    <p:extLst>
      <p:ext uri="{BB962C8B-B14F-4D97-AF65-F5344CB8AC3E}">
        <p14:creationId xmlns:p14="http://schemas.microsoft.com/office/powerpoint/2010/main" val="130799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1200"/>
            <a:ext cx="10972800" cy="943429"/>
          </a:xfrm>
        </p:spPr>
        <p:txBody>
          <a:bodyPr>
            <a:normAutofit/>
          </a:bodyPr>
          <a:lstStyle/>
          <a:p>
            <a:r>
              <a:rPr lang="en-US" sz="3600" dirty="0" smtClean="0"/>
              <a:t>Our conclusions are </a:t>
            </a:r>
            <a:endParaRPr lang="en-US" sz="3600" dirty="0"/>
          </a:p>
        </p:txBody>
      </p:sp>
      <p:sp>
        <p:nvSpPr>
          <p:cNvPr id="3" name="TextBox 2"/>
          <p:cNvSpPr txBox="1"/>
          <p:nvPr/>
        </p:nvSpPr>
        <p:spPr>
          <a:xfrm flipH="1">
            <a:off x="935837" y="1904999"/>
            <a:ext cx="9808355" cy="5509200"/>
          </a:xfrm>
          <a:prstGeom prst="rect">
            <a:avLst/>
          </a:prstGeom>
          <a:noFill/>
        </p:spPr>
        <p:txBody>
          <a:bodyPr wrap="square" rtlCol="0">
            <a:spAutoFit/>
          </a:bodyPr>
          <a:lstStyle/>
          <a:p>
            <a:pPr marL="514350" indent="-514350">
              <a:spcBef>
                <a:spcPts val="2400"/>
              </a:spcBef>
              <a:buFont typeface="+mj-lt"/>
              <a:buAutoNum type="arabicPeriod"/>
            </a:pPr>
            <a:r>
              <a:rPr lang="en-US" sz="2800" dirty="0" smtClean="0"/>
              <a:t>The grazing is thickening the stand of Big Bluestem and Indian Grass along with it.</a:t>
            </a:r>
          </a:p>
          <a:p>
            <a:pPr marL="514350" indent="-514350">
              <a:spcBef>
                <a:spcPts val="2400"/>
              </a:spcBef>
              <a:buFont typeface="+mj-lt"/>
              <a:buAutoNum type="arabicPeriod"/>
            </a:pPr>
            <a:r>
              <a:rPr lang="en-US" sz="2800" dirty="0" smtClean="0"/>
              <a:t>Canada goldenrod declined In the grazed area vs. the control where it increase.</a:t>
            </a:r>
          </a:p>
          <a:p>
            <a:pPr marL="514350" indent="-514350">
              <a:spcBef>
                <a:spcPts val="2400"/>
              </a:spcBef>
              <a:buFont typeface="+mj-lt"/>
              <a:buAutoNum type="arabicPeriod"/>
            </a:pPr>
            <a:r>
              <a:rPr lang="en-US" sz="2800" dirty="0" smtClean="0"/>
              <a:t>Kentucky Blue grass did well based on the clipping data.</a:t>
            </a:r>
          </a:p>
          <a:p>
            <a:pPr marL="514350" indent="-514350">
              <a:spcBef>
                <a:spcPts val="2400"/>
              </a:spcBef>
              <a:buFont typeface="+mj-lt"/>
              <a:buAutoNum type="arabicPeriod"/>
            </a:pPr>
            <a:r>
              <a:rPr lang="en-US" sz="2800" dirty="0" smtClean="0"/>
              <a:t>No grazing pressure on the crown vetch was allowing it to continue it’s spread.</a:t>
            </a:r>
          </a:p>
          <a:p>
            <a:pPr marL="514350" indent="-514350">
              <a:spcBef>
                <a:spcPts val="2400"/>
              </a:spcBef>
              <a:buFont typeface="+mj-lt"/>
              <a:buAutoNum type="arabicPeriod"/>
            </a:pPr>
            <a:r>
              <a:rPr lang="en-US" sz="2800" dirty="0" smtClean="0"/>
              <a:t>The broadcast seeding of the legumes did not work at all.</a:t>
            </a:r>
          </a:p>
          <a:p>
            <a:pPr marL="285750" indent="-285750">
              <a:spcBef>
                <a:spcPts val="2400"/>
              </a:spcBef>
              <a:buFont typeface="Arial" panose="020B0604020202020204" pitchFamily="34" charset="0"/>
              <a:buChar char="•"/>
            </a:pPr>
            <a:endParaRPr lang="en-US" sz="2800" dirty="0"/>
          </a:p>
        </p:txBody>
      </p:sp>
    </p:spTree>
    <p:extLst>
      <p:ext uri="{BB962C8B-B14F-4D97-AF65-F5344CB8AC3E}">
        <p14:creationId xmlns:p14="http://schemas.microsoft.com/office/powerpoint/2010/main" val="2739239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Testing </a:t>
            </a:r>
            <a:r>
              <a:rPr lang="en-US" dirty="0"/>
              <a:t>germination of the native legumes</a:t>
            </a:r>
          </a:p>
        </p:txBody>
      </p:sp>
      <p:grpSp>
        <p:nvGrpSpPr>
          <p:cNvPr id="4" name="Group 3"/>
          <p:cNvGrpSpPr/>
          <p:nvPr/>
        </p:nvGrpSpPr>
        <p:grpSpPr>
          <a:xfrm>
            <a:off x="609600" y="2297436"/>
            <a:ext cx="11125200" cy="4688828"/>
            <a:chOff x="818432" y="5084928"/>
            <a:chExt cx="5095742" cy="1910904"/>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432" y="5084928"/>
              <a:ext cx="2547871" cy="19109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6303" y="5084929"/>
              <a:ext cx="2547871" cy="1910903"/>
            </a:xfrm>
            <a:prstGeom prst="rect">
              <a:avLst/>
            </a:prstGeom>
          </p:spPr>
        </p:pic>
      </p:grpSp>
      <p:sp>
        <p:nvSpPr>
          <p:cNvPr id="3" name="TextBox 2"/>
          <p:cNvSpPr txBox="1"/>
          <p:nvPr/>
        </p:nvSpPr>
        <p:spPr>
          <a:xfrm>
            <a:off x="3225800" y="7251700"/>
            <a:ext cx="8826500" cy="584775"/>
          </a:xfrm>
          <a:prstGeom prst="rect">
            <a:avLst/>
          </a:prstGeom>
          <a:noFill/>
        </p:spPr>
        <p:txBody>
          <a:bodyPr wrap="square" rtlCol="0">
            <a:spAutoFit/>
          </a:bodyPr>
          <a:lstStyle/>
          <a:p>
            <a:r>
              <a:rPr lang="en-US" sz="3200" dirty="0" smtClean="0"/>
              <a:t>Purple Prairie Clover  &amp;  Illinois Bundle Flower</a:t>
            </a:r>
            <a:endParaRPr lang="en-US" sz="3200" dirty="0"/>
          </a:p>
        </p:txBody>
      </p:sp>
    </p:spTree>
    <p:extLst>
      <p:ext uri="{BB962C8B-B14F-4D97-AF65-F5344CB8AC3E}">
        <p14:creationId xmlns:p14="http://schemas.microsoft.com/office/powerpoint/2010/main" val="6838042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03550" y="749300"/>
            <a:ext cx="8804583" cy="6328294"/>
          </a:xfrm>
          <a:effectLst>
            <a:softEdge rad="127000"/>
          </a:effectLst>
        </p:spPr>
      </p:pic>
      <p:pic>
        <p:nvPicPr>
          <p:cNvPr id="5"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393" y="4550295"/>
            <a:ext cx="5718540" cy="4288905"/>
          </a:xfrm>
          <a:prstGeom prst="rect">
            <a:avLst/>
          </a:prstGeom>
          <a:effectLst>
            <a:softEdge rad="127000"/>
          </a:effectLst>
        </p:spPr>
      </p:pic>
      <p:sp>
        <p:nvSpPr>
          <p:cNvPr id="3" name="TextBox 2"/>
          <p:cNvSpPr txBox="1"/>
          <p:nvPr/>
        </p:nvSpPr>
        <p:spPr>
          <a:xfrm>
            <a:off x="806450" y="1988078"/>
            <a:ext cx="2197100" cy="1323439"/>
          </a:xfrm>
          <a:prstGeom prst="rect">
            <a:avLst/>
          </a:prstGeom>
          <a:noFill/>
        </p:spPr>
        <p:txBody>
          <a:bodyPr wrap="square" rtlCol="0">
            <a:spAutoFit/>
          </a:bodyPr>
          <a:lstStyle/>
          <a:p>
            <a:r>
              <a:rPr lang="en-US" sz="4000" dirty="0" smtClean="0">
                <a:solidFill>
                  <a:schemeClr val="tx2"/>
                </a:solidFill>
              </a:rPr>
              <a:t>Tall Grass!</a:t>
            </a:r>
            <a:endParaRPr lang="en-US" sz="4000" dirty="0">
              <a:solidFill>
                <a:schemeClr val="tx2"/>
              </a:solidFill>
            </a:endParaRPr>
          </a:p>
        </p:txBody>
      </p:sp>
    </p:spTree>
    <p:extLst>
      <p:ext uri="{BB962C8B-B14F-4D97-AF65-F5344CB8AC3E}">
        <p14:creationId xmlns:p14="http://schemas.microsoft.com/office/powerpoint/2010/main" val="13424580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10557" y="1313494"/>
            <a:ext cx="9820729" cy="7295375"/>
          </a:xfrm>
          <a:effectLst>
            <a:softEdge rad="317500"/>
          </a:effectLst>
        </p:spPr>
      </p:pic>
      <p:sp>
        <p:nvSpPr>
          <p:cNvPr id="2" name="Title 1"/>
          <p:cNvSpPr>
            <a:spLocks noGrp="1"/>
          </p:cNvSpPr>
          <p:nvPr>
            <p:ph type="title"/>
          </p:nvPr>
        </p:nvSpPr>
        <p:spPr>
          <a:xfrm>
            <a:off x="2176235" y="341488"/>
            <a:ext cx="8241394" cy="1334912"/>
          </a:xfrm>
        </p:spPr>
        <p:txBody>
          <a:bodyPr>
            <a:normAutofit/>
          </a:bodyPr>
          <a:lstStyle/>
          <a:p>
            <a:r>
              <a:rPr lang="en-US" sz="3200" dirty="0" smtClean="0"/>
              <a:t>Heifers after summer grazing Big Bluestem</a:t>
            </a:r>
            <a:endParaRPr lang="en-US" sz="3200" dirty="0"/>
          </a:p>
        </p:txBody>
      </p:sp>
    </p:spTree>
    <p:extLst>
      <p:ext uri="{BB962C8B-B14F-4D97-AF65-F5344CB8AC3E}">
        <p14:creationId xmlns:p14="http://schemas.microsoft.com/office/powerpoint/2010/main" val="21472506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943" y="1593548"/>
            <a:ext cx="9978571" cy="7129470"/>
          </a:xfrm>
          <a:prstGeom prst="rect">
            <a:avLst/>
          </a:prstGeom>
          <a:effectLst>
            <a:softEdge rad="317500"/>
          </a:effectLst>
        </p:spPr>
      </p:pic>
      <p:sp>
        <p:nvSpPr>
          <p:cNvPr id="5" name="TextBox 4"/>
          <p:cNvSpPr txBox="1"/>
          <p:nvPr/>
        </p:nvSpPr>
        <p:spPr>
          <a:xfrm>
            <a:off x="762000" y="707571"/>
            <a:ext cx="10733314" cy="584775"/>
          </a:xfrm>
          <a:prstGeom prst="rect">
            <a:avLst/>
          </a:prstGeom>
          <a:noFill/>
        </p:spPr>
        <p:txBody>
          <a:bodyPr wrap="square" rtlCol="0">
            <a:spAutoFit/>
          </a:bodyPr>
          <a:lstStyle/>
          <a:p>
            <a:r>
              <a:rPr lang="en-US" sz="3200" dirty="0" smtClean="0">
                <a:solidFill>
                  <a:schemeClr val="tx2"/>
                </a:solidFill>
              </a:rPr>
              <a:t>Regrowth in the heavily trampled area from spring graze</a:t>
            </a:r>
            <a:endParaRPr lang="en-US" sz="3200" dirty="0">
              <a:solidFill>
                <a:schemeClr val="tx2"/>
              </a:solidFill>
            </a:endParaRPr>
          </a:p>
        </p:txBody>
      </p:sp>
    </p:spTree>
    <p:extLst>
      <p:ext uri="{BB962C8B-B14F-4D97-AF65-F5344CB8AC3E}">
        <p14:creationId xmlns:p14="http://schemas.microsoft.com/office/powerpoint/2010/main" val="220290684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1200"/>
            <a:ext cx="10972800" cy="622300"/>
          </a:xfrm>
        </p:spPr>
        <p:txBody>
          <a:bodyPr>
            <a:noAutofit/>
          </a:bodyPr>
          <a:lstStyle/>
          <a:p>
            <a:r>
              <a:rPr lang="en-US" sz="3200" dirty="0" smtClean="0"/>
              <a:t>   Blades of grass over 48” tall</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350" y="1239157"/>
            <a:ext cx="10655300" cy="7610929"/>
          </a:xfrm>
          <a:prstGeom prst="rect">
            <a:avLst/>
          </a:prstGeom>
          <a:effectLst>
            <a:softEdge rad="317500"/>
          </a:effectLst>
        </p:spPr>
      </p:pic>
    </p:spTree>
    <p:extLst>
      <p:ext uri="{BB962C8B-B14F-4D97-AF65-F5344CB8AC3E}">
        <p14:creationId xmlns:p14="http://schemas.microsoft.com/office/powerpoint/2010/main" val="1874096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942" y="292100"/>
            <a:ext cx="10624457" cy="1320800"/>
          </a:xfrm>
        </p:spPr>
        <p:txBody>
          <a:bodyPr>
            <a:normAutofit/>
          </a:bodyPr>
          <a:lstStyle/>
          <a:p>
            <a:r>
              <a:rPr lang="en-US" sz="3200" dirty="0" smtClean="0"/>
              <a:t>Calves like to hide in the tall cover it provides</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300" y="1532466"/>
            <a:ext cx="5365750" cy="7154333"/>
          </a:xfrm>
          <a:prstGeom prst="rect">
            <a:avLst/>
          </a:prstGeom>
          <a:effectLst>
            <a:softEdge rad="1270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7999" y="1513618"/>
            <a:ext cx="4301399" cy="7173181"/>
          </a:xfrm>
          <a:prstGeom prst="rect">
            <a:avLst/>
          </a:prstGeom>
          <a:effectLst>
            <a:softEdge rad="127000"/>
          </a:effectLst>
        </p:spPr>
      </p:pic>
    </p:spTree>
    <p:extLst>
      <p:ext uri="{BB962C8B-B14F-4D97-AF65-F5344CB8AC3E}">
        <p14:creationId xmlns:p14="http://schemas.microsoft.com/office/powerpoint/2010/main" val="40029138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27100" y="767980"/>
            <a:ext cx="10007600" cy="7956968"/>
          </a:xfrm>
          <a:effectLst>
            <a:softEdge rad="127000"/>
          </a:effectLst>
        </p:spPr>
      </p:pic>
    </p:spTree>
    <p:extLst>
      <p:ext uri="{BB962C8B-B14F-4D97-AF65-F5344CB8AC3E}">
        <p14:creationId xmlns:p14="http://schemas.microsoft.com/office/powerpoint/2010/main" val="682246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10541000" cy="927100"/>
          </a:xfrm>
        </p:spPr>
        <p:txBody>
          <a:bodyPr>
            <a:normAutofit/>
          </a:bodyPr>
          <a:lstStyle/>
          <a:p>
            <a:r>
              <a:rPr lang="en-US" sz="3200" dirty="0" smtClean="0"/>
              <a:t>Subdivided into paddocks</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478" y="1290708"/>
            <a:ext cx="9497822" cy="7359516"/>
          </a:xfrm>
          <a:prstGeom prst="rect">
            <a:avLst/>
          </a:prstGeom>
          <a:effectLst>
            <a:softEdge rad="127000"/>
          </a:effectLst>
        </p:spPr>
      </p:pic>
    </p:spTree>
    <p:extLst>
      <p:ext uri="{BB962C8B-B14F-4D97-AF65-F5344CB8AC3E}">
        <p14:creationId xmlns:p14="http://schemas.microsoft.com/office/powerpoint/2010/main" val="41425087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482" y="1473200"/>
            <a:ext cx="11274859" cy="6286500"/>
          </a:xfrm>
          <a:prstGeom prst="rect">
            <a:avLst/>
          </a:prstGeom>
          <a:effectLst>
            <a:softEdge rad="127000"/>
          </a:effectLst>
        </p:spPr>
      </p:pic>
    </p:spTree>
    <p:extLst>
      <p:ext uri="{BB962C8B-B14F-4D97-AF65-F5344CB8AC3E}">
        <p14:creationId xmlns:p14="http://schemas.microsoft.com/office/powerpoint/2010/main" val="34099491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2" y="1772920"/>
            <a:ext cx="10515600" cy="7010400"/>
          </a:xfrm>
          <a:prstGeom prst="rect">
            <a:avLst/>
          </a:prstGeom>
          <a:effectLst>
            <a:softEdge rad="127000"/>
          </a:effectLst>
        </p:spPr>
      </p:pic>
      <p:sp>
        <p:nvSpPr>
          <p:cNvPr id="5" name="Content Placeholder 4"/>
          <p:cNvSpPr txBox="1">
            <a:spLocks noGrp="1"/>
          </p:cNvSpPr>
          <p:nvPr>
            <p:ph idx="1"/>
          </p:nvPr>
        </p:nvSpPr>
        <p:spPr>
          <a:xfrm>
            <a:off x="838202" y="898585"/>
            <a:ext cx="10972800" cy="584775"/>
          </a:xfrm>
          <a:prstGeom prst="rect">
            <a:avLst/>
          </a:prstGeom>
          <a:noFill/>
        </p:spPr>
        <p:txBody>
          <a:bodyPr wrap="square" rtlCol="0">
            <a:spAutoFit/>
          </a:bodyPr>
          <a:lstStyle/>
          <a:p>
            <a:pPr marL="0" indent="0">
              <a:buNone/>
            </a:pPr>
            <a:r>
              <a:rPr lang="en-US" dirty="0" smtClean="0"/>
              <a:t>At first you wouldn’t think there was much out there.</a:t>
            </a:r>
            <a:endParaRPr lang="en-US" dirty="0"/>
          </a:p>
        </p:txBody>
      </p:sp>
    </p:spTree>
    <p:extLst>
      <p:ext uri="{BB962C8B-B14F-4D97-AF65-F5344CB8AC3E}">
        <p14:creationId xmlns:p14="http://schemas.microsoft.com/office/powerpoint/2010/main" val="3212078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34967" y="1639907"/>
            <a:ext cx="10522066" cy="7012247"/>
          </a:xfrm>
          <a:effectLst>
            <a:softEdge rad="127000"/>
          </a:effectLst>
        </p:spPr>
      </p:pic>
      <p:sp>
        <p:nvSpPr>
          <p:cNvPr id="5" name="TextBox 4"/>
          <p:cNvSpPr txBox="1"/>
          <p:nvPr/>
        </p:nvSpPr>
        <p:spPr>
          <a:xfrm>
            <a:off x="834967" y="685800"/>
            <a:ext cx="10335953" cy="954107"/>
          </a:xfrm>
          <a:prstGeom prst="rect">
            <a:avLst/>
          </a:prstGeom>
          <a:noFill/>
        </p:spPr>
        <p:txBody>
          <a:bodyPr wrap="square" rtlCol="0">
            <a:spAutoFit/>
          </a:bodyPr>
          <a:lstStyle/>
          <a:p>
            <a:r>
              <a:rPr lang="en-US" sz="2800" dirty="0" smtClean="0"/>
              <a:t>Making the adjustment to getting a mouthful of dead grass along with the green material.</a:t>
            </a:r>
            <a:endParaRPr lang="en-US" sz="2800" dirty="0"/>
          </a:p>
        </p:txBody>
      </p:sp>
    </p:spTree>
    <p:extLst>
      <p:ext uri="{BB962C8B-B14F-4D97-AF65-F5344CB8AC3E}">
        <p14:creationId xmlns:p14="http://schemas.microsoft.com/office/powerpoint/2010/main" val="143246552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4485</TotalTime>
  <Words>796</Words>
  <Application>Microsoft Macintosh PowerPoint</Application>
  <PresentationFormat>Custom</PresentationFormat>
  <Paragraphs>135</Paragraphs>
  <Slides>47</Slides>
  <Notes>47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Clarity</vt:lpstr>
      <vt:lpstr>Worksheet</vt:lpstr>
      <vt:lpstr>Big Bluestem management using high density short duration grazing</vt:lpstr>
      <vt:lpstr>Root Prairie Galloways Brad &amp; Leslea Hodgson Fountain, MN</vt:lpstr>
      <vt:lpstr>Big Bluestem pastures established spring 2000 </vt:lpstr>
      <vt:lpstr>Effects of a hard early graze on Big Bluestem pastures</vt:lpstr>
      <vt:lpstr>PowerPoint Presentation</vt:lpstr>
      <vt:lpstr>Subdivided into paddocks</vt:lpstr>
      <vt:lpstr>PowerPoint Presentation</vt:lpstr>
      <vt:lpstr>PowerPoint Presentation</vt:lpstr>
      <vt:lpstr>PowerPoint Presentation</vt:lpstr>
      <vt:lpstr>Available forages:</vt:lpstr>
      <vt:lpstr>PowerPoint Presentation</vt:lpstr>
      <vt:lpstr>PowerPoint Presentation</vt:lpstr>
      <vt:lpstr>But mostly Canada Goldenrod &amp; Kentucky Blue Grass</vt:lpstr>
      <vt:lpstr>First graze through east field 5 ½ days, 16 cows on 2.5 acres</vt:lpstr>
      <vt:lpstr>Same 16 cows on 1/5 acre for one half day with a rain</vt:lpstr>
      <vt:lpstr>Good mixing of the old dried grass into the surface of the soil</vt:lpstr>
      <vt:lpstr>PowerPoint Presentation</vt:lpstr>
      <vt:lpstr>PowerPoint Presentation</vt:lpstr>
      <vt:lpstr>PowerPoint Presentation</vt:lpstr>
      <vt:lpstr>Before &amp; After Elderberries</vt:lpstr>
      <vt:lpstr>May 3rd</vt:lpstr>
      <vt:lpstr>Now move on to the south slope</vt:lpstr>
      <vt:lpstr>Starting up the south slope</vt:lpstr>
      <vt:lpstr>Actually quite content</vt:lpstr>
      <vt:lpstr>Halfway across the south slope</vt:lpstr>
      <vt:lpstr>Just working away at getting the green stuff.</vt:lpstr>
      <vt:lpstr>PowerPoint Presentation</vt:lpstr>
      <vt:lpstr>They cleaned up all Goldenrod along the edge of field</vt:lpstr>
      <vt:lpstr>Finishing the south slope</vt:lpstr>
      <vt:lpstr>A problematic weed to note: Crown Vetch</vt:lpstr>
      <vt:lpstr>Crown vetch before…</vt:lpstr>
      <vt:lpstr>The vetch in the grazed paddock</vt:lpstr>
      <vt:lpstr>How the research was done.</vt:lpstr>
      <vt:lpstr>Transect system set up by Howard</vt:lpstr>
      <vt:lpstr>Howard making a record of each plant found at 1’ intervals along a line of the transect</vt:lpstr>
      <vt:lpstr>PowerPoint Presentation</vt:lpstr>
      <vt:lpstr>PowerPoint Presentation</vt:lpstr>
      <vt:lpstr>PowerPoint Presentation</vt:lpstr>
      <vt:lpstr>Clipping &amp; weighing data</vt:lpstr>
      <vt:lpstr>Transect data</vt:lpstr>
      <vt:lpstr>Our conclusions are </vt:lpstr>
      <vt:lpstr>Testing germination of the native legumes</vt:lpstr>
      <vt:lpstr>PowerPoint Presentation</vt:lpstr>
      <vt:lpstr>Heifers after summer grazing Big Bluestem</vt:lpstr>
      <vt:lpstr>PowerPoint Presentation</vt:lpstr>
      <vt:lpstr>   Blades of grass over 48” tall</vt:lpstr>
      <vt:lpstr>Calves like to hide in the tall cover it provides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germination of the native legumes</dc:title>
  <dc:creator>user</dc:creator>
  <cp:lastModifiedBy>Marie Flanagan</cp:lastModifiedBy>
  <cp:revision>162</cp:revision>
  <cp:lastPrinted>2015-01-22T05:08:24Z</cp:lastPrinted>
  <dcterms:created xsi:type="dcterms:W3CDTF">2015-01-15T00:32:40Z</dcterms:created>
  <dcterms:modified xsi:type="dcterms:W3CDTF">2015-02-20T17:40:04Z</dcterms:modified>
</cp:coreProperties>
</file>