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2" r:id="rId3"/>
    <p:sldId id="410" r:id="rId4"/>
    <p:sldId id="411" r:id="rId5"/>
    <p:sldId id="352" r:id="rId6"/>
    <p:sldId id="402" r:id="rId7"/>
    <p:sldId id="405" r:id="rId8"/>
    <p:sldId id="403" r:id="rId9"/>
    <p:sldId id="368" r:id="rId10"/>
    <p:sldId id="258" r:id="rId11"/>
    <p:sldId id="305" r:id="rId12"/>
    <p:sldId id="262" r:id="rId13"/>
    <p:sldId id="354" r:id="rId14"/>
    <p:sldId id="295" r:id="rId15"/>
    <p:sldId id="366" r:id="rId16"/>
    <p:sldId id="267" r:id="rId17"/>
    <p:sldId id="307" r:id="rId18"/>
    <p:sldId id="272" r:id="rId19"/>
    <p:sldId id="293" r:id="rId20"/>
    <p:sldId id="269" r:id="rId21"/>
    <p:sldId id="289" r:id="rId22"/>
    <p:sldId id="339" r:id="rId23"/>
    <p:sldId id="336" r:id="rId24"/>
    <p:sldId id="338" r:id="rId25"/>
    <p:sldId id="406" r:id="rId26"/>
    <p:sldId id="351" r:id="rId27"/>
    <p:sldId id="344" r:id="rId28"/>
    <p:sldId id="367" r:id="rId29"/>
    <p:sldId id="363" r:id="rId30"/>
    <p:sldId id="288" r:id="rId31"/>
    <p:sldId id="313" r:id="rId32"/>
    <p:sldId id="286" r:id="rId33"/>
    <p:sldId id="287" r:id="rId34"/>
    <p:sldId id="327" r:id="rId35"/>
    <p:sldId id="319" r:id="rId36"/>
    <p:sldId id="322" r:id="rId37"/>
    <p:sldId id="329" r:id="rId38"/>
    <p:sldId id="398" r:id="rId39"/>
    <p:sldId id="378" r:id="rId40"/>
    <p:sldId id="396" r:id="rId41"/>
    <p:sldId id="392" r:id="rId42"/>
    <p:sldId id="399" r:id="rId43"/>
    <p:sldId id="384" r:id="rId44"/>
    <p:sldId id="387" r:id="rId45"/>
    <p:sldId id="407" r:id="rId46"/>
    <p:sldId id="389" r:id="rId47"/>
    <p:sldId id="409" r:id="rId48"/>
    <p:sldId id="408" r:id="rId49"/>
    <p:sldId id="40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1" autoAdjust="0"/>
    <p:restoredTop sz="94671" autoAdjust="0"/>
  </p:normalViewPr>
  <p:slideViewPr>
    <p:cSldViewPr>
      <p:cViewPr>
        <p:scale>
          <a:sx n="82" d="100"/>
          <a:sy n="82" d="100"/>
        </p:scale>
        <p:origin x="-2288" y="-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9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0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3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0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B422C-C5B9-4667-A3E5-9B152341444C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7655-2B20-42C6-9C06-BFFD02D40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4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480" y="4724400"/>
            <a:ext cx="77724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NCR-SARE Grant Remodeling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roject 2012-2014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E:\barn project pictures\hog barn Nov. 11, 2012\hog barn remodel 3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9" y="381000"/>
            <a:ext cx="5821363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5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2200" y="215814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Sept 2012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975" y="533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Newly installed windows—natural lighting!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(note: old wooden siding being covered with tin)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3122200"/>
            <a:ext cx="4727038" cy="354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484" y="3095475"/>
            <a:ext cx="4788832" cy="359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88606" y="21581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Nov 1 2012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Sept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sliding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door in progress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(facing east)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2" y="2987739"/>
            <a:ext cx="5160818" cy="387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220" y="1"/>
            <a:ext cx="497885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50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New sliding door and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cement platform completed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(facing east)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495801" cy="337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372167"/>
            <a:ext cx="4648200" cy="348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198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562600"/>
          </a:xfrm>
          <a:ln w="6350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Bulk bins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(facing south)</a:t>
            </a:r>
            <a:endParaRPr lang="en-US" sz="2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46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-17281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77" y="755176"/>
            <a:ext cx="3820729" cy="286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barn project pictures\hog barn Nov. 11, 2012\hog barn remodel 3 0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2510" y="772236"/>
            <a:ext cx="3835779" cy="287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95600" y="-172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Nov 11, 2013</a:t>
            </a:r>
            <a:endParaRPr lang="en-US" dirty="0"/>
          </a:p>
        </p:txBody>
      </p:sp>
      <p:pic>
        <p:nvPicPr>
          <p:cNvPr id="8" name="Picture 4" descr="https://fbcdn-sphotos-d-a.akamaihd.net/hphotos-ak-ash3/1520791_10203202857177410_880362441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306" y="3695699"/>
            <a:ext cx="42164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200400" y="45484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Jan, 2014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93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562600"/>
          </a:xfrm>
          <a:ln w="6350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East side of n</a:t>
            </a:r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ursery</a:t>
            </a:r>
            <a:b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(inside)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7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65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Sept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(Picture of old interior)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318" y="1988593"/>
            <a:ext cx="58213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5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145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Sept 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4114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Construction of dividing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wall between east and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west rooms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4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67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cement platforms for feeders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Having 2/3 of the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slats capped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improved air quality.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075597"/>
            <a:ext cx="58213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234" y="4140140"/>
            <a:ext cx="647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Capping slats with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 in. 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cement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(U of M consulted)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186230">
            <a:off x="2731143" y="5038705"/>
            <a:ext cx="934051" cy="3964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6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01" y="79589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88" y="12225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Insulation board beneath cement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480" y="2040631"/>
            <a:ext cx="5684044" cy="426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31977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Also reinsulated the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ceiling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Sustainable Straw Based Animal Welfare Friendly Growing Unit For Hogs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Paul </a:t>
            </a:r>
            <a:r>
              <a:rPr lang="en-US" dirty="0" err="1"/>
              <a:t>Sobocinski</a:t>
            </a:r>
            <a:endParaRPr lang="en-US" dirty="0"/>
          </a:p>
          <a:p>
            <a:r>
              <a:rPr lang="en-US" dirty="0" err="1"/>
              <a:t>Wabasso</a:t>
            </a:r>
            <a:r>
              <a:rPr lang="en-US" dirty="0"/>
              <a:t>, </a:t>
            </a:r>
            <a:r>
              <a:rPr lang="en-US" dirty="0" smtClean="0"/>
              <a:t>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5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East </a:t>
            </a:r>
            <a:r>
              <a:rPr lang="en-US" dirty="0" smtClean="0">
                <a:solidFill>
                  <a:schemeClr val="bg1"/>
                </a:solidFill>
              </a:rPr>
              <a:t>side slats for water drainage.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756" y="1714500"/>
            <a:ext cx="487724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3276600"/>
            <a:ext cx="4206082" cy="315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7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East side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barn project pictures\hog barn Nov. 8, 2012\hog barn remodel 2 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60" y="1245870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6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 2,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9364" y="557490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Note: 8X8 slatted area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(major dunging area)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E:\barn project pictures\hog barn, jan 2 2014\1520678_10203104817526480_852275319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891" y="24384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barn project pictures\hog barn, jan 2 2014\993505_10203104809286274_651777904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" y="1219200"/>
            <a:ext cx="4451926" cy="333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06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3664" y="1143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 2,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685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Note: light durable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gating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650" name="Picture 2" descr="E:\barn project pictures\hog barn, jan 2 2014\1507055_10203104817566481_11174588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2" y="1828800"/>
            <a:ext cx="5979950" cy="50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content-a-lga.xx.fbcdn.net/hphotos-prn1/1551760_10203158147459695_1845898773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173" y="2286000"/>
            <a:ext cx="2875360" cy="38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5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 2, 2014</a:t>
            </a:r>
            <a:endParaRPr lang="en-US" dirty="0"/>
          </a:p>
        </p:txBody>
      </p:sp>
      <p:pic>
        <p:nvPicPr>
          <p:cNvPr id="29698" name="Picture 2" descr="E:\barn project pictures\hog barn, jan 2 2014\1517536_10203104817446478_111364771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5426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6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4338" y="1470025"/>
            <a:ext cx="5773737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183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 6,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626" y="140740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modified feed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E:\barn project pictures\hog barn, jan 2 2014\1493184_10203104817406477_75623241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426481"/>
            <a:ext cx="5908692" cy="443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1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Jan 6,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448346"/>
            <a:ext cx="3733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Note: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placement of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heater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content-b-lga.xx.fbcdn.net/hphotos-prn2/1485088_10203158151259790_1545263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6" y="1398896"/>
            <a:ext cx="6339417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8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562600"/>
          </a:xfrm>
          <a:ln w="6350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West side 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of n</a:t>
            </a:r>
            <a: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ursery</a:t>
            </a:r>
            <a:br>
              <a:rPr lang="en-US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(inside)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 2012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318" y="1680368"/>
            <a:ext cx="5821363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97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240 acre crop and livestock farm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LIVESTOCK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•	Farrow to finish hog operation. Sells finishers to </a:t>
            </a:r>
            <a:r>
              <a:rPr lang="en-US" sz="2400" dirty="0" err="1"/>
              <a:t>Niman</a:t>
            </a:r>
            <a:r>
              <a:rPr lang="en-US" sz="2400" dirty="0"/>
              <a:t> </a:t>
            </a:r>
            <a:r>
              <a:rPr lang="en-US" sz="2400" dirty="0" smtClean="0"/>
              <a:t>	Ranch.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•	Beef Cow/calf, using </a:t>
            </a:r>
            <a:r>
              <a:rPr lang="en-US" sz="2400" dirty="0" err="1"/>
              <a:t>rotional</a:t>
            </a:r>
            <a:r>
              <a:rPr lang="en-US" sz="2400" dirty="0"/>
              <a:t> grazing of pastures.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CROPS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•	corn, beans, alfalfa, grass hay, pasture, </a:t>
            </a:r>
          </a:p>
          <a:p>
            <a:pPr marL="0" indent="0">
              <a:buNone/>
            </a:pPr>
            <a:r>
              <a:rPr lang="en-US" sz="2400" dirty="0"/>
              <a:t>•	oats, wheat, and also have CRP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06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766" y="3200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Raised platform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with steps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E:\barn project pictures\hog barn Nov. 8, 2012\hog barn remodel 2 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146" y="1569403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3730" y="14097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79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 side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E:\barn project pictures\hog barn Nov. 8, 2012\hog barn remodel 2 0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60" y="1600200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8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barn project pictures\hog barn Nov. 8, 2012\hog barn remodel 2 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60" y="1417638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4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8,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barn project pictures\hog barn Nov. 8, 2012\hog barn remodel 2 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60" y="1245870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40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11,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Note: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lacement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f the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eater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(is wrong!)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482" name="Picture 2" descr="E:\barn project pictures\hog barn Nov. 11, 2012\hog barn remodel 3 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11,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457200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West side</a:t>
            </a:r>
          </a:p>
          <a:p>
            <a:endParaRPr lang="en-US" dirty="0"/>
          </a:p>
        </p:txBody>
      </p:sp>
      <p:pic>
        <p:nvPicPr>
          <p:cNvPr id="12290" name="Picture 2" descr="E:\barn project pictures\hog barn Nov. 11, 2012\hog barn remodel 3 0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1160" y="1245870"/>
            <a:ext cx="5821680" cy="43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4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Nov 11, 2013</a:t>
            </a:r>
            <a:endParaRPr lang="en-US" dirty="0"/>
          </a:p>
        </p:txBody>
      </p:sp>
      <p:pic>
        <p:nvPicPr>
          <p:cNvPr id="15362" name="Picture 2" descr="E:\barn project pictures\hog barn Nov. 11, 2012\hog barn remodel 3 00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417638"/>
            <a:ext cx="6431280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447800"/>
            <a:ext cx="11827916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    Nov 8                 Nov 11             Jan 2014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content-b-sjc.xx.fbcdn.net/hphotos-prn2/t1/1546342_10203202857257412_511513331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943" y="2438400"/>
            <a:ext cx="2800349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barn project pictures\hog barn Nov. 8, 2012\hog barn remodel 2 0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438400"/>
            <a:ext cx="2800348" cy="373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barn project pictures\hog barn Nov. 11, 2012\hog barn remodel 3 0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475" y="2416790"/>
            <a:ext cx="2807173" cy="374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7000" y="114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spill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9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Painting!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fbcdn-sphotos-h-a.akamaihd.net/hphotos-ak-frc1/t1/1911692_10203425578305299_887205957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fbcdn-sphotos-a-a.akamaihd.net/hphotos-ak-frc1/t1/1780852_10203425612866163_583057866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367769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fbcdn-sphotos-g-a.akamaihd.net/hphotos-ak-frc1/t1/1912049_10203425609586081_1463711578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400549"/>
            <a:ext cx="3073400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content-b-iad.xx.fbcdn.net/hphotos-frc3/t1/1625502_10203425609746085_785581797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518" y="1159064"/>
            <a:ext cx="304799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content-a-iad.xx.fbcdn.net/hphotos-prn1/t1/1012066_10203425573625182_163221904_n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82" y="1159064"/>
            <a:ext cx="3047998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content-b-iad.xx.fbcdn.net/hphotos-ash3/t1/1888642_10203425573505179_1155636559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82" y="4419600"/>
            <a:ext cx="3072263" cy="23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8100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Feb 11        (</a:t>
            </a:r>
            <a:r>
              <a:rPr lang="en-US" sz="2800" dirty="0" smtClean="0">
                <a:solidFill>
                  <a:schemeClr val="bg1"/>
                </a:solidFill>
              </a:rPr>
              <a:t>More painting)          </a:t>
            </a:r>
            <a:r>
              <a:rPr lang="en-US" sz="4000" dirty="0" smtClean="0">
                <a:solidFill>
                  <a:schemeClr val="bg1"/>
                </a:solidFill>
              </a:rPr>
              <a:t>Feb 13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72921" y="2258822"/>
            <a:ext cx="1132479" cy="43241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75623" y="5334000"/>
            <a:ext cx="1040356" cy="35894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31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Farming Practices: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• Rotational </a:t>
            </a:r>
            <a:r>
              <a:rPr lang="en-US" sz="2000" dirty="0"/>
              <a:t>grazing of cows.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In </a:t>
            </a:r>
            <a:r>
              <a:rPr lang="en-US" sz="2000" dirty="0"/>
              <a:t>the 5th year of a CSP contract for rotational grazing, pasture watering system that includes wildlife escape, nitrogen management, resource conservation crop rotation, and cover crops to scavenge nitrogen.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• Fenced </a:t>
            </a:r>
            <a:r>
              <a:rPr lang="en-US" sz="2000" dirty="0"/>
              <a:t>in 160 acres and set up grazing paddocks on 40  </a:t>
            </a:r>
            <a:r>
              <a:rPr lang="en-US" sz="2000" dirty="0" smtClean="0"/>
              <a:t>  acres </a:t>
            </a:r>
            <a:r>
              <a:rPr lang="en-US" sz="2000" dirty="0"/>
              <a:t>and year-around watering system.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 </a:t>
            </a:r>
            <a:r>
              <a:rPr lang="en-US" sz="2000" dirty="0"/>
              <a:t>Living snow fence on the farm in 1997. 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•In </a:t>
            </a:r>
            <a:r>
              <a:rPr lang="en-US" sz="2000" dirty="0"/>
              <a:t>2001, I modified an existing pole barn into a deep bedded sow and piglet nursery.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•After </a:t>
            </a:r>
            <a:r>
              <a:rPr lang="en-US" sz="2000" dirty="0"/>
              <a:t>the hog market collapse of 1998, I remodeled my existing raised crate farrowing barn into a deep straw farrowing barn. </a:t>
            </a:r>
          </a:p>
        </p:txBody>
      </p:sp>
    </p:spTree>
    <p:extLst>
      <p:ext uri="{BB962C8B-B14F-4D97-AF65-F5344CB8AC3E}">
        <p14:creationId xmlns:p14="http://schemas.microsoft.com/office/powerpoint/2010/main" val="4288243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content-a-iad.xx.fbcdn.net/hphotos-prn1/t1/1009948_10203425578425302_1899417119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4958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fbcdn-sphotos-c-a.akamaihd.net/hphotos-ak-frc3/t1/1655990_10203425881832887_988650686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47009"/>
            <a:ext cx="4410502" cy="330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77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February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scontent-b-iad.xx.fbcdn.net/hphotos-frc1/t1/1902781_10203425876872763_65486304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90" y="1425599"/>
            <a:ext cx="6267419" cy="47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1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fbcdn-sphotos-a-a.akamaihd.net/hphotos-ak-prn2/t1/1899997_10203425881992891_72308766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9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bcdn-sphotos-b-a.akamaihd.net/hphotos-ak-frc3/t1/1621787_10203425876992766_49757320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949" y="1371600"/>
            <a:ext cx="611505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6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bcdn-sphotos-b-a.akamaihd.net/hphotos-ak-prn1/t1/1623619_10203425897953290_135670657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44269" cy="505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2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533400"/>
            <a:ext cx="6900863" cy="517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5471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a-iad.xx.fbcdn.net/hphotos-ash3/t1/1662396_10203425898193296_8729321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00" y="1219200"/>
            <a:ext cx="680719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57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West side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5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Building Issues and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1)Wanted to use the pit in both rooms but didn’t want straw to end up in the </a:t>
            </a:r>
            <a:r>
              <a:rPr lang="en-US" sz="2000" dirty="0" smtClean="0"/>
              <a:t>pits, accomplished </a:t>
            </a:r>
            <a:r>
              <a:rPr lang="en-US" sz="2000" dirty="0"/>
              <a:t>that with fencing and raised access pads to keep straw out of the pit. 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2)Wanted the major dunging to occur in the slatted area, accomplished that by </a:t>
            </a:r>
            <a:r>
              <a:rPr lang="en-US" sz="2000" dirty="0" smtClean="0"/>
              <a:t>water placement </a:t>
            </a:r>
            <a:r>
              <a:rPr lang="en-US" sz="2000" dirty="0"/>
              <a:t>in the slatted areas kept.  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3)Wanted good air quality, accomplished that by capping 2/3 of the slats and good </a:t>
            </a:r>
            <a:r>
              <a:rPr lang="en-US" sz="2000" dirty="0" smtClean="0"/>
              <a:t>variable </a:t>
            </a:r>
            <a:r>
              <a:rPr lang="en-US" sz="2000" dirty="0"/>
              <a:t>speed pit </a:t>
            </a:r>
            <a:r>
              <a:rPr lang="en-US" sz="2000" dirty="0" smtClean="0"/>
              <a:t>fans</a:t>
            </a:r>
          </a:p>
          <a:p>
            <a:pPr marL="0" indent="0">
              <a:buNone/>
            </a:pPr>
            <a:r>
              <a:rPr lang="en-US" sz="2000" dirty="0" smtClean="0"/>
              <a:t>(4)Wanted </a:t>
            </a:r>
            <a:r>
              <a:rPr lang="en-US" sz="2000" dirty="0"/>
              <a:t>a pleasant atmosphere to work in, accomplished that by putting in                                     windows and painting.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5)Wanted easy clean out, accomplished that by making skid loader access for </a:t>
            </a:r>
            <a:r>
              <a:rPr lang="en-US" sz="2000" dirty="0" smtClean="0"/>
              <a:t>dry  </a:t>
            </a:r>
            <a:r>
              <a:rPr lang="en-US" sz="2000" dirty="0"/>
              <a:t>straw </a:t>
            </a:r>
            <a:r>
              <a:rPr lang="en-US" sz="2000" dirty="0" smtClean="0"/>
              <a:t>manure</a:t>
            </a:r>
          </a:p>
          <a:p>
            <a:pPr marL="0" indent="0">
              <a:buNone/>
            </a:pPr>
            <a:r>
              <a:rPr lang="en-US" sz="2000" dirty="0" smtClean="0"/>
              <a:t>(6)Wanted </a:t>
            </a:r>
            <a:r>
              <a:rPr lang="en-US" sz="2000" dirty="0"/>
              <a:t>a treatment area for sick or injured pigs, </a:t>
            </a:r>
            <a:r>
              <a:rPr lang="en-US" sz="2000" dirty="0" smtClean="0"/>
              <a:t>accomplished </a:t>
            </a:r>
            <a:r>
              <a:rPr lang="en-US" sz="2000" dirty="0"/>
              <a:t>that by </a:t>
            </a:r>
            <a:r>
              <a:rPr lang="en-US" sz="2000" dirty="0" smtClean="0"/>
              <a:t>special small </a:t>
            </a:r>
            <a:r>
              <a:rPr lang="en-US" sz="2000" dirty="0"/>
              <a:t>pen designed for that.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74557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(</a:t>
            </a:r>
            <a:r>
              <a:rPr lang="en-US" sz="2000" dirty="0"/>
              <a:t>1)	</a:t>
            </a:r>
            <a:r>
              <a:rPr lang="en-US" sz="2000" dirty="0" smtClean="0"/>
              <a:t>Now suitable </a:t>
            </a:r>
            <a:r>
              <a:rPr lang="en-US" sz="2000" dirty="0"/>
              <a:t>as a straw based animal welfare friendly unit.</a:t>
            </a:r>
          </a:p>
          <a:p>
            <a:r>
              <a:rPr lang="en-US" sz="2000" dirty="0"/>
              <a:t>(2)	</a:t>
            </a:r>
            <a:r>
              <a:rPr lang="en-US" sz="2000" dirty="0" smtClean="0"/>
              <a:t>Two feed trials showed  improved  pig </a:t>
            </a:r>
            <a:r>
              <a:rPr lang="en-US" sz="2000" dirty="0"/>
              <a:t>performance in the </a:t>
            </a:r>
            <a:r>
              <a:rPr lang="en-US" sz="2000" dirty="0" smtClean="0"/>
              <a:t>building, using </a:t>
            </a:r>
            <a:r>
              <a:rPr lang="en-US" sz="2000" dirty="0"/>
              <a:t>40% less feed per pound of gain compared to pigs in this weight category fed outside.</a:t>
            </a:r>
          </a:p>
          <a:p>
            <a:r>
              <a:rPr lang="en-US" sz="2000" dirty="0"/>
              <a:t>(3)	</a:t>
            </a:r>
            <a:r>
              <a:rPr lang="en-US" sz="2000" dirty="0" smtClean="0"/>
              <a:t>Easy </a:t>
            </a:r>
            <a:r>
              <a:rPr lang="en-US" sz="2000" dirty="0"/>
              <a:t>to clean </a:t>
            </a:r>
            <a:r>
              <a:rPr lang="en-US" sz="2000" dirty="0" smtClean="0"/>
              <a:t>because </a:t>
            </a:r>
            <a:r>
              <a:rPr lang="en-US" sz="2000" dirty="0"/>
              <a:t>the pigs can be gated into the feeding area during clean out.  The gating is portable, light, and easy to move.</a:t>
            </a:r>
          </a:p>
          <a:p>
            <a:r>
              <a:rPr lang="en-US" sz="2000" dirty="0"/>
              <a:t>(4)	Air quality in the building is superior to when it was previously used as a pig confinement unit.  The audit team for both </a:t>
            </a:r>
            <a:r>
              <a:rPr lang="en-US" sz="2000" dirty="0" err="1"/>
              <a:t>Niman</a:t>
            </a:r>
            <a:r>
              <a:rPr lang="en-US" sz="2000" dirty="0"/>
              <a:t> Ranch and Chipotle thought it was exceptional.  Capping 2/3rds of the pit was a main factor in improving air quality.</a:t>
            </a:r>
          </a:p>
          <a:p>
            <a:r>
              <a:rPr lang="en-US" sz="2000" dirty="0"/>
              <a:t>(5)	The atmosphere in the building after the remodel is pleasant, windows installation made an exceptional difference.  The dungeon effect is gone. </a:t>
            </a:r>
          </a:p>
          <a:p>
            <a:r>
              <a:rPr lang="en-US" sz="2000" dirty="0"/>
              <a:t>(6)	Having a sick and injured pen area makes the facility easy to deal with for those animals.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350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Any questions?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scontent-a-iad.xx.fbcdn.net/hphotos-frc3/t1/1601410_10203425881912889_2132276538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13" y="0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barn project pictures\hog barn, jan 2 2014\1508081_10203104809406277_618698958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39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481234"/>
            <a:ext cx="3950133" cy="296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458200" cy="70104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400" y="61201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becoming informed, I decided that raising hogs sustainably and having a specialized market through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Ranch  was the approach that I wanted to take.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743200"/>
            <a:ext cx="4572000" cy="28585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is about converting a nursery/ growing confinement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building,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pit,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a deep-bedded growing unit that meets </a:t>
            </a:r>
            <a:r>
              <a:rPr lang="en-US" sz="24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Niman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Ranch standards for improved animal welfare, while utilizing existing </a:t>
            </a:r>
            <a:r>
              <a:rPr lang="en-US" sz="24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resources.</a:t>
            </a:r>
            <a:endParaRPr lang="en-US" sz="24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23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229600" cy="54403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</a:rPr>
              <a:t>I was awarded this grant on the basis of demonstrating that a 24X64 confinement building with a partial pit could successfully be converted to an animal welfare-friendly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straw </a:t>
            </a:r>
            <a:r>
              <a:rPr lang="en-US" sz="2800" dirty="0">
                <a:solidFill>
                  <a:schemeClr val="bg1"/>
                </a:solidFill>
              </a:rPr>
              <a:t>system that can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house </a:t>
            </a:r>
            <a:r>
              <a:rPr lang="en-US" sz="2800" dirty="0">
                <a:solidFill>
                  <a:schemeClr val="bg1"/>
                </a:solidFill>
              </a:rPr>
              <a:t>pigs in a </a:t>
            </a:r>
            <a:r>
              <a:rPr lang="en-US" sz="2800" dirty="0" smtClean="0">
                <a:solidFill>
                  <a:schemeClr val="bg1"/>
                </a:solidFill>
              </a:rPr>
              <a:t>healthy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environment during their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initial growing </a:t>
            </a:r>
            <a:r>
              <a:rPr lang="en-US" sz="2800" dirty="0">
                <a:solidFill>
                  <a:schemeClr val="bg1"/>
                </a:solidFill>
              </a:rPr>
              <a:t>phase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https://scontent-a-sjc.xx.fbcdn.net/hphotos-ash3/1530430_10203202856097383_10245023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359" y="2481234"/>
            <a:ext cx="3949774" cy="2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(1</a:t>
            </a:r>
            <a:r>
              <a:rPr lang="en-US" sz="2600" dirty="0" smtClean="0"/>
              <a:t>) Renovate </a:t>
            </a:r>
            <a:r>
              <a:rPr lang="en-US" sz="2600" dirty="0"/>
              <a:t>an existing 24 by 64 foot confinement building with a partial pit that would make the building suitable as a straw based animal welfare friendly growing unit.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2) Look </a:t>
            </a:r>
            <a:r>
              <a:rPr lang="en-US" sz="2600" dirty="0"/>
              <a:t>at pig performance and pig flow for the entire hog operation.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3) Design </a:t>
            </a:r>
            <a:r>
              <a:rPr lang="en-US" sz="2600" dirty="0"/>
              <a:t>the </a:t>
            </a:r>
            <a:r>
              <a:rPr lang="en-US" sz="2400" dirty="0"/>
              <a:t>building</a:t>
            </a:r>
            <a:r>
              <a:rPr lang="en-US" sz="2600" dirty="0"/>
              <a:t> to be easy for cleanout.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4) Ensure </a:t>
            </a:r>
            <a:r>
              <a:rPr lang="en-US" sz="2600" dirty="0"/>
              <a:t>good air quality in the building that exceeds its previous use as a confinement unit.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5) Have </a:t>
            </a:r>
            <a:r>
              <a:rPr lang="en-US" sz="2600" dirty="0"/>
              <a:t>a pleasant atmosphere to work in after the remodel.</a:t>
            </a:r>
          </a:p>
          <a:p>
            <a:pPr marL="0" indent="0">
              <a:buNone/>
            </a:pPr>
            <a:r>
              <a:rPr lang="en-US" sz="2600" dirty="0"/>
              <a:t>(</a:t>
            </a:r>
            <a:r>
              <a:rPr lang="en-US" sz="2600" dirty="0" smtClean="0"/>
              <a:t>6) Have </a:t>
            </a:r>
            <a:r>
              <a:rPr lang="en-US" sz="2600" dirty="0"/>
              <a:t>a space and pen(s) designed to address sick or injured pigs.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0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In addition…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79" y="2895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>
                <a:solidFill>
                  <a:schemeClr val="bg1"/>
                </a:solidFill>
              </a:rPr>
              <a:t>wanted to end up with a multifunctional building, one which was easy to clean, had less of an odor issue, and was not so labor-intensive.</a:t>
            </a:r>
          </a:p>
        </p:txBody>
      </p:sp>
    </p:spTree>
    <p:extLst>
      <p:ext uri="{BB962C8B-B14F-4D97-AF65-F5344CB8AC3E}">
        <p14:creationId xmlns:p14="http://schemas.microsoft.com/office/powerpoint/2010/main" val="276404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562600"/>
          </a:xfrm>
          <a:ln w="63500">
            <a:solidFill>
              <a:schemeClr val="bg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en-US" sz="49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Outside </a:t>
            </a: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(facing south and east)</a:t>
            </a:r>
            <a:endParaRPr lang="en-US" sz="2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2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993</TotalTime>
  <Words>873</Words>
  <Application>Microsoft Macintosh PowerPoint</Application>
  <PresentationFormat>On-screen Show (4:3)</PresentationFormat>
  <Paragraphs>147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NCR-SARE Grant Remodeling Project 2012-2014</vt:lpstr>
      <vt:lpstr>Sustainable Straw Based Animal Welfare Friendly Growing Unit For Hogs </vt:lpstr>
      <vt:lpstr>240 acre crop and livestock farm </vt:lpstr>
      <vt:lpstr>Farming Practices: </vt:lpstr>
      <vt:lpstr>PowerPoint Presentation</vt:lpstr>
      <vt:lpstr>PowerPoint Presentation</vt:lpstr>
      <vt:lpstr>Project Goals</vt:lpstr>
      <vt:lpstr>In addition…</vt:lpstr>
      <vt:lpstr>The Outside  (facing south and east)</vt:lpstr>
      <vt:lpstr>Sept 2012</vt:lpstr>
      <vt:lpstr>Sept 2012</vt:lpstr>
      <vt:lpstr>Nov 1 2012</vt:lpstr>
      <vt:lpstr>Bulk bins  (facing south)</vt:lpstr>
      <vt:lpstr>Nov 8, 2013</vt:lpstr>
      <vt:lpstr>East side of nursery (inside)</vt:lpstr>
      <vt:lpstr>Sept 2012</vt:lpstr>
      <vt:lpstr>Sept 2012</vt:lpstr>
      <vt:lpstr>Nov 1 2012</vt:lpstr>
      <vt:lpstr>Nov 8, 2013</vt:lpstr>
      <vt:lpstr>Nov 1 2012</vt:lpstr>
      <vt:lpstr>Nov 8, 2013</vt:lpstr>
      <vt:lpstr>Jan 2, 2014</vt:lpstr>
      <vt:lpstr>Jan 2, 2014</vt:lpstr>
      <vt:lpstr>Jan 2, 2014</vt:lpstr>
      <vt:lpstr>PowerPoint Presentation</vt:lpstr>
      <vt:lpstr>Jan 6, 2014</vt:lpstr>
      <vt:lpstr>Jan 6, 2014</vt:lpstr>
      <vt:lpstr>West side of nursery (inside)</vt:lpstr>
      <vt:lpstr>Nov 1 2012</vt:lpstr>
      <vt:lpstr>Nov 8, 2013</vt:lpstr>
      <vt:lpstr>Nov 8, 2013</vt:lpstr>
      <vt:lpstr>Nov 8, 2013</vt:lpstr>
      <vt:lpstr>Nov 8, 2013</vt:lpstr>
      <vt:lpstr>Nov 11, 2013</vt:lpstr>
      <vt:lpstr>Nov 11, 2013</vt:lpstr>
      <vt:lpstr>Nov 11, 2013</vt:lpstr>
      <vt:lpstr>    Nov 8                 Nov 11             Jan 2014</vt:lpstr>
      <vt:lpstr>Painting!</vt:lpstr>
      <vt:lpstr>PowerPoint Presentation</vt:lpstr>
      <vt:lpstr>PowerPoint Presentation</vt:lpstr>
      <vt:lpstr>February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Issues and Response</vt:lpstr>
      <vt:lpstr>Results</vt:lpstr>
      <vt:lpstr>Any questions?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Candy</dc:creator>
  <cp:lastModifiedBy>Marie Flanagan</cp:lastModifiedBy>
  <cp:revision>99</cp:revision>
  <dcterms:created xsi:type="dcterms:W3CDTF">2013-08-09T14:26:24Z</dcterms:created>
  <dcterms:modified xsi:type="dcterms:W3CDTF">2015-02-20T17:39:26Z</dcterms:modified>
</cp:coreProperties>
</file>