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88" r:id="rId1"/>
  </p:sldMasterIdLst>
  <p:sldIdLst>
    <p:sldId id="256" r:id="rId2"/>
    <p:sldId id="258" r:id="rId3"/>
    <p:sldId id="257" r:id="rId4"/>
    <p:sldId id="259" r:id="rId5"/>
    <p:sldId id="263" r:id="rId6"/>
    <p:sldId id="264" r:id="rId7"/>
    <p:sldId id="265" r:id="rId8"/>
    <p:sldId id="260" r:id="rId9"/>
    <p:sldId id="261" r:id="rId10"/>
    <p:sldId id="262" r:id="rId11"/>
    <p:sldId id="266" r:id="rId12"/>
    <p:sldId id="267" r:id="rId13"/>
    <p:sldId id="268" r:id="rId14"/>
    <p:sldId id="269" r:id="rId15"/>
    <p:sldId id="270" r:id="rId16"/>
    <p:sldId id="280" r:id="rId17"/>
    <p:sldId id="281" r:id="rId18"/>
    <p:sldId id="279" r:id="rId19"/>
    <p:sldId id="283" r:id="rId20"/>
    <p:sldId id="284" r:id="rId21"/>
    <p:sldId id="282" r:id="rId22"/>
    <p:sldId id="271" r:id="rId23"/>
    <p:sldId id="285" r:id="rId24"/>
    <p:sldId id="272" r:id="rId25"/>
    <p:sldId id="274" r:id="rId26"/>
    <p:sldId id="273" r:id="rId27"/>
    <p:sldId id="275" r:id="rId28"/>
    <p:sldId id="276" r:id="rId29"/>
    <p:sldId id="277" r:id="rId30"/>
    <p:sldId id="278" r:id="rId31"/>
    <p:sldId id="286" r:id="rId32"/>
  </p:sldIdLst>
  <p:sldSz cx="9144000" cy="6858000" type="screen4x3"/>
  <p:notesSz cx="6858000" cy="9144000"/>
  <p:custDataLst>
    <p:tags r:id="rId3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1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2264" y="-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tags" Target="tags/tag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C888-C933-1345-8874-FB2BBB46DAA1}" type="datetimeFigureOut">
              <a:rPr lang="en-US" smtClean="0"/>
              <a:pPr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C888-C933-1345-8874-FB2BBB46DAA1}" type="datetimeFigureOut">
              <a:rPr lang="en-US" smtClean="0"/>
              <a:pPr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0A03-6198-0B47-B17D-F4C335573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C888-C933-1345-8874-FB2BBB46DAA1}" type="datetimeFigureOut">
              <a:rPr lang="en-US" smtClean="0"/>
              <a:pPr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0A03-6198-0B47-B17D-F4C335573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C888-C933-1345-8874-FB2BBB46DAA1}" type="datetimeFigureOut">
              <a:rPr lang="en-US" smtClean="0"/>
              <a:pPr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0A03-6198-0B47-B17D-F4C335573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C888-C933-1345-8874-FB2BBB46DAA1}" type="datetimeFigureOut">
              <a:rPr lang="en-US" smtClean="0"/>
              <a:pPr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0A03-6198-0B47-B17D-F4C33557349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C888-C933-1345-8874-FB2BBB46DAA1}" type="datetimeFigureOut">
              <a:rPr lang="en-US" smtClean="0"/>
              <a:pPr/>
              <a:t>2/20/15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0A03-6198-0B47-B17D-F4C335573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C888-C933-1345-8874-FB2BBB46DAA1}" type="datetimeFigureOut">
              <a:rPr lang="en-US" smtClean="0"/>
              <a:pPr/>
              <a:t>2/20/15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0A03-6198-0B47-B17D-F4C33557349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C888-C933-1345-8874-FB2BBB46DAA1}" type="datetimeFigureOut">
              <a:rPr lang="en-US" smtClean="0"/>
              <a:pPr/>
              <a:t>2/20/15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0A03-6198-0B47-B17D-F4C335573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C888-C933-1345-8874-FB2BBB46DAA1}" type="datetimeFigureOut">
              <a:rPr lang="en-US" smtClean="0"/>
              <a:pPr/>
              <a:t>2/20/15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0A03-6198-0B47-B17D-F4C335573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C888-C933-1345-8874-FB2BBB46DAA1}" type="datetimeFigureOut">
              <a:rPr lang="en-US" smtClean="0"/>
              <a:pPr/>
              <a:t>2/20/15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C888-C933-1345-8874-FB2BBB46DAA1}" type="datetimeFigureOut">
              <a:rPr lang="en-US" smtClean="0"/>
              <a:pPr/>
              <a:t>2/20/15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0A03-6198-0B47-B17D-F4C335573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D2BC888-C933-1345-8874-FB2BBB46DAA1}" type="datetimeFigureOut">
              <a:rPr lang="en-US" smtClean="0"/>
              <a:pPr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9700A03-6198-0B47-B17D-F4C335573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da.gov/Cosmetics/Labeling/Regulations/ucm126444.htm" TargetMode="External"/><Relationship Id="rId3" Type="http://schemas.openxmlformats.org/officeDocument/2006/relationships/hyperlink" Target="http://www.mariegale.com/soap-and-cosmetic-labeling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da.gov/cosmetics/labeling/ingredientnames/ucm109084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da.gov/Cosmetics/GuidanceRegulation/LawsRegulations/ucm074201.ht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da.gov/RegulatoryInformation/Legislation/FederalFoodDrugandCosmeticActFDCAct/default.ht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da.gov/downloads/Cosmetics/GuidanceComplianceRegulatoryInformation/GuidanceDocuments/UCM358287.pdf" TargetMode="External"/><Relationship Id="rId3" Type="http://schemas.openxmlformats.org/officeDocument/2006/relationships/hyperlink" Target="http://www.mariegale.com/good-manufacturing-practic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ctrTitle"/>
          </p:nvPr>
        </p:nvSpPr>
        <p:spPr>
          <a:xfrm>
            <a:off x="685800" y="1295216"/>
            <a:ext cx="7848600" cy="1927225"/>
          </a:xfrm>
        </p:spPr>
        <p:txBody>
          <a:bodyPr/>
          <a:lstStyle/>
          <a:p>
            <a:r>
              <a:rPr lang="en-US" sz="1800" cap="none" dirty="0" smtClean="0">
                <a:solidFill>
                  <a:srgbClr val="408000"/>
                </a:solidFill>
                <a:latin typeface="Georgia"/>
                <a:cs typeface="Georgia"/>
              </a:rPr>
              <a:t>Making Goats Milk Soap Business Sustainable By Implementing Standard Manufacturing and Testing Protocols</a:t>
            </a:r>
            <a:endParaRPr lang="en-US" sz="1800" cap="none" dirty="0">
              <a:solidFill>
                <a:srgbClr val="408000"/>
              </a:solidFill>
              <a:latin typeface="Georgia"/>
              <a:cs typeface="Georgia"/>
            </a:endParaRPr>
          </a:p>
        </p:txBody>
      </p:sp>
      <p:sp>
        <p:nvSpPr>
          <p:cNvPr id="19" name="Subtitle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Penny Adler, SARE </a:t>
            </a:r>
            <a:r>
              <a:rPr lang="en-US" dirty="0" smtClean="0"/>
              <a:t>FNC14- 942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67574" y="4347142"/>
            <a:ext cx="3935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408000"/>
                </a:solidFill>
                <a:latin typeface="Georgia"/>
                <a:cs typeface="Georgia"/>
              </a:rPr>
              <a:t>NCR-SARE’s Farmers Forum, 2015</a:t>
            </a:r>
            <a:endParaRPr lang="en-US" dirty="0">
              <a:solidFill>
                <a:srgbClr val="408000"/>
              </a:solidFill>
              <a:latin typeface="Georgia"/>
              <a:cs typeface="Georgi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5440" y="4889486"/>
            <a:ext cx="1854201" cy="201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959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64249" y="1612900"/>
            <a:ext cx="8015502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GMP (Good Manufacturing Practices)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Guidelines not regulations</a:t>
            </a:r>
          </a:p>
          <a:p>
            <a:pPr>
              <a:buNone/>
            </a:pPr>
            <a:r>
              <a:rPr lang="en-US" dirty="0" smtClean="0"/>
              <a:t>Not legally enforceable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GMP is BIG.  Start with the easiest places to make the biggest mistakes.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Master Formula </a:t>
            </a:r>
            <a:r>
              <a:rPr lang="en-US" dirty="0" smtClean="0"/>
              <a:t>– “</a:t>
            </a:r>
            <a:r>
              <a:rPr lang="en-US" i="1" dirty="0" smtClean="0"/>
              <a:t>your recipe” </a:t>
            </a:r>
            <a:r>
              <a:rPr lang="en-US" dirty="0" smtClean="0"/>
              <a:t>with enough detail that when followed exactly should produce the same product every batch, every bottle, every time.</a:t>
            </a:r>
          </a:p>
          <a:p>
            <a:r>
              <a:rPr lang="en-US" dirty="0" smtClean="0"/>
              <a:t>Without it, you can’t guarantee that your product will be consistently produced at the quality you and your customers expect.</a:t>
            </a:r>
          </a:p>
          <a:p>
            <a:r>
              <a:rPr lang="en-US" dirty="0" smtClean="0"/>
              <a:t>It contains:</a:t>
            </a:r>
          </a:p>
          <a:p>
            <a:pPr lvl="1"/>
            <a:r>
              <a:rPr lang="en-US" dirty="0" smtClean="0"/>
              <a:t>Ingredients / Quantity</a:t>
            </a:r>
          </a:p>
          <a:p>
            <a:pPr lvl="1"/>
            <a:r>
              <a:rPr lang="en-US" dirty="0" smtClean="0"/>
              <a:t>Detailed steps (Step by step but also what temps, how do you know when mixing is complete etc.)</a:t>
            </a:r>
          </a:p>
          <a:p>
            <a:pPr lvl="1"/>
            <a:r>
              <a:rPr lang="en-US" dirty="0" smtClean="0"/>
              <a:t>Details for quality control – what does it look like? Smell like? Consistency?</a:t>
            </a:r>
          </a:p>
          <a:p>
            <a:r>
              <a:rPr lang="en-US" dirty="0" smtClean="0"/>
              <a:t>It contains the amount of detail, if a person reasonably familiar making similar products can follow master formula without supervision.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Batch Record </a:t>
            </a:r>
            <a:r>
              <a:rPr lang="en-US" dirty="0" smtClean="0"/>
              <a:t>– Documenting that you are following the master record.</a:t>
            </a: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smtClean="0"/>
              <a:t>Can be as simple as the master record with checkboxes that you tick off as you complete a step.</a:t>
            </a:r>
          </a:p>
          <a:p>
            <a:r>
              <a:rPr lang="en-US" dirty="0" smtClean="0"/>
              <a:t>Includes the date made, who made it, how many units were produced and a unique batch record.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Ingredient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ingredients are different than you used before, your product won’t turn out as expected even with following your master formula.</a:t>
            </a:r>
          </a:p>
          <a:p>
            <a:pPr lvl="1"/>
            <a:r>
              <a:rPr lang="en-US" dirty="0" smtClean="0"/>
              <a:t>Establish standard criteria for your ingredients and </a:t>
            </a:r>
            <a:r>
              <a:rPr lang="en-US" b="1" dirty="0" smtClean="0"/>
              <a:t>materials</a:t>
            </a:r>
          </a:p>
          <a:p>
            <a:pPr lvl="1"/>
            <a:r>
              <a:rPr lang="en-US" dirty="0" smtClean="0"/>
              <a:t>Purchase ingredients that match your criteria from a reliable supplier</a:t>
            </a:r>
          </a:p>
          <a:p>
            <a:pPr lvl="1"/>
            <a:r>
              <a:rPr lang="en-US" dirty="0" smtClean="0"/>
              <a:t>Verify ingredients before using them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Master Formula</a:t>
            </a:r>
          </a:p>
          <a:p>
            <a:r>
              <a:rPr lang="en-US" dirty="0" smtClean="0"/>
              <a:t>Batch Record</a:t>
            </a:r>
          </a:p>
          <a:p>
            <a:r>
              <a:rPr lang="en-US" dirty="0" smtClean="0"/>
              <a:t>Batch Log</a:t>
            </a:r>
          </a:p>
          <a:p>
            <a:r>
              <a:rPr lang="en-US" dirty="0" smtClean="0"/>
              <a:t>Material Specifications</a:t>
            </a:r>
          </a:p>
          <a:p>
            <a:r>
              <a:rPr lang="en-US" dirty="0" smtClean="0"/>
              <a:t>Inventory Log</a:t>
            </a:r>
          </a:p>
          <a:p>
            <a:r>
              <a:rPr lang="en-US" dirty="0" smtClean="0"/>
              <a:t>Inventory Batch Record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Specification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1614488"/>
            <a:ext cx="360045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 Raw Material Log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600" y="1612900"/>
            <a:ext cx="8928100" cy="142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65400" y="3900269"/>
            <a:ext cx="3632200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Product Label:  Product Name, Lot #, Expire Date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Batch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5400" y="1295400"/>
            <a:ext cx="58674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 Log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1638300"/>
            <a:ext cx="90487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Cool Product!</a:t>
            </a:r>
          </a:p>
          <a:p>
            <a:r>
              <a:rPr lang="en-US" dirty="0" smtClean="0"/>
              <a:t>Failed Batch </a:t>
            </a:r>
            <a:r>
              <a:rPr lang="en-US" dirty="0" smtClean="0">
                <a:sym typeface="Wingdings" pitchFamily="2" charset="2"/>
              </a:rPr>
              <a:t></a:t>
            </a:r>
          </a:p>
          <a:p>
            <a:r>
              <a:rPr lang="en-US" dirty="0" smtClean="0">
                <a:sym typeface="Wingdings" pitchFamily="2" charset="2"/>
              </a:rPr>
              <a:t>Can it be 100% “natural”?</a:t>
            </a:r>
            <a:endParaRPr lang="en-US" dirty="0"/>
          </a:p>
        </p:txBody>
      </p:sp>
      <p:pic>
        <p:nvPicPr>
          <p:cNvPr id="28674" name="Picture 2" descr="http://www.mygmprecords.com/images/hscg-memb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11975" y="4989512"/>
            <a:ext cx="857250" cy="942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List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9350" y="1352550"/>
            <a:ext cx="43053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 Record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9750" y="1524000"/>
            <a:ext cx="55245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692400" y="4813300"/>
            <a:ext cx="276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 Name, Batch #, Manuf. Date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SOP (Standard Operating Procedures)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your scale accurate?</a:t>
            </a:r>
          </a:p>
          <a:p>
            <a:r>
              <a:rPr lang="en-US" dirty="0" smtClean="0"/>
              <a:t>How often will you calibrate your pH meter?</a:t>
            </a:r>
          </a:p>
          <a:p>
            <a:r>
              <a:rPr lang="en-US" dirty="0" smtClean="0"/>
              <a:t>Safety precautions</a:t>
            </a:r>
          </a:p>
          <a:p>
            <a:r>
              <a:rPr lang="en-US" dirty="0" smtClean="0"/>
              <a:t>Internal audits</a:t>
            </a:r>
          </a:p>
          <a:p>
            <a:r>
              <a:rPr lang="en-US" dirty="0" smtClean="0"/>
              <a:t>Testing protocols</a:t>
            </a:r>
          </a:p>
          <a:p>
            <a:r>
              <a:rPr lang="en-US" dirty="0" smtClean="0"/>
              <a:t>How will you handle complaints (a complaint log </a:t>
            </a:r>
            <a:r>
              <a:rPr lang="en-US" dirty="0" smtClean="0">
                <a:sym typeface="Wingdings" pitchFamily="2" charset="2"/>
              </a:rPr>
              <a:t>)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825" y="614363"/>
            <a:ext cx="8134350" cy="56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Documentation:  Cosmetic Labeling Guide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http://www.fda.gov/Cosmetics/Labeling/Regulations/ucm126444.htm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Book: </a:t>
            </a:r>
            <a:r>
              <a:rPr lang="en-US" dirty="0" smtClean="0">
                <a:hlinkClick r:id="rId3"/>
              </a:rPr>
              <a:t>http://www.mariegale.com/soap-and-cosmetic-labeling/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 Panel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There are three items that MUST go on the front panel of any product that is sold to consumers:</a:t>
            </a:r>
          </a:p>
          <a:p>
            <a:r>
              <a:rPr lang="en-US" b="1" dirty="0" smtClean="0"/>
              <a:t>Name</a:t>
            </a:r>
            <a:r>
              <a:rPr lang="en-US" dirty="0" smtClean="0"/>
              <a:t>.  This is usually the brand name or product name.</a:t>
            </a:r>
          </a:p>
          <a:p>
            <a:r>
              <a:rPr lang="en-US" b="1" dirty="0" smtClean="0"/>
              <a:t>Identity</a:t>
            </a:r>
            <a:r>
              <a:rPr lang="en-US" dirty="0" smtClean="0"/>
              <a:t>.  What is the product? (soap, lotion, bubble bath, etc).</a:t>
            </a:r>
          </a:p>
          <a:p>
            <a:r>
              <a:rPr lang="en-US" b="1" dirty="0" smtClean="0"/>
              <a:t>Net Quantity of Contents</a:t>
            </a:r>
            <a:r>
              <a:rPr lang="en-US" dirty="0" smtClean="0"/>
              <a:t>.  How much actual product is there?  In both US (oz, pounds, pints, etc) AND metric (ml, grams, liters, kilos).</a:t>
            </a:r>
          </a:p>
          <a:p>
            <a:r>
              <a:rPr lang="en-US" dirty="0" smtClean="0"/>
              <a:t>The</a:t>
            </a:r>
            <a:r>
              <a:rPr lang="en-US" b="1" dirty="0" smtClean="0"/>
              <a:t> Name</a:t>
            </a:r>
            <a:r>
              <a:rPr lang="en-US" dirty="0" smtClean="0"/>
              <a:t> should not include the name of one ingredient if there are two or more ingredients in the product. </a:t>
            </a:r>
          </a:p>
          <a:p>
            <a:r>
              <a:rPr lang="en-US" dirty="0" smtClean="0"/>
              <a:t>The </a:t>
            </a:r>
            <a:r>
              <a:rPr lang="en-US" b="1" dirty="0" smtClean="0"/>
              <a:t>Net Quantity of Contents</a:t>
            </a:r>
            <a:r>
              <a:rPr lang="en-US" dirty="0" smtClean="0"/>
              <a:t> should be in a large enough text size (usually 1/8" high, measuring the lower case "o") and be placed parallel to the bottom of the package, in the bottom 30%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or Side Panels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 </a:t>
            </a:r>
            <a:r>
              <a:rPr lang="en-US" b="1" dirty="0" smtClean="0"/>
              <a:t>all products:</a:t>
            </a:r>
            <a:endParaRPr lang="en-US" dirty="0" smtClean="0"/>
          </a:p>
          <a:p>
            <a:r>
              <a:rPr lang="en-US" dirty="0" smtClean="0"/>
              <a:t>The </a:t>
            </a:r>
            <a:r>
              <a:rPr lang="en-US" b="1" dirty="0" smtClean="0"/>
              <a:t>name and address</a:t>
            </a:r>
            <a:r>
              <a:rPr lang="en-US" dirty="0" smtClean="0"/>
              <a:t> of the responsible party.</a:t>
            </a:r>
          </a:p>
          <a:p>
            <a:r>
              <a:rPr lang="en-US" b="1" dirty="0" smtClean="0"/>
              <a:t>Directions for safe use</a:t>
            </a:r>
            <a:r>
              <a:rPr lang="en-US" dirty="0" smtClean="0"/>
              <a:t> (if applicable) </a:t>
            </a:r>
          </a:p>
          <a:p>
            <a:r>
              <a:rPr lang="en-US" dirty="0" smtClean="0"/>
              <a:t>For </a:t>
            </a:r>
            <a:r>
              <a:rPr lang="en-US" b="1" dirty="0" smtClean="0"/>
              <a:t>cosmetics:</a:t>
            </a:r>
            <a:endParaRPr lang="en-US" dirty="0" smtClean="0"/>
          </a:p>
          <a:p>
            <a:r>
              <a:rPr lang="en-US" dirty="0" smtClean="0"/>
              <a:t>The</a:t>
            </a:r>
            <a:r>
              <a:rPr lang="en-US" b="1" dirty="0" smtClean="0"/>
              <a:t> declaration of ingredients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Any required </a:t>
            </a:r>
            <a:r>
              <a:rPr lang="en-US" b="1" dirty="0" smtClean="0"/>
              <a:t>warning statements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and Address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address must include the full street address, city, state and zip code.  </a:t>
            </a:r>
          </a:p>
          <a:p>
            <a:r>
              <a:rPr lang="en-US" dirty="0" smtClean="0"/>
              <a:t>IF the name used on the label is listed in a PRINT phone or city directory (not an online directory), the street address may be omitted from the label (but the city, state and zip code are still required). </a:t>
            </a:r>
          </a:p>
          <a:p>
            <a:r>
              <a:rPr lang="en-US" dirty="0" smtClean="0"/>
              <a:t>PO Boxes may NOT be used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Identified by the name listed in the</a:t>
            </a:r>
            <a:r>
              <a:rPr lang="en-US" i="1" dirty="0" smtClean="0"/>
              <a:t> Cosmetic Ingredient Dictionary</a:t>
            </a:r>
            <a:r>
              <a:rPr lang="en-US" dirty="0" smtClean="0"/>
              <a:t> </a:t>
            </a:r>
            <a:r>
              <a:rPr lang="en-US" b="1" dirty="0" smtClean="0"/>
              <a:t>EXCEPT that botanical ingredients should be listed by their common name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Listed in descending order of predominance (based on their percentage, by weight, in the product).  </a:t>
            </a:r>
          </a:p>
          <a:p>
            <a:r>
              <a:rPr lang="en-US" dirty="0" smtClean="0"/>
              <a:t>Blended ingredients used in the product (such as pre-made bases or preservatives) follow same rules.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Ingredient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Fragrances may be listed as "fragrance" without identifying all the component ingredients in the fragrance blend.</a:t>
            </a:r>
          </a:p>
          <a:p>
            <a:r>
              <a:rPr lang="en-US" dirty="0" smtClean="0"/>
              <a:t>Ingredients that are present at less than 1% may be listed </a:t>
            </a:r>
            <a:r>
              <a:rPr lang="en-US" i="1" dirty="0" smtClean="0"/>
              <a:t>in any order</a:t>
            </a:r>
            <a:r>
              <a:rPr lang="en-US" dirty="0" smtClean="0"/>
              <a:t> after the ingredients present at 1% or greater.</a:t>
            </a:r>
          </a:p>
          <a:p>
            <a:r>
              <a:rPr lang="en-US" dirty="0" smtClean="0"/>
              <a:t>Color additives (which must be on the</a:t>
            </a:r>
            <a:r>
              <a:rPr lang="en-US" dirty="0" smtClean="0">
                <a:hlinkClick r:id="rId2"/>
              </a:rPr>
              <a:t> FDA list of approved color additives</a:t>
            </a:r>
            <a:r>
              <a:rPr lang="en-US" dirty="0" smtClean="0"/>
              <a:t>), may be listed after all other ingredients (regardless of the percentage at which they are used).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Purpose: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Consistent Safe Product</a:t>
            </a:r>
          </a:p>
          <a:p>
            <a:r>
              <a:rPr lang="en-US" dirty="0" smtClean="0"/>
              <a:t>Fiscal Viability</a:t>
            </a:r>
          </a:p>
          <a:p>
            <a:pPr lvl="1"/>
            <a:r>
              <a:rPr lang="en-US" dirty="0" smtClean="0"/>
              <a:t>Reduce costs</a:t>
            </a:r>
          </a:p>
          <a:p>
            <a:pPr lvl="1"/>
            <a:r>
              <a:rPr lang="en-US" dirty="0" smtClean="0"/>
              <a:t>Market Differentiator</a:t>
            </a:r>
          </a:p>
        </p:txBody>
      </p:sp>
    </p:spTree>
    <p:extLst>
      <p:ext uri="{BB962C8B-B14F-4D97-AF65-F5344CB8AC3E}">
        <p14:creationId xmlns:p14="http://schemas.microsoft.com/office/powerpoint/2010/main" val="3963391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essential oils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consider that they are individual ingredients, then yes, they do need to be individually listed.</a:t>
            </a:r>
          </a:p>
          <a:p>
            <a:r>
              <a:rPr lang="en-US" dirty="0" smtClean="0"/>
              <a:t>Or you can use the term "fragrance" as an all-inclusive description of the essential oil blend.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ctrTitle"/>
          </p:nvPr>
        </p:nvSpPr>
        <p:spPr>
          <a:xfrm>
            <a:off x="685800" y="1295216"/>
            <a:ext cx="7848600" cy="1927225"/>
          </a:xfrm>
        </p:spPr>
        <p:txBody>
          <a:bodyPr/>
          <a:lstStyle/>
          <a:p>
            <a:r>
              <a:rPr lang="en-US" sz="1800" cap="none" dirty="0" smtClean="0">
                <a:solidFill>
                  <a:srgbClr val="408000"/>
                </a:solidFill>
                <a:latin typeface="Georgia"/>
                <a:cs typeface="Georgia"/>
              </a:rPr>
              <a:t>Making Goats Milk Soap Business Sustainable By Implementing Standard Manufacturing and Testing Protocols</a:t>
            </a:r>
            <a:endParaRPr lang="en-US" sz="1800" cap="none" dirty="0">
              <a:solidFill>
                <a:srgbClr val="408000"/>
              </a:solidFill>
              <a:latin typeface="Georgia"/>
              <a:cs typeface="Georgia"/>
            </a:endParaRPr>
          </a:p>
        </p:txBody>
      </p:sp>
      <p:sp>
        <p:nvSpPr>
          <p:cNvPr id="19" name="Subtitle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Penny Adler, SARE </a:t>
            </a:r>
            <a:r>
              <a:rPr lang="en-US" dirty="0" smtClean="0"/>
              <a:t>FNC14- 942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67574" y="4347142"/>
            <a:ext cx="3935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408000"/>
                </a:solidFill>
                <a:latin typeface="Georgia"/>
                <a:cs typeface="Georgia"/>
              </a:rPr>
              <a:t>NCR-SARE’s Farmers Forum, 2015</a:t>
            </a:r>
            <a:endParaRPr lang="en-US" dirty="0">
              <a:solidFill>
                <a:srgbClr val="408000"/>
              </a:solidFill>
              <a:latin typeface="Georgia"/>
              <a:cs typeface="Georgi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5440" y="4889486"/>
            <a:ext cx="1854201" cy="201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959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1. Create manufacturing and testing protocols.</a:t>
            </a:r>
            <a:br>
              <a:rPr lang="en-US" dirty="0" smtClean="0"/>
            </a:br>
            <a:r>
              <a:rPr lang="en-US" dirty="0" smtClean="0"/>
              <a:t>2. Evaluate natural </a:t>
            </a:r>
            <a:r>
              <a:rPr lang="en-US" dirty="0" err="1" smtClean="0"/>
              <a:t>vs</a:t>
            </a:r>
            <a:r>
              <a:rPr lang="en-US" dirty="0" smtClean="0"/>
              <a:t> man-made preservatives and overall product safety</a:t>
            </a:r>
            <a:br>
              <a:rPr lang="en-US" dirty="0" smtClean="0"/>
            </a:br>
            <a:r>
              <a:rPr lang="en-US" dirty="0" smtClean="0"/>
              <a:t>3. Manufacture consistent and safe batches of cream soaps</a:t>
            </a:r>
            <a:br>
              <a:rPr lang="en-US" dirty="0" smtClean="0"/>
            </a:br>
            <a:r>
              <a:rPr lang="en-US" dirty="0" smtClean="0"/>
              <a:t>4. Market the product testing and safety of the product.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soap a cosmetic?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Soap is excluded as a cosmetic</a:t>
            </a:r>
          </a:p>
          <a:p>
            <a:r>
              <a:rPr lang="en-US" dirty="0" smtClean="0"/>
              <a:t>BUT soap must meet this definition</a:t>
            </a:r>
          </a:p>
          <a:p>
            <a:pPr lvl="1"/>
            <a:r>
              <a:rPr lang="en-US" dirty="0" smtClean="0"/>
              <a:t>the bulk of the nonvolatile matter in the product consists of an alkali salt of fatty acids and the product's detergent properties are due to the alkali-fatty acid compounds, and</a:t>
            </a:r>
          </a:p>
          <a:p>
            <a:pPr lvl="1"/>
            <a:r>
              <a:rPr lang="en-US" dirty="0" smtClean="0"/>
              <a:t>the product is labeled, sold, and represented solely as soap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Documentation:  Is It a Cosmetic, a Drug, or Both? (Or Is It Soap?)</a:t>
            </a:r>
          </a:p>
          <a:p>
            <a:pPr lvl="1"/>
            <a:r>
              <a:rPr lang="en-US" dirty="0" smtClean="0">
                <a:hlinkClick r:id="rId2"/>
              </a:rPr>
              <a:t>http://www.fda.gov/Cosmetics/GuidanceRegulation/LawsRegulations/ucm074201.htm</a:t>
            </a: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Sometimes soap is a COSMETIC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product</a:t>
            </a:r>
          </a:p>
          <a:p>
            <a:pPr lvl="1"/>
            <a:r>
              <a:rPr lang="en-US" dirty="0" smtClean="0"/>
              <a:t>consists of detergents, or</a:t>
            </a:r>
          </a:p>
          <a:p>
            <a:pPr lvl="1"/>
            <a:r>
              <a:rPr lang="en-US" dirty="0" smtClean="0"/>
              <a:t>primarily of alkali salts of fatty acids, and</a:t>
            </a:r>
          </a:p>
          <a:p>
            <a:pPr lvl="1"/>
            <a:r>
              <a:rPr lang="en-US" dirty="0" smtClean="0"/>
              <a:t>is intended not only for cleansing but also for other cosmetic uses,</a:t>
            </a:r>
          </a:p>
          <a:p>
            <a:pPr lvl="1"/>
            <a:r>
              <a:rPr lang="en-US" dirty="0" smtClean="0"/>
              <a:t>it is regulated as a cosmetic. Examples of cosmetic uses include making the user more attractive, by acting as a deodorant, imparting fragrance to the user, or moisturizing the skin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Sometimes soap is a DRUG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product</a:t>
            </a:r>
          </a:p>
          <a:p>
            <a:pPr lvl="1"/>
            <a:r>
              <a:rPr lang="en-US" dirty="0" smtClean="0"/>
              <a:t>consists of detergents, or</a:t>
            </a:r>
          </a:p>
          <a:p>
            <a:pPr lvl="1"/>
            <a:r>
              <a:rPr lang="en-US" dirty="0" smtClean="0"/>
              <a:t>primarily of alkali salts of fatty acids, and</a:t>
            </a:r>
          </a:p>
          <a:p>
            <a:pPr lvl="1"/>
            <a:r>
              <a:rPr lang="en-US" dirty="0" smtClean="0"/>
              <a:t>is intended not only for cleansing but also to cure, treat, or prevent disease, or to affect the structure or any function of the human body,</a:t>
            </a:r>
          </a:p>
          <a:p>
            <a:pPr lvl="1"/>
            <a:r>
              <a:rPr lang="en-US" dirty="0" smtClean="0"/>
              <a:t>it is regulated as a drug, or possibly both a drug and a cosmetic. Examples include antibacterial cleansers and cleansers that are also intended to treat acne.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dirty="0" smtClean="0"/>
              <a:t>The </a:t>
            </a:r>
            <a:r>
              <a:rPr lang="en-US" dirty="0" smtClean="0">
                <a:hlinkClick r:id="rId2"/>
              </a:rPr>
              <a:t>Federal Food, Drug and Cosmetic Act</a:t>
            </a:r>
            <a:r>
              <a:rPr lang="en-US" dirty="0" smtClean="0"/>
              <a:t> prohibits the introduction or delivery for introduction into interstate commerce of cosmetics that are </a:t>
            </a:r>
            <a:r>
              <a:rPr lang="en-US" b="1" dirty="0" smtClean="0"/>
              <a:t>adulterated</a:t>
            </a:r>
            <a:r>
              <a:rPr lang="en-US" dirty="0" smtClean="0"/>
              <a:t> or </a:t>
            </a:r>
            <a:r>
              <a:rPr lang="en-US" b="1" dirty="0" smtClean="0"/>
              <a:t>misbranded</a:t>
            </a:r>
            <a:r>
              <a:rPr lang="en-US" dirty="0" smtClean="0"/>
              <a:t> (Sec 301)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A cosmetic may be deemed </a:t>
            </a:r>
            <a:r>
              <a:rPr lang="en-US" sz="2200" b="1" dirty="0" smtClean="0"/>
              <a:t>adulterated</a:t>
            </a:r>
            <a:r>
              <a:rPr lang="en-US" sz="2200" dirty="0" smtClean="0"/>
              <a:t> (Sec. 601) for essentially four reasons, namely:</a:t>
            </a:r>
          </a:p>
          <a:p>
            <a:pPr lvl="1"/>
            <a:r>
              <a:rPr lang="en-US" sz="1800" dirty="0" smtClean="0"/>
              <a:t>The product or its container is composed of potentially harmful substance</a:t>
            </a:r>
          </a:p>
          <a:p>
            <a:pPr lvl="1"/>
            <a:r>
              <a:rPr lang="en-US" sz="1800" dirty="0" smtClean="0"/>
              <a:t>It contains filth.</a:t>
            </a:r>
          </a:p>
          <a:p>
            <a:pPr lvl="1"/>
            <a:r>
              <a:rPr lang="en-US" sz="1800" dirty="0" smtClean="0"/>
              <a:t>It contains a non-permitted, or in some instances non-certified, color additive.</a:t>
            </a:r>
          </a:p>
          <a:p>
            <a:pPr lvl="1"/>
            <a:r>
              <a:rPr lang="en-US" sz="1800" dirty="0" smtClean="0"/>
              <a:t>It is manufactured or held under insanitary conditions whereby it may have become injurious to users or contaminated with filth.</a:t>
            </a:r>
            <a:endParaRPr lang="en-US" dirty="0" smtClean="0"/>
          </a:p>
          <a:p>
            <a:r>
              <a:rPr lang="en-US" sz="2200" dirty="0" smtClean="0"/>
              <a:t>A cosmetic may be deemed </a:t>
            </a:r>
            <a:r>
              <a:rPr lang="en-US" sz="2200" b="1" dirty="0" smtClean="0"/>
              <a:t>misbranded</a:t>
            </a:r>
            <a:r>
              <a:rPr lang="en-US" sz="2200" dirty="0" smtClean="0"/>
              <a:t> (Sec. 602) for reasons of:</a:t>
            </a:r>
          </a:p>
          <a:p>
            <a:pPr lvl="1"/>
            <a:r>
              <a:rPr lang="en-US" sz="1800" dirty="0" smtClean="0"/>
              <a:t>False or misleading labeling.</a:t>
            </a:r>
          </a:p>
          <a:p>
            <a:pPr lvl="1"/>
            <a:r>
              <a:rPr lang="en-US" sz="1800" dirty="0" smtClean="0"/>
              <a:t>Failure to state prominently and conspicuously any information required by or under authority of this act.</a:t>
            </a:r>
          </a:p>
          <a:p>
            <a:pPr lvl="1"/>
            <a:r>
              <a:rPr lang="en-US" sz="1800" dirty="0" smtClean="0"/>
              <a:t>Misleading container presentation or </a:t>
            </a:r>
            <a:r>
              <a:rPr lang="en-US" dirty="0" smtClean="0"/>
              <a:t>fill.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 manufacturing and testing protocols.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Establish GMP (Good Manufacturing Practices) to reduce the risk</a:t>
            </a:r>
          </a:p>
          <a:p>
            <a:r>
              <a:rPr lang="en-US" dirty="0" smtClean="0"/>
              <a:t>Documentation:  </a:t>
            </a:r>
            <a:r>
              <a:rPr lang="en-US" i="1" dirty="0" smtClean="0"/>
              <a:t>Guidance for Industry – Cosmetic Good Manufacturing Practices</a:t>
            </a:r>
          </a:p>
          <a:p>
            <a:r>
              <a:rPr lang="en-US" dirty="0" smtClean="0">
                <a:hlinkClick r:id="rId2"/>
              </a:rPr>
              <a:t>http://www.fda.gov/downloads/Cosmetics/GuidanceComplianceRegulatoryInformation/GuidanceDocuments/UCM358287.pdf</a:t>
            </a:r>
            <a:endParaRPr lang="en-US" dirty="0" smtClean="0"/>
          </a:p>
          <a:p>
            <a:r>
              <a:rPr lang="en-US" dirty="0" smtClean="0"/>
              <a:t>Book:  </a:t>
            </a:r>
            <a:r>
              <a:rPr lang="en-US" dirty="0" smtClean="0">
                <a:hlinkClick r:id="rId3"/>
              </a:rPr>
              <a:t>http://www.mariegale.com/good-manufacturing-practices/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Presentation Title&amp;quot;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/object&gt;&lt;object type=&quot;8&quot; unique_id=&quot;10008&quot;&gt;&lt;/object&gt;&lt;/object&gt;&lt;/database&gt;"/>
  <p:tag name="MMPROD_NEXTUNIQUEID" val="10009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9510</TotalTime>
  <Words>1050</Words>
  <Application>Microsoft Macintosh PowerPoint</Application>
  <PresentationFormat>On-screen Show (4:3)</PresentationFormat>
  <Paragraphs>132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Clarity</vt:lpstr>
      <vt:lpstr>Making Goats Milk Soap Business Sustainable By Implementing Standard Manufacturing and Testing Protocols</vt:lpstr>
      <vt:lpstr>Our Story</vt:lpstr>
      <vt:lpstr>Project Purpose:</vt:lpstr>
      <vt:lpstr>Goals</vt:lpstr>
      <vt:lpstr>Is soap a cosmetic?</vt:lpstr>
      <vt:lpstr>Sometimes soap is a COSMETIC</vt:lpstr>
      <vt:lpstr>Sometimes soap is a DRUG</vt:lpstr>
      <vt:lpstr>The Federal Food, Drug and Cosmetic Act prohibits the introduction or delivery for introduction into interstate commerce of cosmetics that are adulterated or misbranded (Sec 301) </vt:lpstr>
      <vt:lpstr>Create manufacturing and testing protocols.</vt:lpstr>
      <vt:lpstr>Sections</vt:lpstr>
      <vt:lpstr>GMP (Good Manufacturing Practices)</vt:lpstr>
      <vt:lpstr>Master Formula</vt:lpstr>
      <vt:lpstr>Batch Record</vt:lpstr>
      <vt:lpstr>Ingredient Specifications</vt:lpstr>
      <vt:lpstr>So far…</vt:lpstr>
      <vt:lpstr>Material Specification</vt:lpstr>
      <vt:lpstr>Incoming Raw Material Log</vt:lpstr>
      <vt:lpstr>Master Batch</vt:lpstr>
      <vt:lpstr>Batch Log</vt:lpstr>
      <vt:lpstr>Product List</vt:lpstr>
      <vt:lpstr>Batch Record</vt:lpstr>
      <vt:lpstr>SOP (Standard Operating Procedures)</vt:lpstr>
      <vt:lpstr>PowerPoint Presentation</vt:lpstr>
      <vt:lpstr>Labeling</vt:lpstr>
      <vt:lpstr>Front Panel</vt:lpstr>
      <vt:lpstr>Back or Side Panels</vt:lpstr>
      <vt:lpstr>Name and Address Requirements</vt:lpstr>
      <vt:lpstr>Ingredients</vt:lpstr>
      <vt:lpstr>Ingredient Exceptions</vt:lpstr>
      <vt:lpstr>What about essential oils</vt:lpstr>
      <vt:lpstr>Making Goats Milk Soap Business Sustainable By Implementing Standard Manufacturing and Testing Protocols</vt:lpstr>
    </vt:vector>
  </TitlesOfParts>
  <Company>U of 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Flanagan</dc:creator>
  <cp:lastModifiedBy>Marie Flanagan</cp:lastModifiedBy>
  <cp:revision>34</cp:revision>
  <dcterms:created xsi:type="dcterms:W3CDTF">2013-10-21T20:04:42Z</dcterms:created>
  <dcterms:modified xsi:type="dcterms:W3CDTF">2015-02-20T17:38:16Z</dcterms:modified>
</cp:coreProperties>
</file>