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1" r:id="rId8"/>
    <p:sldId id="263" r:id="rId9"/>
    <p:sldId id="283" r:id="rId10"/>
    <p:sldId id="284" r:id="rId11"/>
    <p:sldId id="286" r:id="rId12"/>
    <p:sldId id="279" r:id="rId13"/>
    <p:sldId id="280" r:id="rId14"/>
    <p:sldId id="287" r:id="rId15"/>
    <p:sldId id="288" r:id="rId16"/>
    <p:sldId id="278" r:id="rId17"/>
    <p:sldId id="277" r:id="rId18"/>
    <p:sldId id="259" r:id="rId19"/>
    <p:sldId id="282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6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er.smart\Documents\Mob%20grazing\2014%20veg%20data\2014%20Biomass%209-4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b%20Grazing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b%20Grazing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 Biomass</a:t>
            </a:r>
            <a:r>
              <a:rPr lang="en-US" baseline="0" dirty="0" smtClean="0"/>
              <a:t> </a:t>
            </a:r>
            <a:r>
              <a:rPr lang="en-US" baseline="0" dirty="0"/>
              <a:t>Before </a:t>
            </a:r>
            <a:r>
              <a:rPr lang="en-US" baseline="0" dirty="0" smtClean="0"/>
              <a:t>and </a:t>
            </a:r>
            <a:r>
              <a:rPr lang="en-US" baseline="0" dirty="0"/>
              <a:t>After Mob Grazing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Combined!$B$2</c:f>
              <c:strCache>
                <c:ptCount val="1"/>
                <c:pt idx="0">
                  <c:v>Pre Veg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Combined!$A$3:$A$6</c:f>
              <c:strCache>
                <c:ptCount val="4"/>
                <c:pt idx="0">
                  <c:v>Quinn</c:v>
                </c:pt>
                <c:pt idx="1">
                  <c:v>Selby</c:v>
                </c:pt>
                <c:pt idx="2">
                  <c:v>Chamberlain</c:v>
                </c:pt>
                <c:pt idx="3">
                  <c:v>Hayti</c:v>
                </c:pt>
              </c:strCache>
            </c:strRef>
          </c:cat>
          <c:val>
            <c:numRef>
              <c:f>Combined!$B$33:$B$36</c:f>
              <c:numCache>
                <c:formatCode>0</c:formatCode>
                <c:ptCount val="4"/>
                <c:pt idx="0">
                  <c:v>2583.6255</c:v>
                </c:pt>
                <c:pt idx="1">
                  <c:v>2622.078832088745</c:v>
                </c:pt>
                <c:pt idx="2">
                  <c:v>4032.6345</c:v>
                </c:pt>
                <c:pt idx="3">
                  <c:v>4127.642</c:v>
                </c:pt>
              </c:numCache>
            </c:numRef>
          </c:val>
        </c:ser>
        <c:ser>
          <c:idx val="1"/>
          <c:order val="1"/>
          <c:tx>
            <c:strRef>
              <c:f>Combined!$C$2</c:f>
              <c:strCache>
                <c:ptCount val="1"/>
                <c:pt idx="0">
                  <c:v>Post Veg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Combined!$A$3:$A$6</c:f>
              <c:strCache>
                <c:ptCount val="4"/>
                <c:pt idx="0">
                  <c:v>Quinn</c:v>
                </c:pt>
                <c:pt idx="1">
                  <c:v>Selby</c:v>
                </c:pt>
                <c:pt idx="2">
                  <c:v>Chamberlain</c:v>
                </c:pt>
                <c:pt idx="3">
                  <c:v>Hayti</c:v>
                </c:pt>
              </c:strCache>
            </c:strRef>
          </c:cat>
          <c:val>
            <c:numRef>
              <c:f>Combined!$C$33:$C$36</c:f>
              <c:numCache>
                <c:formatCode>0</c:formatCode>
                <c:ptCount val="4"/>
                <c:pt idx="0">
                  <c:v>1252.853</c:v>
                </c:pt>
                <c:pt idx="1">
                  <c:v>799.5314999999999</c:v>
                </c:pt>
                <c:pt idx="2">
                  <c:v>700.0295</c:v>
                </c:pt>
                <c:pt idx="3">
                  <c:v>1038.8525</c:v>
                </c:pt>
              </c:numCache>
            </c:numRef>
          </c:val>
        </c:ser>
        <c:ser>
          <c:idx val="2"/>
          <c:order val="2"/>
          <c:tx>
            <c:strRef>
              <c:f>Combined!$D$2</c:f>
              <c:strCache>
                <c:ptCount val="1"/>
                <c:pt idx="0">
                  <c:v>Pre Litter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Combined!$A$3:$A$6</c:f>
              <c:strCache>
                <c:ptCount val="4"/>
                <c:pt idx="0">
                  <c:v>Quinn</c:v>
                </c:pt>
                <c:pt idx="1">
                  <c:v>Selby</c:v>
                </c:pt>
                <c:pt idx="2">
                  <c:v>Chamberlain</c:v>
                </c:pt>
                <c:pt idx="3">
                  <c:v>Hayti</c:v>
                </c:pt>
              </c:strCache>
            </c:strRef>
          </c:cat>
          <c:val>
            <c:numRef>
              <c:f>Combined!$D$33:$D$36</c:f>
              <c:numCache>
                <c:formatCode>0</c:formatCode>
                <c:ptCount val="4"/>
                <c:pt idx="0">
                  <c:v>802.6465000000001</c:v>
                </c:pt>
                <c:pt idx="1">
                  <c:v>441.3274225894634</c:v>
                </c:pt>
                <c:pt idx="2">
                  <c:v>2842.0815</c:v>
                </c:pt>
                <c:pt idx="3">
                  <c:v>1211.8685</c:v>
                </c:pt>
              </c:numCache>
            </c:numRef>
          </c:val>
        </c:ser>
        <c:ser>
          <c:idx val="3"/>
          <c:order val="3"/>
          <c:tx>
            <c:strRef>
              <c:f>Combined!$E$2</c:f>
              <c:strCache>
                <c:ptCount val="1"/>
                <c:pt idx="0">
                  <c:v>Post Litter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Combined!$A$3:$A$6</c:f>
              <c:strCache>
                <c:ptCount val="4"/>
                <c:pt idx="0">
                  <c:v>Quinn</c:v>
                </c:pt>
                <c:pt idx="1">
                  <c:v>Selby</c:v>
                </c:pt>
                <c:pt idx="2">
                  <c:v>Chamberlain</c:v>
                </c:pt>
                <c:pt idx="3">
                  <c:v>Hayti</c:v>
                </c:pt>
              </c:strCache>
            </c:strRef>
          </c:cat>
          <c:val>
            <c:numRef>
              <c:f>Combined!$E$33:$E$36</c:f>
              <c:numCache>
                <c:formatCode>0</c:formatCode>
                <c:ptCount val="4"/>
                <c:pt idx="0">
                  <c:v>557.229</c:v>
                </c:pt>
                <c:pt idx="1">
                  <c:v>969.0319999999998</c:v>
                </c:pt>
                <c:pt idx="2">
                  <c:v>3602.4975</c:v>
                </c:pt>
                <c:pt idx="3">
                  <c:v>1045.661</c:v>
                </c:pt>
              </c:numCache>
            </c:numRef>
          </c:val>
        </c:ser>
        <c:ser>
          <c:idx val="4"/>
          <c:order val="4"/>
          <c:tx>
            <c:strRef>
              <c:f>Combined!$F$2</c:f>
              <c:strCache>
                <c:ptCount val="1"/>
                <c:pt idx="0">
                  <c:v>Trampled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Combined!$A$3:$A$6</c:f>
              <c:strCache>
                <c:ptCount val="4"/>
                <c:pt idx="0">
                  <c:v>Quinn</c:v>
                </c:pt>
                <c:pt idx="1">
                  <c:v>Selby</c:v>
                </c:pt>
                <c:pt idx="2">
                  <c:v>Chamberlain</c:v>
                </c:pt>
                <c:pt idx="3">
                  <c:v>Hayti</c:v>
                </c:pt>
              </c:strCache>
            </c:strRef>
          </c:cat>
          <c:val>
            <c:numRef>
              <c:f>Combined!$F$33:$F$36</c:f>
              <c:numCache>
                <c:formatCode>0</c:formatCode>
                <c:ptCount val="4"/>
                <c:pt idx="0">
                  <c:v>473.5245</c:v>
                </c:pt>
                <c:pt idx="1">
                  <c:v>698.7835</c:v>
                </c:pt>
                <c:pt idx="2">
                  <c:v>795.66</c:v>
                </c:pt>
                <c:pt idx="3">
                  <c:v>1680.142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548392"/>
        <c:axId val="-2056557640"/>
      </c:barChart>
      <c:catAx>
        <c:axId val="-2056548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Location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2056557640"/>
        <c:crosses val="autoZero"/>
        <c:auto val="1"/>
        <c:lblAlgn val="ctr"/>
        <c:lblOffset val="100"/>
        <c:noMultiLvlLbl val="0"/>
      </c:catAx>
      <c:valAx>
        <c:axId val="-2056557640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Pounds/acre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056548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[50, 100, 200, 400, 800 Stocking Density 2012.xlsx]Sheet1!PivotTable27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Sheet1!$AG$2:$AG$3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Sheet1!$AU$4:$AU$8</c:f>
                <c:numCache>
                  <c:formatCode>General</c:formatCode>
                  <c:ptCount val="5"/>
                  <c:pt idx="0">
                    <c:v>0.038573708060599</c:v>
                  </c:pt>
                  <c:pt idx="1">
                    <c:v>0.0297176180463558</c:v>
                  </c:pt>
                  <c:pt idx="2">
                    <c:v>0.0353307311017684</c:v>
                  </c:pt>
                  <c:pt idx="3">
                    <c:v>0.056745741396639</c:v>
                  </c:pt>
                  <c:pt idx="4">
                    <c:v>0.0433481766582165</c:v>
                  </c:pt>
                </c:numCache>
              </c:numRef>
            </c:plus>
            <c:minus>
              <c:numRef>
                <c:f>Sheet1!$AU$4:$AU$8</c:f>
                <c:numCache>
                  <c:formatCode>General</c:formatCode>
                  <c:ptCount val="5"/>
                  <c:pt idx="0">
                    <c:v>0.038573708060599</c:v>
                  </c:pt>
                  <c:pt idx="1">
                    <c:v>0.0297176180463558</c:v>
                  </c:pt>
                  <c:pt idx="2">
                    <c:v>0.0353307311017684</c:v>
                  </c:pt>
                  <c:pt idx="3">
                    <c:v>0.056745741396639</c:v>
                  </c:pt>
                  <c:pt idx="4">
                    <c:v>0.0433481766582165</c:v>
                  </c:pt>
                </c:numCache>
              </c:numRef>
            </c:minus>
          </c:errBars>
          <c:cat>
            <c:strRef>
              <c:f>Sheet1!$AF$4:$AF$9</c:f>
              <c:strCache>
                <c:ptCount val="5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</c:strCache>
            </c:strRef>
          </c:cat>
          <c:val>
            <c:numRef>
              <c:f>Sheet1!$AG$4:$AG$9</c:f>
              <c:numCache>
                <c:formatCode>General</c:formatCode>
                <c:ptCount val="5"/>
                <c:pt idx="0">
                  <c:v>0.441334966087599</c:v>
                </c:pt>
                <c:pt idx="1">
                  <c:v>0.507113271725054</c:v>
                </c:pt>
                <c:pt idx="2">
                  <c:v>0.628289962509545</c:v>
                </c:pt>
                <c:pt idx="3">
                  <c:v>0.497826135462059</c:v>
                </c:pt>
                <c:pt idx="4">
                  <c:v>0.529325844041443</c:v>
                </c:pt>
              </c:numCache>
            </c:numRef>
          </c:val>
        </c:ser>
        <c:ser>
          <c:idx val="1"/>
          <c:order val="1"/>
          <c:tx>
            <c:strRef>
              <c:f>Sheet1!$AH$2:$AH$3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Sheet1!$AV$4:$AV$8</c:f>
                <c:numCache>
                  <c:formatCode>General</c:formatCode>
                  <c:ptCount val="5"/>
                  <c:pt idx="0">
                    <c:v>0.0253022522070438</c:v>
                  </c:pt>
                  <c:pt idx="1">
                    <c:v>0.0212968111578522</c:v>
                  </c:pt>
                  <c:pt idx="2">
                    <c:v>0.0176777577363067</c:v>
                  </c:pt>
                  <c:pt idx="3">
                    <c:v>0.0139313859896685</c:v>
                  </c:pt>
                  <c:pt idx="4">
                    <c:v>0.0137906883478425</c:v>
                  </c:pt>
                </c:numCache>
              </c:numRef>
            </c:plus>
            <c:minus>
              <c:numRef>
                <c:f>Sheet1!$AV$4:$AV$8</c:f>
                <c:numCache>
                  <c:formatCode>General</c:formatCode>
                  <c:ptCount val="5"/>
                  <c:pt idx="0">
                    <c:v>0.0253022522070438</c:v>
                  </c:pt>
                  <c:pt idx="1">
                    <c:v>0.0212968111578522</c:v>
                  </c:pt>
                  <c:pt idx="2">
                    <c:v>0.0176777577363067</c:v>
                  </c:pt>
                  <c:pt idx="3">
                    <c:v>0.0139313859896685</c:v>
                  </c:pt>
                  <c:pt idx="4">
                    <c:v>0.0137906883478425</c:v>
                  </c:pt>
                </c:numCache>
              </c:numRef>
            </c:minus>
          </c:errBars>
          <c:cat>
            <c:strRef>
              <c:f>Sheet1!$AF$4:$AF$9</c:f>
              <c:strCache>
                <c:ptCount val="5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</c:strCache>
            </c:strRef>
          </c:cat>
          <c:val>
            <c:numRef>
              <c:f>Sheet1!$AH$4:$AH$9</c:f>
              <c:numCache>
                <c:formatCode>General</c:formatCode>
                <c:ptCount val="5"/>
                <c:pt idx="0">
                  <c:v>0.791494253793657</c:v>
                </c:pt>
                <c:pt idx="1">
                  <c:v>0.792328223555339</c:v>
                </c:pt>
                <c:pt idx="2">
                  <c:v>0.848078253909639</c:v>
                </c:pt>
                <c:pt idx="3">
                  <c:v>0.896142302758922</c:v>
                </c:pt>
                <c:pt idx="4">
                  <c:v>0.91277452981055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608136"/>
        <c:axId val="-2056602632"/>
      </c:barChart>
      <c:catAx>
        <c:axId val="-2056608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Stocking Density (1,000 lbs/ac)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2056602632"/>
        <c:crosses val="autoZero"/>
        <c:auto val="1"/>
        <c:lblAlgn val="ctr"/>
        <c:lblOffset val="100"/>
        <c:noMultiLvlLbl val="0"/>
      </c:catAx>
      <c:valAx>
        <c:axId val="-2056602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Utilization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6608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[Mob Grazing Data.xlsx]Ocular Veg Summary!PivotTable18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41384618589343"/>
          <c:y val="0.0540568448680757"/>
          <c:w val="0.763377286172562"/>
          <c:h val="0.72211251554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'Ocular Veg Summary'!$B$226:$B$227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'Ocular Veg Summary'!$P$229:$P$232</c:f>
                <c:numCache>
                  <c:formatCode>General</c:formatCode>
                  <c:ptCount val="4"/>
                  <c:pt idx="0">
                    <c:v>2.110337802586506</c:v>
                  </c:pt>
                  <c:pt idx="1">
                    <c:v>1.711993298068534</c:v>
                  </c:pt>
                  <c:pt idx="2">
                    <c:v>2.108185106778918</c:v>
                  </c:pt>
                  <c:pt idx="3">
                    <c:v>6.091888960832354</c:v>
                  </c:pt>
                </c:numCache>
              </c:numRef>
            </c:plus>
            <c:minus>
              <c:numRef>
                <c:f>'Ocular Veg Summary'!$P$229:$P$232</c:f>
                <c:numCache>
                  <c:formatCode>General</c:formatCode>
                  <c:ptCount val="4"/>
                  <c:pt idx="0">
                    <c:v>2.110337802586506</c:v>
                  </c:pt>
                  <c:pt idx="1">
                    <c:v>1.711993298068534</c:v>
                  </c:pt>
                  <c:pt idx="2">
                    <c:v>2.108185106778918</c:v>
                  </c:pt>
                  <c:pt idx="3">
                    <c:v>6.091888960832354</c:v>
                  </c:pt>
                </c:numCache>
              </c:numRef>
            </c:minus>
          </c:errBars>
          <c:cat>
            <c:multiLvlStrRef>
              <c:f>'Ocular Veg Summary'!$A$228:$A$234</c:f>
              <c:multiLvlStrCache>
                <c:ptCount val="4"/>
                <c:lvl>
                  <c:pt idx="0">
                    <c:v>Mob</c:v>
                  </c:pt>
                  <c:pt idx="1">
                    <c:v>Rotation</c:v>
                  </c:pt>
                  <c:pt idx="2">
                    <c:v>Mob</c:v>
                  </c:pt>
                  <c:pt idx="3">
                    <c:v>Rotation</c:v>
                  </c:pt>
                </c:lvl>
                <c:lvl>
                  <c:pt idx="0">
                    <c:v>Eureka</c:v>
                  </c:pt>
                  <c:pt idx="2">
                    <c:v>Reliance</c:v>
                  </c:pt>
                </c:lvl>
              </c:multiLvlStrCache>
            </c:multiLvlStrRef>
          </c:cat>
          <c:val>
            <c:numRef>
              <c:f>'Ocular Veg Summary'!$B$228:$B$234</c:f>
              <c:numCache>
                <c:formatCode>General</c:formatCode>
                <c:ptCount val="4"/>
                <c:pt idx="0">
                  <c:v>34.75</c:v>
                </c:pt>
                <c:pt idx="1">
                  <c:v>25.75</c:v>
                </c:pt>
                <c:pt idx="2">
                  <c:v>32.22222222222223</c:v>
                </c:pt>
                <c:pt idx="3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'Ocular Veg Summary'!$C$226:$C$227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'Ocular Veg Summary'!$Q$229:$Q$232</c:f>
                <c:numCache>
                  <c:formatCode>General</c:formatCode>
                  <c:ptCount val="4"/>
                  <c:pt idx="0">
                    <c:v>1.322821140302334</c:v>
                  </c:pt>
                  <c:pt idx="1">
                    <c:v>2.396708268921312</c:v>
                  </c:pt>
                  <c:pt idx="2">
                    <c:v>0.774219093460219</c:v>
                  </c:pt>
                  <c:pt idx="3">
                    <c:v>1.939886051998116</c:v>
                  </c:pt>
                </c:numCache>
              </c:numRef>
            </c:plus>
            <c:minus>
              <c:numRef>
                <c:f>'Ocular Veg Summary'!$Q$229:$Q$232</c:f>
                <c:numCache>
                  <c:formatCode>General</c:formatCode>
                  <c:ptCount val="4"/>
                  <c:pt idx="0">
                    <c:v>1.322821140302334</c:v>
                  </c:pt>
                  <c:pt idx="1">
                    <c:v>2.396708268921312</c:v>
                  </c:pt>
                  <c:pt idx="2">
                    <c:v>0.774219093460219</c:v>
                  </c:pt>
                  <c:pt idx="3">
                    <c:v>1.939886051998116</c:v>
                  </c:pt>
                </c:numCache>
              </c:numRef>
            </c:minus>
          </c:errBars>
          <c:cat>
            <c:multiLvlStrRef>
              <c:f>'Ocular Veg Summary'!$A$228:$A$234</c:f>
              <c:multiLvlStrCache>
                <c:ptCount val="4"/>
                <c:lvl>
                  <c:pt idx="0">
                    <c:v>Mob</c:v>
                  </c:pt>
                  <c:pt idx="1">
                    <c:v>Rotation</c:v>
                  </c:pt>
                  <c:pt idx="2">
                    <c:v>Mob</c:v>
                  </c:pt>
                  <c:pt idx="3">
                    <c:v>Rotation</c:v>
                  </c:pt>
                </c:lvl>
                <c:lvl>
                  <c:pt idx="0">
                    <c:v>Eureka</c:v>
                  </c:pt>
                  <c:pt idx="2">
                    <c:v>Reliance</c:v>
                  </c:pt>
                </c:lvl>
              </c:multiLvlStrCache>
            </c:multiLvlStrRef>
          </c:cat>
          <c:val>
            <c:numRef>
              <c:f>'Ocular Veg Summary'!$C$228:$C$234</c:f>
              <c:numCache>
                <c:formatCode>General</c:formatCode>
                <c:ptCount val="4"/>
                <c:pt idx="0">
                  <c:v>17.175</c:v>
                </c:pt>
                <c:pt idx="1">
                  <c:v>14.4</c:v>
                </c:pt>
                <c:pt idx="2">
                  <c:v>7.894736842105259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060440"/>
        <c:axId val="1800063576"/>
      </c:barChart>
      <c:catAx>
        <c:axId val="1800060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0063576"/>
        <c:crosses val="autoZero"/>
        <c:auto val="1"/>
        <c:lblAlgn val="ctr"/>
        <c:lblOffset val="100"/>
        <c:noMultiLvlLbl val="0"/>
      </c:catAx>
      <c:valAx>
        <c:axId val="1800063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Grass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0060440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[Mob Grazing Data.xlsx]Ocular Veg Summary!PivotTable21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2284089488814"/>
          <c:y val="0.0521691455234762"/>
          <c:w val="0.707001416489607"/>
          <c:h val="0.826067074948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'Ocular Veg Summary'!$B$239:$B$240</c:f>
              <c:strCache>
                <c:ptCount val="1"/>
                <c:pt idx="0">
                  <c:v>Before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'Ocular Veg Summary'!$P$241:$P$242</c:f>
                <c:numCache>
                  <c:formatCode>General</c:formatCode>
                  <c:ptCount val="2"/>
                  <c:pt idx="0">
                    <c:v>1.75</c:v>
                  </c:pt>
                  <c:pt idx="1">
                    <c:v>2.433994556673395</c:v>
                  </c:pt>
                </c:numCache>
              </c:numRef>
            </c:plus>
            <c:minus>
              <c:numRef>
                <c:f>'Ocular Veg Summary'!$P$241:$P$242</c:f>
                <c:numCache>
                  <c:formatCode>General</c:formatCode>
                  <c:ptCount val="2"/>
                  <c:pt idx="0">
                    <c:v>1.75</c:v>
                  </c:pt>
                  <c:pt idx="1">
                    <c:v>2.433994556673395</c:v>
                  </c:pt>
                </c:numCache>
              </c:numRef>
            </c:minus>
          </c:errBars>
          <c:cat>
            <c:strRef>
              <c:f>'Ocular Veg Summary'!$A$241:$A$243</c:f>
              <c:strCache>
                <c:ptCount val="2"/>
                <c:pt idx="0">
                  <c:v>Mob</c:v>
                </c:pt>
                <c:pt idx="1">
                  <c:v>Rotation</c:v>
                </c:pt>
              </c:strCache>
            </c:strRef>
          </c:cat>
          <c:val>
            <c:numRef>
              <c:f>'Ocular Veg Summary'!$B$241:$B$243</c:f>
              <c:numCache>
                <c:formatCode>General</c:formatCode>
                <c:ptCount val="2"/>
                <c:pt idx="0">
                  <c:v>34.28571428571428</c:v>
                </c:pt>
                <c:pt idx="1">
                  <c:v>29.16666666666667</c:v>
                </c:pt>
              </c:numCache>
            </c:numRef>
          </c:val>
        </c:ser>
        <c:ser>
          <c:idx val="1"/>
          <c:order val="1"/>
          <c:tx>
            <c:strRef>
              <c:f>'Ocular Veg Summary'!$C$239:$C$240</c:f>
              <c:strCache>
                <c:ptCount val="1"/>
                <c:pt idx="0">
                  <c:v>After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'Ocular Veg Summary'!$Q$241:$Q$242</c:f>
                <c:numCache>
                  <c:formatCode>General</c:formatCode>
                  <c:ptCount val="2"/>
                  <c:pt idx="0">
                    <c:v>1.079451376264384</c:v>
                  </c:pt>
                  <c:pt idx="1">
                    <c:v>1.565738950635916</c:v>
                  </c:pt>
                </c:numCache>
              </c:numRef>
            </c:plus>
            <c:minus>
              <c:numRef>
                <c:f>'Ocular Veg Summary'!$Q$241:$Q$242</c:f>
                <c:numCache>
                  <c:formatCode>General</c:formatCode>
                  <c:ptCount val="2"/>
                  <c:pt idx="0">
                    <c:v>1.079451376264384</c:v>
                  </c:pt>
                  <c:pt idx="1">
                    <c:v>1.565738950635916</c:v>
                  </c:pt>
                </c:numCache>
              </c:numRef>
            </c:minus>
          </c:errBars>
          <c:cat>
            <c:strRef>
              <c:f>'Ocular Veg Summary'!$A$241:$A$243</c:f>
              <c:strCache>
                <c:ptCount val="2"/>
                <c:pt idx="0">
                  <c:v>Mob</c:v>
                </c:pt>
                <c:pt idx="1">
                  <c:v>Rotation</c:v>
                </c:pt>
              </c:strCache>
            </c:strRef>
          </c:cat>
          <c:val>
            <c:numRef>
              <c:f>'Ocular Veg Summary'!$C$241:$C$243</c:f>
              <c:numCache>
                <c:formatCode>General</c:formatCode>
                <c:ptCount val="2"/>
                <c:pt idx="0">
                  <c:v>14.18644067796611</c:v>
                </c:pt>
                <c:pt idx="1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627016"/>
        <c:axId val="-2056624136"/>
      </c:barChart>
      <c:catAx>
        <c:axId val="-2056627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6624136"/>
        <c:crosses val="autoZero"/>
        <c:auto val="1"/>
        <c:lblAlgn val="ctr"/>
        <c:lblOffset val="100"/>
        <c:noMultiLvlLbl val="0"/>
      </c:catAx>
      <c:valAx>
        <c:axId val="-2056624136"/>
        <c:scaling>
          <c:orientation val="minMax"/>
          <c:max val="4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6627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703495396409"/>
          <c:y val="0.408979544223639"/>
          <c:w val="0.191296504603591"/>
          <c:h val="0.173574969795442"/>
        </c:manualLayout>
      </c:layout>
      <c:overlay val="0"/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6092-E054-A546-B4B0-4CD1FE6700B7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D57F-6E44-6F46-9A5B-57783D91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1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3425-C9A0-B842-9413-E052ADBB2198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58CE-AACF-D94E-8D77-360FBC08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8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3468501"/>
            <a:ext cx="4214812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388" y="4210146"/>
            <a:ext cx="4214812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24388" y="4819230"/>
            <a:ext cx="1022065" cy="273844"/>
          </a:xfrm>
        </p:spPr>
        <p:txBody>
          <a:bodyPr/>
          <a:lstStyle>
            <a:lvl1pPr algn="l">
              <a:defRPr/>
            </a:lvl1pPr>
          </a:lstStyle>
          <a:p>
            <a:fld id="{3EC51358-D1E6-1041-B7CB-62D6343EBC83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6453" y="4819230"/>
            <a:ext cx="3282394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25" y="3513767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4EB5-A504-EA4C-8ECA-14E766A599AC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243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049-AC2D-7D46-8C73-C887BA11184D}" type="datetime1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9" name="Picture 8" descr="iGrow_Leav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788" y="668871"/>
            <a:ext cx="805050" cy="531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192-EFB1-D54F-B404-CD88499C70D6}" type="datetime1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19552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7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200" y="3879812"/>
            <a:ext cx="1749447" cy="81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455420"/>
            <a:ext cx="3451225" cy="3474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7134B530-CBFC-2D49-BD43-951BB2D95F53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91003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43" y="239985"/>
            <a:ext cx="2172714" cy="1006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B80377C6-4465-9B4E-90D3-C8BD506AB6FC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200399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175149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26" y="565520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D733-05E9-5D40-AB45-00ACDA2768FE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6802438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190" y="3635297"/>
            <a:ext cx="1761922" cy="81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030B01-B71E-884F-B7EC-6A69AB5F752B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7196" y="4708140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190" y="3635297"/>
            <a:ext cx="1761922" cy="81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86247"/>
            <a:ext cx="4235450" cy="3144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98BB9-EDA8-0744-B586-05A558A71047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310378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367196" y="4708140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7" name="Picture 16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25" y="251676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967BE9A3-4BE3-3440-AD59-000D9EEEEEE6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307080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85463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7B37-F43C-3048-B30A-CA41587312EC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929345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5F63-67EF-E040-BECA-3B7D74108BE5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6937584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E19C-4349-2D4E-955F-7BB008F7272D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801870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CFD-E5D0-DC42-BDDC-AA0D3779E05A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2682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4819230"/>
            <a:ext cx="919320" cy="273844"/>
          </a:xfrm>
        </p:spPr>
        <p:txBody>
          <a:bodyPr/>
          <a:lstStyle>
            <a:lvl1pPr algn="l">
              <a:defRPr/>
            </a:lvl1pPr>
          </a:lstStyle>
          <a:p>
            <a:fld id="{11193DC1-222A-404E-A110-89251D51F49A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6358" y="4819230"/>
            <a:ext cx="3072489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58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5" name="Picture 14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25" y="3513767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Autofit/>
          </a:bodyPr>
          <a:lstStyle>
            <a:lvl1pPr algn="l"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300"/>
              </a:spcBef>
              <a:buNone/>
              <a:defRPr sz="32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BC82A0-FDFA-FB46-A9ED-84437F94AB82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02546" y="163642"/>
            <a:ext cx="2967703" cy="107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96" y="171450"/>
            <a:ext cx="1904010" cy="881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637-D469-4B48-9FAE-3C6221DA9722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2413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619-E74F-C940-8203-4470A2749BBF}" type="datetime1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682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lnSpc>
                <a:spcPct val="80000"/>
              </a:lnSpc>
              <a:defRPr sz="2800"/>
            </a:lvl2pPr>
            <a:lvl3pPr>
              <a:lnSpc>
                <a:spcPct val="80000"/>
              </a:lnSpc>
              <a:defRPr sz="2800"/>
            </a:lvl3pPr>
            <a:lvl4pPr>
              <a:lnSpc>
                <a:spcPct val="80000"/>
              </a:lnSpc>
              <a:defRPr sz="2800"/>
            </a:lvl4pPr>
            <a:lvl5pPr>
              <a:lnSpc>
                <a:spcPct val="80000"/>
              </a:lnSpc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832F-210A-064F-BCD7-E84B956036BA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lnSpc>
                <a:spcPct val="80000"/>
              </a:lnSpc>
              <a:defRPr sz="2800"/>
            </a:lvl2pPr>
            <a:lvl3pPr>
              <a:lnSpc>
                <a:spcPct val="80000"/>
              </a:lnSpc>
              <a:defRPr sz="2800"/>
            </a:lvl3pPr>
            <a:lvl4pPr>
              <a:lnSpc>
                <a:spcPct val="80000"/>
              </a:lnSpc>
              <a:defRPr sz="2800"/>
            </a:lvl4pPr>
            <a:lvl5pPr>
              <a:lnSpc>
                <a:spcPct val="80000"/>
              </a:lnSpc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07CA-8FF9-E042-A4EB-5910C2D3CDA8}" type="datetime1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7024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5628D5-69E3-1341-9AF3-7A3C163952A7}" type="datetime1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C9qkYdDNA" TargetMode="External"/><Relationship Id="rId4" Type="http://schemas.openxmlformats.org/officeDocument/2006/relationships/hyperlink" Target="https://www.youtube.com/watch?v=MJ4tlSkVxAk" TargetMode="External"/><Relationship Id="rId5" Type="http://schemas.openxmlformats.org/officeDocument/2006/relationships/hyperlink" Target="https://www.youtube.com/watch?v=NA9D5eiLHlw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 Grazing: What is it all about?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“Sandy” Smart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7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Mob vs. After Rotation</a:t>
            </a:r>
            <a:br>
              <a:rPr lang="en-US" dirty="0" smtClean="0"/>
            </a:br>
            <a:r>
              <a:rPr lang="en-US" sz="2325" dirty="0"/>
              <a:t>July 17, 2012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3"/>
          <a:stretch/>
        </p:blipFill>
        <p:spPr>
          <a:xfrm>
            <a:off x="1657350" y="1143000"/>
            <a:ext cx="2828925" cy="37719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72" y="1085851"/>
            <a:ext cx="2873127" cy="3830837"/>
          </a:xfrm>
        </p:spPr>
      </p:pic>
      <p:sp>
        <p:nvSpPr>
          <p:cNvPr id="7" name="TextBox 6"/>
          <p:cNvSpPr txBox="1"/>
          <p:nvPr/>
        </p:nvSpPr>
        <p:spPr>
          <a:xfrm>
            <a:off x="1834956" y="4209347"/>
            <a:ext cx="2850204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Mob (1,000,000 </a:t>
            </a:r>
            <a:r>
              <a:rPr lang="en-US" dirty="0" err="1"/>
              <a:t>lbs</a:t>
            </a:r>
            <a:r>
              <a:rPr lang="en-US" dirty="0"/>
              <a:t>/acre)</a:t>
            </a:r>
          </a:p>
          <a:p>
            <a:r>
              <a:rPr lang="en-US" dirty="0"/>
              <a:t>for 1.3 hours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995" y="4234591"/>
            <a:ext cx="2914324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Rotation (55,000 </a:t>
            </a:r>
            <a:r>
              <a:rPr lang="en-US" dirty="0" err="1"/>
              <a:t>lbs</a:t>
            </a:r>
            <a:r>
              <a:rPr lang="en-US" dirty="0"/>
              <a:t>/acre)</a:t>
            </a:r>
          </a:p>
          <a:p>
            <a:r>
              <a:rPr lang="en-US" dirty="0"/>
              <a:t>for 12 hours</a:t>
            </a:r>
          </a:p>
        </p:txBody>
      </p:sp>
    </p:spTree>
    <p:extLst>
      <p:ext uri="{BB962C8B-B14F-4D97-AF65-F5344CB8AC3E}">
        <p14:creationId xmlns:p14="http://schemas.microsoft.com/office/powerpoint/2010/main" val="42659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692130" y="205978"/>
            <a:ext cx="4263147" cy="708422"/>
          </a:xfrm>
        </p:spPr>
        <p:txBody>
          <a:bodyPr/>
          <a:lstStyle/>
          <a:p>
            <a:pPr eaLnBrk="1" hangingPunct="1"/>
            <a:r>
              <a:rPr lang="en-US" dirty="0" smtClean="0"/>
              <a:t>% New litter cover</a:t>
            </a:r>
          </a:p>
        </p:txBody>
      </p:sp>
      <p:graphicFrame>
        <p:nvGraphicFramePr>
          <p:cNvPr id="3074" name="Chart 2"/>
          <p:cNvGraphicFramePr>
            <a:graphicFrameLocks/>
          </p:cNvGraphicFramePr>
          <p:nvPr/>
        </p:nvGraphicFramePr>
        <p:xfrm>
          <a:off x="1276350" y="876301"/>
          <a:ext cx="6591300" cy="412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4" imgW="8791194" imgH="5511262" progId="Excel.Chart.8">
                  <p:embed/>
                </p:oleObj>
              </mc:Choice>
              <mc:Fallback>
                <p:oleObj name="Chart" r:id="rId4" imgW="8791194" imgH="55112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876301"/>
                        <a:ext cx="6591300" cy="4126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29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197971" y="205978"/>
            <a:ext cx="3368202" cy="708422"/>
          </a:xfrm>
        </p:spPr>
        <p:txBody>
          <a:bodyPr/>
          <a:lstStyle/>
          <a:p>
            <a:pPr eaLnBrk="1" hangingPunct="1"/>
            <a:r>
              <a:rPr lang="en-US" dirty="0" smtClean="0"/>
              <a:t>Dung density</a:t>
            </a:r>
          </a:p>
        </p:txBody>
      </p:sp>
      <p:graphicFrame>
        <p:nvGraphicFramePr>
          <p:cNvPr id="4098" name="Chart 3"/>
          <p:cNvGraphicFramePr>
            <a:graphicFrameLocks/>
          </p:cNvGraphicFramePr>
          <p:nvPr/>
        </p:nvGraphicFramePr>
        <p:xfrm>
          <a:off x="1276350" y="876300"/>
          <a:ext cx="6591300" cy="409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hart" r:id="rId4" imgW="8791194" imgH="5468586" progId="Excel.Chart.8">
                  <p:embed/>
                </p:oleObj>
              </mc:Choice>
              <mc:Fallback>
                <p:oleObj name="Chart" r:id="rId4" imgW="8791194" imgH="54685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876300"/>
                        <a:ext cx="6591300" cy="4096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4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268" y="32831"/>
            <a:ext cx="2315183" cy="837080"/>
          </a:xfrm>
        </p:spPr>
        <p:txBody>
          <a:bodyPr/>
          <a:lstStyle/>
          <a:p>
            <a:r>
              <a:rPr lang="en-US" dirty="0" smtClean="0"/>
              <a:t>2012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6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-1257300"/>
            <a:ext cx="10001250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949198" y="0"/>
            <a:ext cx="2480552" cy="658334"/>
          </a:xfrm>
        </p:spPr>
        <p:txBody>
          <a:bodyPr/>
          <a:lstStyle/>
          <a:p>
            <a:pPr eaLnBrk="1" hangingPunct="1"/>
            <a:r>
              <a:rPr lang="en-US" dirty="0" smtClean="0"/>
              <a:t>2013 Tour </a:t>
            </a:r>
          </a:p>
        </p:txBody>
      </p:sp>
    </p:spTree>
    <p:extLst>
      <p:ext uri="{BB962C8B-B14F-4D97-AF65-F5344CB8AC3E}">
        <p14:creationId xmlns:p14="http://schemas.microsoft.com/office/powerpoint/2010/main" val="24108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19365"/>
            <a:ext cx="7556313" cy="31087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 </a:t>
            </a:r>
            <a:r>
              <a:rPr lang="en-US" dirty="0" err="1" smtClean="0">
                <a:solidFill>
                  <a:schemeClr val="bg1"/>
                </a:solidFill>
              </a:rPr>
              <a:t>Guptill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www.youtube.com/watch?v=fWC9qkYdDNA</a:t>
            </a:r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</a:rPr>
              <a:t>Charlie Totton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www.youtube.com/watch?v=MJ4tlSkVxAk</a:t>
            </a:r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</a:rPr>
              <a:t>Rick Smith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www.youtube.com/watch?v=NA9D5eiLHlw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Producers are getting a higher harvest efficiency</a:t>
            </a:r>
          </a:p>
          <a:p>
            <a:r>
              <a:rPr lang="en-US" dirty="0" smtClean="0"/>
              <a:t>Haven’t documented a change in productivity or soil health yet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594" y="3272632"/>
            <a:ext cx="1468387" cy="146838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579" y="2401454"/>
            <a:ext cx="2016417" cy="62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Shared Characteristics</a:t>
            </a:r>
          </a:p>
          <a:p>
            <a:pPr lvl="1"/>
            <a:r>
              <a:rPr lang="en-US" dirty="0" smtClean="0"/>
              <a:t>High stocking density (25,000 to over 1 million pounds of live weight per acre)</a:t>
            </a:r>
          </a:p>
          <a:p>
            <a:pPr lvl="1"/>
            <a:r>
              <a:rPr lang="en-US" dirty="0" smtClean="0"/>
              <a:t>Frequent movement of livestock (Once per day to several times per day)</a:t>
            </a:r>
          </a:p>
          <a:p>
            <a:pPr lvl="1"/>
            <a:r>
              <a:rPr lang="en-US" dirty="0" smtClean="0"/>
              <a:t>High trampling and/or consumption of forage</a:t>
            </a:r>
          </a:p>
          <a:p>
            <a:pPr lvl="1"/>
            <a:r>
              <a:rPr lang="en-US" dirty="0" smtClean="0"/>
              <a:t>High labor and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4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land (landscaping)</a:t>
            </a:r>
          </a:p>
          <a:p>
            <a:pPr lvl="1"/>
            <a:r>
              <a:rPr lang="en-US" dirty="0" smtClean="0"/>
              <a:t>Vegetation and soil health</a:t>
            </a:r>
          </a:p>
          <a:p>
            <a:r>
              <a:rPr lang="en-US" dirty="0" smtClean="0"/>
              <a:t>Increase harvest efficiency</a:t>
            </a:r>
          </a:p>
          <a:p>
            <a:pPr lvl="1"/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3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Mob Grazing Project Sites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876" y="1208162"/>
            <a:ext cx="4565897" cy="339447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49030" y="1208162"/>
            <a:ext cx="2679970" cy="339447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New Underwood</a:t>
            </a:r>
          </a:p>
          <a:p>
            <a:r>
              <a:rPr lang="en-US" sz="2100" dirty="0"/>
              <a:t>Quinn</a:t>
            </a:r>
          </a:p>
          <a:p>
            <a:r>
              <a:rPr lang="en-US" sz="2100" dirty="0"/>
              <a:t>Kadoka</a:t>
            </a:r>
          </a:p>
          <a:p>
            <a:r>
              <a:rPr lang="en-US" sz="2100" dirty="0"/>
              <a:t>Selby</a:t>
            </a:r>
          </a:p>
          <a:p>
            <a:r>
              <a:rPr lang="en-US" sz="2100" dirty="0"/>
              <a:t>Eureka</a:t>
            </a:r>
          </a:p>
          <a:p>
            <a:r>
              <a:rPr lang="en-US" sz="2100" dirty="0"/>
              <a:t>Reliance</a:t>
            </a:r>
          </a:p>
          <a:p>
            <a:r>
              <a:rPr lang="en-US" sz="2100" dirty="0"/>
              <a:t>Chamberlain</a:t>
            </a:r>
          </a:p>
          <a:p>
            <a:r>
              <a:rPr lang="en-US" sz="2100" dirty="0" err="1"/>
              <a:t>Hayti</a:t>
            </a:r>
            <a:endParaRPr lang="en-US" sz="2100" dirty="0"/>
          </a:p>
          <a:p>
            <a:r>
              <a:rPr lang="en-US" sz="2100" dirty="0"/>
              <a:t>Volga</a:t>
            </a:r>
          </a:p>
          <a:p>
            <a:r>
              <a:rPr lang="en-US" sz="2100" dirty="0"/>
              <a:t>Gary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25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789407" y="205978"/>
            <a:ext cx="3883768" cy="651272"/>
          </a:xfrm>
        </p:spPr>
        <p:txBody>
          <a:bodyPr/>
          <a:lstStyle/>
          <a:p>
            <a:pPr eaLnBrk="1" hangingPunct="1"/>
            <a:r>
              <a:rPr lang="en-US" dirty="0" smtClean="0"/>
              <a:t>Stocking density</a:t>
            </a:r>
          </a:p>
        </p:txBody>
      </p:sp>
      <p:graphicFrame>
        <p:nvGraphicFramePr>
          <p:cNvPr id="2050" name="Chart 2"/>
          <p:cNvGraphicFramePr>
            <a:graphicFrameLocks/>
          </p:cNvGraphicFramePr>
          <p:nvPr/>
        </p:nvGraphicFramePr>
        <p:xfrm>
          <a:off x="1276350" y="876300"/>
          <a:ext cx="65913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hart" r:id="rId4" imgW="8791194" imgH="5596613" progId="Excel.Chart.8">
                  <p:embed/>
                </p:oleObj>
              </mc:Choice>
              <mc:Fallback>
                <p:oleObj name="Chart" r:id="rId4" imgW="8791194" imgH="55966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876300"/>
                        <a:ext cx="65913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706" y="4232914"/>
            <a:ext cx="111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Harvest</a:t>
            </a:r>
          </a:p>
          <a:p>
            <a:r>
              <a:rPr lang="en-US" sz="1600" dirty="0" smtClean="0"/>
              <a:t>Efficiency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93460" y="45068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3066" y="45048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4811" y="451561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62081" y="451561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926065"/>
              </p:ext>
            </p:extLst>
          </p:nvPr>
        </p:nvGraphicFramePr>
        <p:xfrm>
          <a:off x="625475" y="454025"/>
          <a:ext cx="7893050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38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stocking densities - Volga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99274970"/>
              </p:ext>
            </p:extLst>
          </p:nvPr>
        </p:nvGraphicFramePr>
        <p:xfrm>
          <a:off x="812800" y="1133474"/>
          <a:ext cx="6530109" cy="34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8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2012 % Grass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7" y="4017818"/>
            <a:ext cx="8626764" cy="72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Mob grazing reduced grass cover by 59% whereas rotation reduced grass by 43% for sites sampled before and after both grazing systems.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200150"/>
          <a:ext cx="36004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00550" y="1200150"/>
          <a:ext cx="360045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93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vs. After Mob Grazing</a:t>
            </a:r>
            <a:br>
              <a:rPr lang="en-US" dirty="0" smtClean="0"/>
            </a:br>
            <a:r>
              <a:rPr lang="en-US" sz="2325" dirty="0"/>
              <a:t>July 11, 2012 (57,000 </a:t>
            </a:r>
            <a:r>
              <a:rPr lang="en-US" sz="2325" dirty="0" err="1"/>
              <a:t>lbs</a:t>
            </a:r>
            <a:r>
              <a:rPr lang="en-US" sz="2325" dirty="0"/>
              <a:t>/acre for 24 hours)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028700"/>
            <a:ext cx="2901702" cy="3868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1028701"/>
            <a:ext cx="2888754" cy="3851672"/>
          </a:xfrm>
        </p:spPr>
      </p:pic>
      <p:sp>
        <p:nvSpPr>
          <p:cNvPr id="7" name="TextBox 6"/>
          <p:cNvSpPr txBox="1"/>
          <p:nvPr/>
        </p:nvSpPr>
        <p:spPr>
          <a:xfrm>
            <a:off x="2571751" y="4457700"/>
            <a:ext cx="875111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457699"/>
            <a:ext cx="71205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80325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DSU_Extension_blocks_HD">
  <a:themeElements>
    <a:clrScheme name="Custom 5">
      <a:dk1>
        <a:srgbClr val="000000"/>
      </a:dk1>
      <a:lt1>
        <a:sysClr val="window" lastClr="FFFFFF"/>
      </a:lt1>
      <a:dk2>
        <a:srgbClr val="1C361A"/>
      </a:dk2>
      <a:lt2>
        <a:srgbClr val="D7E9BE"/>
      </a:lt2>
      <a:accent1>
        <a:srgbClr val="008748"/>
      </a:accent1>
      <a:accent2>
        <a:srgbClr val="D7E9BE"/>
      </a:accent2>
      <a:accent3>
        <a:srgbClr val="65B034"/>
      </a:accent3>
      <a:accent4>
        <a:srgbClr val="007FAA"/>
      </a:accent4>
      <a:accent5>
        <a:srgbClr val="033873"/>
      </a:accent5>
      <a:accent6>
        <a:srgbClr val="898B89"/>
      </a:accent6>
      <a:hlink>
        <a:srgbClr val="007FAA"/>
      </a:hlink>
      <a:folHlink>
        <a:srgbClr val="03387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Mob grazing what is it all about" id="{6BFE4C36-7950-4620-94D1-BC0401362903}" vid="{642BBE8A-094E-44D5-B815-F0686E2B47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504adcc-adc6-448f-9ab0-bc0ad106fb69">
      <Value>Template</Value>
    </Category>
    <Order0 xmlns="5504adcc-adc6-448f-9ab0-bc0ad106fb69" xsi:nil="true"/>
    <PublishingPageIcon xmlns="http://schemas.microsoft.com/sharepoint/v3" xsi:nil="true"/>
    <DisplayTemplateJSIconUrl xmlns="http://schemas.microsoft.com/sharepoint/v3">
      <Url xsi:nil="true"/>
      <Description xsi:nil="true"/>
    </DisplayTemplateJSIconUrl>
    <SeoRobotsNoIndex xmlns="http://schemas.microsoft.com/sharepoint/v3" xsi:nil="true"/>
    <RoutingPriority xmlns="http://schemas.microsoft.com/sharepoint/v3">1</Routing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3CF1975C1E74D800DD9A13E3C7802" ma:contentTypeVersion="10" ma:contentTypeDescription="Create a new document." ma:contentTypeScope="" ma:versionID="fdfee69e3c79a0f1931536de28e7ab1b">
  <xsd:schema xmlns:xsd="http://www.w3.org/2001/XMLSchema" xmlns:xs="http://www.w3.org/2001/XMLSchema" xmlns:p="http://schemas.microsoft.com/office/2006/metadata/properties" xmlns:ns1="http://schemas.microsoft.com/sharepoint/v3" xmlns:ns2="5504adcc-adc6-448f-9ab0-bc0ad106fb69" targetNamespace="http://schemas.microsoft.com/office/2006/metadata/properties" ma:root="true" ma:fieldsID="b8fae1aacf9ef97b8c77108eb131c197" ns1:_="" ns2:_="">
    <xsd:import namespace="http://schemas.microsoft.com/sharepoint/v3"/>
    <xsd:import namespace="5504adcc-adc6-448f-9ab0-bc0ad106fb69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1:DisplayTemplateJSIconUrl" minOccurs="0"/>
                <xsd:element ref="ns1:SeoRobotsNoIndex" minOccurs="0"/>
                <xsd:element ref="ns1:PublishingPageIcon" minOccurs="0"/>
                <xsd:element ref="ns1:RoutingPriority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9" nillable="true" ma:displayName="Icon" ma:description="Icon to be displayed for this override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eoRobotsNoIndex" ma:index="10" nillable="true" ma:displayName="Hide from Internet Search Engines" ma:description="Hide from Internet Search Engines is a site column created by the Publishing feature. It is used to indicate to search engine crawlers that a particular page should not be indexed." ma:hidden="true" ma:internalName="RobotsNoIndex">
      <xsd:simpleType>
        <xsd:restriction base="dms:Boolean"/>
      </xsd:simpleType>
    </xsd:element>
    <xsd:element name="PublishingPageIcon" ma:index="11" nillable="true" ma:displayName="Page Icon" ma:description="Page Icon is a site column created by the Publishing feature. It is used on the Page Content Type as the icon image for the page." ma:internalName="PublishingPageIcon">
      <xsd:simpleType>
        <xsd:restriction base="dms:Unknown"/>
      </xsd:simpleType>
    </xsd:element>
    <xsd:element name="RoutingPriority" ma:index="12" ma:displayName="test" ma:description="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4adcc-adc6-448f-9ab0-bc0ad106fb6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General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ability"/>
                    <xsd:enumeration value="Civil Rights"/>
                    <xsd:enumeration value="Form"/>
                    <xsd:enumeration value="General"/>
                    <xsd:enumeration value="Policy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Order0" ma:index="13" nillable="true" ma:displayName="Order" ma:decimals="0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7E77B-B411-4482-983D-F030F2504180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504adcc-adc6-448f-9ab0-bc0ad106fb69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368E9D-76DA-481C-9421-B4F97AB5F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2056D-0FE9-4BF9-8897-2FD9A9643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04adcc-adc6-448f-9ab0-bc0ad106fb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 grazing what is it all about</Template>
  <TotalTime>137</TotalTime>
  <Words>353</Words>
  <Application>Microsoft Macintosh PowerPoint</Application>
  <PresentationFormat>On-screen Show (16:9)</PresentationFormat>
  <Paragraphs>68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SDSU_Extension_blocks_HD</vt:lpstr>
      <vt:lpstr>Chart</vt:lpstr>
      <vt:lpstr>Mob Grazing: What is it all about?</vt:lpstr>
      <vt:lpstr>Definition</vt:lpstr>
      <vt:lpstr>Common Objectives</vt:lpstr>
      <vt:lpstr>Mob Grazing Project Sites</vt:lpstr>
      <vt:lpstr>Stocking density</vt:lpstr>
      <vt:lpstr>PowerPoint Presentation</vt:lpstr>
      <vt:lpstr>Different stocking densities - Volga</vt:lpstr>
      <vt:lpstr>2012 % Grass Cover</vt:lpstr>
      <vt:lpstr>Before vs. After Mob Grazing July 11, 2012 (57,000 lbs/acre for 24 hours)</vt:lpstr>
      <vt:lpstr>After Mob vs. After Rotation July 17, 2012</vt:lpstr>
      <vt:lpstr>% New litter cover</vt:lpstr>
      <vt:lpstr>Dung density</vt:lpstr>
      <vt:lpstr>2012 Tour</vt:lpstr>
      <vt:lpstr>2013 Tour </vt:lpstr>
      <vt:lpstr>Videos</vt:lpstr>
      <vt:lpstr>Summary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 Grazing: What is it all about?</dc:title>
  <dc:creator>Smart, Alexander</dc:creator>
  <cp:lastModifiedBy>Marie Flanagan</cp:lastModifiedBy>
  <cp:revision>11</cp:revision>
  <dcterms:created xsi:type="dcterms:W3CDTF">2015-01-22T14:44:37Z</dcterms:created>
  <dcterms:modified xsi:type="dcterms:W3CDTF">2015-02-20T17:37:30Z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0x010100CA53CF1975C1E74D800DD9A13E3C7802</vt:lpwstr>
  </property>
</Properties>
</file>