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lvl1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1pPr>
    <a:lvl2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2pPr>
    <a:lvl3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3pPr>
    <a:lvl4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4pPr>
    <a:lvl5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5pPr>
    <a:lvl6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6pPr>
    <a:lvl7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7pPr>
    <a:lvl8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8pPr>
    <a:lvl9pPr defTabSz="457200">
      <a:defRPr>
        <a:solidFill>
          <a:srgbClr val="7C3A00"/>
        </a:solidFill>
        <a:latin typeface="+mj-lt"/>
        <a:ea typeface="+mj-ea"/>
        <a:cs typeface="+mj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7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22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C3A00"/>
              </a:solidFill>
              <a:prstDash val="solid"/>
              <a:bevel/>
            </a:ln>
          </a:top>
          <a:bottom>
            <a:ln w="25400" cap="flat">
              <a:solidFill>
                <a:srgbClr val="7C3A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C3A00"/>
              </a:solidFill>
              <a:prstDash val="solid"/>
              <a:bevel/>
            </a:ln>
          </a:top>
          <a:bottom>
            <a:ln w="25400" cap="flat">
              <a:solidFill>
                <a:srgbClr val="7C3A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22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FCC"/>
          </a:solidFill>
        </a:fill>
      </a:tcStyle>
    </a:wholeTbl>
    <a:band2H>
      <a:tcTxStyle/>
      <a:tcStyle>
        <a:tcBdr/>
        <a:fill>
          <a:solidFill>
            <a:srgbClr val="EBF0E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A22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A22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A22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E5E4"/>
          </a:solidFill>
        </a:fill>
      </a:tcStyle>
    </a:wholeTbl>
    <a:band2H>
      <a:tcTxStyle/>
      <a:tcStyle>
        <a:tcBdr/>
        <a:fill>
          <a:solidFill>
            <a:srgbClr val="E9F2F2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B5B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B5B3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B5B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7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22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C3A00"/>
              </a:solidFill>
              <a:prstDash val="solid"/>
              <a:bevel/>
            </a:ln>
          </a:top>
          <a:bottom>
            <a:ln w="25400" cap="flat">
              <a:solidFill>
                <a:srgbClr val="7C3A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C3A00"/>
              </a:solidFill>
              <a:prstDash val="solid"/>
              <a:bevel/>
            </a:ln>
          </a:top>
          <a:bottom>
            <a:ln w="25400" cap="flat">
              <a:solidFill>
                <a:srgbClr val="7C3A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22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7C3A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DCA"/>
          </a:solidFill>
        </a:fill>
      </a:tcStyle>
    </a:wholeTbl>
    <a:band2H>
      <a:tcTxStyle/>
      <a:tcStyle>
        <a:tcBdr/>
        <a:fill>
          <a:solidFill>
            <a:srgbClr val="ECE7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C3A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C3A0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C3A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596569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 descr="SFA 25 YEARS.jpg"/>
          <p:cNvPicPr/>
          <p:nvPr/>
        </p:nvPicPr>
        <p:blipFill>
          <a:blip r:embed="rId2" cstate="screen">
            <a:alphaModFix amt="1799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220785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F8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3298825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>
              <a:defRPr sz="5400" cap="all" spc="-100">
                <a:solidFill>
                  <a:srgbClr val="1944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400" cap="all" spc="-100">
                <a:solidFill>
                  <a:srgbClr val="194431"/>
                </a:solidFill>
              </a:rP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6400800" cy="3352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620000" y="38469"/>
            <a:ext cx="1066800" cy="28882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85799" y="3398519"/>
            <a:ext cx="7848601" cy="1590"/>
          </a:xfrm>
          <a:prstGeom prst="line">
            <a:avLst/>
          </a:prstGeom>
          <a:ln w="19050">
            <a:solidFill>
              <a:srgbClr val="194431"/>
            </a:solidFill>
          </a:ln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jpeg" descr="SFA 25 YEARS.jpg"/>
          <p:cNvPicPr/>
          <p:nvPr/>
        </p:nvPicPr>
        <p:blipFill>
          <a:blip r:embed="rId2" cstate="screen">
            <a:alphaModFix amt="1799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475" y="694531"/>
            <a:ext cx="5353050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440126" y="6446384"/>
            <a:ext cx="2263746" cy="19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">
                <a:solidFill>
                  <a:srgbClr val="7C3A00"/>
                </a:solidFill>
              </a:rPr>
              <a:t>Copyright 2015 Sustainable Farming Association of Minnesota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.jpeg" descr="SFA 25 YEARS.jpg"/>
          <p:cNvPicPr/>
          <p:nvPr/>
        </p:nvPicPr>
        <p:blipFill>
          <a:blip r:embed="rId2" cstate="screen">
            <a:alphaModFix amt="2049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49300" y="1426368"/>
            <a:ext cx="8229600" cy="5257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jpeg" descr="SFA 25 YEAR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SFA 25 YEARS.jpg"/>
          <p:cNvPicPr/>
          <p:nvPr/>
        </p:nvPicPr>
        <p:blipFill>
          <a:blip r:embed="rId15" cstate="screen">
            <a:alphaModFix amt="19937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11" y="825500"/>
            <a:ext cx="5353053" cy="546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23900" y="13589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58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1pPr>
      <a:lvl2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2pPr>
      <a:lvl3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3pPr>
      <a:lvl4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4pPr>
      <a:lvl5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5pPr>
      <a:lvl6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6pPr>
      <a:lvl7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7pPr>
      <a:lvl8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8pPr>
      <a:lvl9pPr algn="ctr" defTabSz="457200">
        <a:defRPr sz="4400">
          <a:solidFill>
            <a:srgbClr val="7C3A00"/>
          </a:solidFill>
          <a:latin typeface="Futura"/>
          <a:ea typeface="Futura"/>
          <a:cs typeface="Futura"/>
          <a:sym typeface="Futur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solidFill>
            <a:srgbClr val="7C3A00"/>
          </a:solidFill>
          <a:latin typeface="Futura"/>
          <a:ea typeface="Futura"/>
          <a:cs typeface="Futura"/>
          <a:sym typeface="Futura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sfa-mn.org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ohn@sfa-m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85800" y="1295215"/>
            <a:ext cx="7848600" cy="19272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000" spc="-111" dirty="0"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rPr>
              <a:t>Adjust 2015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spc="-74" dirty="0"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rPr>
              <a:t>The New Farm Reality Check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John Mesko, Lisa Mesko, Sustainable Farming Association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LNC12-342</a:t>
            </a:r>
          </a:p>
        </p:txBody>
      </p:sp>
      <p:sp>
        <p:nvSpPr>
          <p:cNvPr id="75" name="Shape 75"/>
          <p:cNvSpPr/>
          <p:nvPr/>
        </p:nvSpPr>
        <p:spPr>
          <a:xfrm>
            <a:off x="4667574" y="4347142"/>
            <a:ext cx="393573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8000"/>
                </a:solidFill>
              </a:rPr>
              <a:t>NCR-SARE’s Farmers Forum, 2015</a:t>
            </a:r>
          </a:p>
        </p:txBody>
      </p:sp>
      <p:pic>
        <p:nvPicPr>
          <p:cNvPr id="76" name="image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39" y="4889486"/>
            <a:ext cx="1854202" cy="201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NFRC_RGB_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6041" y="350068"/>
            <a:ext cx="1927226" cy="192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Minnesota Dairy Initiative</a:t>
            </a:r>
          </a:p>
          <a:p>
            <a:pPr marL="933450" lvl="1" indent="-4762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C3A00"/>
                </a:solidFill>
              </a:rPr>
              <a:t>MDA-Funded</a:t>
            </a:r>
            <a:endParaRPr sz="2500"/>
          </a:p>
          <a:p>
            <a:pPr marL="933450" lvl="1" indent="-4762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C3A00"/>
                </a:solidFill>
              </a:rPr>
              <a:t>Focus is on organic dairies, on farm processing, farm transitions, grazing and grass-based dairies.</a:t>
            </a:r>
            <a:endParaRPr sz="2500"/>
          </a:p>
          <a:p>
            <a:pPr marL="933450" lvl="1" indent="-4762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C3A00"/>
                </a:solidFill>
              </a:rPr>
              <a:t>Goat dairies, cheese making</a:t>
            </a:r>
            <a:endParaRPr sz="2500"/>
          </a:p>
          <a:p>
            <a:pPr marL="933450" lvl="1" indent="-4762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C3A00"/>
                </a:solidFill>
              </a:rPr>
              <a:t>Foundational to our work on grazing and livestock management/production.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10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477771" y="236535"/>
            <a:ext cx="6097018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Key Projects / Programs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28650" lvl="0" indent="-62865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GrazeFest / Pasture Project / Soil Health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Largest area of growth in SFA activity currently.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Work is extending to the entire Upper Mississippi Watershed.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Soil Health Summit - Feb 18-19, 2015, Alexandria, MN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11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477771" y="236535"/>
            <a:ext cx="6097018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Key Projects / Programs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787400" y="146050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John Mesko, Project Lead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Dr. Valentine Cadieux, UMN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Dr. Michael Rosmann, AgriWellness, Inc.</a:t>
            </a:r>
            <a:r>
              <a:t> 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Jan Joannides, Renewing the Countryside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Lisa Mesko, RN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Jerry Ford, SFA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Jason Walker, SFA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12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21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131585" y="204785"/>
            <a:ext cx="488083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 Team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87400" y="146050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Dennis Ingle, Farmer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Josh Reinitz, Farmer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Chris Kudrna, Farmer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Tim Arlt, UMN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Kevin Plante, MN Dept. of Ag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Tony Nye, OSU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Karri Stroh, NPSAS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Beth Larabee, IA Organic Assn.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13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26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131585" y="204785"/>
            <a:ext cx="488083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 Team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787400" y="146050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NCR-SARE Funded Project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More </a:t>
            </a:r>
            <a:r>
              <a:rPr sz="3200" u="sng">
                <a:solidFill>
                  <a:srgbClr val="7C3A00"/>
                </a:solidFill>
              </a:rPr>
              <a:t>Successful</a:t>
            </a:r>
            <a:r>
              <a:rPr sz="3200">
                <a:solidFill>
                  <a:srgbClr val="7C3A00"/>
                </a:solidFill>
              </a:rPr>
              <a:t> farmers needed.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Surveyed and interviewed ~200 farmers and farm families. 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Determine the range and causes of farm difficulties, especially new businesses.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Develop add-on curriculum to support beginning farmer education.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14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31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15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36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  <p:pic>
        <p:nvPicPr>
          <p:cNvPr id="13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36712"/>
            <a:ext cx="9144001" cy="561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71 % of respondents intended their farm business to provide a full-time income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54 % make less than 25 % of their net income from the farm, and 33 % make less than 10 % of their net income from farming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About 69 % of respondents are not satisfied with their farming income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16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4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62 % of respondents are not able to pay salary or wages to themselves / family members on the farm.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17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4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75 % of respondents have changed goals since they started farming.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3/4 original business plan did not predict farming experience, while 18 percent rated plan as “not accurate at all”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18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5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09600" indent="-609600">
              <a:buClr>
                <a:srgbClr val="7C3A00"/>
              </a:buCl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“The reality of how hard it is to take on all that (we planned/dreamed) and to build our business from the ground up has been a shock. I admire people who have gone before us and set up great farm businesses, especially the people who have done so without a partner. There are just so many hurdles to get over when starting a farm business.”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19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5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2743020" y="255585"/>
            <a:ext cx="3048994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Adjust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  <a:r>
              <a:rPr sz="4400" baseline="31999">
                <a:solidFill>
                  <a:srgbClr val="7C3A00"/>
                </a:solidFill>
              </a:rPr>
              <a:t>TM</a:t>
            </a:r>
          </a:p>
        </p:txBody>
      </p:sp>
      <p:pic>
        <p:nvPicPr>
          <p:cNvPr id="8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12" y="5745670"/>
            <a:ext cx="2105167" cy="105258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035203" y="1740239"/>
            <a:ext cx="6644211" cy="3724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31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John Mesko, SFA Executive Director</a:t>
            </a:r>
            <a:endParaRPr sz="31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31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Futura"/>
                <a:ea typeface="Futura"/>
                <a:cs typeface="Futura"/>
                <a:sym typeface="Futura"/>
                <a:hlinkClick r:id="rId3"/>
              </a:rPr>
              <a:t>john@sfa-mn.org</a:t>
            </a:r>
            <a:endParaRPr sz="31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31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1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@johnmesko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1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@lisamesko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1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#adjust2015</a:t>
            </a:r>
          </a:p>
        </p:txBody>
      </p:sp>
      <p:pic>
        <p:nvPicPr>
          <p:cNvPr id="82" name="image2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0" y="4251954"/>
            <a:ext cx="881076" cy="716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73" y="2784967"/>
            <a:ext cx="716310" cy="716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Farming is stressful.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Success is difficult.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These factors contribute to overall health and wellness issues.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Which in turn, affects sustainability.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20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6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Identify the key components of a curriculum which can improve farm success.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21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6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Acquire basic understanding of soil literacy.</a:t>
            </a:r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Identify progress benchmarks including business exit benchmarks consistent with realistic expectations. </a:t>
            </a:r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Basis for business plan assumptions</a:t>
            </a:r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Ability to develop community networks.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22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7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85798" lvl="0" indent="-6857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C3A00"/>
                </a:solidFill>
              </a:rPr>
              <a:t>Understand basic employee management.</a:t>
            </a:r>
          </a:p>
          <a:p>
            <a:pPr marL="685798" lvl="0" indent="-6857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C3A00"/>
                </a:solidFill>
              </a:rPr>
              <a:t>Identify contrary life patterns.</a:t>
            </a:r>
          </a:p>
          <a:p>
            <a:pPr marL="685798" lvl="0" indent="-6857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C3A00"/>
                </a:solidFill>
              </a:rPr>
              <a:t>Identify business plan alternatives.</a:t>
            </a:r>
          </a:p>
          <a:p>
            <a:pPr marL="685798" lvl="0" indent="-6857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C3A00"/>
                </a:solidFill>
              </a:rPr>
              <a:t>Family roles on the farm and children.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23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7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Ability, awareness, impetus to actually build a network of experts, friends, colleagues, consultants, professionals who are your “team”  Including an “honest skeptic.”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24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8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Identify community building opportunities.</a:t>
            </a:r>
            <a:endParaRPr sz="3500"/>
          </a:p>
          <a:p>
            <a:pPr marL="342899" lvl="0" indent="-342899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endParaRPr sz="3500"/>
          </a:p>
          <a:p>
            <a:pPr marL="342899" lvl="0" indent="-342899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Identify life patterns (relationship and behavior) contrary to farming or business success.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25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8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Identify community building opportunities.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Be able to develop alternative plans (3) in addition to primary plan.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26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9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39322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Discuss expectations and understanding regarding farming with children.</a:t>
            </a:r>
            <a:endParaRPr sz="3500"/>
          </a:p>
          <a:p>
            <a:pPr marL="729256" lvl="0" indent="-729256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Establish farming roles with family members.  Managing family differs from employees.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27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9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Identify Progress Benchmarks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Red lights on the dashboard of your car.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When do you “check engine?”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When do you “STOP engine?”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What are the indicators of a need for some maintenance?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28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203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Types of Benchmarks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Financial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Community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Environmental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Quality of Life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Timeline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29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208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34340"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7C3A00"/>
                </a:solidFill>
              </a:rPr>
              <a:t>Sustainable Farming Association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Financial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Current Ratio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457200" y="2235200"/>
            <a:ext cx="8229600" cy="462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Calculated by:	Current Assets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						Current Liabilities </a:t>
            </a:r>
            <a:r>
              <a:rPr sz="2900">
                <a:solidFill>
                  <a:srgbClr val="7C3A00"/>
                </a:solidFill>
              </a:rPr>
              <a:t>(short term)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monthly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1.5 - 3.5+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30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236372" y="2878665"/>
            <a:ext cx="3139019" cy="3"/>
          </a:xfrm>
          <a:prstGeom prst="line">
            <a:avLst/>
          </a:prstGeom>
          <a:ln w="50800">
            <a:solidFil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aphicFrame>
        <p:nvGraphicFramePr>
          <p:cNvPr id="214" name="Table 214"/>
          <p:cNvGraphicFramePr/>
          <p:nvPr/>
        </p:nvGraphicFramePr>
        <p:xfrm>
          <a:off x="889000" y="5164666"/>
          <a:ext cx="7366001" cy="5371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532556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&lt;1.5</a:t>
                      </a:r>
                    </a:p>
                  </a:txBody>
                  <a:tcPr marL="63500" marR="63500" marT="63500" marB="63500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1.5 - 2.5</a:t>
                      </a:r>
                    </a:p>
                  </a:txBody>
                  <a:tcPr marL="63500" marR="63500" marT="63500" marB="63500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2.5 - 3.5 +</a:t>
                      </a:r>
                    </a:p>
                  </a:txBody>
                  <a:tcPr marL="63500" marR="63500" marT="63500" marB="63500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1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Financial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Operating Profit Margin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457200" y="2235200"/>
            <a:ext cx="8229600" cy="462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Calculated by:	NFI + Int. - Fam. Exp. - Taxes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									Total Revenue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Annually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8 - 32%+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31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236372" y="2878666"/>
            <a:ext cx="5267902" cy="1"/>
          </a:xfrm>
          <a:prstGeom prst="line">
            <a:avLst/>
          </a:prstGeom>
          <a:ln w="50800">
            <a:solidFil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aphicFrame>
        <p:nvGraphicFramePr>
          <p:cNvPr id="221" name="Table 221"/>
          <p:cNvGraphicFramePr/>
          <p:nvPr/>
        </p:nvGraphicFramePr>
        <p:xfrm>
          <a:off x="889000" y="5130798"/>
          <a:ext cx="7366001" cy="5371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532556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&lt;8.0%</a:t>
                      </a:r>
                    </a:p>
                  </a:txBody>
                  <a:tcPr marL="63500" marR="63500" marT="63500" marB="63500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8.0 - 20.0%</a:t>
                      </a:r>
                    </a:p>
                  </a:txBody>
                  <a:tcPr marL="63500" marR="63500" marT="63500" marB="63500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20.0 - 32%+</a:t>
                      </a:r>
                    </a:p>
                  </a:txBody>
                  <a:tcPr marL="63500" marR="63500" marT="63500" marB="63500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22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Financial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Revenue per Full Time Labor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457200" y="2264699"/>
            <a:ext cx="8229600" cy="410435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Calculated by:			Total Revenue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						Person - years of labor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Annually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$125,000 - 275,000+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32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3236372" y="2878666"/>
            <a:ext cx="4187251" cy="1"/>
          </a:xfrm>
          <a:prstGeom prst="line">
            <a:avLst/>
          </a:prstGeom>
          <a:ln w="50800">
            <a:solidFil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aphicFrame>
        <p:nvGraphicFramePr>
          <p:cNvPr id="228" name="Table 228"/>
          <p:cNvGraphicFramePr/>
          <p:nvPr/>
        </p:nvGraphicFramePr>
        <p:xfrm>
          <a:off x="889000" y="5173133"/>
          <a:ext cx="7366001" cy="5371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532556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&lt;$125,000</a:t>
                      </a:r>
                    </a:p>
                  </a:txBody>
                  <a:tcPr marL="63500" marR="63500" marT="63500" marB="63500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$125-200,000</a:t>
                      </a:r>
                    </a:p>
                  </a:txBody>
                  <a:tcPr marL="63500" marR="63500" marT="63500" marB="63500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$200,000+</a:t>
                      </a:r>
                    </a:p>
                  </a:txBody>
                  <a:tcPr marL="63500" marR="63500" marT="63500" marB="63500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29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Community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# Customers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457200" y="1754485"/>
            <a:ext cx="8229600" cy="4614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May want to set a minimum purchase amount. (# customers spending &gt;$xxx.xx)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Annually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(varies) 50-200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33</a:t>
            </a:fld>
            <a:endParaRPr>
              <a:solidFill>
                <a:srgbClr val="7C3A00"/>
              </a:solidFill>
            </a:endParaRPr>
          </a:p>
        </p:txBody>
      </p:sp>
      <p:graphicFrame>
        <p:nvGraphicFramePr>
          <p:cNvPr id="234" name="Table 234"/>
          <p:cNvGraphicFramePr/>
          <p:nvPr/>
        </p:nvGraphicFramePr>
        <p:xfrm>
          <a:off x="889000" y="4944533"/>
          <a:ext cx="7366001" cy="5371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532556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&lt;50</a:t>
                      </a:r>
                    </a:p>
                  </a:txBody>
                  <a:tcPr marL="63500" marR="63500" marT="63500" marB="63500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50-100</a:t>
                      </a:r>
                    </a:p>
                  </a:txBody>
                  <a:tcPr marL="63500" marR="63500" marT="63500" marB="63500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100+</a:t>
                      </a:r>
                    </a:p>
                  </a:txBody>
                  <a:tcPr marL="63500" marR="63500" marT="63500" marB="63500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3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Community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# Newsletter subscribers 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57200" y="1754485"/>
            <a:ext cx="8229600" cy="4614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continually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How many newsletter subscribers per paying customer?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(varies) 500-1000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34</a:t>
            </a:fld>
            <a:endParaRPr>
              <a:solidFill>
                <a:srgbClr val="7C3A00"/>
              </a:solidFill>
            </a:endParaRPr>
          </a:p>
        </p:txBody>
      </p:sp>
      <p:graphicFrame>
        <p:nvGraphicFramePr>
          <p:cNvPr id="240" name="Table 240"/>
          <p:cNvGraphicFramePr/>
          <p:nvPr/>
        </p:nvGraphicFramePr>
        <p:xfrm>
          <a:off x="889000" y="4944533"/>
          <a:ext cx="7366001" cy="6604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66040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&lt;100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100-1000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1000+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41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Quality of Life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# Days off the Farm 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57200" y="1754485"/>
            <a:ext cx="8229600" cy="4614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Annually or Monthly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7C3A00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(varies) 10 - 20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35</a:t>
            </a:fld>
            <a:endParaRPr>
              <a:solidFill>
                <a:srgbClr val="7C3A00"/>
              </a:solidFill>
            </a:endParaRPr>
          </a:p>
        </p:txBody>
      </p:sp>
      <p:graphicFrame>
        <p:nvGraphicFramePr>
          <p:cNvPr id="246" name="Table 246"/>
          <p:cNvGraphicFramePr/>
          <p:nvPr/>
        </p:nvGraphicFramePr>
        <p:xfrm>
          <a:off x="889000" y="4944533"/>
          <a:ext cx="7366001" cy="6604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66040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&lt;10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10-20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20+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4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Quality of Life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# Days off the Farm 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457200" y="1754485"/>
            <a:ext cx="8229600" cy="4614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Calculate Annually or Monthly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7C3A00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Acceptable Range: (varies) 10 - 20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36</a:t>
            </a:fld>
            <a:endParaRPr>
              <a:solidFill>
                <a:srgbClr val="7C3A00"/>
              </a:solidFill>
            </a:endParaRPr>
          </a:p>
        </p:txBody>
      </p:sp>
      <p:graphicFrame>
        <p:nvGraphicFramePr>
          <p:cNvPr id="252" name="Table 252"/>
          <p:cNvGraphicFramePr/>
          <p:nvPr/>
        </p:nvGraphicFramePr>
        <p:xfrm>
          <a:off x="889000" y="4944533"/>
          <a:ext cx="7366001" cy="6604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55333"/>
                <a:gridCol w="2455333"/>
                <a:gridCol w="2455333"/>
              </a:tblGrid>
              <a:tr h="66040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&lt;10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10-20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i="1">
                          <a:solidFill>
                            <a:srgbClr val="7C3A00"/>
                          </a:solidFill>
                          <a:sym typeface="Avenir Book"/>
                        </a:rPr>
                        <a:t>1000+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608226"/>
                    </a:solidFill>
                  </a:tcPr>
                </a:tc>
              </a:tr>
            </a:tbl>
          </a:graphicData>
        </a:graphic>
      </p:graphicFrame>
      <p:pic>
        <p:nvPicPr>
          <p:cNvPr id="253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Timeline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Tracking Family/Business Goals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37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279084" y="4910666"/>
            <a:ext cx="8636001" cy="1"/>
          </a:xfrm>
          <a:prstGeom prst="line">
            <a:avLst/>
          </a:prstGeom>
          <a:ln w="25400">
            <a:solidFill>
              <a:srgbClr val="78A22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 rot="5400000">
            <a:off x="113595" y="5048266"/>
            <a:ext cx="632776" cy="40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2015</a:t>
            </a:r>
          </a:p>
        </p:txBody>
      </p:sp>
      <p:sp>
        <p:nvSpPr>
          <p:cNvPr id="259" name="Shape 259"/>
          <p:cNvSpPr/>
          <p:nvPr/>
        </p:nvSpPr>
        <p:spPr>
          <a:xfrm rot="5400000">
            <a:off x="5202256" y="5048267"/>
            <a:ext cx="577058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2036</a:t>
            </a:r>
          </a:p>
        </p:txBody>
      </p:sp>
      <p:sp>
        <p:nvSpPr>
          <p:cNvPr id="260" name="Shape 260"/>
          <p:cNvSpPr/>
          <p:nvPr/>
        </p:nvSpPr>
        <p:spPr>
          <a:xfrm rot="5400000">
            <a:off x="4485816" y="5066126"/>
            <a:ext cx="577058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2033</a:t>
            </a:r>
          </a:p>
        </p:txBody>
      </p:sp>
      <p:sp>
        <p:nvSpPr>
          <p:cNvPr id="261" name="Shape 261"/>
          <p:cNvSpPr/>
          <p:nvPr/>
        </p:nvSpPr>
        <p:spPr>
          <a:xfrm rot="5400000">
            <a:off x="3769376" y="5063168"/>
            <a:ext cx="577057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2030</a:t>
            </a:r>
          </a:p>
        </p:txBody>
      </p:sp>
      <p:sp>
        <p:nvSpPr>
          <p:cNvPr id="262" name="Shape 262"/>
          <p:cNvSpPr/>
          <p:nvPr/>
        </p:nvSpPr>
        <p:spPr>
          <a:xfrm rot="5400000">
            <a:off x="3055893" y="5063168"/>
            <a:ext cx="571142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2027</a:t>
            </a:r>
          </a:p>
        </p:txBody>
      </p:sp>
      <p:sp>
        <p:nvSpPr>
          <p:cNvPr id="263" name="Shape 263"/>
          <p:cNvSpPr/>
          <p:nvPr/>
        </p:nvSpPr>
        <p:spPr>
          <a:xfrm rot="5400000">
            <a:off x="2337276" y="5065345"/>
            <a:ext cx="575495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2024</a:t>
            </a:r>
          </a:p>
        </p:txBody>
      </p:sp>
      <p:sp>
        <p:nvSpPr>
          <p:cNvPr id="264" name="Shape 264"/>
          <p:cNvSpPr/>
          <p:nvPr/>
        </p:nvSpPr>
        <p:spPr>
          <a:xfrm rot="5400000">
            <a:off x="1629654" y="5056526"/>
            <a:ext cx="557858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2021</a:t>
            </a:r>
          </a:p>
        </p:txBody>
      </p:sp>
      <p:sp>
        <p:nvSpPr>
          <p:cNvPr id="265" name="Shape 265"/>
          <p:cNvSpPr/>
          <p:nvPr/>
        </p:nvSpPr>
        <p:spPr>
          <a:xfrm rot="5400000">
            <a:off x="921027" y="5048713"/>
            <a:ext cx="542231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2018</a:t>
            </a:r>
          </a:p>
        </p:txBody>
      </p:sp>
      <p:sp>
        <p:nvSpPr>
          <p:cNvPr id="266" name="Shape 266"/>
          <p:cNvSpPr/>
          <p:nvPr/>
        </p:nvSpPr>
        <p:spPr>
          <a:xfrm rot="5400000">
            <a:off x="7289479" y="5046202"/>
            <a:ext cx="572927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2045</a:t>
            </a:r>
          </a:p>
        </p:txBody>
      </p:sp>
      <p:sp>
        <p:nvSpPr>
          <p:cNvPr id="267" name="Shape 267"/>
          <p:cNvSpPr/>
          <p:nvPr/>
        </p:nvSpPr>
        <p:spPr>
          <a:xfrm rot="5400000">
            <a:off x="6637202" y="5046202"/>
            <a:ext cx="572927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2042</a:t>
            </a:r>
          </a:p>
        </p:txBody>
      </p:sp>
      <p:sp>
        <p:nvSpPr>
          <p:cNvPr id="268" name="Shape 268"/>
          <p:cNvSpPr/>
          <p:nvPr/>
        </p:nvSpPr>
        <p:spPr>
          <a:xfrm rot="5400000">
            <a:off x="5918697" y="5066126"/>
            <a:ext cx="577057" cy="31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2039</a:t>
            </a:r>
          </a:p>
        </p:txBody>
      </p:sp>
      <p:sp>
        <p:nvSpPr>
          <p:cNvPr id="269" name="Shape 269"/>
          <p:cNvSpPr/>
          <p:nvPr/>
        </p:nvSpPr>
        <p:spPr>
          <a:xfrm>
            <a:off x="490505" y="2522237"/>
            <a:ext cx="1311834" cy="6408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Credit Card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Debt</a:t>
            </a:r>
          </a:p>
        </p:txBody>
      </p:sp>
      <p:sp>
        <p:nvSpPr>
          <p:cNvPr id="270" name="Shape 270"/>
          <p:cNvSpPr/>
          <p:nvPr/>
        </p:nvSpPr>
        <p:spPr>
          <a:xfrm flipH="1">
            <a:off x="1146422" y="3355809"/>
            <a:ext cx="1" cy="1401548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347078" y="3265084"/>
            <a:ext cx="744799" cy="6408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Better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Tractor</a:t>
            </a:r>
          </a:p>
        </p:txBody>
      </p:sp>
      <p:sp>
        <p:nvSpPr>
          <p:cNvPr id="272" name="Shape 272"/>
          <p:cNvSpPr/>
          <p:nvPr/>
        </p:nvSpPr>
        <p:spPr>
          <a:xfrm flipH="1">
            <a:off x="1583265" y="4012324"/>
            <a:ext cx="3" cy="745033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778878" y="1590874"/>
            <a:ext cx="924509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Kitchen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Remodel</a:t>
            </a:r>
          </a:p>
        </p:txBody>
      </p:sp>
      <p:sp>
        <p:nvSpPr>
          <p:cNvPr id="274" name="Shape 274"/>
          <p:cNvSpPr/>
          <p:nvPr/>
        </p:nvSpPr>
        <p:spPr>
          <a:xfrm flipH="1">
            <a:off x="2463799" y="2414537"/>
            <a:ext cx="3" cy="234282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709589" y="2581474"/>
            <a:ext cx="1172308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Additional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Full-time</a:t>
            </a:r>
          </a:p>
        </p:txBody>
      </p:sp>
      <p:sp>
        <p:nvSpPr>
          <p:cNvPr id="276" name="Shape 276"/>
          <p:cNvSpPr/>
          <p:nvPr/>
        </p:nvSpPr>
        <p:spPr>
          <a:xfrm flipH="1">
            <a:off x="2727751" y="3368445"/>
            <a:ext cx="1" cy="1376276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372516" y="3381079"/>
            <a:ext cx="1" cy="1376277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4254108" y="2647935"/>
            <a:ext cx="1463304" cy="3233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Land Paid Off</a:t>
            </a:r>
          </a:p>
        </p:txBody>
      </p:sp>
      <p:sp>
        <p:nvSpPr>
          <p:cNvPr id="279" name="Shape 279"/>
          <p:cNvSpPr/>
          <p:nvPr/>
        </p:nvSpPr>
        <p:spPr>
          <a:xfrm>
            <a:off x="5025129" y="3175000"/>
            <a:ext cx="2" cy="1617085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202375" y="3180220"/>
            <a:ext cx="763663" cy="3233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Europe</a:t>
            </a:r>
          </a:p>
        </p:txBody>
      </p:sp>
      <p:sp>
        <p:nvSpPr>
          <p:cNvPr id="281" name="Shape 281"/>
          <p:cNvSpPr/>
          <p:nvPr/>
        </p:nvSpPr>
        <p:spPr>
          <a:xfrm>
            <a:off x="5445064" y="3707284"/>
            <a:ext cx="2" cy="1037437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942560" y="1627733"/>
            <a:ext cx="1792028" cy="3233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Formal Transition</a:t>
            </a:r>
          </a:p>
        </p:txBody>
      </p:sp>
      <p:sp>
        <p:nvSpPr>
          <p:cNvPr id="283" name="Shape 283"/>
          <p:cNvSpPr/>
          <p:nvPr/>
        </p:nvSpPr>
        <p:spPr>
          <a:xfrm>
            <a:off x="6962715" y="2122076"/>
            <a:ext cx="2" cy="263528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287776" y="2345250"/>
            <a:ext cx="1159583" cy="3233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Scale Back</a:t>
            </a:r>
          </a:p>
        </p:txBody>
      </p:sp>
      <p:sp>
        <p:nvSpPr>
          <p:cNvPr id="285" name="Shape 285"/>
          <p:cNvSpPr/>
          <p:nvPr/>
        </p:nvSpPr>
        <p:spPr>
          <a:xfrm>
            <a:off x="7525498" y="2919677"/>
            <a:ext cx="2" cy="1825045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171101" y="1597224"/>
            <a:ext cx="1115046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College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 Education</a:t>
            </a:r>
          </a:p>
        </p:txBody>
      </p:sp>
      <p:sp>
        <p:nvSpPr>
          <p:cNvPr id="287" name="Shape 287"/>
          <p:cNvSpPr/>
          <p:nvPr/>
        </p:nvSpPr>
        <p:spPr>
          <a:xfrm flipH="1">
            <a:off x="4198823" y="2362200"/>
            <a:ext cx="2" cy="238368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172055" y="3558133"/>
            <a:ext cx="591432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New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Barn</a:t>
            </a:r>
          </a:p>
        </p:txBody>
      </p:sp>
      <p:sp>
        <p:nvSpPr>
          <p:cNvPr id="289" name="Shape 289"/>
          <p:cNvSpPr/>
          <p:nvPr/>
        </p:nvSpPr>
        <p:spPr>
          <a:xfrm>
            <a:off x="6444312" y="4291724"/>
            <a:ext cx="2" cy="45184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9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Timeline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Tracking Family/Business Goals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38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79084" y="4910666"/>
            <a:ext cx="8636001" cy="1"/>
          </a:xfrm>
          <a:prstGeom prst="line">
            <a:avLst/>
          </a:prstGeom>
          <a:ln w="25400">
            <a:solidFill>
              <a:srgbClr val="78A22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06" name="Group 306"/>
          <p:cNvGrpSpPr/>
          <p:nvPr/>
        </p:nvGrpSpPr>
        <p:grpSpPr>
          <a:xfrm>
            <a:off x="320356" y="4915084"/>
            <a:ext cx="7410934" cy="594917"/>
            <a:chOff x="0" y="0"/>
            <a:chExt cx="7410932" cy="594915"/>
          </a:xfrm>
        </p:grpSpPr>
        <p:sp>
          <p:nvSpPr>
            <p:cNvPr id="295" name="Shape 295"/>
            <p:cNvSpPr/>
            <p:nvPr/>
          </p:nvSpPr>
          <p:spPr>
            <a:xfrm rot="5400000">
              <a:off x="-115324" y="133182"/>
              <a:ext cx="541339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2015</a:t>
              </a:r>
            </a:p>
          </p:txBody>
        </p:sp>
        <p:sp>
          <p:nvSpPr>
            <p:cNvPr id="296" name="Shape 296"/>
            <p:cNvSpPr/>
            <p:nvPr/>
          </p:nvSpPr>
          <p:spPr>
            <a:xfrm rot="5400000">
              <a:off x="4881902" y="133182"/>
              <a:ext cx="57705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2036</a:t>
              </a:r>
            </a:p>
          </p:txBody>
        </p:sp>
        <p:sp>
          <p:nvSpPr>
            <p:cNvPr id="297" name="Shape 297"/>
            <p:cNvSpPr/>
            <p:nvPr/>
          </p:nvSpPr>
          <p:spPr>
            <a:xfrm rot="5400000">
              <a:off x="4165461" y="151041"/>
              <a:ext cx="57705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2033</a:t>
              </a:r>
            </a:p>
          </p:txBody>
        </p:sp>
        <p:sp>
          <p:nvSpPr>
            <p:cNvPr id="298" name="Shape 298"/>
            <p:cNvSpPr/>
            <p:nvPr/>
          </p:nvSpPr>
          <p:spPr>
            <a:xfrm rot="5400000">
              <a:off x="3449020" y="148084"/>
              <a:ext cx="57705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2030</a:t>
              </a:r>
            </a:p>
          </p:txBody>
        </p:sp>
        <p:sp>
          <p:nvSpPr>
            <p:cNvPr id="299" name="Shape 299"/>
            <p:cNvSpPr/>
            <p:nvPr/>
          </p:nvSpPr>
          <p:spPr>
            <a:xfrm rot="5400000">
              <a:off x="2735538" y="148084"/>
              <a:ext cx="571141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2027</a:t>
              </a:r>
            </a:p>
          </p:txBody>
        </p:sp>
        <p:sp>
          <p:nvSpPr>
            <p:cNvPr id="300" name="Shape 300"/>
            <p:cNvSpPr/>
            <p:nvPr/>
          </p:nvSpPr>
          <p:spPr>
            <a:xfrm rot="5400000">
              <a:off x="2016920" y="150260"/>
              <a:ext cx="575495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2024</a:t>
              </a:r>
            </a:p>
          </p:txBody>
        </p:sp>
        <p:sp>
          <p:nvSpPr>
            <p:cNvPr id="301" name="Shape 301"/>
            <p:cNvSpPr/>
            <p:nvPr/>
          </p:nvSpPr>
          <p:spPr>
            <a:xfrm rot="5400000">
              <a:off x="1309298" y="141442"/>
              <a:ext cx="55785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2021</a:t>
              </a:r>
            </a:p>
          </p:txBody>
        </p:sp>
        <p:sp>
          <p:nvSpPr>
            <p:cNvPr id="302" name="Shape 302"/>
            <p:cNvSpPr/>
            <p:nvPr/>
          </p:nvSpPr>
          <p:spPr>
            <a:xfrm rot="5400000">
              <a:off x="600670" y="133629"/>
              <a:ext cx="542232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2018</a:t>
              </a:r>
            </a:p>
          </p:txBody>
        </p:sp>
        <p:sp>
          <p:nvSpPr>
            <p:cNvPr id="303" name="Shape 303"/>
            <p:cNvSpPr/>
            <p:nvPr/>
          </p:nvSpPr>
          <p:spPr>
            <a:xfrm rot="5400000">
              <a:off x="6969124" y="131117"/>
              <a:ext cx="57292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2045</a:t>
              </a:r>
            </a:p>
          </p:txBody>
        </p:sp>
        <p:sp>
          <p:nvSpPr>
            <p:cNvPr id="304" name="Shape 304"/>
            <p:cNvSpPr/>
            <p:nvPr/>
          </p:nvSpPr>
          <p:spPr>
            <a:xfrm rot="5400000">
              <a:off x="6316846" y="131117"/>
              <a:ext cx="57292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2042</a:t>
              </a:r>
            </a:p>
          </p:txBody>
        </p:sp>
        <p:sp>
          <p:nvSpPr>
            <p:cNvPr id="305" name="Shape 305"/>
            <p:cNvSpPr/>
            <p:nvPr/>
          </p:nvSpPr>
          <p:spPr>
            <a:xfrm rot="5400000">
              <a:off x="5598342" y="151042"/>
              <a:ext cx="57705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2039</a:t>
              </a:r>
            </a:p>
          </p:txBody>
        </p:sp>
      </p:grpSp>
      <p:sp>
        <p:nvSpPr>
          <p:cNvPr id="307" name="Shape 307"/>
          <p:cNvSpPr/>
          <p:nvPr/>
        </p:nvSpPr>
        <p:spPr>
          <a:xfrm>
            <a:off x="490505" y="2522237"/>
            <a:ext cx="1311834" cy="6408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Credit Card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Debt</a:t>
            </a:r>
          </a:p>
        </p:txBody>
      </p:sp>
      <p:sp>
        <p:nvSpPr>
          <p:cNvPr id="308" name="Shape 308"/>
          <p:cNvSpPr/>
          <p:nvPr/>
        </p:nvSpPr>
        <p:spPr>
          <a:xfrm flipH="1">
            <a:off x="1146422" y="3355809"/>
            <a:ext cx="1" cy="1401548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347078" y="3265084"/>
            <a:ext cx="744799" cy="640892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Better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Tractor</a:t>
            </a:r>
          </a:p>
        </p:txBody>
      </p:sp>
      <p:sp>
        <p:nvSpPr>
          <p:cNvPr id="310" name="Shape 310"/>
          <p:cNvSpPr/>
          <p:nvPr/>
        </p:nvSpPr>
        <p:spPr>
          <a:xfrm flipH="1">
            <a:off x="1583265" y="4012324"/>
            <a:ext cx="3" cy="745033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778878" y="1590874"/>
            <a:ext cx="924509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Kitchen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Remodel</a:t>
            </a:r>
          </a:p>
        </p:txBody>
      </p:sp>
      <p:sp>
        <p:nvSpPr>
          <p:cNvPr id="312" name="Shape 312"/>
          <p:cNvSpPr/>
          <p:nvPr/>
        </p:nvSpPr>
        <p:spPr>
          <a:xfrm flipH="1">
            <a:off x="2463799" y="2414537"/>
            <a:ext cx="3" cy="234282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709590" y="2581474"/>
            <a:ext cx="1172307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Additional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Full-time</a:t>
            </a:r>
          </a:p>
        </p:txBody>
      </p:sp>
      <p:sp>
        <p:nvSpPr>
          <p:cNvPr id="314" name="Shape 314"/>
          <p:cNvSpPr/>
          <p:nvPr/>
        </p:nvSpPr>
        <p:spPr>
          <a:xfrm flipH="1">
            <a:off x="2727751" y="3368444"/>
            <a:ext cx="1" cy="1376278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372516" y="3381079"/>
            <a:ext cx="1" cy="1376277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18" name="Group 318"/>
          <p:cNvGrpSpPr/>
          <p:nvPr/>
        </p:nvGrpSpPr>
        <p:grpSpPr>
          <a:xfrm>
            <a:off x="4254108" y="2647935"/>
            <a:ext cx="1463304" cy="2144150"/>
            <a:chOff x="0" y="0"/>
            <a:chExt cx="1463302" cy="2144149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1463303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Land Paid Off</a:t>
              </a:r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771022" y="527064"/>
              <a:ext cx="1" cy="1617086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5202375" y="3180220"/>
            <a:ext cx="763663" cy="1564502"/>
            <a:chOff x="0" y="0"/>
            <a:chExt cx="763661" cy="1564501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763662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Europe</a:t>
              </a:r>
            </a:p>
          </p:txBody>
        </p:sp>
        <p:sp>
          <p:nvSpPr>
            <p:cNvPr id="320" name="Shape 320"/>
            <p:cNvSpPr/>
            <p:nvPr/>
          </p:nvSpPr>
          <p:spPr>
            <a:xfrm flipH="1">
              <a:off x="242689" y="527064"/>
              <a:ext cx="2" cy="1037438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24" name="Group 324"/>
          <p:cNvGrpSpPr/>
          <p:nvPr/>
        </p:nvGrpSpPr>
        <p:grpSpPr>
          <a:xfrm>
            <a:off x="5942560" y="1627733"/>
            <a:ext cx="1792028" cy="3129624"/>
            <a:chOff x="0" y="0"/>
            <a:chExt cx="1792027" cy="3129622"/>
          </a:xfrm>
        </p:grpSpPr>
        <p:sp>
          <p:nvSpPr>
            <p:cNvPr id="322" name="Shape 322"/>
            <p:cNvSpPr/>
            <p:nvPr/>
          </p:nvSpPr>
          <p:spPr>
            <a:xfrm>
              <a:off x="0" y="0"/>
              <a:ext cx="1792028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Formal Transition</a:t>
              </a:r>
            </a:p>
          </p:txBody>
        </p:sp>
        <p:sp>
          <p:nvSpPr>
            <p:cNvPr id="323" name="Shape 323"/>
            <p:cNvSpPr/>
            <p:nvPr/>
          </p:nvSpPr>
          <p:spPr>
            <a:xfrm flipH="1">
              <a:off x="1020153" y="494343"/>
              <a:ext cx="2" cy="2635280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7287776" y="2345250"/>
            <a:ext cx="1159583" cy="2399472"/>
            <a:chOff x="0" y="0"/>
            <a:chExt cx="1159581" cy="2399471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1159582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Scale Back</a:t>
              </a:r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237723" y="574427"/>
              <a:ext cx="2" cy="1825045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28" name="Shape 328"/>
          <p:cNvSpPr/>
          <p:nvPr/>
        </p:nvSpPr>
        <p:spPr>
          <a:xfrm>
            <a:off x="4171101" y="1597224"/>
            <a:ext cx="1115046" cy="640893"/>
          </a:xfrm>
          <a:prstGeom prst="rect">
            <a:avLst/>
          </a:prstGeom>
          <a:ln w="12700">
            <a:solidFill>
              <a:srgbClr val="78A2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College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 Education</a:t>
            </a:r>
          </a:p>
        </p:txBody>
      </p:sp>
      <p:sp>
        <p:nvSpPr>
          <p:cNvPr id="329" name="Shape 329"/>
          <p:cNvSpPr/>
          <p:nvPr/>
        </p:nvSpPr>
        <p:spPr>
          <a:xfrm flipH="1">
            <a:off x="4198821" y="2362200"/>
            <a:ext cx="3" cy="2383680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32" name="Group 332"/>
          <p:cNvGrpSpPr/>
          <p:nvPr/>
        </p:nvGrpSpPr>
        <p:grpSpPr>
          <a:xfrm>
            <a:off x="6172055" y="3558133"/>
            <a:ext cx="591432" cy="1185431"/>
            <a:chOff x="0" y="0"/>
            <a:chExt cx="591430" cy="1185429"/>
          </a:xfrm>
        </p:grpSpPr>
        <p:sp>
          <p:nvSpPr>
            <p:cNvPr id="330" name="Shape 330"/>
            <p:cNvSpPr/>
            <p:nvPr/>
          </p:nvSpPr>
          <p:spPr>
            <a:xfrm>
              <a:off x="0" y="0"/>
              <a:ext cx="591431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New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Barn</a:t>
              </a:r>
            </a:p>
          </p:txBody>
        </p:sp>
        <p:sp>
          <p:nvSpPr>
            <p:cNvPr id="331" name="Shape 331"/>
            <p:cNvSpPr/>
            <p:nvPr/>
          </p:nvSpPr>
          <p:spPr>
            <a:xfrm flipH="1">
              <a:off x="272257" y="733590"/>
              <a:ext cx="2" cy="451840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333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9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9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animBg="1" advAuto="0"/>
      <p:bldP spid="306" grpId="2" animBg="1" advAuto="0"/>
      <p:bldP spid="307" grpId="3" animBg="1" advAuto="0"/>
      <p:bldP spid="308" grpId="4" animBg="1" advAuto="0"/>
      <p:bldP spid="309" grpId="5" animBg="1" advAuto="0"/>
      <p:bldP spid="310" grpId="6" animBg="1" advAuto="0"/>
      <p:bldP spid="311" grpId="7" animBg="1" advAuto="0"/>
      <p:bldP spid="312" grpId="8" animBg="1" advAuto="0"/>
      <p:bldP spid="313" grpId="9" animBg="1" advAuto="0"/>
      <p:bldP spid="314" grpId="10" animBg="1" advAuto="0"/>
      <p:bldP spid="315" grpId="11" animBg="1" advAuto="0"/>
      <p:bldP spid="318" grpId="14" animBg="1" advAuto="0"/>
      <p:bldP spid="321" grpId="15" animBg="1" advAuto="0"/>
      <p:bldP spid="324" grpId="17" animBg="1" advAuto="0"/>
      <p:bldP spid="327" grpId="18" animBg="1" advAuto="0"/>
      <p:bldP spid="328" grpId="12" animBg="1" advAuto="0"/>
      <p:bldP spid="329" grpId="13" animBg="1" advAuto="0"/>
      <p:bldP spid="332" grpId="16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Timeline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Tracking Family/Business Goals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39</a:t>
            </a:fld>
            <a:endParaRPr>
              <a:solidFill>
                <a:srgbClr val="7C3A00"/>
              </a:solidFill>
            </a:endParaRPr>
          </a:p>
        </p:txBody>
      </p:sp>
      <p:grpSp>
        <p:nvGrpSpPr>
          <p:cNvPr id="370" name="Group 370"/>
          <p:cNvGrpSpPr/>
          <p:nvPr/>
        </p:nvGrpSpPr>
        <p:grpSpPr>
          <a:xfrm>
            <a:off x="279084" y="1590874"/>
            <a:ext cx="8636003" cy="3919127"/>
            <a:chOff x="0" y="0"/>
            <a:chExt cx="8636001" cy="3919125"/>
          </a:xfrm>
        </p:grpSpPr>
        <p:sp>
          <p:nvSpPr>
            <p:cNvPr id="337" name="Shape 337"/>
            <p:cNvSpPr/>
            <p:nvPr/>
          </p:nvSpPr>
          <p:spPr>
            <a:xfrm>
              <a:off x="-1" y="3319791"/>
              <a:ext cx="8636003" cy="1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 rot="5400000">
              <a:off x="-74052" y="3457392"/>
              <a:ext cx="541339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2015</a:t>
              </a:r>
            </a:p>
          </p:txBody>
        </p:sp>
        <p:sp>
          <p:nvSpPr>
            <p:cNvPr id="339" name="Shape 339"/>
            <p:cNvSpPr/>
            <p:nvPr/>
          </p:nvSpPr>
          <p:spPr>
            <a:xfrm rot="5400000">
              <a:off x="4923173" y="3457393"/>
              <a:ext cx="57705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2036</a:t>
              </a:r>
            </a:p>
          </p:txBody>
        </p:sp>
        <p:sp>
          <p:nvSpPr>
            <p:cNvPr id="340" name="Shape 340"/>
            <p:cNvSpPr/>
            <p:nvPr/>
          </p:nvSpPr>
          <p:spPr>
            <a:xfrm rot="5400000">
              <a:off x="4206732" y="3475251"/>
              <a:ext cx="57705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2033</a:t>
              </a:r>
            </a:p>
          </p:txBody>
        </p:sp>
        <p:sp>
          <p:nvSpPr>
            <p:cNvPr id="341" name="Shape 341"/>
            <p:cNvSpPr/>
            <p:nvPr/>
          </p:nvSpPr>
          <p:spPr>
            <a:xfrm rot="5400000">
              <a:off x="3490291" y="3472294"/>
              <a:ext cx="57705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2030</a:t>
              </a:r>
            </a:p>
          </p:txBody>
        </p:sp>
        <p:sp>
          <p:nvSpPr>
            <p:cNvPr id="342" name="Shape 342"/>
            <p:cNvSpPr/>
            <p:nvPr/>
          </p:nvSpPr>
          <p:spPr>
            <a:xfrm rot="5400000">
              <a:off x="2776809" y="3472294"/>
              <a:ext cx="571142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2027</a:t>
              </a:r>
            </a:p>
          </p:txBody>
        </p:sp>
        <p:sp>
          <p:nvSpPr>
            <p:cNvPr id="343" name="Shape 343"/>
            <p:cNvSpPr/>
            <p:nvPr/>
          </p:nvSpPr>
          <p:spPr>
            <a:xfrm rot="5400000">
              <a:off x="2058192" y="3474470"/>
              <a:ext cx="575494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2024</a:t>
              </a:r>
            </a:p>
          </p:txBody>
        </p:sp>
        <p:sp>
          <p:nvSpPr>
            <p:cNvPr id="344" name="Shape 344"/>
            <p:cNvSpPr/>
            <p:nvPr/>
          </p:nvSpPr>
          <p:spPr>
            <a:xfrm rot="5400000">
              <a:off x="1350570" y="3465652"/>
              <a:ext cx="557858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2021</a:t>
              </a:r>
            </a:p>
          </p:txBody>
        </p:sp>
        <p:sp>
          <p:nvSpPr>
            <p:cNvPr id="345" name="Shape 345"/>
            <p:cNvSpPr/>
            <p:nvPr/>
          </p:nvSpPr>
          <p:spPr>
            <a:xfrm rot="5400000">
              <a:off x="641942" y="3457838"/>
              <a:ext cx="542232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2018</a:t>
              </a:r>
            </a:p>
          </p:txBody>
        </p:sp>
        <p:sp>
          <p:nvSpPr>
            <p:cNvPr id="346" name="Shape 346"/>
            <p:cNvSpPr/>
            <p:nvPr/>
          </p:nvSpPr>
          <p:spPr>
            <a:xfrm rot="5400000">
              <a:off x="7010395" y="3455328"/>
              <a:ext cx="57292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2045</a:t>
              </a:r>
            </a:p>
          </p:txBody>
        </p:sp>
        <p:sp>
          <p:nvSpPr>
            <p:cNvPr id="347" name="Shape 347"/>
            <p:cNvSpPr/>
            <p:nvPr/>
          </p:nvSpPr>
          <p:spPr>
            <a:xfrm rot="5400000">
              <a:off x="6358118" y="3455328"/>
              <a:ext cx="57292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2042</a:t>
              </a:r>
            </a:p>
          </p:txBody>
        </p:sp>
        <p:sp>
          <p:nvSpPr>
            <p:cNvPr id="348" name="Shape 348"/>
            <p:cNvSpPr/>
            <p:nvPr/>
          </p:nvSpPr>
          <p:spPr>
            <a:xfrm rot="5400000">
              <a:off x="5639613" y="3475252"/>
              <a:ext cx="577057" cy="310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2039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175686" y="925012"/>
              <a:ext cx="1383303" cy="6535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Credit Card</a:t>
              </a:r>
              <a:endParaRPr sz="1900"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Debt</a:t>
              </a:r>
            </a:p>
          </p:txBody>
        </p:sp>
        <p:sp>
          <p:nvSpPr>
            <p:cNvPr id="350" name="Shape 350"/>
            <p:cNvSpPr/>
            <p:nvPr/>
          </p:nvSpPr>
          <p:spPr>
            <a:xfrm flipH="1">
              <a:off x="867336" y="1764933"/>
              <a:ext cx="2" cy="1401548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1067994" y="1674209"/>
              <a:ext cx="744799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Better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Tractor</a:t>
              </a:r>
            </a:p>
          </p:txBody>
        </p:sp>
        <p:sp>
          <p:nvSpPr>
            <p:cNvPr id="352" name="Shape 352"/>
            <p:cNvSpPr/>
            <p:nvPr/>
          </p:nvSpPr>
          <p:spPr>
            <a:xfrm flipH="1">
              <a:off x="1304181" y="2421448"/>
              <a:ext cx="2" cy="745033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499794" y="0"/>
              <a:ext cx="924509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Kitchen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Remodel</a:t>
              </a:r>
            </a:p>
          </p:txBody>
        </p:sp>
        <p:sp>
          <p:nvSpPr>
            <p:cNvPr id="354" name="Shape 354"/>
            <p:cNvSpPr/>
            <p:nvPr/>
          </p:nvSpPr>
          <p:spPr>
            <a:xfrm flipH="1">
              <a:off x="2184714" y="823662"/>
              <a:ext cx="2" cy="2342820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430505" y="990600"/>
              <a:ext cx="1172308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Additional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Full-time</a:t>
              </a:r>
            </a:p>
          </p:txBody>
        </p:sp>
        <p:sp>
          <p:nvSpPr>
            <p:cNvPr id="356" name="Shape 356"/>
            <p:cNvSpPr/>
            <p:nvPr/>
          </p:nvSpPr>
          <p:spPr>
            <a:xfrm flipH="1">
              <a:off x="2448666" y="1777569"/>
              <a:ext cx="2" cy="1376277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flipH="1">
              <a:off x="3093431" y="1790204"/>
              <a:ext cx="1" cy="1376278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3975024" y="1057059"/>
              <a:ext cx="1463303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Land Paid Off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4746045" y="1584124"/>
              <a:ext cx="1" cy="1617085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923290" y="1589345"/>
              <a:ext cx="763663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Europe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5165979" y="2116409"/>
              <a:ext cx="3" cy="1037437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663477" y="36858"/>
              <a:ext cx="1792028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Formal Transition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6683630" y="531202"/>
              <a:ext cx="2" cy="2635280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7008692" y="754374"/>
              <a:ext cx="1159583" cy="3233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</a:rPr>
                <a:t>Scale Back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7246415" y="1328801"/>
              <a:ext cx="2" cy="1825045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3892017" y="6350"/>
              <a:ext cx="1115046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College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 Education</a:t>
              </a:r>
            </a:p>
          </p:txBody>
        </p:sp>
        <p:sp>
          <p:nvSpPr>
            <p:cNvPr id="367" name="Shape 367"/>
            <p:cNvSpPr/>
            <p:nvPr/>
          </p:nvSpPr>
          <p:spPr>
            <a:xfrm flipH="1">
              <a:off x="3919737" y="771324"/>
              <a:ext cx="3" cy="2383681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892972" y="1967258"/>
              <a:ext cx="591431" cy="640892"/>
            </a:xfrm>
            <a:prstGeom prst="rect">
              <a:avLst/>
            </a:prstGeom>
            <a:noFill/>
            <a:ln w="12700" cap="flat">
              <a:solidFill>
                <a:srgbClr val="78A22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New</a:t>
              </a:r>
              <a:endParaRPr>
                <a:latin typeface="Futura"/>
                <a:ea typeface="Futura"/>
                <a:cs typeface="Futura"/>
                <a:sym typeface="Futura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C3A00"/>
                  </a:solidFill>
                  <a:latin typeface="Futura"/>
                  <a:ea typeface="Futura"/>
                  <a:cs typeface="Futura"/>
                  <a:sym typeface="Futura"/>
                </a:rPr>
                <a:t>Barn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6165229" y="2700848"/>
              <a:ext cx="2" cy="451840"/>
            </a:xfrm>
            <a:prstGeom prst="line">
              <a:avLst/>
            </a:prstGeom>
            <a:noFill/>
            <a:ln w="25400" cap="flat">
              <a:solidFill>
                <a:srgbClr val="78A22F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371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 algn="ctr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The Sustainable Farming Association supports the development and enhancement of sustainable farming systems through farmer-to-farmer networking, innovation, demonstration, and education.</a:t>
            </a:r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Mission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Timeline Benchmarks</a:t>
            </a:r>
            <a:endParaRPr sz="38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C3A00"/>
                </a:solidFill>
              </a:rPr>
              <a:t>Tracking Family/Business Goals</a:t>
            </a:r>
          </a:p>
        </p:txBody>
      </p:sp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40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37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604432"/>
            <a:ext cx="8686800" cy="231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 flipV="1">
            <a:off x="543421" y="2496945"/>
            <a:ext cx="477508" cy="1504337"/>
          </a:xfrm>
          <a:prstGeom prst="line">
            <a:avLst/>
          </a:prstGeom>
          <a:ln w="25400">
            <a:solidFill>
              <a:srgbClr val="8F654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56240" y="4040733"/>
            <a:ext cx="2461557" cy="731306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Current Ratio - Green</a:t>
            </a:r>
            <a:endParaRPr sz="14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Gross Sales - Growing @10%</a:t>
            </a:r>
            <a:endParaRPr sz="1400"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Profit Margin - Green</a:t>
            </a:r>
          </a:p>
        </p:txBody>
      </p:sp>
      <p:sp>
        <p:nvSpPr>
          <p:cNvPr id="379" name="Shape 379"/>
          <p:cNvSpPr/>
          <p:nvPr/>
        </p:nvSpPr>
        <p:spPr>
          <a:xfrm flipV="1">
            <a:off x="2977554" y="2623408"/>
            <a:ext cx="1" cy="2229361"/>
          </a:xfrm>
          <a:prstGeom prst="line">
            <a:avLst/>
          </a:prstGeom>
          <a:ln w="25400">
            <a:solidFill>
              <a:srgbClr val="8F654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272907" y="4904333"/>
            <a:ext cx="1412517" cy="640893"/>
          </a:xfrm>
          <a:prstGeom prst="rect">
            <a:avLst/>
          </a:prstGeom>
          <a:ln w="12700">
            <a:solidFill>
              <a:srgbClr val="8F654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Revenue/FTL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$75,000</a:t>
            </a:r>
          </a:p>
        </p:txBody>
      </p:sp>
      <p:sp>
        <p:nvSpPr>
          <p:cNvPr id="381" name="Shape 381"/>
          <p:cNvSpPr/>
          <p:nvPr/>
        </p:nvSpPr>
        <p:spPr>
          <a:xfrm>
            <a:off x="5110660" y="4040733"/>
            <a:ext cx="942480" cy="323393"/>
          </a:xfrm>
          <a:prstGeom prst="rect">
            <a:avLst/>
          </a:prstGeom>
          <a:ln w="12700">
            <a:solidFill>
              <a:srgbClr val="8F654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$20,000</a:t>
            </a:r>
          </a:p>
        </p:txBody>
      </p:sp>
      <p:sp>
        <p:nvSpPr>
          <p:cNvPr id="382" name="Shape 382"/>
          <p:cNvSpPr/>
          <p:nvPr/>
        </p:nvSpPr>
        <p:spPr>
          <a:xfrm flipV="1">
            <a:off x="5627620" y="2758875"/>
            <a:ext cx="2" cy="1169242"/>
          </a:xfrm>
          <a:prstGeom prst="line">
            <a:avLst/>
          </a:prstGeom>
          <a:ln w="25400">
            <a:solidFill>
              <a:srgbClr val="8F654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8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2275" y="4310214"/>
            <a:ext cx="2126803" cy="1697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457199" y="1373715"/>
            <a:ext cx="8229601" cy="52578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41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387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2700320" y="238652"/>
            <a:ext cx="3134395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Assumptions</a:t>
            </a:r>
          </a:p>
        </p:txBody>
      </p:sp>
      <p:sp>
        <p:nvSpPr>
          <p:cNvPr id="389" name="Shape 389"/>
          <p:cNvSpPr/>
          <p:nvPr/>
        </p:nvSpPr>
        <p:spPr>
          <a:xfrm>
            <a:off x="1522787" y="3041783"/>
            <a:ext cx="5580897" cy="77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700"/>
              </a:spcBef>
              <a:defRPr sz="41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7C3A00"/>
                </a:solidFill>
              </a:rPr>
              <a:t>Assume = ASS - U - 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Good Assumptions</a:t>
            </a:r>
          </a:p>
        </p:txBody>
      </p:sp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42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1330676" y="3884636"/>
            <a:ext cx="659855" cy="65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78A22F"/>
            </a:solidFill>
          </a:ln>
        </p:spPr>
        <p:txBody>
          <a:bodyPr lIns="45718" tIns="45718" rIns="45718" bIns="45718"/>
          <a:lstStyle/>
          <a:p>
            <a:pPr lvl="0">
              <a:defRPr>
                <a:latin typeface="Futura"/>
                <a:ea typeface="Futura"/>
                <a:cs typeface="Futura"/>
                <a:sym typeface="Futur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rot="5427506">
            <a:off x="7059539" y="3842110"/>
            <a:ext cx="773555" cy="738783"/>
          </a:xfrm>
          <a:prstGeom prst="pentagon">
            <a:avLst/>
          </a:prstGeom>
          <a:solidFill>
            <a:srgbClr val="FFFFFF"/>
          </a:solidFill>
          <a:ln w="25400">
            <a:solidFill>
              <a:srgbClr val="78A22F"/>
            </a:solidFill>
          </a:ln>
        </p:spPr>
        <p:txBody>
          <a:bodyPr lIns="45718" tIns="45718" rIns="45718" bIns="45718"/>
          <a:lstStyle/>
          <a:p>
            <a:pPr lvl="0">
              <a:defRPr>
                <a:latin typeface="Futura"/>
                <a:ea typeface="Futura"/>
                <a:cs typeface="Futura"/>
                <a:sym typeface="Futur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2098075" y="4212166"/>
            <a:ext cx="4869432" cy="1"/>
          </a:xfrm>
          <a:prstGeom prst="line">
            <a:avLst/>
          </a:prstGeom>
          <a:ln w="25400">
            <a:solidFill>
              <a:srgbClr val="78A22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842041" y="1797067"/>
            <a:ext cx="2985414" cy="40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60 feet, 6 inches in 0.4 sec.</a:t>
            </a:r>
          </a:p>
        </p:txBody>
      </p:sp>
      <p:sp>
        <p:nvSpPr>
          <p:cNvPr id="397" name="Shape 397"/>
          <p:cNvSpPr/>
          <p:nvPr/>
        </p:nvSpPr>
        <p:spPr>
          <a:xfrm>
            <a:off x="867440" y="2271200"/>
            <a:ext cx="3441387" cy="719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Batter must start swinging when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ball is 25 feet away.</a:t>
            </a:r>
          </a:p>
        </p:txBody>
      </p:sp>
      <p:sp>
        <p:nvSpPr>
          <p:cNvPr id="398" name="Shape 398"/>
          <p:cNvSpPr/>
          <p:nvPr/>
        </p:nvSpPr>
        <p:spPr>
          <a:xfrm>
            <a:off x="3133332" y="5251467"/>
            <a:ext cx="2588490" cy="53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7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C3A00"/>
                </a:solidFill>
              </a:rPr>
              <a:t>ASSUMPTIONS</a:t>
            </a:r>
          </a:p>
        </p:txBody>
      </p:sp>
      <p:sp>
        <p:nvSpPr>
          <p:cNvPr id="399" name="Shape 399"/>
          <p:cNvSpPr/>
          <p:nvPr/>
        </p:nvSpPr>
        <p:spPr>
          <a:xfrm>
            <a:off x="4650383" y="3803667"/>
            <a:ext cx="245340" cy="40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</a:rPr>
              <a:t>X</a:t>
            </a:r>
          </a:p>
        </p:txBody>
      </p:sp>
      <p:sp>
        <p:nvSpPr>
          <p:cNvPr id="400" name="Shape 400"/>
          <p:cNvSpPr/>
          <p:nvPr/>
        </p:nvSpPr>
        <p:spPr>
          <a:xfrm>
            <a:off x="4837977" y="1720867"/>
            <a:ext cx="2501747" cy="103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Difference between average and HOF</a:t>
            </a:r>
            <a:endParaRPr>
              <a:latin typeface="Futura"/>
              <a:ea typeface="Futura"/>
              <a:cs typeface="Futura"/>
              <a:sym typeface="Futura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C3A00"/>
                </a:solidFill>
                <a:latin typeface="Futura"/>
                <a:ea typeface="Futura"/>
                <a:cs typeface="Futura"/>
                <a:sym typeface="Futura"/>
              </a:rPr>
              <a:t>baseball player =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9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9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  <p:bldP spid="394" grpId="2" animBg="1" advAuto="0"/>
      <p:bldP spid="395" grpId="4" animBg="1" advAuto="0"/>
      <p:bldP spid="396" grpId="3" animBg="1" advAuto="0"/>
      <p:bldP spid="397" grpId="5" animBg="1" advAuto="0"/>
      <p:bldP spid="398" grpId="8" animBg="1" advAuto="0"/>
      <p:bldP spid="399" grpId="6" animBg="1" advAuto="0"/>
      <p:bldP spid="400" grpId="7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Bad Assumptions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Overestimating ability, knowledge, capacity, commitment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Underestimating costs, difficulties obstacles 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Status quo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Weather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Yields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Health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44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Family, Farming, Roles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723900" y="1651644"/>
            <a:ext cx="8229600" cy="499045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45% had experience with farming &gt;&gt; ~half had little or no experience.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34% had no formal training in farming.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Family tensions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Need for knowledge about integrating farming and family roles.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Framework of knowledge to equip them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45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1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Family, Farming, Roles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723900" y="1758354"/>
            <a:ext cx="8229600" cy="4858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Off-farm job(s)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Farm work/chores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Family - children on the farm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Household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Accounting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Marketing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Networking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46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1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Family, Farming, Roles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idx="1"/>
          </p:nvPr>
        </p:nvSpPr>
        <p:spPr>
          <a:xfrm>
            <a:off x="723900" y="1918741"/>
            <a:ext cx="8229600" cy="46979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Gallup Strengths Finder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How to have a family business meeting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Conflict management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47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2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  <a:r>
              <a:rPr sz="4400" baseline="31999">
                <a:solidFill>
                  <a:srgbClr val="7C3A00"/>
                </a:solidFill>
              </a:rPr>
              <a:t>TM</a:t>
            </a:r>
          </a:p>
        </p:txBody>
      </p:sp>
      <p:sp>
        <p:nvSpPr>
          <p:cNvPr id="423" name="Shape 423"/>
          <p:cNvSpPr>
            <a:spLocks noGrp="1"/>
          </p:cNvSpPr>
          <p:nvPr>
            <p:ph type="body" idx="1"/>
          </p:nvPr>
        </p:nvSpPr>
        <p:spPr>
          <a:xfrm>
            <a:off x="723900" y="1918741"/>
            <a:ext cx="8229600" cy="46979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Short Workshop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Day Long Workshop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Website : www.sfa-mn.org/adjust2015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Incorporated into SFAs DeepRoots Farmer Development Program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48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2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  <a:r>
              <a:rPr sz="4400" baseline="31999">
                <a:solidFill>
                  <a:srgbClr val="7C3A00"/>
                </a:solidFill>
              </a:rPr>
              <a:t>TM</a:t>
            </a:r>
          </a:p>
        </p:txBody>
      </p:sp>
      <p:sp>
        <p:nvSpPr>
          <p:cNvPr id="428" name="Shape 428"/>
          <p:cNvSpPr>
            <a:spLocks noGrp="1"/>
          </p:cNvSpPr>
          <p:nvPr>
            <p:ph type="body" idx="1"/>
          </p:nvPr>
        </p:nvSpPr>
        <p:spPr>
          <a:xfrm>
            <a:off x="723900" y="1918741"/>
            <a:ext cx="8229600" cy="46979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Iowa Rural Psychology Association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MN Organic Conference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NPSAS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SFA Annual Conference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DeepRoots Farmer Development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More…</a:t>
            </a:r>
          </a:p>
        </p:txBody>
      </p:sp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49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3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Farmer-to-Farmer Network</a:t>
            </a:r>
            <a:r>
              <a:rPr sz="4400" baseline="31999">
                <a:solidFill>
                  <a:srgbClr val="7C3A00"/>
                </a:solidFill>
              </a:rPr>
              <a:t>®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Established in 1990. Focus on Networking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Nine Regional Chapters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Farmer Led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Farmer Focused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Farmers are the educators, leaders, developers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457200" y="1373715"/>
            <a:ext cx="8229600" cy="52578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Success = Community</a:t>
            </a:r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50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34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1381999" y="255585"/>
            <a:ext cx="7386515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Building Teams / Networking</a:t>
            </a:r>
          </a:p>
        </p:txBody>
      </p:sp>
      <p:pic>
        <p:nvPicPr>
          <p:cNvPr id="436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66" y="1361015"/>
            <a:ext cx="7416801" cy="5283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xfrm>
            <a:off x="457200" y="1390648"/>
            <a:ext cx="8229600" cy="52578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Relationships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Rural Revitalization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New Farmers bring something to the community.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Become a networker, change-agent.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51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4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1947930" y="247119"/>
            <a:ext cx="4639173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Building Networks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Developing a presentation for use in general educational settings, sharing the learnings, offering examples of adjustment made.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52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4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Short workshop (2-3 hours): Covers most of the objectives and topics, some interaction among attendees, some farmer-speakers.  Could be easily added to existing programs.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MN Organic Conference Jan. 2015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53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5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66748" indent="-666748">
              <a:buClr>
                <a:srgbClr val="7C3A00"/>
              </a:buCl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Longer workshop (4-7 hours): Covers all the topics, multiple speakers, interactions, videos, stand-alone program.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54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5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/>
          <p:nvPr/>
        </p:nvSpPr>
        <p:spPr>
          <a:xfrm>
            <a:off x="1381999" y="255585"/>
            <a:ext cx="6288560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New Farm Reality Check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198" lvl="0" indent="-4571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C3A00"/>
                </a:solidFill>
              </a:rPr>
              <a:t>Assessment of Strengths and hampering factors.  Within relationships to other farming partners, family members, personal strengths and hampering factors.  </a:t>
            </a:r>
            <a:endParaRPr sz="2400"/>
          </a:p>
          <a:p>
            <a:pPr marL="457198" lvl="0" indent="-4571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C3A00"/>
                </a:solidFill>
              </a:rPr>
              <a:t> Farming readiness score.</a:t>
            </a:r>
            <a:endParaRPr sz="2400"/>
          </a:p>
          <a:p>
            <a:pPr marL="457198" lvl="0" indent="-4571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C3A00"/>
                </a:solidFill>
              </a:rPr>
              <a:t>Applying SF, MBTI to farming, farmers.</a:t>
            </a:r>
            <a:endParaRPr sz="2400"/>
          </a:p>
          <a:p>
            <a:pPr marL="457198" lvl="0" indent="-45719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C3A00"/>
                </a:solidFill>
              </a:rPr>
              <a:t>Farm Management Game.  For real.</a:t>
            </a:r>
            <a:endParaRPr sz="2400"/>
          </a:p>
          <a:p>
            <a:pPr lvl="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C3A00"/>
                </a:solidFill>
              </a:rPr>
              <a:t>Site and business plan assessment, land, buildings, traffic, wildlife, financial and insurance assessment, safety assessment, certified safe farm analysis leading to a reduction in premiums.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55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60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/>
        </p:nvSpPr>
        <p:spPr>
          <a:xfrm>
            <a:off x="1488276" y="217485"/>
            <a:ext cx="6076008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Beyond Scope of Adjust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Applying findings in rural health programs, applications.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Help in getting the message out that successful farms are healthy farms and are sustainable farms.</a:t>
            </a:r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56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465" name="imag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82" y="5733260"/>
            <a:ext cx="1926789" cy="96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1488275" y="217485"/>
            <a:ext cx="6115572" cy="71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Looking for Partnerships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Other Areas of Focus</a:t>
            </a:r>
          </a:p>
        </p:txBody>
      </p:sp>
      <p:sp>
        <p:nvSpPr>
          <p:cNvPr id="469" name="Shape 4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Specialty Crops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Testing, evaluating, field days, education.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Train the Trainer Initiatives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Soil Health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Grazing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Cover Crops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57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SFAs 25th Anniversary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C3A00"/>
                </a:solidFill>
              </a:rPr>
              <a:t>1990-2015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Celebrating all of Sustainable Agriculture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Past, Present and Future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State of Sustainable Agriculture</a:t>
            </a:r>
          </a:p>
          <a:p>
            <a:pPr marL="609600" lvl="0" indent="-60960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Seeking endowment funding for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New Farmers</a:t>
            </a:r>
          </a:p>
          <a:p>
            <a:pPr marL="1066800" lvl="1" indent="-60960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C3A00"/>
                </a:solidFill>
              </a:rPr>
              <a:t>Expanded programming to conventional audiences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58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body" idx="1"/>
          </p:nvPr>
        </p:nvSpPr>
        <p:spPr>
          <a:xfrm>
            <a:off x="457200" y="431799"/>
            <a:ext cx="8229600" cy="564971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9900"/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900">
                <a:solidFill>
                  <a:srgbClr val="7C3A00"/>
                </a:solidFill>
              </a:rPr>
              <a:t>Thank You!</a:t>
            </a:r>
            <a:endParaRPr sz="3000"/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C3A00"/>
                </a:solidFill>
              </a:rPr>
              <a:t>763-260-0209</a:t>
            </a:r>
            <a:endParaRPr sz="3000"/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hlinkClick r:id="rId2"/>
              </a:rPr>
              <a:t>john@sfa-mn.org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59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7099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84047">
              <a:defRPr sz="36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7C3A00"/>
                </a:solidFill>
              </a:rPr>
              <a:t>SFA Connections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594317"/>
            <a:ext cx="8229600" cy="52578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9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1576"/>
            <a:ext cx="9144001" cy="5956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685800" y="1295215"/>
            <a:ext cx="7848600" cy="19272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000" spc="-111"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rPr>
              <a:t>Adjust 2015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spc="-74"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rPr>
              <a:t>The New Farm Reality Check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xfrm>
            <a:off x="850900" y="3576187"/>
            <a:ext cx="3766741" cy="2042023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69361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693616"/>
                </a:solidFill>
              </a:rPr>
              <a:t>Thank You!</a:t>
            </a:r>
          </a:p>
        </p:txBody>
      </p:sp>
      <p:sp>
        <p:nvSpPr>
          <p:cNvPr id="481" name="Shape 481"/>
          <p:cNvSpPr/>
          <p:nvPr/>
        </p:nvSpPr>
        <p:spPr>
          <a:xfrm>
            <a:off x="4667574" y="4347142"/>
            <a:ext cx="393573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408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8000"/>
                </a:solidFill>
              </a:rPr>
              <a:t>NCR-SARE’s Farmers Forum, 2015</a:t>
            </a:r>
          </a:p>
        </p:txBody>
      </p:sp>
      <p:pic>
        <p:nvPicPr>
          <p:cNvPr id="482" name="image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39" y="4889486"/>
            <a:ext cx="1854202" cy="201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NFRC_RGB_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6041" y="350068"/>
            <a:ext cx="1927226" cy="192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Sustainability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Financial: Sustainable Agriculture is only sustainable if farmers can make an adequate living.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Environmental: Leaving the land in as good or better condition over the long term.</a:t>
            </a:r>
            <a:endParaRPr sz="3500"/>
          </a:p>
          <a:p>
            <a:pPr marL="666748" lvl="0" indent="-666748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C3A00"/>
                </a:solidFill>
              </a:rPr>
              <a:t>Social: Stronger communities, stronger relationships and families.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7</a:t>
            </a:fld>
            <a:endParaRPr>
              <a:solidFill>
                <a:srgbClr val="7C3A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SFA Work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8</a:t>
            </a:fld>
            <a:endParaRPr>
              <a:solidFill>
                <a:srgbClr val="7C3A00"/>
              </a:solidFill>
            </a:endParaRPr>
          </a:p>
        </p:txBody>
      </p:sp>
      <p:pic>
        <p:nvPicPr>
          <p:cNvPr id="10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26657"/>
            <a:ext cx="9144000" cy="519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28650" lvl="0" indent="-628650">
              <a:buClr>
                <a:srgbClr val="7C3A00"/>
              </a:buClr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Sustainable Food Production Program (Farm Skills 101)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Focus is practical, hands on, in the field.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Small class size, one on one relationship building.</a:t>
            </a:r>
            <a:endParaRPr sz="3300"/>
          </a:p>
          <a:p>
            <a:pPr marL="1085850" lvl="1" indent="-628650">
              <a:buClr>
                <a:srgbClr val="7C3A00"/>
              </a:buClr>
              <a:buChar char="»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C3A00"/>
                </a:solidFill>
              </a:rPr>
              <a:t>Sells out immediately.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7C3A00"/>
                </a:solidFill>
              </a:rPr>
              <a:t>9</a:t>
            </a:fld>
            <a:endParaRPr>
              <a:solidFill>
                <a:srgbClr val="7C3A00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477771" y="236535"/>
            <a:ext cx="6188456" cy="81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C3A00"/>
                </a:solidFill>
              </a:rPr>
              <a:t>Key Projects / Programs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7C3A00"/>
      </a:dk1>
      <a:lt1>
        <a:srgbClr val="FFFFFF"/>
      </a:lt1>
      <a:dk2>
        <a:srgbClr val="A7A7A7"/>
      </a:dk2>
      <a:lt2>
        <a:srgbClr val="535353"/>
      </a:lt2>
      <a:accent1>
        <a:srgbClr val="78A22F"/>
      </a:accent1>
      <a:accent2>
        <a:srgbClr val="68C8C6"/>
      </a:accent2>
      <a:accent3>
        <a:srgbClr val="8F8F8F"/>
      </a:accent3>
      <a:accent4>
        <a:srgbClr val="6A3200"/>
      </a:accent4>
      <a:accent5>
        <a:srgbClr val="BDCCAD"/>
      </a:accent5>
      <a:accent6>
        <a:srgbClr val="5EB5B3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8A22F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C3A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8A22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C3A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22F"/>
      </a:accent1>
      <a:accent2>
        <a:srgbClr val="68C8C6"/>
      </a:accent2>
      <a:accent3>
        <a:srgbClr val="8F8F8F"/>
      </a:accent3>
      <a:accent4>
        <a:srgbClr val="6A3200"/>
      </a:accent4>
      <a:accent5>
        <a:srgbClr val="BDCCAD"/>
      </a:accent5>
      <a:accent6>
        <a:srgbClr val="5EB5B3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8A22F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C3A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8A22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C3A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Macintosh PowerPoint</Application>
  <PresentationFormat>On-screen Show (4:3)</PresentationFormat>
  <Paragraphs>420</Paragraphs>
  <Slides>60</Slides>
  <Notes>0</Notes>
  <HiddenSlides>40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</vt:lpstr>
      <vt:lpstr>Adjust 2015 The New Farm Reality Check</vt:lpstr>
      <vt:lpstr>New Farm Reality CheckTM</vt:lpstr>
      <vt:lpstr>Sustainable Farming Association</vt:lpstr>
      <vt:lpstr>Mission</vt:lpstr>
      <vt:lpstr>Farmer-to-Farmer Network®</vt:lpstr>
      <vt:lpstr>SFA Connections</vt:lpstr>
      <vt:lpstr>Sustainability</vt:lpstr>
      <vt:lpstr>SFA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Progress Benchmarks</vt:lpstr>
      <vt:lpstr>Types of Benchmarks</vt:lpstr>
      <vt:lpstr>Financial Benchmarks Current Ratio</vt:lpstr>
      <vt:lpstr>Financial Benchmarks Operating Profit Margin</vt:lpstr>
      <vt:lpstr>Financial Benchmarks Revenue per Full Time Labor</vt:lpstr>
      <vt:lpstr>Community Benchmarks # Customers </vt:lpstr>
      <vt:lpstr>Community Benchmarks # Newsletter subscribers </vt:lpstr>
      <vt:lpstr>Quality of Life Benchmarks # Days off the Farm </vt:lpstr>
      <vt:lpstr>Quality of Life Benchmarks # Days off the Farm </vt:lpstr>
      <vt:lpstr>Timeline Benchmarks Tracking Family/Business Goals</vt:lpstr>
      <vt:lpstr>Timeline Benchmarks Tracking Family/Business Goals</vt:lpstr>
      <vt:lpstr>Timeline Benchmarks Tracking Family/Business Goals</vt:lpstr>
      <vt:lpstr>Timeline Benchmarks Tracking Family/Business Goals</vt:lpstr>
      <vt:lpstr>PowerPoint Presentation</vt:lpstr>
      <vt:lpstr>Good Assumptions</vt:lpstr>
      <vt:lpstr>Bad Assumptions</vt:lpstr>
      <vt:lpstr>PowerPoint Presentation</vt:lpstr>
      <vt:lpstr>Family, Farming, Roles</vt:lpstr>
      <vt:lpstr>Family, Farming, Roles</vt:lpstr>
      <vt:lpstr>Family, Farming, Roles</vt:lpstr>
      <vt:lpstr>New Farm Reality CheckTM</vt:lpstr>
      <vt:lpstr>New Farm Reality CheckTM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Areas of Focus</vt:lpstr>
      <vt:lpstr>SFAs 25th Anniversary 1990-2015</vt:lpstr>
      <vt:lpstr>PowerPoint Presentation</vt:lpstr>
      <vt:lpstr>Adjust 2015 The New Farm Reality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 2015 The New Farm Reality Check</dc:title>
  <cp:lastModifiedBy>Marie Flanagan</cp:lastModifiedBy>
  <cp:revision>2</cp:revision>
  <dcterms:modified xsi:type="dcterms:W3CDTF">2015-02-20T17:37:08Z</dcterms:modified>
</cp:coreProperties>
</file>