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8" r:id="rId1"/>
  </p:sldMasterIdLst>
  <p:notesMasterIdLst>
    <p:notesMasterId r:id="rId27"/>
  </p:notesMasterIdLst>
  <p:sldIdLst>
    <p:sldId id="256" r:id="rId2"/>
    <p:sldId id="269" r:id="rId3"/>
    <p:sldId id="271" r:id="rId4"/>
    <p:sldId id="272" r:id="rId5"/>
    <p:sldId id="273" r:id="rId6"/>
    <p:sldId id="260" r:id="rId7"/>
    <p:sldId id="274" r:id="rId8"/>
    <p:sldId id="275" r:id="rId9"/>
    <p:sldId id="276" r:id="rId10"/>
    <p:sldId id="277" r:id="rId11"/>
    <p:sldId id="278" r:id="rId12"/>
    <p:sldId id="282" r:id="rId13"/>
    <p:sldId id="283" r:id="rId14"/>
    <p:sldId id="285" r:id="rId15"/>
    <p:sldId id="287" r:id="rId16"/>
    <p:sldId id="289" r:id="rId17"/>
    <p:sldId id="296" r:id="rId18"/>
    <p:sldId id="263" r:id="rId19"/>
    <p:sldId id="290" r:id="rId20"/>
    <p:sldId id="264" r:id="rId21"/>
    <p:sldId id="291" r:id="rId22"/>
    <p:sldId id="265" r:id="rId23"/>
    <p:sldId id="292" r:id="rId24"/>
    <p:sldId id="266" r:id="rId25"/>
    <p:sldId id="293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2C89E-D2A6-4F47-9B15-8CFFBC815070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DBE2D-2046-4CEB-8AF5-7B2794AB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2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AAF54-2062-4A29-9134-005D1242A9D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9" rIns="91117" bIns="45559" anchor="b"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809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A1D2FBA-061C-4877-AA97-27350060CEAC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</p:spPr>
        <p:txBody>
          <a:bodyPr lIns="91117" tIns="45559" rIns="91117" bIns="4555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51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D2BC888-C933-1345-8874-FB2BBB46DAA1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3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3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oleObject" Target="../embeddings/oleObject9.bin"/><Relationship Id="rId5" Type="http://schemas.openxmlformats.org/officeDocument/2006/relationships/image" Target="../media/image46.emf"/><Relationship Id="rId6" Type="http://schemas.openxmlformats.org/officeDocument/2006/relationships/image" Target="../media/image47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jpeg"/><Relationship Id="rId5" Type="http://schemas.openxmlformats.org/officeDocument/2006/relationships/image" Target="../media/image53.gif"/><Relationship Id="rId6" Type="http://schemas.openxmlformats.org/officeDocument/2006/relationships/image" Target="../media/image54.jpeg"/><Relationship Id="rId7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png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5" Type="http://schemas.openxmlformats.org/officeDocument/2006/relationships/image" Target="../media/image18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685800" y="1295216"/>
            <a:ext cx="7848600" cy="1927225"/>
          </a:xfrm>
        </p:spPr>
        <p:txBody>
          <a:bodyPr/>
          <a:lstStyle/>
          <a:p>
            <a:r>
              <a:rPr lang="en-US" sz="3200" dirty="0" smtClean="0"/>
              <a:t>Promoting sustainable biological control of the soybean aphid: biodiversity and releases of parasitoid wasps</a:t>
            </a:r>
            <a:endParaRPr lang="en-US" sz="3200" cap="none" dirty="0">
              <a:solidFill>
                <a:srgbClr val="408000"/>
              </a:solidFill>
              <a:latin typeface="Georgia"/>
              <a:cs typeface="Georgia"/>
            </a:endParaRP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George Heimpel, </a:t>
            </a:r>
            <a:r>
              <a:rPr lang="en-US" dirty="0" smtClean="0"/>
              <a:t>LNC13-353</a:t>
            </a:r>
          </a:p>
          <a:p>
            <a:r>
              <a:rPr lang="en-US" dirty="0" smtClean="0">
                <a:latin typeface="Georgia"/>
                <a:cs typeface="Georgia"/>
              </a:rPr>
              <a:t>University of Minnesota Dept. of Entomology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67574" y="4347142"/>
            <a:ext cx="393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8000"/>
                </a:solidFill>
                <a:latin typeface="Georgia"/>
                <a:cs typeface="Georgia"/>
              </a:rPr>
              <a:t>NCR-SARE’s Farmers Forum, 2015</a:t>
            </a:r>
            <a:endParaRPr lang="en-US" dirty="0">
              <a:solidFill>
                <a:srgbClr val="408000"/>
              </a:solidFill>
              <a:latin typeface="Georgia"/>
              <a:cs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440" y="4889486"/>
            <a:ext cx="1854201" cy="2017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150" y="4558671"/>
            <a:ext cx="2705470" cy="210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95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611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57200" y="5105400"/>
            <a:ext cx="3608388" cy="13731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Soybean drilled into rye</a:t>
            </a:r>
          </a:p>
          <a:p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Lee Thomas </a:t>
            </a:r>
          </a:p>
          <a:p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June 12, ‘03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223125" y="6437313"/>
            <a:ext cx="10858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P. Porter</a:t>
            </a:r>
          </a:p>
        </p:txBody>
      </p:sp>
    </p:spTree>
    <p:extLst>
      <p:ext uri="{BB962C8B-B14F-4D97-AF65-F5344CB8AC3E}">
        <p14:creationId xmlns:p14="http://schemas.microsoft.com/office/powerpoint/2010/main" val="83821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7010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223125" y="6437313"/>
            <a:ext cx="10858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P. Porter</a:t>
            </a:r>
          </a:p>
        </p:txBody>
      </p:sp>
    </p:spTree>
    <p:extLst>
      <p:ext uri="{BB962C8B-B14F-4D97-AF65-F5344CB8AC3E}">
        <p14:creationId xmlns:p14="http://schemas.microsoft.com/office/powerpoint/2010/main" val="301815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4" descr="070207152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461125" y="6437313"/>
            <a:ext cx="1098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Z. Sezen</a:t>
            </a:r>
          </a:p>
        </p:txBody>
      </p:sp>
    </p:spTree>
    <p:extLst>
      <p:ext uri="{BB962C8B-B14F-4D97-AF65-F5344CB8AC3E}">
        <p14:creationId xmlns:p14="http://schemas.microsoft.com/office/powerpoint/2010/main" val="410367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Results:</a:t>
            </a:r>
            <a:r>
              <a:rPr lang="en-US" altLang="en-US"/>
              <a:t> Austin (Organic Farm)</a:t>
            </a:r>
          </a:p>
        </p:txBody>
      </p:sp>
      <p:graphicFrame>
        <p:nvGraphicFramePr>
          <p:cNvPr id="5837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8048988"/>
              </p:ext>
            </p:extLst>
          </p:nvPr>
        </p:nvGraphicFramePr>
        <p:xfrm>
          <a:off x="228600" y="1947673"/>
          <a:ext cx="4456166" cy="3413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SPW 10.0 Graph" r:id="rId3" imgW="5915880" imgH="4531680" progId="SigmaPlotGraphicObject.9">
                  <p:embed/>
                </p:oleObj>
              </mc:Choice>
              <mc:Fallback>
                <p:oleObj name="SPW 10.0 Graph" r:id="rId3" imgW="5915880" imgH="453168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47673"/>
                        <a:ext cx="4456166" cy="3413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1143000" y="4343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825207"/>
              </p:ext>
            </p:extLst>
          </p:nvPr>
        </p:nvGraphicFramePr>
        <p:xfrm>
          <a:off x="4684766" y="1947673"/>
          <a:ext cx="4403996" cy="3413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SPW 10.0 Graph" r:id="rId5" imgW="5798160" imgH="4494960" progId="SigmaPlotGraphicObject.9">
                  <p:embed/>
                </p:oleObj>
              </mc:Choice>
              <mc:Fallback>
                <p:oleObj name="SPW 10.0 Graph" r:id="rId5" imgW="5798160" imgH="449496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66" y="1947673"/>
                        <a:ext cx="4403996" cy="3413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20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Results</a:t>
            </a:r>
            <a:r>
              <a:rPr lang="en-US" altLang="en-US"/>
              <a:t>: Lamberton Exp. Station</a:t>
            </a:r>
          </a:p>
        </p:txBody>
      </p:sp>
      <p:graphicFrame>
        <p:nvGraphicFramePr>
          <p:cNvPr id="60419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0601661"/>
              </p:ext>
            </p:extLst>
          </p:nvPr>
        </p:nvGraphicFramePr>
        <p:xfrm>
          <a:off x="113731" y="2084175"/>
          <a:ext cx="4397299" cy="344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SPW 10.0 Graph" r:id="rId3" imgW="5789880" imgH="4531680" progId="SigmaPlotGraphicObject.9">
                  <p:embed/>
                </p:oleObj>
              </mc:Choice>
              <mc:Fallback>
                <p:oleObj name="SPW 10.0 Graph" r:id="rId3" imgW="5789880" imgH="453168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31" y="2084175"/>
                        <a:ext cx="4397299" cy="3443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1143000" y="2667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677152"/>
              </p:ext>
            </p:extLst>
          </p:nvPr>
        </p:nvGraphicFramePr>
        <p:xfrm>
          <a:off x="4511722" y="1970917"/>
          <a:ext cx="4587802" cy="355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SPW 10.0 Graph" r:id="rId5" imgW="5798160" imgH="4494960" progId="SigmaPlotGraphicObject.9">
                  <p:embed/>
                </p:oleObj>
              </mc:Choice>
              <mc:Fallback>
                <p:oleObj name="SPW 10.0 Graph" r:id="rId5" imgW="5798160" imgH="449496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722" y="1970917"/>
                        <a:ext cx="4587802" cy="3556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6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2239471"/>
              </p:ext>
            </p:extLst>
          </p:nvPr>
        </p:nvGraphicFramePr>
        <p:xfrm>
          <a:off x="228599" y="2044842"/>
          <a:ext cx="4392751" cy="336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SPW 10.0 Graph" r:id="rId3" imgW="5915880" imgH="4531680" progId="SigmaPlotGraphicObject.9">
                  <p:embed/>
                </p:oleObj>
              </mc:Choice>
              <mc:Fallback>
                <p:oleObj name="SPW 10.0 Graph" r:id="rId3" imgW="5915880" imgH="453168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2044842"/>
                        <a:ext cx="4392751" cy="3365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chemeClr val="accent2"/>
                </a:solidFill>
              </a:rPr>
              <a:t>Results:</a:t>
            </a:r>
            <a:r>
              <a:rPr lang="en-US" altLang="en-US" sz="4000"/>
              <a:t> Felton (Organic Farm)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1219200" y="46482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56309"/>
              </p:ext>
            </p:extLst>
          </p:nvPr>
        </p:nvGraphicFramePr>
        <p:xfrm>
          <a:off x="4621350" y="1949307"/>
          <a:ext cx="4522650" cy="3505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SPW 10.0 Graph" r:id="rId5" imgW="5798160" imgH="4494960" progId="SigmaPlotGraphicObject.9">
                  <p:embed/>
                </p:oleObj>
              </mc:Choice>
              <mc:Fallback>
                <p:oleObj name="SPW 10.0 Graph" r:id="rId5" imgW="5798160" imgH="449496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350" y="1949307"/>
                        <a:ext cx="4522650" cy="3505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51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000">
                <a:solidFill>
                  <a:schemeClr val="accent2"/>
                </a:solidFill>
              </a:rPr>
              <a:t>Results:</a:t>
            </a:r>
            <a:r>
              <a:rPr lang="en-US" altLang="en-US" sz="4000"/>
              <a:t> Rosemount Exp. Station</a:t>
            </a:r>
          </a:p>
        </p:txBody>
      </p:sp>
      <p:graphicFrame>
        <p:nvGraphicFramePr>
          <p:cNvPr id="6451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7511085"/>
              </p:ext>
            </p:extLst>
          </p:nvPr>
        </p:nvGraphicFramePr>
        <p:xfrm>
          <a:off x="176283" y="2133409"/>
          <a:ext cx="4341125" cy="3399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SPW 10.0 Graph" r:id="rId3" imgW="5789880" imgH="4531680" progId="SigmaPlotGraphicObject.9">
                  <p:embed/>
                </p:oleObj>
              </mc:Choice>
              <mc:Fallback>
                <p:oleObj name="SPW 10.0 Graph" r:id="rId3" imgW="5789880" imgH="453168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83" y="2133409"/>
                        <a:ext cx="4341125" cy="3399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378827"/>
              </p:ext>
            </p:extLst>
          </p:nvPr>
        </p:nvGraphicFramePr>
        <p:xfrm>
          <a:off x="4517407" y="2037874"/>
          <a:ext cx="4507581" cy="349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SPW 10.0 Graph" r:id="rId5" imgW="5798160" imgH="4494960" progId="SigmaPlotGraphicObject.9">
                  <p:embed/>
                </p:oleObj>
              </mc:Choice>
              <mc:Fallback>
                <p:oleObj name="SPW 10.0 Graph" r:id="rId5" imgW="5798160" imgH="449496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7407" y="2037874"/>
                        <a:ext cx="4507581" cy="3494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75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4" descr="070207152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461125" y="6437313"/>
            <a:ext cx="1098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Z. Sezen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fewer aphids in the presence of rye?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579434"/>
            <a:ext cx="3043451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Little evidence for better biological control.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Likely less aphid colonization or lower aphid growth rates.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6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Asian parasitoids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Aphelinus</a:t>
            </a:r>
            <a:r>
              <a:rPr lang="en-US" i="1" dirty="0" smtClean="0"/>
              <a:t> </a:t>
            </a:r>
            <a:r>
              <a:rPr lang="en-US" i="1" dirty="0" err="1" smtClean="0"/>
              <a:t>certus</a:t>
            </a:r>
            <a:r>
              <a:rPr lang="en-US" i="1" dirty="0" smtClean="0"/>
              <a:t> - </a:t>
            </a:r>
            <a:r>
              <a:rPr lang="en-US" dirty="0" smtClean="0"/>
              <a:t>established</a:t>
            </a:r>
            <a:endParaRPr lang="en-US" i="1" dirty="0" smtClean="0"/>
          </a:p>
          <a:p>
            <a:r>
              <a:rPr lang="en-US" i="1" dirty="0" err="1" smtClean="0"/>
              <a:t>Aphelinus</a:t>
            </a:r>
            <a:r>
              <a:rPr lang="en-US" i="1" dirty="0" smtClean="0"/>
              <a:t> </a:t>
            </a:r>
            <a:r>
              <a:rPr lang="en-US" i="1" dirty="0" err="1" smtClean="0"/>
              <a:t>glycinis</a:t>
            </a:r>
            <a:r>
              <a:rPr lang="en-US" i="1" dirty="0" smtClean="0"/>
              <a:t> – </a:t>
            </a:r>
            <a:r>
              <a:rPr lang="en-US" dirty="0" smtClean="0"/>
              <a:t>being introduced</a:t>
            </a:r>
            <a:endParaRPr lang="en-US" i="1" dirty="0" smtClean="0"/>
          </a:p>
        </p:txBody>
      </p:sp>
      <p:pic>
        <p:nvPicPr>
          <p:cNvPr id="4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87389" y="3574302"/>
            <a:ext cx="3816119" cy="232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901" y="3285854"/>
            <a:ext cx="4913404" cy="2417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Aphid parasitoid life cycle</a:t>
            </a:r>
            <a:endParaRPr lang="en-US" dirty="0"/>
          </a:p>
        </p:txBody>
      </p:sp>
      <p:pic>
        <p:nvPicPr>
          <p:cNvPr id="4" name="Picture 18" descr="aphid parasitoid life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15" y="1307909"/>
            <a:ext cx="6346209" cy="5362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90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585" y="1555845"/>
            <a:ext cx="6663038" cy="539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97" y="3062999"/>
            <a:ext cx="2705470" cy="210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3206" y="696931"/>
            <a:ext cx="7587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Arrival and Spread of the Soybean Aphid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627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Aphelinus </a:t>
            </a:r>
            <a:r>
              <a:rPr lang="en-US" i="1" dirty="0" err="1" smtClean="0"/>
              <a:t>certus</a:t>
            </a:r>
            <a:endParaRPr lang="en-US" i="1" dirty="0"/>
          </a:p>
        </p:txBody>
      </p:sp>
      <p:pic>
        <p:nvPicPr>
          <p:cNvPr id="5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728164" y="671205"/>
            <a:ext cx="3706937" cy="226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79" y="1524000"/>
            <a:ext cx="4022087" cy="466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42558" y="4339146"/>
            <a:ext cx="503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Dots: sampling locations (</a:t>
            </a:r>
            <a:r>
              <a:rPr lang="en-US" b="1" dirty="0" err="1" smtClean="0"/>
              <a:t>Minn</a:t>
            </a:r>
            <a:r>
              <a:rPr lang="en-US" b="1" dirty="0" smtClean="0"/>
              <a:t> Dept. of Ag.)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26283" y="4895613"/>
            <a:ext cx="422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Blue: counties with </a:t>
            </a:r>
            <a:r>
              <a:rPr lang="en-US" b="1" i="1" dirty="0" err="1" smtClean="0"/>
              <a:t>Aphelinus</a:t>
            </a:r>
            <a:r>
              <a:rPr lang="en-US" b="1" i="1" dirty="0" smtClean="0"/>
              <a:t> </a:t>
            </a:r>
            <a:r>
              <a:rPr lang="en-US" b="1" i="1" dirty="0" err="1" smtClean="0"/>
              <a:t>certus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Aphelinus </a:t>
            </a:r>
            <a:r>
              <a:rPr lang="en-US" i="1" dirty="0" err="1" smtClean="0"/>
              <a:t>certus</a:t>
            </a:r>
            <a:endParaRPr lang="en-US" i="1" dirty="0"/>
          </a:p>
        </p:txBody>
      </p:sp>
      <p:pic>
        <p:nvPicPr>
          <p:cNvPr id="5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728164" y="671205"/>
            <a:ext cx="3706937" cy="226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50932" y="3663437"/>
            <a:ext cx="8842136" cy="2737362"/>
            <a:chOff x="484115" y="3457184"/>
            <a:chExt cx="11050859" cy="3342883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604"/>
            <a:stretch>
              <a:fillRect/>
            </a:stretch>
          </p:blipFill>
          <p:spPr bwMode="auto">
            <a:xfrm>
              <a:off x="484115" y="3457184"/>
              <a:ext cx="3657600" cy="3342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51" t="8948"/>
            <a:stretch>
              <a:fillRect/>
            </a:stretch>
          </p:blipFill>
          <p:spPr bwMode="auto">
            <a:xfrm>
              <a:off x="4289903" y="3469710"/>
              <a:ext cx="3509411" cy="333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8" t="9290"/>
            <a:stretch>
              <a:fillRect/>
            </a:stretch>
          </p:blipFill>
          <p:spPr bwMode="auto">
            <a:xfrm>
              <a:off x="8052146" y="3482236"/>
              <a:ext cx="3482828" cy="331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986911" y="3540838"/>
              <a:ext cx="1088260" cy="563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2012</a:t>
              </a: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4718604" y="3540838"/>
              <a:ext cx="1088260" cy="563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2013</a:t>
              </a:r>
            </a:p>
          </p:txBody>
        </p: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8467555" y="3524547"/>
              <a:ext cx="1088260" cy="563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2014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" y="317124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Rosemount, 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3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Aphelinus glycinis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2013 releases</a:t>
            </a:r>
          </a:p>
          <a:p>
            <a:r>
              <a:rPr lang="en-US" dirty="0" smtClean="0"/>
              <a:t>2014 releases</a:t>
            </a:r>
          </a:p>
          <a:p>
            <a:r>
              <a:rPr lang="en-US" dirty="0" smtClean="0"/>
              <a:t>Overwintering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316" y="533400"/>
            <a:ext cx="4157941" cy="20460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934047" y="2579426"/>
            <a:ext cx="5014728" cy="4071680"/>
            <a:chOff x="882650" y="1244599"/>
            <a:chExt cx="6800850" cy="5199285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5196789"/>
                </p:ext>
              </p:extLst>
            </p:nvPr>
          </p:nvGraphicFramePr>
          <p:xfrm>
            <a:off x="882650" y="1244599"/>
            <a:ext cx="6800850" cy="5199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name="SPW 12.0 Graph" r:id="rId4" imgW="5581735" imgH="4267790" progId="SigmaPlotGraphicObject.11">
                    <p:embed/>
                  </p:oleObj>
                </mc:Choice>
                <mc:Fallback>
                  <p:oleObj name="SPW 12.0 Graph" r:id="rId4" imgW="5581735" imgH="4267790" progId="SigmaPlotGraphicObject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2650" y="1244599"/>
                          <a:ext cx="6800850" cy="5199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2019300" y="3568700"/>
              <a:ext cx="2044149" cy="82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75,000 </a:t>
              </a:r>
              <a:r>
                <a:rPr lang="en-US" sz="1200" i="1" dirty="0" smtClean="0"/>
                <a:t>A. glycinis</a:t>
              </a:r>
            </a:p>
            <a:p>
              <a:pPr algn="ctr"/>
              <a:r>
                <a:rPr lang="en-US" sz="1200" dirty="0" smtClean="0"/>
                <a:t>released at each site </a:t>
              </a:r>
              <a:endParaRPr lang="en-US" sz="12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2984500" y="4492030"/>
              <a:ext cx="12700" cy="1134070"/>
            </a:xfrm>
            <a:prstGeom prst="straightConnector1">
              <a:avLst/>
            </a:prstGeom>
            <a:ln w="38100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43" y="3044456"/>
            <a:ext cx="3368329" cy="3508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Aphelinus glycinis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Overwintering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316" y="533400"/>
            <a:ext cx="4157941" cy="2046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14327"/>
            <a:ext cx="5809069" cy="433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7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Soybean aphid is a pest despite natural biological control</a:t>
            </a:r>
          </a:p>
          <a:p>
            <a:r>
              <a:rPr lang="en-US" dirty="0" smtClean="0"/>
              <a:t>We are trying to improve this control by:</a:t>
            </a:r>
          </a:p>
          <a:p>
            <a:pPr lvl="1"/>
            <a:r>
              <a:rPr lang="en-US" dirty="0" smtClean="0"/>
              <a:t>Increasing landscape diversity</a:t>
            </a:r>
          </a:p>
          <a:p>
            <a:pPr lvl="1"/>
            <a:r>
              <a:rPr lang="en-US" dirty="0" smtClean="0"/>
              <a:t>Releasing Asian parasitoid wasps.</a:t>
            </a:r>
          </a:p>
          <a:p>
            <a:r>
              <a:rPr lang="en-US" dirty="0" smtClean="0"/>
              <a:t>Next Steps: Combine these strategies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414" y="3751073"/>
            <a:ext cx="3118920" cy="2363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30883"/>
            <a:ext cx="8229600" cy="4876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Rye Cover Cropping Work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Paul Porter, Bob Koch, Lee Thomas,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Paul Guiney</a:t>
            </a:r>
          </a:p>
          <a:p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</a:rPr>
              <a:t>Aphelinus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</a:rPr>
              <a:t>certus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Joe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Kaser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Keith Hopper</a:t>
            </a:r>
          </a:p>
          <a:p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</a:rPr>
              <a:t>Aphelinus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</a:rPr>
              <a:t>glycinis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Nick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Padowski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Keith Hopper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977" y="888737"/>
            <a:ext cx="3009013" cy="3273808"/>
          </a:xfrm>
          <a:prstGeom prst="rect">
            <a:avLst/>
          </a:prstGeom>
        </p:spPr>
      </p:pic>
      <p:pic>
        <p:nvPicPr>
          <p:cNvPr id="10242" name="Picture 2" descr="https://mnsoybean.org/wp-content/themes/mnsoybean/images/blank-template/mn-soybean-research-promotion-council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07" y="4496081"/>
            <a:ext cx="1714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1.prweb.com/prfiles/2009/01/07/135402/NCSRPlogorgb72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700" y="4414454"/>
            <a:ext cx="23812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biodieselmagazine.com/uploads/posts/web/2012/10/13504083970965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828" y="4616004"/>
            <a:ext cx="1660972" cy="166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tc.umn.edu/~dray/images/umn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425" y="4625215"/>
            <a:ext cx="2137068" cy="14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mda.state.mn.us/images/header_left-new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6092260"/>
            <a:ext cx="26384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3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47" y="450376"/>
            <a:ext cx="8374498" cy="640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SBA Spray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493" y="2828120"/>
            <a:ext cx="3194524" cy="240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3206" y="451271"/>
            <a:ext cx="7154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Insecticide use in North Central States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296537" y="1285751"/>
            <a:ext cx="210397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Source: National</a:t>
            </a:r>
          </a:p>
          <a:p>
            <a:r>
              <a:rPr lang="en-US" dirty="0" smtClean="0"/>
              <a:t>Ag. Statistics Serv.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4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DSCN1810"/>
          <p:cNvPicPr>
            <a:picLocks noChangeAspect="1" noChangeArrowheads="1"/>
          </p:cNvPicPr>
          <p:nvPr/>
        </p:nvPicPr>
        <p:blipFill>
          <a:blip r:embed="rId4">
            <a:lum bright="26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Calibri" panose="020F0502020204030204" pitchFamily="34" charset="0"/>
              </a:rPr>
              <a:t>Supply of natural enemies in the landscape</a:t>
            </a:r>
          </a:p>
        </p:txBody>
      </p:sp>
      <p:pic>
        <p:nvPicPr>
          <p:cNvPr id="14342" name="Picture 6" descr="ori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213" y="2708275"/>
            <a:ext cx="1106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Aphidoletes magg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2717800"/>
            <a:ext cx="1085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syrphid larva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4184650"/>
            <a:ext cx="10620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e1232-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489450"/>
            <a:ext cx="1063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6" name="AutoShape 10"/>
          <p:cNvCxnSpPr>
            <a:cxnSpLocks noChangeShapeType="1"/>
          </p:cNvCxnSpPr>
          <p:nvPr/>
        </p:nvCxnSpPr>
        <p:spPr bwMode="auto">
          <a:xfrm flipH="1" flipV="1">
            <a:off x="2090738" y="3540125"/>
            <a:ext cx="1947862" cy="13636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AutoShape 11"/>
          <p:cNvCxnSpPr>
            <a:cxnSpLocks noChangeShapeType="1"/>
          </p:cNvCxnSpPr>
          <p:nvPr/>
        </p:nvCxnSpPr>
        <p:spPr bwMode="auto">
          <a:xfrm flipH="1" flipV="1">
            <a:off x="2609850" y="4606925"/>
            <a:ext cx="1428750" cy="296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8" name="Picture 12" descr="chrysl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213" y="4235450"/>
            <a:ext cx="11064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9" name="AutoShape 13"/>
          <p:cNvCxnSpPr>
            <a:cxnSpLocks noChangeShapeType="1"/>
          </p:cNvCxnSpPr>
          <p:nvPr/>
        </p:nvCxnSpPr>
        <p:spPr bwMode="auto">
          <a:xfrm flipV="1">
            <a:off x="5102225" y="4641850"/>
            <a:ext cx="1423988" cy="2619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</p:cNvCxnSpPr>
          <p:nvPr/>
        </p:nvCxnSpPr>
        <p:spPr bwMode="auto">
          <a:xfrm flipV="1">
            <a:off x="5102225" y="3540125"/>
            <a:ext cx="1978025" cy="13636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51" name="Picture 15" descr="Ha eating SB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063" y="1493838"/>
            <a:ext cx="9937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C7 adul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4950" y="1484313"/>
            <a:ext cx="993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C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1"/>
          <a:stretch>
            <a:fillRect/>
          </a:stretch>
        </p:blipFill>
        <p:spPr bwMode="auto">
          <a:xfrm>
            <a:off x="4056063" y="2568575"/>
            <a:ext cx="10223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Cycloneda mund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050" y="2579688"/>
            <a:ext cx="99853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hippodamia-variegata-foto-koehl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0" y="1493838"/>
            <a:ext cx="9937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Convergent L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063" y="2579688"/>
            <a:ext cx="993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57" name="AutoShape 21"/>
          <p:cNvCxnSpPr>
            <a:cxnSpLocks noChangeShapeType="1"/>
          </p:cNvCxnSpPr>
          <p:nvPr/>
        </p:nvCxnSpPr>
        <p:spPr bwMode="auto">
          <a:xfrm flipH="1" flipV="1">
            <a:off x="4567238" y="3554413"/>
            <a:ext cx="3175" cy="9350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99408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95288" y="59848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</a:rPr>
              <a:t>Generalist predators provide </a:t>
            </a:r>
            <a:r>
              <a:rPr lang="en-US" altLang="en-US" sz="2400" dirty="0" smtClean="0">
                <a:latin typeface="Calibri" panose="020F0502020204030204" pitchFamily="34" charset="0"/>
              </a:rPr>
              <a:t>biological control of soybean aphid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latin typeface="Calibri" panose="020F0502020204030204" pitchFamily="34" charset="0"/>
              </a:rPr>
              <a:t>Biological Control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pic>
        <p:nvPicPr>
          <p:cNvPr id="18436" name="Picture 149" descr="open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384425"/>
            <a:ext cx="12985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0" descr="DSCN016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80"/>
          <a:stretch>
            <a:fillRect/>
          </a:stretch>
        </p:blipFill>
        <p:spPr bwMode="auto">
          <a:xfrm>
            <a:off x="7345363" y="2384425"/>
            <a:ext cx="141446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51"/>
          <p:cNvSpPr txBox="1">
            <a:spLocks noChangeArrowheads="1"/>
          </p:cNvSpPr>
          <p:nvPr/>
        </p:nvSpPr>
        <p:spPr bwMode="auto">
          <a:xfrm>
            <a:off x="6553200" y="3032125"/>
            <a:ext cx="792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latin typeface="Calibri" panose="020F0502020204030204" pitchFamily="34" charset="0"/>
              </a:rPr>
              <a:t>&lt;</a:t>
            </a:r>
          </a:p>
        </p:txBody>
      </p:sp>
      <p:sp>
        <p:nvSpPr>
          <p:cNvPr id="18439" name="Rectangle 161"/>
          <p:cNvSpPr>
            <a:spLocks noChangeArrowheads="1"/>
          </p:cNvSpPr>
          <p:nvPr/>
        </p:nvSpPr>
        <p:spPr bwMode="auto">
          <a:xfrm>
            <a:off x="681038" y="1268413"/>
            <a:ext cx="460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40" name="Rectangle 163"/>
          <p:cNvSpPr>
            <a:spLocks noChangeArrowheads="1"/>
          </p:cNvSpPr>
          <p:nvPr/>
        </p:nvSpPr>
        <p:spPr bwMode="auto">
          <a:xfrm>
            <a:off x="1184275" y="1479550"/>
            <a:ext cx="3925888" cy="3784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41" name="Line 164"/>
          <p:cNvSpPr>
            <a:spLocks noChangeShapeType="1"/>
          </p:cNvSpPr>
          <p:nvPr/>
        </p:nvSpPr>
        <p:spPr bwMode="auto">
          <a:xfrm>
            <a:off x="1182688" y="5265738"/>
            <a:ext cx="3929062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Rectangle 165"/>
          <p:cNvSpPr>
            <a:spLocks noChangeArrowheads="1"/>
          </p:cNvSpPr>
          <p:nvPr/>
        </p:nvSpPr>
        <p:spPr bwMode="auto">
          <a:xfrm>
            <a:off x="2278063" y="5356225"/>
            <a:ext cx="463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Day 7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43" name="Rectangle 166"/>
          <p:cNvSpPr>
            <a:spLocks noChangeArrowheads="1"/>
          </p:cNvSpPr>
          <p:nvPr/>
        </p:nvSpPr>
        <p:spPr bwMode="auto">
          <a:xfrm>
            <a:off x="3544888" y="5356225"/>
            <a:ext cx="588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Day 14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44" name="Line 167"/>
          <p:cNvSpPr>
            <a:spLocks noChangeShapeType="1"/>
          </p:cNvSpPr>
          <p:nvPr/>
        </p:nvSpPr>
        <p:spPr bwMode="auto">
          <a:xfrm>
            <a:off x="1182688" y="1477963"/>
            <a:ext cx="3929062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70"/>
          <p:cNvSpPr>
            <a:spLocks noChangeShapeType="1"/>
          </p:cNvSpPr>
          <p:nvPr/>
        </p:nvSpPr>
        <p:spPr bwMode="auto">
          <a:xfrm flipV="1">
            <a:off x="1182688" y="1477963"/>
            <a:ext cx="0" cy="37877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71"/>
          <p:cNvSpPr>
            <a:spLocks noChangeShapeType="1"/>
          </p:cNvSpPr>
          <p:nvPr/>
        </p:nvSpPr>
        <p:spPr bwMode="auto">
          <a:xfrm>
            <a:off x="1128713" y="5265738"/>
            <a:ext cx="5397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72"/>
          <p:cNvSpPr>
            <a:spLocks noChangeShapeType="1"/>
          </p:cNvSpPr>
          <p:nvPr/>
        </p:nvSpPr>
        <p:spPr bwMode="auto">
          <a:xfrm>
            <a:off x="1128713" y="4633913"/>
            <a:ext cx="5397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73"/>
          <p:cNvSpPr>
            <a:spLocks noChangeShapeType="1"/>
          </p:cNvSpPr>
          <p:nvPr/>
        </p:nvSpPr>
        <p:spPr bwMode="auto">
          <a:xfrm>
            <a:off x="1128713" y="4002088"/>
            <a:ext cx="5397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74"/>
          <p:cNvSpPr>
            <a:spLocks noChangeShapeType="1"/>
          </p:cNvSpPr>
          <p:nvPr/>
        </p:nvSpPr>
        <p:spPr bwMode="auto">
          <a:xfrm>
            <a:off x="1128713" y="3371850"/>
            <a:ext cx="5397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75"/>
          <p:cNvSpPr>
            <a:spLocks noChangeShapeType="1"/>
          </p:cNvSpPr>
          <p:nvPr/>
        </p:nvSpPr>
        <p:spPr bwMode="auto">
          <a:xfrm>
            <a:off x="1128713" y="2740025"/>
            <a:ext cx="5397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76"/>
          <p:cNvSpPr>
            <a:spLocks noChangeShapeType="1"/>
          </p:cNvSpPr>
          <p:nvPr/>
        </p:nvSpPr>
        <p:spPr bwMode="auto">
          <a:xfrm>
            <a:off x="1128713" y="2108200"/>
            <a:ext cx="5397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177"/>
          <p:cNvSpPr>
            <a:spLocks noChangeShapeType="1"/>
          </p:cNvSpPr>
          <p:nvPr/>
        </p:nvSpPr>
        <p:spPr bwMode="auto">
          <a:xfrm>
            <a:off x="1128713" y="1477963"/>
            <a:ext cx="5397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Rectangle 178"/>
          <p:cNvSpPr>
            <a:spLocks noChangeArrowheads="1"/>
          </p:cNvSpPr>
          <p:nvPr/>
        </p:nvSpPr>
        <p:spPr bwMode="auto">
          <a:xfrm>
            <a:off x="949325" y="5164138"/>
            <a:ext cx="104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54" name="Rectangle 179"/>
          <p:cNvSpPr>
            <a:spLocks noChangeArrowheads="1"/>
          </p:cNvSpPr>
          <p:nvPr/>
        </p:nvSpPr>
        <p:spPr bwMode="auto">
          <a:xfrm>
            <a:off x="771525" y="4532313"/>
            <a:ext cx="312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200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55" name="Rectangle 180"/>
          <p:cNvSpPr>
            <a:spLocks noChangeArrowheads="1"/>
          </p:cNvSpPr>
          <p:nvPr/>
        </p:nvSpPr>
        <p:spPr bwMode="auto">
          <a:xfrm>
            <a:off x="771525" y="390207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400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56" name="Rectangle 181"/>
          <p:cNvSpPr>
            <a:spLocks noChangeArrowheads="1"/>
          </p:cNvSpPr>
          <p:nvPr/>
        </p:nvSpPr>
        <p:spPr bwMode="auto">
          <a:xfrm>
            <a:off x="771525" y="3270250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600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57" name="Rectangle 182"/>
          <p:cNvSpPr>
            <a:spLocks noChangeArrowheads="1"/>
          </p:cNvSpPr>
          <p:nvPr/>
        </p:nvSpPr>
        <p:spPr bwMode="auto">
          <a:xfrm>
            <a:off x="771525" y="26384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800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58" name="Rectangle 183"/>
          <p:cNvSpPr>
            <a:spLocks noChangeArrowheads="1"/>
          </p:cNvSpPr>
          <p:nvPr/>
        </p:nvSpPr>
        <p:spPr bwMode="auto">
          <a:xfrm>
            <a:off x="681038" y="2006600"/>
            <a:ext cx="417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1000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59" name="Rectangle 184"/>
          <p:cNvSpPr>
            <a:spLocks noChangeArrowheads="1"/>
          </p:cNvSpPr>
          <p:nvPr/>
        </p:nvSpPr>
        <p:spPr bwMode="auto">
          <a:xfrm>
            <a:off x="681038" y="1376363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1200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60" name="Line 185"/>
          <p:cNvSpPr>
            <a:spLocks noChangeShapeType="1"/>
          </p:cNvSpPr>
          <p:nvPr/>
        </p:nvSpPr>
        <p:spPr bwMode="auto">
          <a:xfrm flipV="1">
            <a:off x="5111750" y="1477963"/>
            <a:ext cx="0" cy="37877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Rectangle 186"/>
          <p:cNvSpPr>
            <a:spLocks noChangeArrowheads="1"/>
          </p:cNvSpPr>
          <p:nvPr/>
        </p:nvSpPr>
        <p:spPr bwMode="auto">
          <a:xfrm>
            <a:off x="2006600" y="4754563"/>
            <a:ext cx="431800" cy="5048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62" name="Freeform 187"/>
          <p:cNvSpPr>
            <a:spLocks/>
          </p:cNvSpPr>
          <p:nvPr/>
        </p:nvSpPr>
        <p:spPr bwMode="auto">
          <a:xfrm flipV="1">
            <a:off x="2006600" y="4754563"/>
            <a:ext cx="431800" cy="504825"/>
          </a:xfrm>
          <a:custGeom>
            <a:avLst/>
            <a:gdLst>
              <a:gd name="T0" fmla="*/ 2147483647 w 400"/>
              <a:gd name="T1" fmla="*/ 0 h 470"/>
              <a:gd name="T2" fmla="*/ 2147483647 w 400"/>
              <a:gd name="T3" fmla="*/ 2147483647 h 470"/>
              <a:gd name="T4" fmla="*/ 0 w 400"/>
              <a:gd name="T5" fmla="*/ 2147483647 h 470"/>
              <a:gd name="T6" fmla="*/ 0 w 400"/>
              <a:gd name="T7" fmla="*/ 0 h 470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470"/>
              <a:gd name="T14" fmla="*/ 400 w 400"/>
              <a:gd name="T15" fmla="*/ 470 h 4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470">
                <a:moveTo>
                  <a:pt x="400" y="0"/>
                </a:moveTo>
                <a:lnTo>
                  <a:pt x="400" y="470"/>
                </a:lnTo>
                <a:lnTo>
                  <a:pt x="0" y="47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188"/>
          <p:cNvSpPr>
            <a:spLocks noChangeShapeType="1"/>
          </p:cNvSpPr>
          <p:nvPr/>
        </p:nvSpPr>
        <p:spPr bwMode="auto">
          <a:xfrm flipV="1">
            <a:off x="2222500" y="4641850"/>
            <a:ext cx="0" cy="1127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189"/>
          <p:cNvSpPr>
            <a:spLocks noChangeShapeType="1"/>
          </p:cNvSpPr>
          <p:nvPr/>
        </p:nvSpPr>
        <p:spPr bwMode="auto">
          <a:xfrm>
            <a:off x="2168525" y="4641850"/>
            <a:ext cx="109538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Rectangle 190"/>
          <p:cNvSpPr>
            <a:spLocks noChangeArrowheads="1"/>
          </p:cNvSpPr>
          <p:nvPr/>
        </p:nvSpPr>
        <p:spPr bwMode="auto">
          <a:xfrm>
            <a:off x="3316288" y="2457450"/>
            <a:ext cx="431800" cy="2801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66" name="Freeform 191"/>
          <p:cNvSpPr>
            <a:spLocks/>
          </p:cNvSpPr>
          <p:nvPr/>
        </p:nvSpPr>
        <p:spPr bwMode="auto">
          <a:xfrm flipV="1">
            <a:off x="3316288" y="2457450"/>
            <a:ext cx="431800" cy="2801938"/>
          </a:xfrm>
          <a:custGeom>
            <a:avLst/>
            <a:gdLst>
              <a:gd name="T0" fmla="*/ 2147483647 w 400"/>
              <a:gd name="T1" fmla="*/ 0 h 2606"/>
              <a:gd name="T2" fmla="*/ 2147483647 w 400"/>
              <a:gd name="T3" fmla="*/ 2147483647 h 2606"/>
              <a:gd name="T4" fmla="*/ 0 w 400"/>
              <a:gd name="T5" fmla="*/ 2147483647 h 2606"/>
              <a:gd name="T6" fmla="*/ 0 w 400"/>
              <a:gd name="T7" fmla="*/ 0 h 2606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2606"/>
              <a:gd name="T14" fmla="*/ 400 w 400"/>
              <a:gd name="T15" fmla="*/ 2606 h 26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2606">
                <a:moveTo>
                  <a:pt x="400" y="0"/>
                </a:moveTo>
                <a:lnTo>
                  <a:pt x="400" y="2606"/>
                </a:lnTo>
                <a:lnTo>
                  <a:pt x="0" y="2606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192"/>
          <p:cNvSpPr>
            <a:spLocks noChangeShapeType="1"/>
          </p:cNvSpPr>
          <p:nvPr/>
        </p:nvSpPr>
        <p:spPr bwMode="auto">
          <a:xfrm flipV="1">
            <a:off x="3532188" y="1954213"/>
            <a:ext cx="0" cy="5032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Line 193"/>
          <p:cNvSpPr>
            <a:spLocks noChangeShapeType="1"/>
          </p:cNvSpPr>
          <p:nvPr/>
        </p:nvSpPr>
        <p:spPr bwMode="auto">
          <a:xfrm>
            <a:off x="3478213" y="1954213"/>
            <a:ext cx="109537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Rectangle 194"/>
          <p:cNvSpPr>
            <a:spLocks noChangeArrowheads="1"/>
          </p:cNvSpPr>
          <p:nvPr/>
        </p:nvSpPr>
        <p:spPr bwMode="auto">
          <a:xfrm>
            <a:off x="2544763" y="5032375"/>
            <a:ext cx="431800" cy="22701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70" name="Freeform 195"/>
          <p:cNvSpPr>
            <a:spLocks/>
          </p:cNvSpPr>
          <p:nvPr/>
        </p:nvSpPr>
        <p:spPr bwMode="auto">
          <a:xfrm flipV="1">
            <a:off x="2544763" y="5032375"/>
            <a:ext cx="431800" cy="227013"/>
          </a:xfrm>
          <a:custGeom>
            <a:avLst/>
            <a:gdLst>
              <a:gd name="T0" fmla="*/ 2147483647 w 400"/>
              <a:gd name="T1" fmla="*/ 0 h 211"/>
              <a:gd name="T2" fmla="*/ 2147483647 w 400"/>
              <a:gd name="T3" fmla="*/ 2147483647 h 211"/>
              <a:gd name="T4" fmla="*/ 0 w 400"/>
              <a:gd name="T5" fmla="*/ 2147483647 h 211"/>
              <a:gd name="T6" fmla="*/ 0 w 400"/>
              <a:gd name="T7" fmla="*/ 0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211"/>
              <a:gd name="T14" fmla="*/ 400 w 400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211">
                <a:moveTo>
                  <a:pt x="400" y="0"/>
                </a:moveTo>
                <a:lnTo>
                  <a:pt x="400" y="211"/>
                </a:lnTo>
                <a:lnTo>
                  <a:pt x="0" y="211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Line 196"/>
          <p:cNvSpPr>
            <a:spLocks noChangeShapeType="1"/>
          </p:cNvSpPr>
          <p:nvPr/>
        </p:nvSpPr>
        <p:spPr bwMode="auto">
          <a:xfrm flipV="1">
            <a:off x="2760663" y="4800600"/>
            <a:ext cx="0" cy="2317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Line 197"/>
          <p:cNvSpPr>
            <a:spLocks noChangeShapeType="1"/>
          </p:cNvSpPr>
          <p:nvPr/>
        </p:nvSpPr>
        <p:spPr bwMode="auto">
          <a:xfrm>
            <a:off x="2706688" y="4800600"/>
            <a:ext cx="109537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" name="Rectangle 198"/>
          <p:cNvSpPr>
            <a:spLocks noChangeArrowheads="1"/>
          </p:cNvSpPr>
          <p:nvPr/>
        </p:nvSpPr>
        <p:spPr bwMode="auto">
          <a:xfrm>
            <a:off x="3854450" y="4737100"/>
            <a:ext cx="431800" cy="522288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74" name="Freeform 199"/>
          <p:cNvSpPr>
            <a:spLocks/>
          </p:cNvSpPr>
          <p:nvPr/>
        </p:nvSpPr>
        <p:spPr bwMode="auto">
          <a:xfrm flipV="1">
            <a:off x="3854450" y="4737100"/>
            <a:ext cx="431800" cy="522288"/>
          </a:xfrm>
          <a:custGeom>
            <a:avLst/>
            <a:gdLst>
              <a:gd name="T0" fmla="*/ 2147483647 w 400"/>
              <a:gd name="T1" fmla="*/ 0 h 486"/>
              <a:gd name="T2" fmla="*/ 2147483647 w 400"/>
              <a:gd name="T3" fmla="*/ 2147483647 h 486"/>
              <a:gd name="T4" fmla="*/ 0 w 400"/>
              <a:gd name="T5" fmla="*/ 2147483647 h 486"/>
              <a:gd name="T6" fmla="*/ 0 w 400"/>
              <a:gd name="T7" fmla="*/ 0 h 486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486"/>
              <a:gd name="T14" fmla="*/ 400 w 400"/>
              <a:gd name="T15" fmla="*/ 486 h 4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486">
                <a:moveTo>
                  <a:pt x="400" y="0"/>
                </a:moveTo>
                <a:lnTo>
                  <a:pt x="400" y="486"/>
                </a:lnTo>
                <a:lnTo>
                  <a:pt x="0" y="486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200"/>
          <p:cNvSpPr>
            <a:spLocks noChangeShapeType="1"/>
          </p:cNvSpPr>
          <p:nvPr/>
        </p:nvSpPr>
        <p:spPr bwMode="auto">
          <a:xfrm flipV="1">
            <a:off x="4070350" y="4519613"/>
            <a:ext cx="0" cy="2174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201"/>
          <p:cNvSpPr>
            <a:spLocks noChangeShapeType="1"/>
          </p:cNvSpPr>
          <p:nvPr/>
        </p:nvSpPr>
        <p:spPr bwMode="auto">
          <a:xfrm>
            <a:off x="4016375" y="4519613"/>
            <a:ext cx="1079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202"/>
          <p:cNvSpPr>
            <a:spLocks noChangeShapeType="1"/>
          </p:cNvSpPr>
          <p:nvPr/>
        </p:nvSpPr>
        <p:spPr bwMode="auto">
          <a:xfrm>
            <a:off x="1182688" y="5265738"/>
            <a:ext cx="3929062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Rectangle 203"/>
          <p:cNvSpPr>
            <a:spLocks noChangeArrowheads="1"/>
          </p:cNvSpPr>
          <p:nvPr/>
        </p:nvSpPr>
        <p:spPr bwMode="auto">
          <a:xfrm>
            <a:off x="1527175" y="1931988"/>
            <a:ext cx="1427163" cy="636587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79" name="Rectangle 204"/>
          <p:cNvSpPr>
            <a:spLocks noChangeArrowheads="1"/>
          </p:cNvSpPr>
          <p:nvPr/>
        </p:nvSpPr>
        <p:spPr bwMode="auto">
          <a:xfrm>
            <a:off x="2132013" y="1989138"/>
            <a:ext cx="774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Exclusion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80" name="Rectangle 205"/>
          <p:cNvSpPr>
            <a:spLocks noChangeArrowheads="1"/>
          </p:cNvSpPr>
          <p:nvPr/>
        </p:nvSpPr>
        <p:spPr bwMode="auto">
          <a:xfrm>
            <a:off x="1630363" y="2082800"/>
            <a:ext cx="401637" cy="1079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81" name="Rectangle 206"/>
          <p:cNvSpPr>
            <a:spLocks noChangeArrowheads="1"/>
          </p:cNvSpPr>
          <p:nvPr/>
        </p:nvSpPr>
        <p:spPr bwMode="auto">
          <a:xfrm>
            <a:off x="1635125" y="2087563"/>
            <a:ext cx="392113" cy="984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82" name="Rectangle 207"/>
          <p:cNvSpPr>
            <a:spLocks noChangeArrowheads="1"/>
          </p:cNvSpPr>
          <p:nvPr/>
        </p:nvSpPr>
        <p:spPr bwMode="auto">
          <a:xfrm>
            <a:off x="2132013" y="2262188"/>
            <a:ext cx="466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Open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83" name="Rectangle 208"/>
          <p:cNvSpPr>
            <a:spLocks noChangeArrowheads="1"/>
          </p:cNvSpPr>
          <p:nvPr/>
        </p:nvSpPr>
        <p:spPr bwMode="auto">
          <a:xfrm>
            <a:off x="1630363" y="2309813"/>
            <a:ext cx="401637" cy="1063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84" name="Rectangle 209"/>
          <p:cNvSpPr>
            <a:spLocks noChangeArrowheads="1"/>
          </p:cNvSpPr>
          <p:nvPr/>
        </p:nvSpPr>
        <p:spPr bwMode="auto">
          <a:xfrm>
            <a:off x="1635125" y="2314575"/>
            <a:ext cx="392113" cy="96838"/>
          </a:xfrm>
          <a:prstGeom prst="rect">
            <a:avLst/>
          </a:prstGeom>
          <a:solidFill>
            <a:srgbClr val="3399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85" name="Rectangle 212"/>
          <p:cNvSpPr>
            <a:spLocks noChangeArrowheads="1"/>
          </p:cNvSpPr>
          <p:nvPr/>
        </p:nvSpPr>
        <p:spPr bwMode="auto">
          <a:xfrm>
            <a:off x="2151063" y="4270375"/>
            <a:ext cx="968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86" name="Rectangle 213"/>
          <p:cNvSpPr>
            <a:spLocks noChangeArrowheads="1"/>
          </p:cNvSpPr>
          <p:nvPr/>
        </p:nvSpPr>
        <p:spPr bwMode="auto">
          <a:xfrm>
            <a:off x="2716213" y="4411663"/>
            <a:ext cx="107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87" name="Rectangle 214"/>
          <p:cNvSpPr>
            <a:spLocks noChangeArrowheads="1"/>
          </p:cNvSpPr>
          <p:nvPr/>
        </p:nvSpPr>
        <p:spPr bwMode="auto">
          <a:xfrm>
            <a:off x="3484563" y="1592263"/>
            <a:ext cx="119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88" name="Rectangle 215"/>
          <p:cNvSpPr>
            <a:spLocks noChangeArrowheads="1"/>
          </p:cNvSpPr>
          <p:nvPr/>
        </p:nvSpPr>
        <p:spPr bwMode="auto">
          <a:xfrm>
            <a:off x="3997325" y="4146550"/>
            <a:ext cx="114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89" name="Text Box 271"/>
          <p:cNvSpPr txBox="1">
            <a:spLocks noChangeArrowheads="1"/>
          </p:cNvSpPr>
          <p:nvPr/>
        </p:nvSpPr>
        <p:spPr bwMode="auto">
          <a:xfrm rot="-5400000">
            <a:off x="-1591469" y="3063082"/>
            <a:ext cx="4068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latin typeface="Calibri" panose="020F0502020204030204" pitchFamily="34" charset="0"/>
              </a:rPr>
              <a:t>Soybean aphid per plant +/- SEM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907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improve upon this level of biological control?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3973"/>
            <a:ext cx="8229600" cy="4876800"/>
          </a:xfrm>
        </p:spPr>
        <p:txBody>
          <a:bodyPr/>
          <a:lstStyle/>
          <a:p>
            <a:r>
              <a:rPr lang="en-US" dirty="0" smtClean="0"/>
              <a:t>1. Taking advantage of biodiversity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2. Releasing parasitoid wasps</a:t>
            </a:r>
            <a:endParaRPr lang="en-US" dirty="0"/>
          </a:p>
        </p:txBody>
      </p:sp>
      <p:pic>
        <p:nvPicPr>
          <p:cNvPr id="4" name="Picture 4" descr="0702071527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582" y="2251882"/>
            <a:ext cx="2210938" cy="165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833" y="2251882"/>
            <a:ext cx="2215153" cy="1678680"/>
          </a:xfrm>
          <a:prstGeom prst="rect">
            <a:avLst/>
          </a:prstGeom>
        </p:spPr>
      </p:pic>
      <p:pic>
        <p:nvPicPr>
          <p:cNvPr id="7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173" y="4552311"/>
            <a:ext cx="2959921" cy="1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817" y="4552311"/>
            <a:ext cx="3603009" cy="177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accent2"/>
                </a:solidFill>
                <a:latin typeface="Lucida Sans Unicode" panose="020B0602030504020204" pitchFamily="34" charset="0"/>
              </a:rPr>
              <a:t>Winter-Planted Rye Cover- Cropped with </a:t>
            </a:r>
            <a:r>
              <a:rPr lang="en-US" altLang="en-US" sz="3600" b="1" dirty="0" smtClean="0">
                <a:solidFill>
                  <a:schemeClr val="accent2"/>
                </a:solidFill>
                <a:latin typeface="Lucida Sans Unicode" panose="020B0602030504020204" pitchFamily="34" charset="0"/>
              </a:rPr>
              <a:t>Organic Soybean</a:t>
            </a:r>
            <a:endParaRPr lang="en-US" altLang="en-US" sz="3600" b="1" dirty="0">
              <a:solidFill>
                <a:schemeClr val="accent2"/>
              </a:solidFill>
              <a:latin typeface="Lucida Sans Unicode" panose="020B0602030504020204" pitchFamily="34" charset="0"/>
            </a:endParaRP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685800" y="1905000"/>
            <a:ext cx="5181600" cy="4191000"/>
            <a:chOff x="1224" y="1056"/>
            <a:chExt cx="3264" cy="2640"/>
          </a:xfrm>
        </p:grpSpPr>
        <p:sp>
          <p:nvSpPr>
            <p:cNvPr id="47108" name="Text Box 4"/>
            <p:cNvSpPr txBox="1">
              <a:spLocks noChangeArrowheads="1"/>
            </p:cNvSpPr>
            <p:nvPr/>
          </p:nvSpPr>
          <p:spPr bwMode="auto">
            <a:xfrm>
              <a:off x="1224" y="1056"/>
              <a:ext cx="32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3300"/>
                  </a:solidFill>
                </a:rPr>
                <a:t>Autumn: Harvest corn</a:t>
              </a:r>
            </a:p>
          </p:txBody>
        </p:sp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1224" y="1632"/>
              <a:ext cx="32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3300"/>
                  </a:solidFill>
                </a:rPr>
                <a:t>Autumn: Plant rye</a:t>
              </a:r>
            </a:p>
          </p:txBody>
        </p:sp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1224" y="2217"/>
              <a:ext cx="32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3300"/>
                  </a:solidFill>
                </a:rPr>
                <a:t>Spring: Plant soybean</a:t>
              </a:r>
            </a:p>
          </p:txBody>
        </p:sp>
        <p:sp>
          <p:nvSpPr>
            <p:cNvPr id="47111" name="Text Box 7"/>
            <p:cNvSpPr txBox="1">
              <a:spLocks noChangeArrowheads="1"/>
            </p:cNvSpPr>
            <p:nvPr/>
          </p:nvSpPr>
          <p:spPr bwMode="auto">
            <a:xfrm>
              <a:off x="1224" y="2793"/>
              <a:ext cx="32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3300"/>
                  </a:solidFill>
                </a:rPr>
                <a:t>Summer: Mow rye</a:t>
              </a:r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1224" y="3369"/>
              <a:ext cx="32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3300"/>
                  </a:solidFill>
                </a:rPr>
                <a:t>Autumn: Harvest soybean</a:t>
              </a:r>
            </a:p>
          </p:txBody>
        </p:sp>
        <p:sp>
          <p:nvSpPr>
            <p:cNvPr id="47113" name="Line 9"/>
            <p:cNvSpPr>
              <a:spLocks noChangeShapeType="1"/>
            </p:cNvSpPr>
            <p:nvPr/>
          </p:nvSpPr>
          <p:spPr bwMode="auto">
            <a:xfrm>
              <a:off x="1680" y="1392"/>
              <a:ext cx="0" cy="24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0"/>
            <p:cNvSpPr>
              <a:spLocks noChangeShapeType="1"/>
            </p:cNvSpPr>
            <p:nvPr/>
          </p:nvSpPr>
          <p:spPr bwMode="auto">
            <a:xfrm>
              <a:off x="1680" y="3120"/>
              <a:ext cx="0" cy="24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1"/>
            <p:cNvSpPr>
              <a:spLocks noChangeShapeType="1"/>
            </p:cNvSpPr>
            <p:nvPr/>
          </p:nvSpPr>
          <p:spPr bwMode="auto">
            <a:xfrm>
              <a:off x="1680" y="2544"/>
              <a:ext cx="0" cy="24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1680" y="1968"/>
              <a:ext cx="0" cy="24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117" name="Picture 13" descr="DSCF0368"/>
          <p:cNvPicPr>
            <a:picLocks noChangeAspect="1" noChangeArrowheads="1"/>
          </p:cNvPicPr>
          <p:nvPr/>
        </p:nvPicPr>
        <p:blipFill>
          <a:blip r:embed="rId2" cstate="screen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2575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2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223125" y="6437313"/>
            <a:ext cx="10858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P. Porter</a:t>
            </a:r>
          </a:p>
        </p:txBody>
      </p:sp>
    </p:spTree>
    <p:extLst>
      <p:ext uri="{BB962C8B-B14F-4D97-AF65-F5344CB8AC3E}">
        <p14:creationId xmlns:p14="http://schemas.microsoft.com/office/powerpoint/2010/main" val="267900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anglois 2003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223125" y="6437313"/>
            <a:ext cx="10858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P. Porter</a:t>
            </a:r>
          </a:p>
        </p:txBody>
      </p:sp>
    </p:spTree>
    <p:extLst>
      <p:ext uri="{BB962C8B-B14F-4D97-AF65-F5344CB8AC3E}">
        <p14:creationId xmlns:p14="http://schemas.microsoft.com/office/powerpoint/2010/main" val="391407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resentation Title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TIMING" val="|2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222</TotalTime>
  <Words>365</Words>
  <Application>Microsoft Macintosh PowerPoint</Application>
  <PresentationFormat>On-screen Show (4:3)</PresentationFormat>
  <Paragraphs>95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Clarity</vt:lpstr>
      <vt:lpstr>SPW 10.0 Graph</vt:lpstr>
      <vt:lpstr>SPW 12.0 Graph</vt:lpstr>
      <vt:lpstr>Promoting sustainable biological control of the soybean aphid: biodiversity and releases of parasitoid wasps</vt:lpstr>
      <vt:lpstr>PowerPoint Presentation</vt:lpstr>
      <vt:lpstr>PowerPoint Presentation</vt:lpstr>
      <vt:lpstr>PowerPoint Presentation</vt:lpstr>
      <vt:lpstr>PowerPoint Presentation</vt:lpstr>
      <vt:lpstr>How can we improve upon this level of biological control?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Results: Austin (Organic Farm)</vt:lpstr>
      <vt:lpstr>Results: Lamberton Exp. Station</vt:lpstr>
      <vt:lpstr>PowerPoint Presentation</vt:lpstr>
      <vt:lpstr>Results: Rosemount Exp. Station</vt:lpstr>
      <vt:lpstr>Why fewer aphids in the presence of rye?</vt:lpstr>
      <vt:lpstr>The role of Asian parasitoids</vt:lpstr>
      <vt:lpstr>Aphid parasitoid life cycle</vt:lpstr>
      <vt:lpstr>Aphelinus certus</vt:lpstr>
      <vt:lpstr>Aphelinus certus</vt:lpstr>
      <vt:lpstr>Aphelinus glycinis</vt:lpstr>
      <vt:lpstr>Aphelinus glycinis</vt:lpstr>
      <vt:lpstr>Conclusions</vt:lpstr>
      <vt:lpstr>Acknowledgements</vt:lpstr>
    </vt:vector>
  </TitlesOfParts>
  <Company>U of 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Flanagan</dc:creator>
  <cp:lastModifiedBy>Marie Flanagan</cp:lastModifiedBy>
  <cp:revision>29</cp:revision>
  <dcterms:created xsi:type="dcterms:W3CDTF">2013-10-21T20:04:42Z</dcterms:created>
  <dcterms:modified xsi:type="dcterms:W3CDTF">2015-02-20T17:35:39Z</dcterms:modified>
</cp:coreProperties>
</file>