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74" r:id="rId21"/>
    <p:sldId id="276" r:id="rId22"/>
    <p:sldId id="277" r:id="rId23"/>
    <p:sldId id="278" r:id="rId24"/>
    <p:sldId id="275" r:id="rId25"/>
    <p:sldId id="279" r:id="rId26"/>
    <p:sldId id="281" r:id="rId27"/>
    <p:sldId id="284" r:id="rId28"/>
    <p:sldId id="285" r:id="rId29"/>
    <p:sldId id="283" r:id="rId30"/>
    <p:sldId id="286" r:id="rId31"/>
    <p:sldId id="287" r:id="rId32"/>
    <p:sldId id="291" r:id="rId33"/>
    <p:sldId id="292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Biological</a:t>
            </a:r>
            <a:r>
              <a:rPr lang="en-US" baseline="0" dirty="0" smtClean="0"/>
              <a:t> Efficiency of Substrates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B.E. (wet)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Coffee grounds</c:v>
                </c:pt>
                <c:pt idx="2">
                  <c:v>Soy Dust</c:v>
                </c:pt>
                <c:pt idx="3">
                  <c:v>Cacao Shells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16.2</c:v>
                </c:pt>
                <c:pt idx="2">
                  <c:v>17.8</c:v>
                </c:pt>
                <c:pt idx="3">
                  <c:v>26.4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B.E. (dry)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Coffee grounds</c:v>
                </c:pt>
                <c:pt idx="2">
                  <c:v>Soy Dust</c:v>
                </c:pt>
                <c:pt idx="3">
                  <c:v>Cacao Shells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107</c:v>
                </c:pt>
                <c:pt idx="1">
                  <c:v>40.5</c:v>
                </c:pt>
                <c:pt idx="2">
                  <c:v>44.5</c:v>
                </c:pt>
                <c:pt idx="3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068736"/>
        <c:axId val="220989792"/>
        <c:axId val="0"/>
      </c:bar3DChart>
      <c:catAx>
        <c:axId val="2240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989792"/>
        <c:crosses val="autoZero"/>
        <c:auto val="1"/>
        <c:lblAlgn val="ctr"/>
        <c:lblOffset val="100"/>
        <c:noMultiLvlLbl val="0"/>
      </c:catAx>
      <c:valAx>
        <c:axId val="2209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06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9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0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1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1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4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8C15-F2C9-40F9-9C53-A8E91758BBF9}" type="datetimeFigureOut">
              <a:rPr lang="en-US" smtClean="0"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60873-F0F9-4E72-9BD4-2E5C2E38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From Waste Stream To Protein!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Closed Loop Mushroom Production on 100% Waste Stream Substrate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16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Waste Substrate Partner </a:t>
            </a:r>
            <a:r>
              <a:rPr lang="en-US" smtClean="0"/>
              <a:t>Number </a:t>
            </a:r>
            <a:r>
              <a:rPr lang="en-US" smtClean="0"/>
              <a:t>Two</a:t>
            </a:r>
            <a:r>
              <a:rPr lang="en-US" smtClean="0"/>
              <a:t>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Spent Coffee Grounds from </a:t>
            </a:r>
            <a:r>
              <a:rPr lang="en-US" dirty="0" err="1" smtClean="0"/>
              <a:t>Clingman</a:t>
            </a:r>
            <a:r>
              <a:rPr lang="en-US" dirty="0" smtClean="0"/>
              <a:t> Cafe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14" y="3788057"/>
            <a:ext cx="5715000" cy="2990850"/>
          </a:xfrm>
        </p:spPr>
      </p:pic>
      <p:sp>
        <p:nvSpPr>
          <p:cNvPr id="7" name="TextBox 6"/>
          <p:cNvSpPr txBox="1"/>
          <p:nvPr/>
        </p:nvSpPr>
        <p:spPr>
          <a:xfrm>
            <a:off x="1751527" y="2331076"/>
            <a:ext cx="102013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pent coffee grounds are high in nitrogen and replace</a:t>
            </a:r>
          </a:p>
          <a:p>
            <a:r>
              <a:rPr lang="en-US" sz="3600" dirty="0" smtClean="0"/>
              <a:t>The bran in the mix. </a:t>
            </a:r>
          </a:p>
          <a:p>
            <a:r>
              <a:rPr lang="en-US" sz="3600" dirty="0" smtClean="0"/>
              <a:t>How is it different from the bran?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4606757"/>
            <a:ext cx="2755555" cy="16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WS Partner Number Three:  Soy husks and Dust from Smiling Hara Tempeh Co.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soy waste product is high in nitrogen and replaces the bran in the mix.</a:t>
            </a:r>
          </a:p>
          <a:p>
            <a:r>
              <a:rPr lang="en-US" sz="3200" dirty="0" smtClean="0"/>
              <a:t>How is it different from the bran?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9" y="3187520"/>
            <a:ext cx="4056844" cy="2744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0" y="4214439"/>
            <a:ext cx="5500000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WS Partner Number Four:  Cacao Shells From </a:t>
            </a:r>
            <a:br>
              <a:rPr lang="en-US" dirty="0" smtClean="0"/>
            </a:br>
            <a:r>
              <a:rPr lang="en-US" dirty="0" smtClean="0"/>
              <a:t>French Broad Chocolate Factory.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Cacao Shells are high in nitrogen and are a waste product of the chocolate making process.  They replace the bran in the mix.</a:t>
            </a:r>
          </a:p>
          <a:p>
            <a:r>
              <a:rPr lang="en-US" dirty="0" smtClean="0"/>
              <a:t>How are Cacao Shells different from bran?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3145923"/>
            <a:ext cx="5383369" cy="3602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54" y="3794565"/>
            <a:ext cx="5767946" cy="3712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67" y="2722400"/>
            <a:ext cx="3758730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WS Partner Number Five:  “Fines and Beards” from River Bend Malt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Fines and beards are a waste product of the malting of grain.  They replace the bran as an enriching agent and nitrogen source.</a:t>
            </a:r>
          </a:p>
          <a:p>
            <a:r>
              <a:rPr lang="en-US" dirty="0" smtClean="0"/>
              <a:t>How is it different from bran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1" y="3203089"/>
            <a:ext cx="5176234" cy="3292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98263"/>
            <a:ext cx="5410955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RECIPES, RECIPES, RECIPES, RECIPES, RECIPES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sawdust from Bee Tree was used in all WS recipes as a lignin source</a:t>
            </a:r>
          </a:p>
          <a:p>
            <a:r>
              <a:rPr lang="en-US" dirty="0" smtClean="0"/>
              <a:t>Recipe one uses spent coffee grounds in place of bran.</a:t>
            </a:r>
          </a:p>
          <a:p>
            <a:r>
              <a:rPr lang="en-US" dirty="0" smtClean="0"/>
              <a:t>Recipe two uses soy dust and husks in place of bran.</a:t>
            </a:r>
          </a:p>
          <a:p>
            <a:r>
              <a:rPr lang="en-US" dirty="0" smtClean="0"/>
              <a:t>Recipe three uses cacao shells in place of bran.</a:t>
            </a:r>
          </a:p>
          <a:p>
            <a:r>
              <a:rPr lang="en-US" dirty="0" smtClean="0"/>
              <a:t>Recipe four uses fines and beards in place of bran.</a:t>
            </a:r>
          </a:p>
          <a:p>
            <a:r>
              <a:rPr lang="en-US" dirty="0" smtClean="0"/>
              <a:t>All recipes are enriched to approximately twenty percent by weight.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Hydrating</a:t>
            </a:r>
            <a:r>
              <a:rPr lang="en-US" dirty="0"/>
              <a:t> </a:t>
            </a:r>
            <a:r>
              <a:rPr lang="en-US" dirty="0" smtClean="0"/>
              <a:t>and Mixing the Substrate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347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Bagging, </a:t>
            </a:r>
            <a:r>
              <a:rPr lang="en-US" dirty="0"/>
              <a:t>S</a:t>
            </a:r>
            <a:r>
              <a:rPr lang="en-US" dirty="0" smtClean="0"/>
              <a:t>terilizing, Inoculating and </a:t>
            </a:r>
            <a:r>
              <a:rPr lang="en-US" dirty="0"/>
              <a:t>S</a:t>
            </a:r>
            <a:r>
              <a:rPr lang="en-US" dirty="0" smtClean="0"/>
              <a:t>ealing.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8011" y="1754746"/>
            <a:ext cx="5261020" cy="4945489"/>
          </a:xfrm>
        </p:spPr>
      </p:pic>
    </p:spTree>
    <p:extLst>
      <p:ext uri="{BB962C8B-B14F-4D97-AF65-F5344CB8AC3E}">
        <p14:creationId xmlns:p14="http://schemas.microsoft.com/office/powerpoint/2010/main" val="29438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smtClean="0"/>
              <a:t>Experimental Controls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Harvest period- 90 days for all substrate formulations.</a:t>
            </a:r>
          </a:p>
          <a:p>
            <a:r>
              <a:rPr lang="en-US" sz="3600" dirty="0" smtClean="0"/>
              <a:t>Hydrated bag weight- 5 pounds for all substrate formulations.</a:t>
            </a:r>
          </a:p>
          <a:p>
            <a:r>
              <a:rPr lang="en-US" sz="3600" dirty="0" smtClean="0"/>
              <a:t>Sterilization- active steam for 8 hours for all substrate formulations.</a:t>
            </a:r>
          </a:p>
          <a:p>
            <a:r>
              <a:rPr lang="en-US" sz="3600" dirty="0" smtClean="0"/>
              <a:t>Spawn Rate- 250 ml spawn per bag for all substrate formulations.</a:t>
            </a:r>
          </a:p>
          <a:p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36217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Spawn Run on Spent Coffee Grounds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049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The Spawn Run On Cacao Shells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965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715389"/>
              </p:ext>
            </p:extLst>
          </p:nvPr>
        </p:nvGraphicFramePr>
        <p:xfrm>
          <a:off x="2387600" y="1027905"/>
          <a:ext cx="7416800" cy="5282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3" imgW="9262169" imgH="5434652" progId="Word.Document.12">
                  <p:embed/>
                </p:oleObj>
              </mc:Choice>
              <mc:Fallback>
                <p:oleObj name="Document" r:id="rId3" imgW="9262169" imgH="54346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7600" y="1027905"/>
                        <a:ext cx="7416800" cy="5282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1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The Spawn Run on Soy Dust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6002" y="1439550"/>
            <a:ext cx="4997003" cy="5499279"/>
          </a:xfrm>
        </p:spPr>
      </p:pic>
    </p:spTree>
    <p:extLst>
      <p:ext uri="{BB962C8B-B14F-4D97-AF65-F5344CB8AC3E}">
        <p14:creationId xmlns:p14="http://schemas.microsoft.com/office/powerpoint/2010/main" val="30656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Fruiting on Coffee Grounds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151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Fruiting on </a:t>
            </a:r>
            <a:r>
              <a:rPr lang="en-US" dirty="0"/>
              <a:t>S</a:t>
            </a:r>
            <a:r>
              <a:rPr lang="en-US" dirty="0" smtClean="0"/>
              <a:t>oy </a:t>
            </a:r>
            <a:r>
              <a:rPr lang="en-US" dirty="0"/>
              <a:t>D</a:t>
            </a:r>
            <a:r>
              <a:rPr lang="en-US" dirty="0" smtClean="0"/>
              <a:t>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91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Fruiting on Cacao Shells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4497" y="2007519"/>
            <a:ext cx="4845632" cy="4481848"/>
          </a:xfrm>
        </p:spPr>
      </p:pic>
    </p:spTree>
    <p:extLst>
      <p:ext uri="{BB962C8B-B14F-4D97-AF65-F5344CB8AC3E}">
        <p14:creationId xmlns:p14="http://schemas.microsoft.com/office/powerpoint/2010/main" val="31449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Fines and Beards:  100 % Contamination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712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/>
              <a:t>Results:  Standard Mix (Control)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Harvest Period- May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to Aug 30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(90 Days)</a:t>
            </a:r>
          </a:p>
          <a:p>
            <a:r>
              <a:rPr lang="en-US" sz="4000" dirty="0" smtClean="0"/>
              <a:t>Average weight harvested per bag- 2.15 pounds</a:t>
            </a:r>
          </a:p>
          <a:p>
            <a:r>
              <a:rPr lang="en-US" sz="4000" dirty="0" smtClean="0"/>
              <a:t>Biological Efficiency (wet weight)- 43%</a:t>
            </a:r>
          </a:p>
          <a:p>
            <a:r>
              <a:rPr lang="en-US" sz="4000" dirty="0" smtClean="0"/>
              <a:t>Biological Efficiency (dry weight)- 107%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/>
              <a:t>Results- Spent Coffee Grounds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Harvest Period- May 31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to August 31</a:t>
            </a:r>
            <a:r>
              <a:rPr lang="en-US" sz="3600" baseline="30000" dirty="0" smtClean="0"/>
              <a:t>st </a:t>
            </a:r>
            <a:r>
              <a:rPr lang="en-US" sz="3600" dirty="0" smtClean="0"/>
              <a:t> (90 Days)</a:t>
            </a:r>
          </a:p>
          <a:p>
            <a:r>
              <a:rPr lang="en-US" sz="3600" dirty="0" smtClean="0"/>
              <a:t>Average weight harvested per bag- .81 pounds</a:t>
            </a:r>
          </a:p>
          <a:p>
            <a:r>
              <a:rPr lang="en-US" sz="3600" dirty="0" smtClean="0"/>
              <a:t>Biological </a:t>
            </a:r>
            <a:r>
              <a:rPr lang="en-US" sz="3600" dirty="0" err="1" smtClean="0"/>
              <a:t>Effeciency</a:t>
            </a:r>
            <a:r>
              <a:rPr lang="en-US" sz="3600" dirty="0" smtClean="0"/>
              <a:t> (wet weight)- 16.2 %</a:t>
            </a:r>
          </a:p>
          <a:p>
            <a:r>
              <a:rPr lang="en-US" sz="3600" dirty="0" smtClean="0"/>
              <a:t>Biological Efficiency (dry weight, estimated) 40.5 %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Results- Soy Dust and Husk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/>
              <a:t>Harvest Period- August 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 to November 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(90 Days)</a:t>
            </a:r>
          </a:p>
          <a:p>
            <a:r>
              <a:rPr lang="en-US" sz="3600" dirty="0" smtClean="0"/>
              <a:t>Average weight harvested per bag- .89 pounds</a:t>
            </a:r>
          </a:p>
          <a:p>
            <a:r>
              <a:rPr lang="en-US" sz="3600" dirty="0" smtClean="0"/>
              <a:t>Biological </a:t>
            </a:r>
            <a:r>
              <a:rPr lang="en-US" sz="3600" dirty="0" err="1" smtClean="0"/>
              <a:t>Effeciency</a:t>
            </a:r>
            <a:r>
              <a:rPr lang="en-US" sz="3600" dirty="0" smtClean="0"/>
              <a:t> (wet weight)- 17.8 %</a:t>
            </a:r>
          </a:p>
          <a:p>
            <a:r>
              <a:rPr lang="en-US" sz="3600" dirty="0" smtClean="0"/>
              <a:t>Biological Efficiency (dry weight, estimated)- 44.5 %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7"/>
            <a:ext cx="1051560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/>
              <a:t>Results- Cacao Shells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Harvest Period-  August 30 to November 30 (90 Days)</a:t>
            </a:r>
          </a:p>
          <a:p>
            <a:r>
              <a:rPr lang="en-US" sz="3600" dirty="0" smtClean="0"/>
              <a:t>Average weight harvested per bag- 1.32 pounds </a:t>
            </a:r>
          </a:p>
          <a:p>
            <a:r>
              <a:rPr lang="en-US" sz="3600" dirty="0" smtClean="0"/>
              <a:t>Biological Efficiency (wet weight)- 26.4 %</a:t>
            </a:r>
          </a:p>
          <a:p>
            <a:r>
              <a:rPr lang="en-US" sz="3600" dirty="0" smtClean="0"/>
              <a:t>Biological Efficiency (dry weight, estimated) 66 %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86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Graphical Data Interpretation</a:t>
            </a:r>
            <a:endParaRPr lang="en-US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774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36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OBJECTIVES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To develop substrate formulations that utilize readily available waste stream products for growing edible mushrooms.</a:t>
            </a:r>
          </a:p>
          <a:p>
            <a:r>
              <a:rPr lang="en-US" sz="3600" dirty="0" smtClean="0"/>
              <a:t>To compare the yields of waste stream substrates to that of the “industry standard” commercial substrate formulation.</a:t>
            </a:r>
          </a:p>
          <a:p>
            <a:r>
              <a:rPr lang="en-US" sz="3600" dirty="0" smtClean="0"/>
              <a:t>To compost spent mushroom bags for use  as a nutrient rich fertilizer, thus closing the loop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75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Production Difficulties Associated With 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Getting the Moisture Correct:  Unlike the commercial formulation, waste substrates vary greatly in moisture content, meaning you have to spend more time mixing to get the moisture to carrying capacity.</a:t>
            </a:r>
          </a:p>
          <a:p>
            <a:r>
              <a:rPr lang="en-US" dirty="0" smtClean="0"/>
              <a:t>Little control over sawdust species and initial moisture content</a:t>
            </a:r>
          </a:p>
          <a:p>
            <a:r>
              <a:rPr lang="en-US" dirty="0"/>
              <a:t>Contamination:  Wood pellets are semi-</a:t>
            </a:r>
            <a:r>
              <a:rPr lang="en-US" dirty="0" err="1"/>
              <a:t>pasturized</a:t>
            </a:r>
            <a:r>
              <a:rPr lang="en-US" dirty="0"/>
              <a:t> on arrival because of the extrusion process.  Not so with waste </a:t>
            </a:r>
            <a:r>
              <a:rPr lang="en-US" dirty="0" err="1"/>
              <a:t>subsrates</a:t>
            </a:r>
            <a:r>
              <a:rPr lang="en-US" dirty="0"/>
              <a:t>. </a:t>
            </a:r>
            <a:r>
              <a:rPr lang="en-US" dirty="0" smtClean="0"/>
              <a:t> Overall, WS seemed more prone to contamination issues.  </a:t>
            </a:r>
          </a:p>
          <a:p>
            <a:r>
              <a:rPr lang="en-US" dirty="0" smtClean="0"/>
              <a:t>Spawn run and fruiting time:  In general, the spawn run and fruiting took longer for WS than for the commercial formulation.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3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/>
              <a:t>Experimental Design Flaws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/>
              <a:t>Control of the fruiting environment (time of year).</a:t>
            </a:r>
          </a:p>
          <a:p>
            <a:r>
              <a:rPr lang="en-US" sz="4400" dirty="0" smtClean="0"/>
              <a:t>Control of the fruiting environment (location in grow room).</a:t>
            </a:r>
          </a:p>
          <a:p>
            <a:r>
              <a:rPr lang="en-US" sz="4400" dirty="0" smtClean="0"/>
              <a:t>Difficulty in calculating WS dry weight.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/>
              <a:t>Cost Analysis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Although only about a third as productive on average, waste substrates have one major advantage….</a:t>
            </a:r>
          </a:p>
          <a:p>
            <a:pPr marL="0" indent="0" algn="ctr">
              <a:buNone/>
            </a:pPr>
            <a:r>
              <a:rPr lang="en-US" sz="6600" dirty="0" smtClean="0"/>
              <a:t>THEY ARE FREE!</a:t>
            </a:r>
          </a:p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side from the cost associated with picking them up.</a:t>
            </a:r>
          </a:p>
          <a:p>
            <a:pPr lvl="1"/>
            <a:r>
              <a:rPr lang="en-US" sz="2800" dirty="0" smtClean="0"/>
              <a:t>Important that they are sourced in close proximity to the grower.</a:t>
            </a:r>
          </a:p>
          <a:p>
            <a:pPr lvl="1"/>
            <a:r>
              <a:rPr lang="en-US" sz="2800" dirty="0" smtClean="0"/>
              <a:t>Typically available year round</a:t>
            </a:r>
          </a:p>
          <a:p>
            <a:pPr lvl="1"/>
            <a:r>
              <a:rPr lang="en-US" sz="2800" dirty="0" smtClean="0"/>
              <a:t>Great for growers on a tight budget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COST ANALYSIS (ACTUAL NUMBERS)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Cost to run 50 bags of commercial formulation:  $110.00</a:t>
            </a:r>
          </a:p>
          <a:p>
            <a:endParaRPr lang="en-US" sz="4800" dirty="0" smtClean="0"/>
          </a:p>
          <a:p>
            <a:r>
              <a:rPr lang="en-US" sz="4800" dirty="0" smtClean="0"/>
              <a:t>Cost to run 50 bags of WS:  $30-$45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791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Composting of Spent Bags is Easy!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02" y="1825625"/>
            <a:ext cx="5826059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84" y="1825625"/>
            <a:ext cx="358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5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/>
              <a:t>Soil Test Analysis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709704" y="1825625"/>
            <a:ext cx="8644095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915" t="7877" r="23416" b="16948"/>
          <a:stretch/>
        </p:blipFill>
        <p:spPr>
          <a:xfrm>
            <a:off x="2399764" y="1358721"/>
            <a:ext cx="7392472" cy="54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THANKS TO OUR COLLABORATORS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44" y="2350531"/>
            <a:ext cx="5500000" cy="100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38" y="1944150"/>
            <a:ext cx="3758730" cy="20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26" y="4580320"/>
            <a:ext cx="2755555" cy="1650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1" y="5010374"/>
            <a:ext cx="4763165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WHY IS THIS STUDY VALUABLE?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Thousands of pounds of waste stream products are discarded into landfills every day in every city in the world.</a:t>
            </a:r>
          </a:p>
          <a:p>
            <a:r>
              <a:rPr lang="en-US" sz="3600" dirty="0" smtClean="0"/>
              <a:t>Many of these products may be suitable as substrates for growing edible and medicinal mushrooms.</a:t>
            </a:r>
          </a:p>
          <a:p>
            <a:r>
              <a:rPr lang="en-US" sz="3600" dirty="0" smtClean="0"/>
              <a:t>This study will determine the feasibility of using these substrates in commercial mushroom production.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65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200" b="1" i="1" dirty="0" smtClean="0"/>
              <a:t>Meet </a:t>
            </a:r>
            <a:r>
              <a:rPr lang="en-US" sz="7200" b="1" i="1" dirty="0" err="1" smtClean="0"/>
              <a:t>Pleurotis</a:t>
            </a:r>
            <a:r>
              <a:rPr lang="en-US" sz="7200" b="1" i="1" dirty="0" smtClean="0"/>
              <a:t> </a:t>
            </a:r>
            <a:r>
              <a:rPr lang="en-US" sz="7200" b="1" i="1" dirty="0" err="1" smtClean="0"/>
              <a:t>ostreatus</a:t>
            </a:r>
            <a:r>
              <a:rPr lang="en-US" sz="7200" b="1" i="1" dirty="0" smtClean="0"/>
              <a:t> </a:t>
            </a:r>
            <a:br>
              <a:rPr lang="en-US" sz="7200" b="1" i="1" dirty="0" smtClean="0"/>
            </a:br>
            <a:r>
              <a:rPr lang="en-US" sz="7200" b="1" i="1" dirty="0" smtClean="0"/>
              <a:t>The tree oyster!</a:t>
            </a:r>
            <a:endParaRPr lang="en-US" sz="72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1825624"/>
            <a:ext cx="7315200" cy="463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27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The Industry </a:t>
            </a:r>
            <a:r>
              <a:rPr lang="en-US" sz="5400" dirty="0"/>
              <a:t>S</a:t>
            </a:r>
            <a:r>
              <a:rPr lang="en-US" sz="5400" dirty="0" smtClean="0"/>
              <a:t>tandard Formulation </a:t>
            </a:r>
            <a:br>
              <a:rPr lang="en-US" sz="5400" dirty="0" smtClean="0"/>
            </a:br>
            <a:r>
              <a:rPr lang="en-US" sz="5400" dirty="0" smtClean="0"/>
              <a:t>(20 % enriched)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/>
              <a:t>40 </a:t>
            </a:r>
            <a:r>
              <a:rPr lang="en-US" sz="4000" dirty="0" err="1"/>
              <a:t>lbs</a:t>
            </a:r>
            <a:r>
              <a:rPr lang="en-US" sz="4000" dirty="0"/>
              <a:t> of </a:t>
            </a:r>
            <a:r>
              <a:rPr lang="en-US" sz="4000" dirty="0" smtClean="0"/>
              <a:t>compressed hardwood fuel pellets (the lignin source)</a:t>
            </a:r>
            <a:endParaRPr lang="en-US" sz="4000" dirty="0"/>
          </a:p>
          <a:p>
            <a:r>
              <a:rPr lang="en-US" sz="4000" dirty="0"/>
              <a:t>8 </a:t>
            </a:r>
            <a:r>
              <a:rPr lang="en-US" sz="4000" dirty="0" err="1"/>
              <a:t>lbs</a:t>
            </a:r>
            <a:r>
              <a:rPr lang="en-US" sz="4000" dirty="0"/>
              <a:t> of Bran (the </a:t>
            </a:r>
            <a:r>
              <a:rPr lang="en-US" sz="4000" dirty="0" smtClean="0"/>
              <a:t>Nitrogen source)</a:t>
            </a:r>
            <a:endParaRPr lang="en-US" sz="4000" dirty="0"/>
          </a:p>
          <a:p>
            <a:r>
              <a:rPr lang="en-US" sz="4000" dirty="0"/>
              <a:t>1.5 </a:t>
            </a:r>
            <a:r>
              <a:rPr lang="en-US" sz="4000" dirty="0" err="1"/>
              <a:t>lbs</a:t>
            </a:r>
            <a:r>
              <a:rPr lang="en-US" sz="4000" dirty="0"/>
              <a:t> of </a:t>
            </a:r>
            <a:r>
              <a:rPr lang="en-US" sz="4000" dirty="0" smtClean="0"/>
              <a:t>Gypsum (provides sulfur, which fungi require for growth)</a:t>
            </a:r>
            <a:endParaRPr lang="en-US" sz="4000" dirty="0"/>
          </a:p>
          <a:p>
            <a:r>
              <a:rPr lang="en-US" sz="4000" dirty="0"/>
              <a:t>7 gallons of </a:t>
            </a:r>
            <a:r>
              <a:rPr lang="en-US" sz="4000" dirty="0" smtClean="0"/>
              <a:t>water (hydrate to carrying capacity)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Advantages of Using This Formulation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dirty="0" smtClean="0"/>
              <a:t>Convenient, tried and true!</a:t>
            </a:r>
          </a:p>
          <a:p>
            <a:r>
              <a:rPr lang="en-US" sz="4000" dirty="0" smtClean="0"/>
              <a:t>Pellets are semi-pasteurized by extrusion process.</a:t>
            </a:r>
          </a:p>
          <a:p>
            <a:r>
              <a:rPr lang="en-US" sz="4000" dirty="0" smtClean="0"/>
              <a:t>High Yield.</a:t>
            </a:r>
          </a:p>
          <a:p>
            <a:r>
              <a:rPr lang="en-US" sz="4000" dirty="0" smtClean="0"/>
              <a:t>Easy to get hydration just right (almost) every time.</a:t>
            </a:r>
          </a:p>
          <a:p>
            <a:r>
              <a:rPr lang="en-US" sz="4000" dirty="0" smtClean="0"/>
              <a:t>Ingredients readily available most of the year.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5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Disadvantages of Using This Formulation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You must buy the ingredients.</a:t>
            </a:r>
          </a:p>
          <a:p>
            <a:r>
              <a:rPr lang="en-US" sz="3600" dirty="0" smtClean="0"/>
              <a:t>You must pay shipping costs if delivered.</a:t>
            </a:r>
          </a:p>
          <a:p>
            <a:r>
              <a:rPr lang="en-US" sz="3600" dirty="0" smtClean="0"/>
              <a:t>Certain ingredients may be unavailable in certain geographic locations or at certain times of the year.</a:t>
            </a:r>
          </a:p>
          <a:p>
            <a:r>
              <a:rPr lang="en-US" sz="3600" dirty="0" smtClean="0"/>
              <a:t>Depending on sourcing, certain ingredients may not be environmentally friendly.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07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WS Partner Number One:  Bee Tree Sawmill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 Tree Provided the Carbon and Lignin Source In The Form Of Mixed Sawdust.  The Sawdust Came From Numerous Species.</a:t>
            </a:r>
          </a:p>
          <a:p>
            <a:r>
              <a:rPr lang="en-US" dirty="0" smtClean="0"/>
              <a:t>How is this different from hardwood fuel pellets?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84" y="3193086"/>
            <a:ext cx="6310647" cy="330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3605951"/>
            <a:ext cx="3802551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7476</TotalTime>
  <Words>1042</Words>
  <Application>Microsoft Office PowerPoint</Application>
  <PresentationFormat>Widescreen</PresentationFormat>
  <Paragraphs>112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Document</vt:lpstr>
      <vt:lpstr>From Waste Stream To Protein!</vt:lpstr>
      <vt:lpstr>PowerPoint Presentation</vt:lpstr>
      <vt:lpstr>OBJECTIVES OF THE STUDY</vt:lpstr>
      <vt:lpstr>WHY IS THIS STUDY VALUABLE?</vt:lpstr>
      <vt:lpstr>Meet Pleurotis ostreatus  The tree oyster!</vt:lpstr>
      <vt:lpstr>The Industry Standard Formulation  (20 % enriched)</vt:lpstr>
      <vt:lpstr>Advantages of Using This Formulation</vt:lpstr>
      <vt:lpstr>Disadvantages of Using This Formulation</vt:lpstr>
      <vt:lpstr>WS Partner Number One:  Bee Tree Sawmill</vt:lpstr>
      <vt:lpstr>Waste Substrate Partner Number Two:   Spent Coffee Grounds from Clingman Cafe</vt:lpstr>
      <vt:lpstr>WS Partner Number Three:  Soy husks and Dust from Smiling Hara Tempeh Co.</vt:lpstr>
      <vt:lpstr>WS Partner Number Four:  Cacao Shells From  French Broad Chocolate Factory.</vt:lpstr>
      <vt:lpstr>WS Partner Number Five:  “Fines and Beards” from River Bend Malt House</vt:lpstr>
      <vt:lpstr>RECIPES, RECIPES, RECIPES, RECIPES, RECIPES</vt:lpstr>
      <vt:lpstr>Hydrating and Mixing the Substrate</vt:lpstr>
      <vt:lpstr>Bagging, Sterilizing, Inoculating and Sealing.</vt:lpstr>
      <vt:lpstr>Experimental Controls</vt:lpstr>
      <vt:lpstr>The Spawn Run on Spent Coffee Grounds</vt:lpstr>
      <vt:lpstr>The Spawn Run On Cacao Shells</vt:lpstr>
      <vt:lpstr>The Spawn Run on Soy Dust</vt:lpstr>
      <vt:lpstr>Fruiting on Coffee Grounds</vt:lpstr>
      <vt:lpstr>Fruiting on Soy Dust</vt:lpstr>
      <vt:lpstr>Fruiting on Cacao Shells</vt:lpstr>
      <vt:lpstr>Fines and Beards:  100 % Contamination</vt:lpstr>
      <vt:lpstr>Results:  Standard Mix (Control)</vt:lpstr>
      <vt:lpstr>Results- Spent Coffee Grounds</vt:lpstr>
      <vt:lpstr>Results- Soy Dust and Husk</vt:lpstr>
      <vt:lpstr>Results- Cacao Shells</vt:lpstr>
      <vt:lpstr>Graphical Data Interpretation</vt:lpstr>
      <vt:lpstr>Production Difficulties Associated With WS</vt:lpstr>
      <vt:lpstr>Experimental Design Flaws</vt:lpstr>
      <vt:lpstr>Cost Analysis</vt:lpstr>
      <vt:lpstr>COST ANALYSIS (ACTUAL NUMBERS)</vt:lpstr>
      <vt:lpstr>Composting of Spent Bags is Easy!</vt:lpstr>
      <vt:lpstr>Soil Test Analysis</vt:lpstr>
      <vt:lpstr>THANKS TO OUR COLLABORATORS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Waste Stream To Protein!</dc:title>
  <dc:creator>joseph allawos</dc:creator>
  <cp:lastModifiedBy>joseph allawos</cp:lastModifiedBy>
  <cp:revision>43</cp:revision>
  <dcterms:created xsi:type="dcterms:W3CDTF">2015-02-16T02:24:25Z</dcterms:created>
  <dcterms:modified xsi:type="dcterms:W3CDTF">2015-03-01T18:20:59Z</dcterms:modified>
</cp:coreProperties>
</file>