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42"/>
  </p:notesMasterIdLst>
  <p:sldIdLst>
    <p:sldId id="295" r:id="rId4"/>
    <p:sldId id="296" r:id="rId5"/>
    <p:sldId id="257" r:id="rId6"/>
    <p:sldId id="268" r:id="rId7"/>
    <p:sldId id="287" r:id="rId8"/>
    <p:sldId id="290" r:id="rId9"/>
    <p:sldId id="270" r:id="rId10"/>
    <p:sldId id="271" r:id="rId11"/>
    <p:sldId id="272" r:id="rId12"/>
    <p:sldId id="273" r:id="rId13"/>
    <p:sldId id="275" r:id="rId14"/>
    <p:sldId id="276" r:id="rId15"/>
    <p:sldId id="277" r:id="rId16"/>
    <p:sldId id="278" r:id="rId17"/>
    <p:sldId id="279" r:id="rId18"/>
    <p:sldId id="280" r:id="rId19"/>
    <p:sldId id="297" r:id="rId20"/>
    <p:sldId id="302" r:id="rId21"/>
    <p:sldId id="303" r:id="rId22"/>
    <p:sldId id="305" r:id="rId23"/>
    <p:sldId id="307" r:id="rId24"/>
    <p:sldId id="306" r:id="rId25"/>
    <p:sldId id="308" r:id="rId26"/>
    <p:sldId id="304" r:id="rId27"/>
    <p:sldId id="301" r:id="rId28"/>
    <p:sldId id="298" r:id="rId29"/>
    <p:sldId id="299" r:id="rId30"/>
    <p:sldId id="320" r:id="rId31"/>
    <p:sldId id="313" r:id="rId32"/>
    <p:sldId id="314" r:id="rId33"/>
    <p:sldId id="315" r:id="rId34"/>
    <p:sldId id="316" r:id="rId35"/>
    <p:sldId id="310" r:id="rId36"/>
    <p:sldId id="318" r:id="rId37"/>
    <p:sldId id="319" r:id="rId38"/>
    <p:sldId id="309" r:id="rId39"/>
    <p:sldId id="311" r:id="rId40"/>
    <p:sldId id="312"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FCFE"/>
    <a:srgbClr val="00CC99"/>
    <a:srgbClr val="FFFFCC"/>
    <a:srgbClr val="FF6600"/>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1" autoAdjust="0"/>
    <p:restoredTop sz="81098" autoAdjust="0"/>
  </p:normalViewPr>
  <p:slideViewPr>
    <p:cSldViewPr>
      <p:cViewPr varScale="1">
        <p:scale>
          <a:sx n="56" d="100"/>
          <a:sy n="56" d="100"/>
        </p:scale>
        <p:origin x="-1568" y="-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Sheet1!$B$30</c:f>
              <c:strCache>
                <c:ptCount val="1"/>
                <c:pt idx="0">
                  <c:v>% reduction in soil loss due to cropping </c:v>
                </c:pt>
              </c:strCache>
            </c:strRef>
          </c:tx>
          <c:invertIfNegative val="0"/>
          <c:cat>
            <c:strRef>
              <c:f>Sheet1!$A$31:$A$36</c:f>
              <c:strCache>
                <c:ptCount val="6"/>
                <c:pt idx="0">
                  <c:v>Corn/Soybean</c:v>
                </c:pt>
                <c:pt idx="1">
                  <c:v>Small grain</c:v>
                </c:pt>
                <c:pt idx="2">
                  <c:v>Corn-small grain - hay - hay</c:v>
                </c:pt>
                <c:pt idx="3">
                  <c:v>2 years corn - 4 years hay</c:v>
                </c:pt>
                <c:pt idx="4">
                  <c:v>hay/pasture</c:v>
                </c:pt>
                <c:pt idx="5">
                  <c:v>permanent pasture</c:v>
                </c:pt>
              </c:strCache>
            </c:strRef>
          </c:cat>
          <c:val>
            <c:numRef>
              <c:f>Sheet1!$B$31:$B$36</c:f>
              <c:numCache>
                <c:formatCode>General</c:formatCode>
                <c:ptCount val="6"/>
                <c:pt idx="0">
                  <c:v>0</c:v>
                </c:pt>
                <c:pt idx="1">
                  <c:v>40</c:v>
                </c:pt>
                <c:pt idx="2">
                  <c:v>60</c:v>
                </c:pt>
                <c:pt idx="3">
                  <c:v>70</c:v>
                </c:pt>
                <c:pt idx="4">
                  <c:v>87</c:v>
                </c:pt>
                <c:pt idx="5">
                  <c:v>93</c:v>
                </c:pt>
              </c:numCache>
            </c:numRef>
          </c:val>
        </c:ser>
        <c:dLbls>
          <c:showLegendKey val="0"/>
          <c:showVal val="0"/>
          <c:showCatName val="0"/>
          <c:showSerName val="0"/>
          <c:showPercent val="0"/>
          <c:showBubbleSize val="0"/>
        </c:dLbls>
        <c:gapWidth val="150"/>
        <c:axId val="34504064"/>
        <c:axId val="34370688"/>
      </c:barChart>
      <c:catAx>
        <c:axId val="34504064"/>
        <c:scaling>
          <c:orientation val="minMax"/>
        </c:scaling>
        <c:delete val="0"/>
        <c:axPos val="b"/>
        <c:majorTickMark val="out"/>
        <c:minorTickMark val="none"/>
        <c:tickLblPos val="nextTo"/>
        <c:crossAx val="34370688"/>
        <c:crosses val="autoZero"/>
        <c:auto val="1"/>
        <c:lblAlgn val="ctr"/>
        <c:lblOffset val="100"/>
        <c:noMultiLvlLbl val="0"/>
      </c:catAx>
      <c:valAx>
        <c:axId val="34370688"/>
        <c:scaling>
          <c:orientation val="minMax"/>
        </c:scaling>
        <c:delete val="0"/>
        <c:axPos val="l"/>
        <c:majorGridlines/>
        <c:numFmt formatCode="General" sourceLinked="1"/>
        <c:majorTickMark val="out"/>
        <c:minorTickMark val="none"/>
        <c:tickLblPos val="nextTo"/>
        <c:crossAx val="34504064"/>
        <c:crosses val="autoZero"/>
        <c:crossBetween val="between"/>
      </c:valAx>
    </c:plotArea>
    <c:plotVisOnly val="1"/>
    <c:dispBlanksAs val="gap"/>
    <c:showDLblsOverMax val="0"/>
  </c:chart>
  <c:spPr>
    <a:solidFill>
      <a:srgbClr val="FFFFCC"/>
    </a:solidFill>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B73802-1DD9-41B6-9904-CC924A2063A5}" type="datetimeFigureOut">
              <a:rPr lang="en-US" smtClean="0"/>
              <a:t>5/6/2015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0449A4-9C30-4B33-8146-50A7AD96306F}" type="slidenum">
              <a:rPr lang="en-US" smtClean="0"/>
              <a:t>‹#›</a:t>
            </a:fld>
            <a:endParaRPr lang="en-US"/>
          </a:p>
        </p:txBody>
      </p:sp>
    </p:spTree>
    <p:extLst>
      <p:ext uri="{BB962C8B-B14F-4D97-AF65-F5344CB8AC3E}">
        <p14:creationId xmlns:p14="http://schemas.microsoft.com/office/powerpoint/2010/main" val="1376361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was</a:t>
            </a:r>
            <a:r>
              <a:rPr lang="en-US" baseline="0" dirty="0" smtClean="0"/>
              <a:t> a farmer-rancher grant project supported by North Central Region SARE.</a:t>
            </a:r>
            <a:endParaRPr lang="en-US" dirty="0"/>
          </a:p>
        </p:txBody>
      </p:sp>
      <p:sp>
        <p:nvSpPr>
          <p:cNvPr id="4" name="Slide Number Placeholder 3"/>
          <p:cNvSpPr>
            <a:spLocks noGrp="1"/>
          </p:cNvSpPr>
          <p:nvPr>
            <p:ph type="sldNum" sz="quarter" idx="10"/>
          </p:nvPr>
        </p:nvSpPr>
        <p:spPr/>
        <p:txBody>
          <a:bodyPr/>
          <a:lstStyle/>
          <a:p>
            <a:fld id="{530449A4-9C30-4B33-8146-50A7AD96306F}" type="slidenum">
              <a:rPr lang="en-US" smtClean="0"/>
              <a:t>1</a:t>
            </a:fld>
            <a:endParaRPr lang="en-US"/>
          </a:p>
        </p:txBody>
      </p:sp>
    </p:spTree>
    <p:extLst>
      <p:ext uri="{BB962C8B-B14F-4D97-AF65-F5344CB8AC3E}">
        <p14:creationId xmlns:p14="http://schemas.microsoft.com/office/powerpoint/2010/main" val="2470758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paper assumed spring calving and weaning in November, so in my calculations which you’ll see further on, I used a weaning age of 7 months.  I realize that many grass-fed beef producers, including myself, are weaning at a later age, like 9 or 10 months.  That was a nuance not dealt with in this study.</a:t>
            </a:r>
            <a:endParaRPr lang="en-US" dirty="0" smtClean="0"/>
          </a:p>
          <a:p>
            <a:endParaRPr lang="en-US" dirty="0"/>
          </a:p>
        </p:txBody>
      </p:sp>
      <p:sp>
        <p:nvSpPr>
          <p:cNvPr id="4" name="Slide Number Placeholder 3"/>
          <p:cNvSpPr>
            <a:spLocks noGrp="1"/>
          </p:cNvSpPr>
          <p:nvPr>
            <p:ph type="sldNum" sz="quarter" idx="10"/>
          </p:nvPr>
        </p:nvSpPr>
        <p:spPr/>
        <p:txBody>
          <a:bodyPr/>
          <a:lstStyle/>
          <a:p>
            <a:fld id="{530449A4-9C30-4B33-8146-50A7AD96306F}" type="slidenum">
              <a:rPr lang="en-US" smtClean="0"/>
              <a:t>10</a:t>
            </a:fld>
            <a:endParaRPr lang="en-US"/>
          </a:p>
        </p:txBody>
      </p:sp>
    </p:spTree>
    <p:extLst>
      <p:ext uri="{BB962C8B-B14F-4D97-AF65-F5344CB8AC3E}">
        <p14:creationId xmlns:p14="http://schemas.microsoft.com/office/powerpoint/2010/main" val="22194967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Back to this figure, which did not match my experience or that of several</a:t>
            </a:r>
            <a:r>
              <a:rPr lang="en-US" baseline="0" dirty="0" smtClean="0"/>
              <a:t> other farmers I was familiar with.  So I had an opportunity to ask Rich </a:t>
            </a:r>
            <a:r>
              <a:rPr lang="en-US" baseline="0" dirty="0" err="1" smtClean="0"/>
              <a:t>Pirog</a:t>
            </a:r>
            <a:r>
              <a:rPr lang="en-US" baseline="0" dirty="0" smtClean="0"/>
              <a:t> about this.</a:t>
            </a:r>
            <a:endParaRPr lang="en-US" dirty="0"/>
          </a:p>
        </p:txBody>
      </p:sp>
      <p:sp>
        <p:nvSpPr>
          <p:cNvPr id="4" name="Slide Number Placeholder 3"/>
          <p:cNvSpPr>
            <a:spLocks noGrp="1"/>
          </p:cNvSpPr>
          <p:nvPr>
            <p:ph type="sldNum" sz="quarter" idx="10"/>
          </p:nvPr>
        </p:nvSpPr>
        <p:spPr/>
        <p:txBody>
          <a:bodyPr/>
          <a:lstStyle/>
          <a:p>
            <a:fld id="{530449A4-9C30-4B33-8146-50A7AD96306F}" type="slidenum">
              <a:rPr lang="en-US" smtClean="0"/>
              <a:t>11</a:t>
            </a:fld>
            <a:endParaRPr lang="en-US"/>
          </a:p>
        </p:txBody>
      </p:sp>
    </p:spTree>
    <p:extLst>
      <p:ext uri="{BB962C8B-B14F-4D97-AF65-F5344CB8AC3E}">
        <p14:creationId xmlns:p14="http://schemas.microsoft.com/office/powerpoint/2010/main" val="13348288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Rich </a:t>
            </a:r>
            <a:r>
              <a:rPr lang="en-US" dirty="0" err="1" smtClean="0"/>
              <a:t>Pirog</a:t>
            </a:r>
            <a:r>
              <a:rPr lang="en-US" baseline="0" dirty="0" smtClean="0"/>
              <a:t> told me that they were not able to find published reports of grass-fed beef productivity that they could use for the life cycle analysis. </a:t>
            </a:r>
            <a:r>
              <a:rPr lang="en-US" dirty="0" smtClean="0"/>
              <a:t>The Iowa researchers had been collecting</a:t>
            </a:r>
            <a:r>
              <a:rPr lang="en-US" baseline="0" dirty="0" smtClean="0"/>
              <a:t> some information on grass-fed beef carcass weights in Iowa, and they advised Rich </a:t>
            </a:r>
            <a:r>
              <a:rPr lang="en-US" baseline="0" dirty="0" err="1" smtClean="0"/>
              <a:t>Pirog</a:t>
            </a:r>
            <a:r>
              <a:rPr lang="en-US" baseline="0" dirty="0" smtClean="0"/>
              <a:t> on what numbers to use for the analysis.  I suspected confounding of the data.</a:t>
            </a:r>
            <a:endParaRPr lang="en-US" dirty="0"/>
          </a:p>
        </p:txBody>
      </p:sp>
      <p:sp>
        <p:nvSpPr>
          <p:cNvPr id="4" name="Slide Number Placeholder 3"/>
          <p:cNvSpPr>
            <a:spLocks noGrp="1"/>
          </p:cNvSpPr>
          <p:nvPr>
            <p:ph type="sldNum" sz="quarter" idx="10"/>
          </p:nvPr>
        </p:nvSpPr>
        <p:spPr/>
        <p:txBody>
          <a:bodyPr/>
          <a:lstStyle/>
          <a:p>
            <a:fld id="{530449A4-9C30-4B33-8146-50A7AD96306F}" type="slidenum">
              <a:rPr lang="en-US" smtClean="0"/>
              <a:t>12</a:t>
            </a:fld>
            <a:endParaRPr lang="en-US"/>
          </a:p>
        </p:txBody>
      </p:sp>
    </p:spTree>
    <p:extLst>
      <p:ext uri="{BB962C8B-B14F-4D97-AF65-F5344CB8AC3E}">
        <p14:creationId xmlns:p14="http://schemas.microsoft.com/office/powerpoint/2010/main" val="1896252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the question I asked Rich:</a:t>
            </a:r>
            <a:endParaRPr lang="en-US" dirty="0"/>
          </a:p>
        </p:txBody>
      </p:sp>
      <p:sp>
        <p:nvSpPr>
          <p:cNvPr id="4" name="Slide Number Placeholder 3"/>
          <p:cNvSpPr>
            <a:spLocks noGrp="1"/>
          </p:cNvSpPr>
          <p:nvPr>
            <p:ph type="sldNum" sz="quarter" idx="10"/>
          </p:nvPr>
        </p:nvSpPr>
        <p:spPr/>
        <p:txBody>
          <a:bodyPr/>
          <a:lstStyle/>
          <a:p>
            <a:fld id="{530449A4-9C30-4B33-8146-50A7AD96306F}" type="slidenum">
              <a:rPr lang="en-US" smtClean="0"/>
              <a:t>13</a:t>
            </a:fld>
            <a:endParaRPr lang="en-US"/>
          </a:p>
        </p:txBody>
      </p:sp>
    </p:spTree>
    <p:extLst>
      <p:ext uri="{BB962C8B-B14F-4D97-AF65-F5344CB8AC3E}">
        <p14:creationId xmlns:p14="http://schemas.microsoft.com/office/powerpoint/2010/main" val="24290775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and he said, yes, that could make a real difference in the life cycle analysis.  And then he said to me, if you get a chance to collect the data, do it!  So that put the responsibility for answering this lack-of-data problem squarely on my shoulders.</a:t>
            </a:r>
            <a:endParaRPr lang="en-US" dirty="0" smtClean="0"/>
          </a:p>
          <a:p>
            <a:endParaRPr lang="en-US" dirty="0"/>
          </a:p>
        </p:txBody>
      </p:sp>
      <p:sp>
        <p:nvSpPr>
          <p:cNvPr id="4" name="Slide Number Placeholder 3"/>
          <p:cNvSpPr>
            <a:spLocks noGrp="1"/>
          </p:cNvSpPr>
          <p:nvPr>
            <p:ph type="sldNum" sz="quarter" idx="10"/>
          </p:nvPr>
        </p:nvSpPr>
        <p:spPr/>
        <p:txBody>
          <a:bodyPr/>
          <a:lstStyle/>
          <a:p>
            <a:fld id="{530449A4-9C30-4B33-8146-50A7AD96306F}" type="slidenum">
              <a:rPr lang="en-US" smtClean="0"/>
              <a:t>14</a:t>
            </a:fld>
            <a:endParaRPr lang="en-US"/>
          </a:p>
        </p:txBody>
      </p:sp>
    </p:spTree>
    <p:extLst>
      <p:ext uri="{BB962C8B-B14F-4D97-AF65-F5344CB8AC3E}">
        <p14:creationId xmlns:p14="http://schemas.microsoft.com/office/powerpoint/2010/main" val="6872008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was kind of serendipity that Jake had a group of Scottish Highlander animals and wanted to enroll them in the study.</a:t>
            </a:r>
            <a:r>
              <a:rPr lang="en-US" baseline="0" dirty="0" smtClean="0"/>
              <a:t>  I was a little dubious because my idea was to focus on the modern British breeds only, but this is why you want collaborators – things happen that you didn’t intend, and it is often better.</a:t>
            </a:r>
            <a:endParaRPr lang="en-US" dirty="0"/>
          </a:p>
        </p:txBody>
      </p:sp>
      <p:sp>
        <p:nvSpPr>
          <p:cNvPr id="4" name="Slide Number Placeholder 3"/>
          <p:cNvSpPr>
            <a:spLocks noGrp="1"/>
          </p:cNvSpPr>
          <p:nvPr>
            <p:ph type="sldNum" sz="quarter" idx="10"/>
          </p:nvPr>
        </p:nvSpPr>
        <p:spPr/>
        <p:txBody>
          <a:bodyPr/>
          <a:lstStyle/>
          <a:p>
            <a:fld id="{530449A4-9C30-4B33-8146-50A7AD96306F}" type="slidenum">
              <a:rPr lang="en-US" smtClean="0"/>
              <a:t>16</a:t>
            </a:fld>
            <a:endParaRPr lang="en-US"/>
          </a:p>
        </p:txBody>
      </p:sp>
    </p:spTree>
    <p:extLst>
      <p:ext uri="{BB962C8B-B14F-4D97-AF65-F5344CB8AC3E}">
        <p14:creationId xmlns:p14="http://schemas.microsoft.com/office/powerpoint/2010/main" val="22976181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here’s the bottom line. The vertical lines show average</a:t>
            </a:r>
            <a:r>
              <a:rPr lang="en-US" baseline="0" dirty="0" smtClean="0"/>
              <a:t> age at slaughter for feedlot beef and grass-fed beef, according to the Pelletier study. The average feedlot carcass and average grass-fed carcass according to that study are circled.  Then we have all of the data points coming from the farms in this study.</a:t>
            </a:r>
            <a:endParaRPr lang="en-US" dirty="0"/>
          </a:p>
        </p:txBody>
      </p:sp>
      <p:sp>
        <p:nvSpPr>
          <p:cNvPr id="4" name="Slide Number Placeholder 3"/>
          <p:cNvSpPr>
            <a:spLocks noGrp="1"/>
          </p:cNvSpPr>
          <p:nvPr>
            <p:ph type="sldNum" sz="quarter" idx="10"/>
          </p:nvPr>
        </p:nvSpPr>
        <p:spPr/>
        <p:txBody>
          <a:bodyPr/>
          <a:lstStyle/>
          <a:p>
            <a:fld id="{530449A4-9C30-4B33-8146-50A7AD96306F}" type="slidenum">
              <a:rPr lang="en-US" smtClean="0"/>
              <a:t>17</a:t>
            </a:fld>
            <a:endParaRPr lang="en-US"/>
          </a:p>
        </p:txBody>
      </p:sp>
    </p:spTree>
    <p:extLst>
      <p:ext uri="{BB962C8B-B14F-4D97-AF65-F5344CB8AC3E}">
        <p14:creationId xmlns:p14="http://schemas.microsoft.com/office/powerpoint/2010/main" val="36763763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the cluster of Grass</a:t>
            </a:r>
            <a:r>
              <a:rPr lang="en-US" baseline="0" dirty="0" smtClean="0"/>
              <a:t> Meadows’s Scottish Highlander cattle. It overlaps the average grass-fed carcass, but most of his were either lighter or took longer finish.</a:t>
            </a:r>
            <a:endParaRPr lang="en-US" dirty="0"/>
          </a:p>
        </p:txBody>
      </p:sp>
      <p:sp>
        <p:nvSpPr>
          <p:cNvPr id="4" name="Slide Number Placeholder 3"/>
          <p:cNvSpPr>
            <a:spLocks noGrp="1"/>
          </p:cNvSpPr>
          <p:nvPr>
            <p:ph type="sldNum" sz="quarter" idx="10"/>
          </p:nvPr>
        </p:nvSpPr>
        <p:spPr/>
        <p:txBody>
          <a:bodyPr/>
          <a:lstStyle/>
          <a:p>
            <a:fld id="{530449A4-9C30-4B33-8146-50A7AD96306F}" type="slidenum">
              <a:rPr lang="en-US" smtClean="0"/>
              <a:t>18</a:t>
            </a:fld>
            <a:endParaRPr lang="en-US"/>
          </a:p>
        </p:txBody>
      </p:sp>
    </p:spTree>
    <p:extLst>
      <p:ext uri="{BB962C8B-B14F-4D97-AF65-F5344CB8AC3E}">
        <p14:creationId xmlns:p14="http://schemas.microsoft.com/office/powerpoint/2010/main" val="271004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Grass Meadows’s Angus-</a:t>
            </a:r>
            <a:r>
              <a:rPr lang="en-US" dirty="0" err="1" smtClean="0"/>
              <a:t>Gelbveigh</a:t>
            </a:r>
            <a:r>
              <a:rPr lang="en-US" baseline="0" dirty="0" smtClean="0"/>
              <a:t> herd, which is closest to the average grass-fed beef carcass.</a:t>
            </a:r>
            <a:endParaRPr lang="en-US" dirty="0"/>
          </a:p>
        </p:txBody>
      </p:sp>
      <p:sp>
        <p:nvSpPr>
          <p:cNvPr id="4" name="Slide Number Placeholder 3"/>
          <p:cNvSpPr>
            <a:spLocks noGrp="1"/>
          </p:cNvSpPr>
          <p:nvPr>
            <p:ph type="sldNum" sz="quarter" idx="10"/>
          </p:nvPr>
        </p:nvSpPr>
        <p:spPr/>
        <p:txBody>
          <a:bodyPr/>
          <a:lstStyle/>
          <a:p>
            <a:fld id="{530449A4-9C30-4B33-8146-50A7AD96306F}" type="slidenum">
              <a:rPr lang="en-US" smtClean="0"/>
              <a:t>19</a:t>
            </a:fld>
            <a:endParaRPr lang="en-US"/>
          </a:p>
        </p:txBody>
      </p:sp>
    </p:spTree>
    <p:extLst>
      <p:ext uri="{BB962C8B-B14F-4D97-AF65-F5344CB8AC3E}">
        <p14:creationId xmlns:p14="http://schemas.microsoft.com/office/powerpoint/2010/main" val="7340606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Edgar Brown’s herd; more spread out for finishing ages.</a:t>
            </a:r>
            <a:r>
              <a:rPr lang="en-US" baseline="0" dirty="0" smtClean="0"/>
              <a:t>  Edgar was disappointed about that.  He ran into some breeding problems that set him back.</a:t>
            </a:r>
            <a:endParaRPr lang="en-US" dirty="0"/>
          </a:p>
        </p:txBody>
      </p:sp>
      <p:sp>
        <p:nvSpPr>
          <p:cNvPr id="4" name="Slide Number Placeholder 3"/>
          <p:cNvSpPr>
            <a:spLocks noGrp="1"/>
          </p:cNvSpPr>
          <p:nvPr>
            <p:ph type="sldNum" sz="quarter" idx="10"/>
          </p:nvPr>
        </p:nvSpPr>
        <p:spPr/>
        <p:txBody>
          <a:bodyPr/>
          <a:lstStyle/>
          <a:p>
            <a:fld id="{530449A4-9C30-4B33-8146-50A7AD96306F}" type="slidenum">
              <a:rPr lang="en-US" smtClean="0"/>
              <a:t>20</a:t>
            </a:fld>
            <a:endParaRPr lang="en-US"/>
          </a:p>
        </p:txBody>
      </p:sp>
    </p:spTree>
    <p:extLst>
      <p:ext uri="{BB962C8B-B14F-4D97-AF65-F5344CB8AC3E}">
        <p14:creationId xmlns:p14="http://schemas.microsoft.com/office/powerpoint/2010/main" val="1662143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also work for both the</a:t>
            </a:r>
            <a:r>
              <a:rPr lang="en-US" baseline="0" dirty="0" smtClean="0"/>
              <a:t> Minnesota Institute for Sustainable Agriculture and the Green Lands Blue Waters collaborative. Both of those organizations have provided moral support and helped inform this work. I also had help and involvement from University of Minnesota Extension educators.</a:t>
            </a:r>
            <a:endParaRPr lang="en-US" dirty="0"/>
          </a:p>
        </p:txBody>
      </p:sp>
      <p:sp>
        <p:nvSpPr>
          <p:cNvPr id="4" name="Slide Number Placeholder 3"/>
          <p:cNvSpPr>
            <a:spLocks noGrp="1"/>
          </p:cNvSpPr>
          <p:nvPr>
            <p:ph type="sldNum" sz="quarter" idx="10"/>
          </p:nvPr>
        </p:nvSpPr>
        <p:spPr/>
        <p:txBody>
          <a:bodyPr/>
          <a:lstStyle/>
          <a:p>
            <a:fld id="{530449A4-9C30-4B33-8146-50A7AD96306F}" type="slidenum">
              <a:rPr lang="en-US" smtClean="0"/>
              <a:t>2</a:t>
            </a:fld>
            <a:endParaRPr lang="en-US"/>
          </a:p>
        </p:txBody>
      </p:sp>
    </p:spTree>
    <p:extLst>
      <p:ext uri="{BB962C8B-B14F-4D97-AF65-F5344CB8AC3E}">
        <p14:creationId xmlns:p14="http://schemas.microsoft.com/office/powerpoint/2010/main" val="10110209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here are those three clusters of farms that overlapped the average grass-fed carcass to some degree.</a:t>
            </a:r>
            <a:endParaRPr lang="en-US" dirty="0"/>
          </a:p>
        </p:txBody>
      </p:sp>
      <p:sp>
        <p:nvSpPr>
          <p:cNvPr id="4" name="Slide Number Placeholder 3"/>
          <p:cNvSpPr>
            <a:spLocks noGrp="1"/>
          </p:cNvSpPr>
          <p:nvPr>
            <p:ph type="sldNum" sz="quarter" idx="10"/>
          </p:nvPr>
        </p:nvSpPr>
        <p:spPr/>
        <p:txBody>
          <a:bodyPr/>
          <a:lstStyle/>
          <a:p>
            <a:fld id="{530449A4-9C30-4B33-8146-50A7AD96306F}" type="slidenum">
              <a:rPr lang="en-US" smtClean="0"/>
              <a:t>21</a:t>
            </a:fld>
            <a:endParaRPr lang="en-US"/>
          </a:p>
        </p:txBody>
      </p:sp>
    </p:spTree>
    <p:extLst>
      <p:ext uri="{BB962C8B-B14F-4D97-AF65-F5344CB8AC3E}">
        <p14:creationId xmlns:p14="http://schemas.microsoft.com/office/powerpoint/2010/main" val="7304645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Bill </a:t>
            </a:r>
            <a:r>
              <a:rPr lang="en-US" dirty="0" err="1" smtClean="0"/>
              <a:t>McMillin’s</a:t>
            </a:r>
            <a:r>
              <a:rPr lang="en-US" dirty="0" smtClean="0"/>
              <a:t> steers; all of his</a:t>
            </a:r>
            <a:r>
              <a:rPr lang="en-US" baseline="0" dirty="0" smtClean="0"/>
              <a:t> animals finished sooner and at higher carcass weight than the grass-fed average.  His slaughter ages were right in line with the feedlot average.</a:t>
            </a:r>
            <a:endParaRPr lang="en-US" dirty="0"/>
          </a:p>
        </p:txBody>
      </p:sp>
      <p:sp>
        <p:nvSpPr>
          <p:cNvPr id="4" name="Slide Number Placeholder 3"/>
          <p:cNvSpPr>
            <a:spLocks noGrp="1"/>
          </p:cNvSpPr>
          <p:nvPr>
            <p:ph type="sldNum" sz="quarter" idx="10"/>
          </p:nvPr>
        </p:nvSpPr>
        <p:spPr/>
        <p:txBody>
          <a:bodyPr/>
          <a:lstStyle/>
          <a:p>
            <a:fld id="{530449A4-9C30-4B33-8146-50A7AD96306F}" type="slidenum">
              <a:rPr lang="en-US" smtClean="0"/>
              <a:t>22</a:t>
            </a:fld>
            <a:endParaRPr lang="en-US"/>
          </a:p>
        </p:txBody>
      </p:sp>
    </p:spTree>
    <p:extLst>
      <p:ext uri="{BB962C8B-B14F-4D97-AF65-F5344CB8AC3E}">
        <p14:creationId xmlns:p14="http://schemas.microsoft.com/office/powerpoint/2010/main" val="395571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Jane Jewett’s farm; also finishing all animals at</a:t>
            </a:r>
            <a:r>
              <a:rPr lang="en-US" baseline="0" dirty="0" smtClean="0"/>
              <a:t> an age similar to feedlot beef but not achieving the weights that Bill </a:t>
            </a:r>
            <a:r>
              <a:rPr lang="en-US" baseline="0" dirty="0" err="1" smtClean="0"/>
              <a:t>McMillin</a:t>
            </a:r>
            <a:r>
              <a:rPr lang="en-US" baseline="0" dirty="0" smtClean="0"/>
              <a:t> was getting.</a:t>
            </a:r>
            <a:endParaRPr lang="en-US" dirty="0"/>
          </a:p>
        </p:txBody>
      </p:sp>
      <p:sp>
        <p:nvSpPr>
          <p:cNvPr id="4" name="Slide Number Placeholder 3"/>
          <p:cNvSpPr>
            <a:spLocks noGrp="1"/>
          </p:cNvSpPr>
          <p:nvPr>
            <p:ph type="sldNum" sz="quarter" idx="10"/>
          </p:nvPr>
        </p:nvSpPr>
        <p:spPr/>
        <p:txBody>
          <a:bodyPr/>
          <a:lstStyle/>
          <a:p>
            <a:fld id="{530449A4-9C30-4B33-8146-50A7AD96306F}" type="slidenum">
              <a:rPr lang="en-US" smtClean="0"/>
              <a:t>23</a:t>
            </a:fld>
            <a:endParaRPr lang="en-US"/>
          </a:p>
        </p:txBody>
      </p:sp>
    </p:spTree>
    <p:extLst>
      <p:ext uri="{BB962C8B-B14F-4D97-AF65-F5344CB8AC3E}">
        <p14:creationId xmlns:p14="http://schemas.microsoft.com/office/powerpoint/2010/main" val="3780382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five clusters of steers</a:t>
            </a:r>
            <a:endParaRPr lang="en-US" dirty="0"/>
          </a:p>
        </p:txBody>
      </p:sp>
      <p:sp>
        <p:nvSpPr>
          <p:cNvPr id="4" name="Slide Number Placeholder 3"/>
          <p:cNvSpPr>
            <a:spLocks noGrp="1"/>
          </p:cNvSpPr>
          <p:nvPr>
            <p:ph type="sldNum" sz="quarter" idx="10"/>
          </p:nvPr>
        </p:nvSpPr>
        <p:spPr/>
        <p:txBody>
          <a:bodyPr/>
          <a:lstStyle/>
          <a:p>
            <a:fld id="{530449A4-9C30-4B33-8146-50A7AD96306F}" type="slidenum">
              <a:rPr lang="en-US" smtClean="0"/>
              <a:t>24</a:t>
            </a:fld>
            <a:endParaRPr lang="en-US"/>
          </a:p>
        </p:txBody>
      </p:sp>
    </p:spTree>
    <p:extLst>
      <p:ext uri="{BB962C8B-B14F-4D97-AF65-F5344CB8AC3E}">
        <p14:creationId xmlns:p14="http://schemas.microsoft.com/office/powerpoint/2010/main" val="32260962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looking at the age vs. carcass</a:t>
            </a:r>
            <a:r>
              <a:rPr lang="en-US" baseline="0" dirty="0" smtClean="0"/>
              <a:t> weight plot is interesting, but also a little hard to draw conclusions on some of the things I was interested in.  So, I calculated an age-weight index, which is simply the hanging carcass weight of the steer divided by its age in months at slaughter. This lets us compare the performance of different systems.  Here are the age-weight indexes for feedlot beef and grass-fed beef calculated from the Pelletier paper.</a:t>
            </a:r>
            <a:endParaRPr lang="en-US" dirty="0"/>
          </a:p>
        </p:txBody>
      </p:sp>
      <p:sp>
        <p:nvSpPr>
          <p:cNvPr id="4" name="Slide Number Placeholder 3"/>
          <p:cNvSpPr>
            <a:spLocks noGrp="1"/>
          </p:cNvSpPr>
          <p:nvPr>
            <p:ph type="sldNum" sz="quarter" idx="10"/>
          </p:nvPr>
        </p:nvSpPr>
        <p:spPr/>
        <p:txBody>
          <a:bodyPr/>
          <a:lstStyle/>
          <a:p>
            <a:fld id="{530449A4-9C30-4B33-8146-50A7AD96306F}" type="slidenum">
              <a:rPr lang="en-US" smtClean="0"/>
              <a:t>25</a:t>
            </a:fld>
            <a:endParaRPr lang="en-US"/>
          </a:p>
        </p:txBody>
      </p:sp>
    </p:spTree>
    <p:extLst>
      <p:ext uri="{BB962C8B-B14F-4D97-AF65-F5344CB8AC3E}">
        <p14:creationId xmlns:p14="http://schemas.microsoft.com/office/powerpoint/2010/main" val="40515583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chart shows the same data points for all farms that you saw previously, but now they are age-weight indexes for each animal with reference lines for the average feedlot and average grass-fed index.  Here you can see that Bill </a:t>
            </a:r>
            <a:r>
              <a:rPr lang="en-US" dirty="0" err="1" smtClean="0"/>
              <a:t>McMillin</a:t>
            </a:r>
            <a:r>
              <a:rPr lang="en-US" baseline="0" dirty="0" smtClean="0"/>
              <a:t> had one grass-fed animal that actually exceeded the feedlot average when viewed this way.  All of the Scottish Highlander cattle fell below the index line for grass-fed beef.  This is important: this chart makes it really clear that heritage breeds are a confounding factor when you are trying to compare feedlot systems to grass-fed systems. Another important thing to see here is that every farm had a range of steer performance.  That tells me that there is potential for these farms to improve and try to figure out ways to push more of their animals toward the more productive end of their range.  And, a final important thing from this slide:  when you look at these four farms’ results together, if you’re a farmer on the lower side of this, you also start to realize that other people are doing this better than you, and you can start to look at ways to improve your system to push your productivity towards theirs.</a:t>
            </a:r>
            <a:endParaRPr lang="en-US" dirty="0"/>
          </a:p>
        </p:txBody>
      </p:sp>
      <p:sp>
        <p:nvSpPr>
          <p:cNvPr id="4" name="Slide Number Placeholder 3"/>
          <p:cNvSpPr>
            <a:spLocks noGrp="1"/>
          </p:cNvSpPr>
          <p:nvPr>
            <p:ph type="sldNum" sz="quarter" idx="10"/>
          </p:nvPr>
        </p:nvSpPr>
        <p:spPr/>
        <p:txBody>
          <a:bodyPr/>
          <a:lstStyle/>
          <a:p>
            <a:fld id="{530449A4-9C30-4B33-8146-50A7AD96306F}" type="slidenum">
              <a:rPr lang="en-US" smtClean="0"/>
              <a:t>26</a:t>
            </a:fld>
            <a:endParaRPr lang="en-US"/>
          </a:p>
        </p:txBody>
      </p:sp>
    </p:spTree>
    <p:extLst>
      <p:ext uri="{BB962C8B-B14F-4D97-AF65-F5344CB8AC3E}">
        <p14:creationId xmlns:p14="http://schemas.microsoft.com/office/powerpoint/2010/main" val="37483618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Here are the averages per farm shown against the Pelletier paper’s averages for feedlot and grass-fed beef; the reference line is the grass-fed beef average age-weight index from that paper.  Again, you can see that heritage breeds are a confounding factor when you are trying to compare feedlot systems to grass-fed systems. </a:t>
            </a:r>
            <a:endParaRPr lang="en-US" dirty="0" smtClean="0"/>
          </a:p>
          <a:p>
            <a:endParaRPr lang="en-US" dirty="0"/>
          </a:p>
        </p:txBody>
      </p:sp>
      <p:sp>
        <p:nvSpPr>
          <p:cNvPr id="4" name="Slide Number Placeholder 3"/>
          <p:cNvSpPr>
            <a:spLocks noGrp="1"/>
          </p:cNvSpPr>
          <p:nvPr>
            <p:ph type="sldNum" sz="quarter" idx="10"/>
          </p:nvPr>
        </p:nvSpPr>
        <p:spPr/>
        <p:txBody>
          <a:bodyPr/>
          <a:lstStyle/>
          <a:p>
            <a:fld id="{530449A4-9C30-4B33-8146-50A7AD96306F}" type="slidenum">
              <a:rPr lang="en-US" smtClean="0"/>
              <a:t>27</a:t>
            </a:fld>
            <a:endParaRPr lang="en-US"/>
          </a:p>
        </p:txBody>
      </p:sp>
    </p:spTree>
    <p:extLst>
      <p:ext uri="{BB962C8B-B14F-4D97-AF65-F5344CB8AC3E}">
        <p14:creationId xmlns:p14="http://schemas.microsoft.com/office/powerpoint/2010/main" val="14115186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chart and the next</a:t>
            </a:r>
            <a:r>
              <a:rPr lang="en-US" baseline="0" dirty="0" smtClean="0"/>
              <a:t> one from the Grass Meadows Farm show pretty typical patterns of change in ADG over time as grass-fed cattle are weaned, put on stored forage for the winter, and then moved to pasture.</a:t>
            </a:r>
            <a:endParaRPr lang="en-US" dirty="0"/>
          </a:p>
        </p:txBody>
      </p:sp>
      <p:sp>
        <p:nvSpPr>
          <p:cNvPr id="4" name="Slide Number Placeholder 3"/>
          <p:cNvSpPr>
            <a:spLocks noGrp="1"/>
          </p:cNvSpPr>
          <p:nvPr>
            <p:ph type="sldNum" sz="quarter" idx="10"/>
          </p:nvPr>
        </p:nvSpPr>
        <p:spPr/>
        <p:txBody>
          <a:bodyPr/>
          <a:lstStyle/>
          <a:p>
            <a:fld id="{530449A4-9C30-4B33-8146-50A7AD96306F}" type="slidenum">
              <a:rPr lang="en-US" smtClean="0"/>
              <a:t>29</a:t>
            </a:fld>
            <a:endParaRPr lang="en-US"/>
          </a:p>
        </p:txBody>
      </p:sp>
    </p:spTree>
    <p:extLst>
      <p:ext uri="{BB962C8B-B14F-4D97-AF65-F5344CB8AC3E}">
        <p14:creationId xmlns:p14="http://schemas.microsoft.com/office/powerpoint/2010/main" val="24308089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Grass Meadows farm had a much shorter birth-to-wean period and a much longer pasture-to-finish period than the </a:t>
            </a:r>
            <a:r>
              <a:rPr lang="en-US" baseline="0" dirty="0" err="1" smtClean="0"/>
              <a:t>McMillin</a:t>
            </a:r>
            <a:r>
              <a:rPr lang="en-US" baseline="0" dirty="0" smtClean="0"/>
              <a:t> Farm did. </a:t>
            </a:r>
            <a:endParaRPr lang="en-US" dirty="0"/>
          </a:p>
        </p:txBody>
      </p:sp>
      <p:sp>
        <p:nvSpPr>
          <p:cNvPr id="4" name="Slide Number Placeholder 3"/>
          <p:cNvSpPr>
            <a:spLocks noGrp="1"/>
          </p:cNvSpPr>
          <p:nvPr>
            <p:ph type="sldNum" sz="quarter" idx="10"/>
          </p:nvPr>
        </p:nvSpPr>
        <p:spPr/>
        <p:txBody>
          <a:bodyPr/>
          <a:lstStyle/>
          <a:p>
            <a:fld id="{530449A4-9C30-4B33-8146-50A7AD96306F}" type="slidenum">
              <a:rPr lang="en-US" smtClean="0"/>
              <a:t>30</a:t>
            </a:fld>
            <a:endParaRPr lang="en-US"/>
          </a:p>
        </p:txBody>
      </p:sp>
    </p:spTree>
    <p:extLst>
      <p:ext uri="{BB962C8B-B14F-4D97-AF65-F5344CB8AC3E}">
        <p14:creationId xmlns:p14="http://schemas.microsoft.com/office/powerpoint/2010/main" val="17332242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Scottish Highlander cattle</a:t>
            </a:r>
            <a:r>
              <a:rPr lang="en-US" baseline="0" dirty="0" smtClean="0"/>
              <a:t> on Grass Meadows Farm were kept with their mothers longer and had a far longer finishing period than the Angus/</a:t>
            </a:r>
            <a:r>
              <a:rPr lang="en-US" baseline="0" dirty="0" err="1" smtClean="0"/>
              <a:t>Gelbveih</a:t>
            </a:r>
            <a:r>
              <a:rPr lang="en-US" baseline="0" dirty="0" smtClean="0"/>
              <a:t> cattle on the same farm. The ADGs were also lower.</a:t>
            </a:r>
            <a:endParaRPr lang="en-US" dirty="0"/>
          </a:p>
        </p:txBody>
      </p:sp>
      <p:sp>
        <p:nvSpPr>
          <p:cNvPr id="4" name="Slide Number Placeholder 3"/>
          <p:cNvSpPr>
            <a:spLocks noGrp="1"/>
          </p:cNvSpPr>
          <p:nvPr>
            <p:ph type="sldNum" sz="quarter" idx="10"/>
          </p:nvPr>
        </p:nvSpPr>
        <p:spPr/>
        <p:txBody>
          <a:bodyPr/>
          <a:lstStyle/>
          <a:p>
            <a:fld id="{530449A4-9C30-4B33-8146-50A7AD96306F}" type="slidenum">
              <a:rPr lang="en-US" smtClean="0"/>
              <a:t>31</a:t>
            </a:fld>
            <a:endParaRPr lang="en-US"/>
          </a:p>
        </p:txBody>
      </p:sp>
    </p:spTree>
    <p:extLst>
      <p:ext uri="{BB962C8B-B14F-4D97-AF65-F5344CB8AC3E}">
        <p14:creationId xmlns:p14="http://schemas.microsoft.com/office/powerpoint/2010/main" val="3597324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Edgar, the Grasses (Jake and Lindsay),</a:t>
            </a:r>
            <a:r>
              <a:rPr lang="en-US" baseline="0" dirty="0" smtClean="0"/>
              <a:t> and Bill </a:t>
            </a:r>
            <a:r>
              <a:rPr lang="en-US" baseline="0" dirty="0" err="1" smtClean="0"/>
              <a:t>McMillin</a:t>
            </a:r>
            <a:r>
              <a:rPr lang="en-US" baseline="0" dirty="0" smtClean="0"/>
              <a:t> were my farmer-cooperators. Troy </a:t>
            </a:r>
            <a:r>
              <a:rPr lang="en-US" baseline="0" dirty="0" err="1" smtClean="0"/>
              <a:t>Salzer</a:t>
            </a:r>
            <a:r>
              <a:rPr lang="en-US" baseline="0" dirty="0" smtClean="0"/>
              <a:t> also raises beef cattle and was very helpful in working with Edgar and making the Carlton Co. livestock scale available. Wayne Martin, Alternative Livestock Specialist, is someone I bounce ideas off of a lot. My husband, Joe, and my parents put up with a lot of extra messing around with cattle to get weights at the right time and many other things. Kate Clancy’s earlier work helped shape my thinking on the environmental impact of grass-fed beef. Helene Murray, my boss, has been great about moral support. Kris Johnson originally circulated the Pelletier paper to MISA board members and staff, which launched me toward this project. Kate </a:t>
            </a:r>
            <a:r>
              <a:rPr lang="en-US" baseline="0" dirty="0" err="1" smtClean="0"/>
              <a:t>Seager</a:t>
            </a:r>
            <a:r>
              <a:rPr lang="en-US" baseline="0" dirty="0" smtClean="0"/>
              <a:t> and Betsy Wieland were also great about moral support and help with some of the intricacies of SARE grants. The Midwest Perennial Forage Working group is part of Green Lands Blue Waters and is a great group for networking, discussion, and bouncing of ideas. Rich </a:t>
            </a:r>
            <a:r>
              <a:rPr lang="en-US" baseline="0" dirty="0" err="1" smtClean="0"/>
              <a:t>Pirog</a:t>
            </a:r>
            <a:r>
              <a:rPr lang="en-US" baseline="0" dirty="0" smtClean="0"/>
              <a:t> was co-author on the paper that launched me toward this, and was generous in answering my questions and concerns about that paper. Laura Paine is a grass-fed producer and education in SW Wisconsin and has been helpful with framing ideas and interpreting results.</a:t>
            </a:r>
            <a:endParaRPr lang="en-US" dirty="0"/>
          </a:p>
        </p:txBody>
      </p:sp>
      <p:sp>
        <p:nvSpPr>
          <p:cNvPr id="4" name="Slide Number Placeholder 3"/>
          <p:cNvSpPr>
            <a:spLocks noGrp="1"/>
          </p:cNvSpPr>
          <p:nvPr>
            <p:ph type="sldNum" sz="quarter" idx="10"/>
          </p:nvPr>
        </p:nvSpPr>
        <p:spPr/>
        <p:txBody>
          <a:bodyPr/>
          <a:lstStyle/>
          <a:p>
            <a:fld id="{530449A4-9C30-4B33-8146-50A7AD96306F}" type="slidenum">
              <a:rPr lang="en-US" smtClean="0"/>
              <a:t>3</a:t>
            </a:fld>
            <a:endParaRPr lang="en-US"/>
          </a:p>
        </p:txBody>
      </p:sp>
    </p:spTree>
    <p:extLst>
      <p:ext uri="{BB962C8B-B14F-4D97-AF65-F5344CB8AC3E}">
        <p14:creationId xmlns:p14="http://schemas.microsoft.com/office/powerpoint/2010/main" val="38840852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Oh,</a:t>
            </a:r>
            <a:r>
              <a:rPr lang="en-US" baseline="0" dirty="0" smtClean="0"/>
              <a:t> boy. Then there’s the Jewett farm, with virtually zero ADG in the pasture-to-finish period for the 2012-born calves.</a:t>
            </a:r>
            <a:endParaRPr lang="en-US" dirty="0"/>
          </a:p>
        </p:txBody>
      </p:sp>
      <p:sp>
        <p:nvSpPr>
          <p:cNvPr id="4" name="Slide Number Placeholder 3"/>
          <p:cNvSpPr>
            <a:spLocks noGrp="1"/>
          </p:cNvSpPr>
          <p:nvPr>
            <p:ph type="sldNum" sz="quarter" idx="10"/>
          </p:nvPr>
        </p:nvSpPr>
        <p:spPr/>
        <p:txBody>
          <a:bodyPr/>
          <a:lstStyle/>
          <a:p>
            <a:fld id="{530449A4-9C30-4B33-8146-50A7AD96306F}" type="slidenum">
              <a:rPr lang="en-US" smtClean="0"/>
              <a:t>32</a:t>
            </a:fld>
            <a:endParaRPr lang="en-US"/>
          </a:p>
        </p:txBody>
      </p:sp>
    </p:spTree>
    <p:extLst>
      <p:ext uri="{BB962C8B-B14F-4D97-AF65-F5344CB8AC3E}">
        <p14:creationId xmlns:p14="http://schemas.microsoft.com/office/powerpoint/2010/main" val="22218634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a:t>
            </a:r>
            <a:r>
              <a:rPr lang="en-US" baseline="0" dirty="0" smtClean="0"/>
              <a:t> 2012 and 2013, the Jewett farm was doing summer marketing of grass-fed beef.  This happened in July and August, and meant a short time </a:t>
            </a:r>
            <a:r>
              <a:rPr lang="en-US" baseline="0" dirty="0" smtClean="0"/>
              <a:t>window, sometimes as short as 50 </a:t>
            </a:r>
            <a:r>
              <a:rPr lang="en-US" baseline="0" dirty="0" smtClean="0"/>
              <a:t>to 65 </a:t>
            </a:r>
            <a:r>
              <a:rPr lang="en-US" baseline="0" dirty="0" smtClean="0"/>
              <a:t>days, </a:t>
            </a:r>
            <a:r>
              <a:rPr lang="en-US" baseline="0" dirty="0" smtClean="0"/>
              <a:t>between pasture turn-out and slaughter. It looks like there was an adjustment period for going from winter hay to spring pasture for some steers, and they didn’t have time to gain back what they </a:t>
            </a:r>
            <a:r>
              <a:rPr lang="en-US" baseline="0" dirty="0" smtClean="0"/>
              <a:t>had lost during that adjustment. </a:t>
            </a:r>
            <a:endParaRPr lang="en-US" dirty="0"/>
          </a:p>
        </p:txBody>
      </p:sp>
      <p:sp>
        <p:nvSpPr>
          <p:cNvPr id="4" name="Slide Number Placeholder 3"/>
          <p:cNvSpPr>
            <a:spLocks noGrp="1"/>
          </p:cNvSpPr>
          <p:nvPr>
            <p:ph type="sldNum" sz="quarter" idx="10"/>
          </p:nvPr>
        </p:nvSpPr>
        <p:spPr/>
        <p:txBody>
          <a:bodyPr/>
          <a:lstStyle/>
          <a:p>
            <a:fld id="{530449A4-9C30-4B33-8146-50A7AD96306F}" type="slidenum">
              <a:rPr lang="en-US" smtClean="0"/>
              <a:t>34</a:t>
            </a:fld>
            <a:endParaRPr lang="en-US"/>
          </a:p>
        </p:txBody>
      </p:sp>
    </p:spTree>
    <p:extLst>
      <p:ext uri="{BB962C8B-B14F-4D97-AF65-F5344CB8AC3E}">
        <p14:creationId xmlns:p14="http://schemas.microsoft.com/office/powerpoint/2010/main" val="23919737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was no similar pattern of negative ADG at the </a:t>
            </a:r>
            <a:r>
              <a:rPr lang="en-US" baseline="0" dirty="0" err="1" smtClean="0"/>
              <a:t>McMillin</a:t>
            </a:r>
            <a:r>
              <a:rPr lang="en-US" baseline="0" dirty="0" smtClean="0"/>
              <a:t> farm, even in animals marketed a short time after pasture turn-out.  This might be related to the higher-quality winter forage on the </a:t>
            </a:r>
            <a:r>
              <a:rPr lang="en-US" baseline="0" dirty="0" err="1" smtClean="0"/>
              <a:t>McMillin</a:t>
            </a:r>
            <a:r>
              <a:rPr lang="en-US" baseline="0" dirty="0" smtClean="0"/>
              <a:t> farm – there may have been less of an adjustment in going from winter stored forage to spring pasture.</a:t>
            </a:r>
            <a:endParaRPr lang="en-US" dirty="0"/>
          </a:p>
        </p:txBody>
      </p:sp>
      <p:sp>
        <p:nvSpPr>
          <p:cNvPr id="4" name="Slide Number Placeholder 3"/>
          <p:cNvSpPr>
            <a:spLocks noGrp="1"/>
          </p:cNvSpPr>
          <p:nvPr>
            <p:ph type="sldNum" sz="quarter" idx="10"/>
          </p:nvPr>
        </p:nvSpPr>
        <p:spPr/>
        <p:txBody>
          <a:bodyPr/>
          <a:lstStyle/>
          <a:p>
            <a:fld id="{530449A4-9C30-4B33-8146-50A7AD96306F}" type="slidenum">
              <a:rPr lang="en-US" smtClean="0"/>
              <a:t>35</a:t>
            </a:fld>
            <a:endParaRPr lang="en-US"/>
          </a:p>
        </p:txBody>
      </p:sp>
    </p:spTree>
    <p:extLst>
      <p:ext uri="{BB962C8B-B14F-4D97-AF65-F5344CB8AC3E}">
        <p14:creationId xmlns:p14="http://schemas.microsoft.com/office/powerpoint/2010/main" val="24100625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four farms were pretty different</a:t>
            </a:r>
            <a:r>
              <a:rPr lang="en-US" baseline="0" dirty="0" smtClean="0"/>
              <a:t> in terms of their forage quality and feeding system for their winter feed. </a:t>
            </a:r>
            <a:endParaRPr lang="en-US" dirty="0"/>
          </a:p>
        </p:txBody>
      </p:sp>
      <p:sp>
        <p:nvSpPr>
          <p:cNvPr id="4" name="Slide Number Placeholder 3"/>
          <p:cNvSpPr>
            <a:spLocks noGrp="1"/>
          </p:cNvSpPr>
          <p:nvPr>
            <p:ph type="sldNum" sz="quarter" idx="10"/>
          </p:nvPr>
        </p:nvSpPr>
        <p:spPr/>
        <p:txBody>
          <a:bodyPr/>
          <a:lstStyle/>
          <a:p>
            <a:fld id="{530449A4-9C30-4B33-8146-50A7AD96306F}" type="slidenum">
              <a:rPr lang="en-US" smtClean="0"/>
              <a:t>36</a:t>
            </a:fld>
            <a:endParaRPr lang="en-US"/>
          </a:p>
        </p:txBody>
      </p:sp>
    </p:spTree>
    <p:extLst>
      <p:ext uri="{BB962C8B-B14F-4D97-AF65-F5344CB8AC3E}">
        <p14:creationId xmlns:p14="http://schemas.microsoft.com/office/powerpoint/2010/main" val="29496426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how the economics</a:t>
            </a:r>
            <a:r>
              <a:rPr lang="en-US" baseline="0" dirty="0" smtClean="0"/>
              <a:t> shake out.  This is the quick-and-dirty; I go into exhaustive detail about how these numbers were calculated in my report, which I will be happy to send to anyone who sends me a request.</a:t>
            </a:r>
            <a:endParaRPr lang="en-US" dirty="0"/>
          </a:p>
        </p:txBody>
      </p:sp>
      <p:sp>
        <p:nvSpPr>
          <p:cNvPr id="4" name="Slide Number Placeholder 3"/>
          <p:cNvSpPr>
            <a:spLocks noGrp="1"/>
          </p:cNvSpPr>
          <p:nvPr>
            <p:ph type="sldNum" sz="quarter" idx="10"/>
          </p:nvPr>
        </p:nvSpPr>
        <p:spPr/>
        <p:txBody>
          <a:bodyPr/>
          <a:lstStyle/>
          <a:p>
            <a:fld id="{530449A4-9C30-4B33-8146-50A7AD96306F}" type="slidenum">
              <a:rPr lang="en-US" smtClean="0"/>
              <a:t>37</a:t>
            </a:fld>
            <a:endParaRPr lang="en-US"/>
          </a:p>
        </p:txBody>
      </p:sp>
    </p:spTree>
    <p:extLst>
      <p:ext uri="{BB962C8B-B14F-4D97-AF65-F5344CB8AC3E}">
        <p14:creationId xmlns:p14="http://schemas.microsoft.com/office/powerpoint/2010/main" val="1825256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is grass-fed or pasture-based</a:t>
            </a:r>
            <a:r>
              <a:rPr lang="en-US" baseline="0" dirty="0" smtClean="0"/>
              <a:t> beef production important?  Hay and Permanent pasture reduces soil erosion, and soil erosion is both loss of wealth to farmers and cost to people living downstream.</a:t>
            </a:r>
            <a:endParaRPr lang="en-US" dirty="0"/>
          </a:p>
        </p:txBody>
      </p:sp>
      <p:sp>
        <p:nvSpPr>
          <p:cNvPr id="4" name="Slide Number Placeholder 3"/>
          <p:cNvSpPr>
            <a:spLocks noGrp="1"/>
          </p:cNvSpPr>
          <p:nvPr>
            <p:ph type="sldNum" sz="quarter" idx="10"/>
          </p:nvPr>
        </p:nvSpPr>
        <p:spPr/>
        <p:txBody>
          <a:bodyPr/>
          <a:lstStyle/>
          <a:p>
            <a:fld id="{530449A4-9C30-4B33-8146-50A7AD96306F}" type="slidenum">
              <a:rPr lang="en-US" smtClean="0"/>
              <a:t>4</a:t>
            </a:fld>
            <a:endParaRPr lang="en-US"/>
          </a:p>
        </p:txBody>
      </p:sp>
    </p:spTree>
    <p:extLst>
      <p:ext uri="{BB962C8B-B14F-4D97-AF65-F5344CB8AC3E}">
        <p14:creationId xmlns:p14="http://schemas.microsoft.com/office/powerpoint/2010/main" val="561495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Perennial</a:t>
            </a:r>
            <a:r>
              <a:rPr lang="en-US" baseline="0" dirty="0" smtClean="0"/>
              <a:t> grasses have extensive, deep and fibrous root systems that all interlock with each other in a field setting and are present and living in the soil year-round, preventing soil loss.</a:t>
            </a:r>
            <a:endParaRPr lang="en-US" dirty="0"/>
          </a:p>
        </p:txBody>
      </p:sp>
      <p:sp>
        <p:nvSpPr>
          <p:cNvPr id="4" name="Slide Number Placeholder 3"/>
          <p:cNvSpPr>
            <a:spLocks noGrp="1"/>
          </p:cNvSpPr>
          <p:nvPr>
            <p:ph type="sldNum" sz="quarter" idx="10"/>
          </p:nvPr>
        </p:nvSpPr>
        <p:spPr/>
        <p:txBody>
          <a:bodyPr/>
          <a:lstStyle/>
          <a:p>
            <a:fld id="{530449A4-9C30-4B33-8146-50A7AD96306F}" type="slidenum">
              <a:rPr lang="en-US" smtClean="0"/>
              <a:t>5</a:t>
            </a:fld>
            <a:endParaRPr lang="en-US"/>
          </a:p>
        </p:txBody>
      </p:sp>
    </p:spTree>
    <p:extLst>
      <p:ext uri="{BB962C8B-B14F-4D97-AF65-F5344CB8AC3E}">
        <p14:creationId xmlns:p14="http://schemas.microsoft.com/office/powerpoint/2010/main" val="2705701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the paper that launched me on this project.</a:t>
            </a:r>
            <a:endParaRPr lang="en-US" dirty="0"/>
          </a:p>
        </p:txBody>
      </p:sp>
      <p:sp>
        <p:nvSpPr>
          <p:cNvPr id="4" name="Slide Number Placeholder 3"/>
          <p:cNvSpPr>
            <a:spLocks noGrp="1"/>
          </p:cNvSpPr>
          <p:nvPr>
            <p:ph type="sldNum" sz="quarter" idx="10"/>
          </p:nvPr>
        </p:nvSpPr>
        <p:spPr/>
        <p:txBody>
          <a:bodyPr/>
          <a:lstStyle/>
          <a:p>
            <a:fld id="{530449A4-9C30-4B33-8146-50A7AD96306F}" type="slidenum">
              <a:rPr lang="en-US" smtClean="0"/>
              <a:t>6</a:t>
            </a:fld>
            <a:endParaRPr lang="en-US"/>
          </a:p>
        </p:txBody>
      </p:sp>
    </p:spTree>
    <p:extLst>
      <p:ext uri="{BB962C8B-B14F-4D97-AF65-F5344CB8AC3E}">
        <p14:creationId xmlns:p14="http://schemas.microsoft.com/office/powerpoint/2010/main" val="1874605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Quote</a:t>
            </a:r>
            <a:r>
              <a:rPr lang="en-US" baseline="0" dirty="0" smtClean="0"/>
              <a:t> from the Results &amp; Discussion section of the Pelletier paper.  I read this and thought, how could this possibly be?</a:t>
            </a:r>
            <a:endParaRPr lang="en-US" dirty="0"/>
          </a:p>
        </p:txBody>
      </p:sp>
      <p:sp>
        <p:nvSpPr>
          <p:cNvPr id="4" name="Slide Number Placeholder 3"/>
          <p:cNvSpPr>
            <a:spLocks noGrp="1"/>
          </p:cNvSpPr>
          <p:nvPr>
            <p:ph type="sldNum" sz="quarter" idx="10"/>
          </p:nvPr>
        </p:nvSpPr>
        <p:spPr/>
        <p:txBody>
          <a:bodyPr/>
          <a:lstStyle/>
          <a:p>
            <a:fld id="{530449A4-9C30-4B33-8146-50A7AD96306F}" type="slidenum">
              <a:rPr lang="en-US" smtClean="0"/>
              <a:t>7</a:t>
            </a:fld>
            <a:endParaRPr lang="en-US"/>
          </a:p>
        </p:txBody>
      </p:sp>
    </p:spTree>
    <p:extLst>
      <p:ext uri="{BB962C8B-B14F-4D97-AF65-F5344CB8AC3E}">
        <p14:creationId xmlns:p14="http://schemas.microsoft.com/office/powerpoint/2010/main" val="803110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started to get an inkling</a:t>
            </a:r>
            <a:r>
              <a:rPr lang="en-US" baseline="0" dirty="0" smtClean="0"/>
              <a:t> of how the authors could have found that result in this assumption that went into their life cycle analysis.  That is a long time to spend finishing cattle, post-weaning.  Rich </a:t>
            </a:r>
            <a:r>
              <a:rPr lang="en-US" baseline="0" dirty="0" err="1" smtClean="0"/>
              <a:t>Pirog</a:t>
            </a:r>
            <a:r>
              <a:rPr lang="en-US" baseline="0" dirty="0" smtClean="0"/>
              <a:t> confirmed that the length of time to finish was a major contributing factor to the poor performance of grass-fed beef relative to feedlot beef in their analysis.</a:t>
            </a:r>
            <a:endParaRPr lang="en-US" dirty="0"/>
          </a:p>
        </p:txBody>
      </p:sp>
      <p:sp>
        <p:nvSpPr>
          <p:cNvPr id="4" name="Slide Number Placeholder 3"/>
          <p:cNvSpPr>
            <a:spLocks noGrp="1"/>
          </p:cNvSpPr>
          <p:nvPr>
            <p:ph type="sldNum" sz="quarter" idx="10"/>
          </p:nvPr>
        </p:nvSpPr>
        <p:spPr/>
        <p:txBody>
          <a:bodyPr/>
          <a:lstStyle/>
          <a:p>
            <a:fld id="{530449A4-9C30-4B33-8146-50A7AD96306F}" type="slidenum">
              <a:rPr lang="en-US" smtClean="0"/>
              <a:t>8</a:t>
            </a:fld>
            <a:endParaRPr lang="en-US"/>
          </a:p>
        </p:txBody>
      </p:sp>
    </p:spTree>
    <p:extLst>
      <p:ext uri="{BB962C8B-B14F-4D97-AF65-F5344CB8AC3E}">
        <p14:creationId xmlns:p14="http://schemas.microsoft.com/office/powerpoint/2010/main" val="1876147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figures are from the Pelletier paper, and are post-weaning figures.  </a:t>
            </a:r>
            <a:endParaRPr lang="en-US" dirty="0"/>
          </a:p>
        </p:txBody>
      </p:sp>
      <p:sp>
        <p:nvSpPr>
          <p:cNvPr id="4" name="Slide Number Placeholder 3"/>
          <p:cNvSpPr>
            <a:spLocks noGrp="1"/>
          </p:cNvSpPr>
          <p:nvPr>
            <p:ph type="sldNum" sz="quarter" idx="10"/>
          </p:nvPr>
        </p:nvSpPr>
        <p:spPr/>
        <p:txBody>
          <a:bodyPr/>
          <a:lstStyle/>
          <a:p>
            <a:fld id="{530449A4-9C30-4B33-8146-50A7AD96306F}" type="slidenum">
              <a:rPr lang="en-US" smtClean="0"/>
              <a:t>9</a:t>
            </a:fld>
            <a:endParaRPr lang="en-US"/>
          </a:p>
        </p:txBody>
      </p:sp>
    </p:spTree>
    <p:extLst>
      <p:ext uri="{BB962C8B-B14F-4D97-AF65-F5344CB8AC3E}">
        <p14:creationId xmlns:p14="http://schemas.microsoft.com/office/powerpoint/2010/main" val="212067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2729B7D-8580-411F-8348-D3B7934038CA}" type="datetimeFigureOut">
              <a:rPr lang="en-US" smtClean="0"/>
              <a:t>5/6/2015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A76E13-8FF1-4F7E-AACA-EEDF1B9F82FB}" type="slidenum">
              <a:rPr lang="en-US" smtClean="0"/>
              <a:t>‹#›</a:t>
            </a:fld>
            <a:endParaRPr lang="en-US"/>
          </a:p>
        </p:txBody>
      </p:sp>
    </p:spTree>
    <p:extLst>
      <p:ext uri="{BB962C8B-B14F-4D97-AF65-F5344CB8AC3E}">
        <p14:creationId xmlns:p14="http://schemas.microsoft.com/office/powerpoint/2010/main" val="3455618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729B7D-8580-411F-8348-D3B7934038CA}" type="datetimeFigureOut">
              <a:rPr lang="en-US" smtClean="0"/>
              <a:t>5/6/2015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A76E13-8FF1-4F7E-AACA-EEDF1B9F82FB}" type="slidenum">
              <a:rPr lang="en-US" smtClean="0"/>
              <a:t>‹#›</a:t>
            </a:fld>
            <a:endParaRPr lang="en-US"/>
          </a:p>
        </p:txBody>
      </p:sp>
    </p:spTree>
    <p:extLst>
      <p:ext uri="{BB962C8B-B14F-4D97-AF65-F5344CB8AC3E}">
        <p14:creationId xmlns:p14="http://schemas.microsoft.com/office/powerpoint/2010/main" val="1482528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729B7D-8580-411F-8348-D3B7934038CA}" type="datetimeFigureOut">
              <a:rPr lang="en-US" smtClean="0"/>
              <a:t>5/6/2015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A76E13-8FF1-4F7E-AACA-EEDF1B9F82FB}" type="slidenum">
              <a:rPr lang="en-US" smtClean="0"/>
              <a:t>‹#›</a:t>
            </a:fld>
            <a:endParaRPr lang="en-US"/>
          </a:p>
        </p:txBody>
      </p:sp>
    </p:spTree>
    <p:extLst>
      <p:ext uri="{BB962C8B-B14F-4D97-AF65-F5344CB8AC3E}">
        <p14:creationId xmlns:p14="http://schemas.microsoft.com/office/powerpoint/2010/main" val="28454137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2729B7D-8580-411F-8348-D3B7934038CA}" type="datetimeFigureOut">
              <a:rPr lang="en-US" smtClean="0">
                <a:solidFill>
                  <a:prstClr val="black">
                    <a:tint val="75000"/>
                  </a:prstClr>
                </a:solidFill>
              </a:rPr>
              <a:pPr/>
              <a:t>5/6/2015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1A76E13-8FF1-4F7E-AACA-EEDF1B9F8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38261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729B7D-8580-411F-8348-D3B7934038CA}" type="datetimeFigureOut">
              <a:rPr lang="en-US" smtClean="0">
                <a:solidFill>
                  <a:prstClr val="black">
                    <a:tint val="75000"/>
                  </a:prstClr>
                </a:solidFill>
              </a:rPr>
              <a:pPr/>
              <a:t>5/6/2015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1A76E13-8FF1-4F7E-AACA-EEDF1B9F8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0089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729B7D-8580-411F-8348-D3B7934038CA}" type="datetimeFigureOut">
              <a:rPr lang="en-US" smtClean="0">
                <a:solidFill>
                  <a:prstClr val="black">
                    <a:tint val="75000"/>
                  </a:prstClr>
                </a:solidFill>
              </a:rPr>
              <a:pPr/>
              <a:t>5/6/2015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1A76E13-8FF1-4F7E-AACA-EEDF1B9F8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42112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2729B7D-8580-411F-8348-D3B7934038CA}" type="datetimeFigureOut">
              <a:rPr lang="en-US" smtClean="0">
                <a:solidFill>
                  <a:prstClr val="black">
                    <a:tint val="75000"/>
                  </a:prstClr>
                </a:solidFill>
              </a:rPr>
              <a:pPr/>
              <a:t>5/6/2015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1A76E13-8FF1-4F7E-AACA-EEDF1B9F8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19357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2729B7D-8580-411F-8348-D3B7934038CA}" type="datetimeFigureOut">
              <a:rPr lang="en-US" smtClean="0">
                <a:solidFill>
                  <a:prstClr val="black">
                    <a:tint val="75000"/>
                  </a:prstClr>
                </a:solidFill>
              </a:rPr>
              <a:pPr/>
              <a:t>5/6/2015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1A76E13-8FF1-4F7E-AACA-EEDF1B9F8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37583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729B7D-8580-411F-8348-D3B7934038CA}" type="datetimeFigureOut">
              <a:rPr lang="en-US" smtClean="0">
                <a:solidFill>
                  <a:prstClr val="black">
                    <a:tint val="75000"/>
                  </a:prstClr>
                </a:solidFill>
              </a:rPr>
              <a:pPr/>
              <a:t>5/6/2015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1A76E13-8FF1-4F7E-AACA-EEDF1B9F8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46382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729B7D-8580-411F-8348-D3B7934038CA}" type="datetimeFigureOut">
              <a:rPr lang="en-US" smtClean="0">
                <a:solidFill>
                  <a:prstClr val="black">
                    <a:tint val="75000"/>
                  </a:prstClr>
                </a:solidFill>
              </a:rPr>
              <a:pPr/>
              <a:t>5/6/2015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1A76E13-8FF1-4F7E-AACA-EEDF1B9F8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80855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729B7D-8580-411F-8348-D3B7934038CA}" type="datetimeFigureOut">
              <a:rPr lang="en-US" smtClean="0">
                <a:solidFill>
                  <a:prstClr val="black">
                    <a:tint val="75000"/>
                  </a:prstClr>
                </a:solidFill>
              </a:rPr>
              <a:pPr/>
              <a:t>5/6/2015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1A76E13-8FF1-4F7E-AACA-EEDF1B9F8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5329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729B7D-8580-411F-8348-D3B7934038CA}" type="datetimeFigureOut">
              <a:rPr lang="en-US" smtClean="0"/>
              <a:t>5/6/2015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A76E13-8FF1-4F7E-AACA-EEDF1B9F82FB}" type="slidenum">
              <a:rPr lang="en-US" smtClean="0"/>
              <a:t>‹#›</a:t>
            </a:fld>
            <a:endParaRPr lang="en-US"/>
          </a:p>
        </p:txBody>
      </p:sp>
    </p:spTree>
    <p:extLst>
      <p:ext uri="{BB962C8B-B14F-4D97-AF65-F5344CB8AC3E}">
        <p14:creationId xmlns:p14="http://schemas.microsoft.com/office/powerpoint/2010/main" val="29466478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729B7D-8580-411F-8348-D3B7934038CA}" type="datetimeFigureOut">
              <a:rPr lang="en-US" smtClean="0">
                <a:solidFill>
                  <a:prstClr val="black">
                    <a:tint val="75000"/>
                  </a:prstClr>
                </a:solidFill>
              </a:rPr>
              <a:pPr/>
              <a:t>5/6/2015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1A76E13-8FF1-4F7E-AACA-EEDF1B9F8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04729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729B7D-8580-411F-8348-D3B7934038CA}" type="datetimeFigureOut">
              <a:rPr lang="en-US" smtClean="0">
                <a:solidFill>
                  <a:prstClr val="black">
                    <a:tint val="75000"/>
                  </a:prstClr>
                </a:solidFill>
              </a:rPr>
              <a:pPr/>
              <a:t>5/6/2015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1A76E13-8FF1-4F7E-AACA-EEDF1B9F8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44345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729B7D-8580-411F-8348-D3B7934038CA}" type="datetimeFigureOut">
              <a:rPr lang="en-US" smtClean="0">
                <a:solidFill>
                  <a:prstClr val="black">
                    <a:tint val="75000"/>
                  </a:prstClr>
                </a:solidFill>
              </a:rPr>
              <a:pPr/>
              <a:t>5/6/2015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1A76E13-8FF1-4F7E-AACA-EEDF1B9F8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49103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2729B7D-8580-411F-8348-D3B7934038CA}" type="datetimeFigureOut">
              <a:rPr lang="en-US" smtClean="0">
                <a:solidFill>
                  <a:prstClr val="black">
                    <a:tint val="75000"/>
                  </a:prstClr>
                </a:solidFill>
              </a:rPr>
              <a:pPr/>
              <a:t>5/6/2015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1A76E13-8FF1-4F7E-AACA-EEDF1B9F8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95185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729B7D-8580-411F-8348-D3B7934038CA}" type="datetimeFigureOut">
              <a:rPr lang="en-US" smtClean="0">
                <a:solidFill>
                  <a:prstClr val="black">
                    <a:tint val="75000"/>
                  </a:prstClr>
                </a:solidFill>
              </a:rPr>
              <a:pPr/>
              <a:t>5/6/2015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1A76E13-8FF1-4F7E-AACA-EEDF1B9F8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73363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729B7D-8580-411F-8348-D3B7934038CA}" type="datetimeFigureOut">
              <a:rPr lang="en-US" smtClean="0">
                <a:solidFill>
                  <a:prstClr val="black">
                    <a:tint val="75000"/>
                  </a:prstClr>
                </a:solidFill>
              </a:rPr>
              <a:pPr/>
              <a:t>5/6/2015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1A76E13-8FF1-4F7E-AACA-EEDF1B9F8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9501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2729B7D-8580-411F-8348-D3B7934038CA}" type="datetimeFigureOut">
              <a:rPr lang="en-US" smtClean="0">
                <a:solidFill>
                  <a:prstClr val="black">
                    <a:tint val="75000"/>
                  </a:prstClr>
                </a:solidFill>
              </a:rPr>
              <a:pPr/>
              <a:t>5/6/2015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1A76E13-8FF1-4F7E-AACA-EEDF1B9F8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14621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2729B7D-8580-411F-8348-D3B7934038CA}" type="datetimeFigureOut">
              <a:rPr lang="en-US" smtClean="0">
                <a:solidFill>
                  <a:prstClr val="black">
                    <a:tint val="75000"/>
                  </a:prstClr>
                </a:solidFill>
              </a:rPr>
              <a:pPr/>
              <a:t>5/6/2015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1A76E13-8FF1-4F7E-AACA-EEDF1B9F8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79423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729B7D-8580-411F-8348-D3B7934038CA}" type="datetimeFigureOut">
              <a:rPr lang="en-US" smtClean="0">
                <a:solidFill>
                  <a:prstClr val="black">
                    <a:tint val="75000"/>
                  </a:prstClr>
                </a:solidFill>
              </a:rPr>
              <a:pPr/>
              <a:t>5/6/2015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1A76E13-8FF1-4F7E-AACA-EEDF1B9F8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2591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729B7D-8580-411F-8348-D3B7934038CA}" type="datetimeFigureOut">
              <a:rPr lang="en-US" smtClean="0">
                <a:solidFill>
                  <a:prstClr val="black">
                    <a:tint val="75000"/>
                  </a:prstClr>
                </a:solidFill>
              </a:rPr>
              <a:pPr/>
              <a:t>5/6/2015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1A76E13-8FF1-4F7E-AACA-EEDF1B9F8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5328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729B7D-8580-411F-8348-D3B7934038CA}" type="datetimeFigureOut">
              <a:rPr lang="en-US" smtClean="0"/>
              <a:t>5/6/2015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A76E13-8FF1-4F7E-AACA-EEDF1B9F82FB}" type="slidenum">
              <a:rPr lang="en-US" smtClean="0"/>
              <a:t>‹#›</a:t>
            </a:fld>
            <a:endParaRPr lang="en-US"/>
          </a:p>
        </p:txBody>
      </p:sp>
    </p:spTree>
    <p:extLst>
      <p:ext uri="{BB962C8B-B14F-4D97-AF65-F5344CB8AC3E}">
        <p14:creationId xmlns:p14="http://schemas.microsoft.com/office/powerpoint/2010/main" val="41505785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729B7D-8580-411F-8348-D3B7934038CA}" type="datetimeFigureOut">
              <a:rPr lang="en-US" smtClean="0">
                <a:solidFill>
                  <a:prstClr val="black">
                    <a:tint val="75000"/>
                  </a:prstClr>
                </a:solidFill>
              </a:rPr>
              <a:pPr/>
              <a:t>5/6/2015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1A76E13-8FF1-4F7E-AACA-EEDF1B9F8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18041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729B7D-8580-411F-8348-D3B7934038CA}" type="datetimeFigureOut">
              <a:rPr lang="en-US" smtClean="0">
                <a:solidFill>
                  <a:prstClr val="black">
                    <a:tint val="75000"/>
                  </a:prstClr>
                </a:solidFill>
              </a:rPr>
              <a:pPr/>
              <a:t>5/6/2015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1A76E13-8FF1-4F7E-AACA-EEDF1B9F8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70723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729B7D-8580-411F-8348-D3B7934038CA}" type="datetimeFigureOut">
              <a:rPr lang="en-US" smtClean="0">
                <a:solidFill>
                  <a:prstClr val="black">
                    <a:tint val="75000"/>
                  </a:prstClr>
                </a:solidFill>
              </a:rPr>
              <a:pPr/>
              <a:t>5/6/2015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1A76E13-8FF1-4F7E-AACA-EEDF1B9F8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15720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729B7D-8580-411F-8348-D3B7934038CA}" type="datetimeFigureOut">
              <a:rPr lang="en-US" smtClean="0">
                <a:solidFill>
                  <a:prstClr val="black">
                    <a:tint val="75000"/>
                  </a:prstClr>
                </a:solidFill>
              </a:rPr>
              <a:pPr/>
              <a:t>5/6/2015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1A76E13-8FF1-4F7E-AACA-EEDF1B9F8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6951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2729B7D-8580-411F-8348-D3B7934038CA}" type="datetimeFigureOut">
              <a:rPr lang="en-US" smtClean="0"/>
              <a:t>5/6/2015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A76E13-8FF1-4F7E-AACA-EEDF1B9F82FB}" type="slidenum">
              <a:rPr lang="en-US" smtClean="0"/>
              <a:t>‹#›</a:t>
            </a:fld>
            <a:endParaRPr lang="en-US"/>
          </a:p>
        </p:txBody>
      </p:sp>
    </p:spTree>
    <p:extLst>
      <p:ext uri="{BB962C8B-B14F-4D97-AF65-F5344CB8AC3E}">
        <p14:creationId xmlns:p14="http://schemas.microsoft.com/office/powerpoint/2010/main" val="1250700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2729B7D-8580-411F-8348-D3B7934038CA}" type="datetimeFigureOut">
              <a:rPr lang="en-US" smtClean="0"/>
              <a:t>5/6/2015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A76E13-8FF1-4F7E-AACA-EEDF1B9F82FB}" type="slidenum">
              <a:rPr lang="en-US" smtClean="0"/>
              <a:t>‹#›</a:t>
            </a:fld>
            <a:endParaRPr lang="en-US"/>
          </a:p>
        </p:txBody>
      </p:sp>
    </p:spTree>
    <p:extLst>
      <p:ext uri="{BB962C8B-B14F-4D97-AF65-F5344CB8AC3E}">
        <p14:creationId xmlns:p14="http://schemas.microsoft.com/office/powerpoint/2010/main" val="4271079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729B7D-8580-411F-8348-D3B7934038CA}" type="datetimeFigureOut">
              <a:rPr lang="en-US" smtClean="0"/>
              <a:t>5/6/2015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A76E13-8FF1-4F7E-AACA-EEDF1B9F82FB}" type="slidenum">
              <a:rPr lang="en-US" smtClean="0"/>
              <a:t>‹#›</a:t>
            </a:fld>
            <a:endParaRPr lang="en-US"/>
          </a:p>
        </p:txBody>
      </p:sp>
    </p:spTree>
    <p:extLst>
      <p:ext uri="{BB962C8B-B14F-4D97-AF65-F5344CB8AC3E}">
        <p14:creationId xmlns:p14="http://schemas.microsoft.com/office/powerpoint/2010/main" val="401499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729B7D-8580-411F-8348-D3B7934038CA}" type="datetimeFigureOut">
              <a:rPr lang="en-US" smtClean="0"/>
              <a:t>5/6/2015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A76E13-8FF1-4F7E-AACA-EEDF1B9F82FB}" type="slidenum">
              <a:rPr lang="en-US" smtClean="0"/>
              <a:t>‹#›</a:t>
            </a:fld>
            <a:endParaRPr lang="en-US"/>
          </a:p>
        </p:txBody>
      </p:sp>
    </p:spTree>
    <p:extLst>
      <p:ext uri="{BB962C8B-B14F-4D97-AF65-F5344CB8AC3E}">
        <p14:creationId xmlns:p14="http://schemas.microsoft.com/office/powerpoint/2010/main" val="2096721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729B7D-8580-411F-8348-D3B7934038CA}" type="datetimeFigureOut">
              <a:rPr lang="en-US" smtClean="0"/>
              <a:t>5/6/2015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A76E13-8FF1-4F7E-AACA-EEDF1B9F82FB}" type="slidenum">
              <a:rPr lang="en-US" smtClean="0"/>
              <a:t>‹#›</a:t>
            </a:fld>
            <a:endParaRPr lang="en-US"/>
          </a:p>
        </p:txBody>
      </p:sp>
    </p:spTree>
    <p:extLst>
      <p:ext uri="{BB962C8B-B14F-4D97-AF65-F5344CB8AC3E}">
        <p14:creationId xmlns:p14="http://schemas.microsoft.com/office/powerpoint/2010/main" val="2952273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729B7D-8580-411F-8348-D3B7934038CA}" type="datetimeFigureOut">
              <a:rPr lang="en-US" smtClean="0"/>
              <a:t>5/6/2015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A76E13-8FF1-4F7E-AACA-EEDF1B9F82FB}" type="slidenum">
              <a:rPr lang="en-US" smtClean="0"/>
              <a:t>‹#›</a:t>
            </a:fld>
            <a:endParaRPr lang="en-US"/>
          </a:p>
        </p:txBody>
      </p:sp>
    </p:spTree>
    <p:extLst>
      <p:ext uri="{BB962C8B-B14F-4D97-AF65-F5344CB8AC3E}">
        <p14:creationId xmlns:p14="http://schemas.microsoft.com/office/powerpoint/2010/main" val="201238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729B7D-8580-411F-8348-D3B7934038CA}" type="datetimeFigureOut">
              <a:rPr lang="en-US" smtClean="0"/>
              <a:t>5/6/2015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A76E13-8FF1-4F7E-AACA-EEDF1B9F82FB}" type="slidenum">
              <a:rPr lang="en-US" smtClean="0"/>
              <a:t>‹#›</a:t>
            </a:fld>
            <a:endParaRPr lang="en-US"/>
          </a:p>
        </p:txBody>
      </p:sp>
    </p:spTree>
    <p:extLst>
      <p:ext uri="{BB962C8B-B14F-4D97-AF65-F5344CB8AC3E}">
        <p14:creationId xmlns:p14="http://schemas.microsoft.com/office/powerpoint/2010/main" val="33629248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729B7D-8580-411F-8348-D3B7934038CA}" type="datetimeFigureOut">
              <a:rPr lang="en-US" smtClean="0">
                <a:solidFill>
                  <a:prstClr val="black">
                    <a:tint val="75000"/>
                  </a:prstClr>
                </a:solidFill>
              </a:rPr>
              <a:pPr/>
              <a:t>5/6/2015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A76E13-8FF1-4F7E-AACA-EEDF1B9F8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74474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729B7D-8580-411F-8348-D3B7934038CA}" type="datetimeFigureOut">
              <a:rPr lang="en-US" smtClean="0">
                <a:solidFill>
                  <a:prstClr val="black">
                    <a:tint val="75000"/>
                  </a:prstClr>
                </a:solidFill>
              </a:rPr>
              <a:pPr/>
              <a:t>5/6/2015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A76E13-8FF1-4F7E-AACA-EEDF1B9F8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50335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gi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png"/><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hyperlink" Target="http://www.omafra.gov.on.ca/english/engineer/facts/95-089.ht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762000" y="457200"/>
            <a:ext cx="7772400" cy="1241425"/>
          </a:xfrm>
        </p:spPr>
        <p:txBody>
          <a:bodyPr>
            <a:normAutofit fontScale="90000"/>
          </a:bodyPr>
          <a:lstStyle/>
          <a:p>
            <a:r>
              <a:rPr lang="en-US" b="1" dirty="0">
                <a:solidFill>
                  <a:srgbClr val="FFFFCC"/>
                </a:solidFill>
              </a:rPr>
              <a:t>Finishing time and weights of </a:t>
            </a:r>
            <a:br>
              <a:rPr lang="en-US" b="1" dirty="0">
                <a:solidFill>
                  <a:srgbClr val="FFFFCC"/>
                </a:solidFill>
              </a:rPr>
            </a:br>
            <a:r>
              <a:rPr lang="en-US" b="1" dirty="0">
                <a:solidFill>
                  <a:srgbClr val="FFFFCC"/>
                </a:solidFill>
              </a:rPr>
              <a:t>grass-fed beef animals</a:t>
            </a:r>
            <a:br>
              <a:rPr lang="en-US" b="1" dirty="0">
                <a:solidFill>
                  <a:srgbClr val="FFFFCC"/>
                </a:solidFill>
              </a:rPr>
            </a:br>
            <a:endParaRPr lang="en-US" b="1" dirty="0">
              <a:solidFill>
                <a:srgbClr val="FFFFCC"/>
              </a:solidFill>
            </a:endParaRPr>
          </a:p>
        </p:txBody>
      </p:sp>
      <p:sp>
        <p:nvSpPr>
          <p:cNvPr id="5" name="Subtitle 4"/>
          <p:cNvSpPr>
            <a:spLocks noGrp="1"/>
          </p:cNvSpPr>
          <p:nvPr>
            <p:ph type="subTitle" idx="1"/>
          </p:nvPr>
        </p:nvSpPr>
        <p:spPr>
          <a:xfrm>
            <a:off x="1371600" y="1676400"/>
            <a:ext cx="6400800" cy="2895600"/>
          </a:xfrm>
        </p:spPr>
        <p:txBody>
          <a:bodyPr>
            <a:normAutofit/>
          </a:bodyPr>
          <a:lstStyle/>
          <a:p>
            <a:endParaRPr lang="en-US" sz="2000" b="1" dirty="0" smtClean="0">
              <a:solidFill>
                <a:srgbClr val="FFFFCC"/>
              </a:solidFill>
            </a:endParaRPr>
          </a:p>
          <a:p>
            <a:r>
              <a:rPr lang="en-US" sz="2400" b="1" dirty="0" smtClean="0">
                <a:solidFill>
                  <a:srgbClr val="FFFFCC"/>
                </a:solidFill>
              </a:rPr>
              <a:t>A Farmer-Rancher Grant Project supported by North Central Region Sustainable Agriculture Research and Education (NCR-SARE) </a:t>
            </a:r>
            <a:br>
              <a:rPr lang="en-US" sz="2400" b="1" dirty="0" smtClean="0">
                <a:solidFill>
                  <a:srgbClr val="FFFFCC"/>
                </a:solidFill>
              </a:rPr>
            </a:br>
            <a:r>
              <a:rPr lang="en-US" sz="2400" b="1" dirty="0" smtClean="0">
                <a:solidFill>
                  <a:srgbClr val="FFFFCC"/>
                </a:solidFill>
              </a:rPr>
              <a:t>Project #FNC12-860</a:t>
            </a:r>
            <a:endParaRPr lang="en-US" sz="2400" b="1" dirty="0">
              <a:solidFill>
                <a:srgbClr val="FFFFCC"/>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583" y="4019547"/>
            <a:ext cx="5638800" cy="821797"/>
          </a:xfrm>
          <a:prstGeom prst="rect">
            <a:avLst/>
          </a:prstGeom>
        </p:spPr>
      </p:pic>
      <p:sp>
        <p:nvSpPr>
          <p:cNvPr id="8" name="TextBox 7"/>
          <p:cNvSpPr txBox="1"/>
          <p:nvPr/>
        </p:nvSpPr>
        <p:spPr>
          <a:xfrm>
            <a:off x="1522396" y="5181600"/>
            <a:ext cx="4495800" cy="369332"/>
          </a:xfrm>
          <a:prstGeom prst="rect">
            <a:avLst/>
          </a:prstGeom>
          <a:noFill/>
          <a:ln>
            <a:solidFill>
              <a:schemeClr val="bg1"/>
            </a:solidFill>
          </a:ln>
        </p:spPr>
        <p:txBody>
          <a:bodyPr wrap="square" rtlCol="0">
            <a:spAutoFit/>
          </a:bodyPr>
          <a:lstStyle/>
          <a:p>
            <a:r>
              <a:rPr lang="en-US" dirty="0" smtClean="0">
                <a:solidFill>
                  <a:srgbClr val="FFFFCC"/>
                </a:solidFill>
              </a:rPr>
              <a:t>Jane </a:t>
            </a:r>
            <a:r>
              <a:rPr lang="en-US" dirty="0" err="1" smtClean="0">
                <a:solidFill>
                  <a:srgbClr val="FFFFCC"/>
                </a:solidFill>
              </a:rPr>
              <a:t>Grimsbo</a:t>
            </a:r>
            <a:r>
              <a:rPr lang="en-US" dirty="0" smtClean="0">
                <a:solidFill>
                  <a:srgbClr val="FFFFCC"/>
                </a:solidFill>
              </a:rPr>
              <a:t> Jewett, jane@janesfarm.com</a:t>
            </a:r>
            <a:endParaRPr lang="en-US" dirty="0">
              <a:solidFill>
                <a:srgbClr val="FFFFCC"/>
              </a:solidFill>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0800" y="4019547"/>
            <a:ext cx="2235337" cy="2058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648200" y="5867400"/>
            <a:ext cx="1369996" cy="369332"/>
          </a:xfrm>
          <a:prstGeom prst="rect">
            <a:avLst/>
          </a:prstGeom>
          <a:noFill/>
        </p:spPr>
        <p:txBody>
          <a:bodyPr wrap="square" rtlCol="0">
            <a:spAutoFit/>
          </a:bodyPr>
          <a:lstStyle/>
          <a:p>
            <a:pPr algn="r"/>
            <a:r>
              <a:rPr lang="en-US" dirty="0" smtClean="0">
                <a:solidFill>
                  <a:schemeClr val="bg1"/>
                </a:solidFill>
              </a:rPr>
              <a:t>4/30/2015</a:t>
            </a:r>
            <a:endParaRPr lang="en-US" dirty="0">
              <a:solidFill>
                <a:schemeClr val="bg1"/>
              </a:solidFill>
            </a:endParaRPr>
          </a:p>
        </p:txBody>
      </p:sp>
    </p:spTree>
    <p:extLst>
      <p:ext uri="{BB962C8B-B14F-4D97-AF65-F5344CB8AC3E}">
        <p14:creationId xmlns:p14="http://schemas.microsoft.com/office/powerpoint/2010/main" val="3882601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
        <p:cNvGrpSpPr/>
        <p:nvPr/>
      </p:nvGrpSpPr>
      <p:grpSpPr>
        <a:xfrm>
          <a:off x="0" y="0"/>
          <a:ext cx="0" cy="0"/>
          <a:chOff x="0" y="0"/>
          <a:chExt cx="0" cy="0"/>
        </a:xfrm>
      </p:grpSpPr>
      <p:sp>
        <p:nvSpPr>
          <p:cNvPr id="8" name="TextBox 7"/>
          <p:cNvSpPr txBox="1"/>
          <p:nvPr/>
        </p:nvSpPr>
        <p:spPr>
          <a:xfrm>
            <a:off x="1143000" y="762000"/>
            <a:ext cx="7162800" cy="5016758"/>
          </a:xfrm>
          <a:prstGeom prst="rect">
            <a:avLst/>
          </a:prstGeom>
          <a:noFill/>
        </p:spPr>
        <p:txBody>
          <a:bodyPr wrap="square" rtlCol="0">
            <a:spAutoFit/>
          </a:bodyPr>
          <a:lstStyle/>
          <a:p>
            <a:r>
              <a:rPr lang="en-US" sz="4000" dirty="0" smtClean="0">
                <a:solidFill>
                  <a:srgbClr val="FFFFCC"/>
                </a:solidFill>
              </a:rPr>
              <a:t>Age @ Weaning, 7 months + Finishing Time = Age @ Slaughter</a:t>
            </a:r>
          </a:p>
          <a:p>
            <a:endParaRPr lang="en-US" sz="4000" dirty="0" smtClean="0">
              <a:solidFill>
                <a:srgbClr val="FFFFCC"/>
              </a:solidFill>
            </a:endParaRPr>
          </a:p>
          <a:p>
            <a:r>
              <a:rPr lang="en-US" sz="4000" dirty="0" smtClean="0">
                <a:solidFill>
                  <a:srgbClr val="FFFFCC"/>
                </a:solidFill>
              </a:rPr>
              <a:t>Grass-fed: Total of 22 months to get a 1,100-lb. animal</a:t>
            </a:r>
          </a:p>
          <a:p>
            <a:r>
              <a:rPr lang="en-US" sz="4000" dirty="0" smtClean="0">
                <a:solidFill>
                  <a:srgbClr val="FFFFCC"/>
                </a:solidFill>
              </a:rPr>
              <a:t/>
            </a:r>
            <a:br>
              <a:rPr lang="en-US" sz="4000" dirty="0" smtClean="0">
                <a:solidFill>
                  <a:srgbClr val="FFFFCC"/>
                </a:solidFill>
              </a:rPr>
            </a:br>
            <a:r>
              <a:rPr lang="en-US" sz="4000" dirty="0" smtClean="0">
                <a:solidFill>
                  <a:srgbClr val="FFFFCC"/>
                </a:solidFill>
              </a:rPr>
              <a:t>Feedlot beef: Total of 17 months to get a 1,400-lb. animal</a:t>
            </a:r>
          </a:p>
        </p:txBody>
      </p:sp>
    </p:spTree>
    <p:extLst>
      <p:ext uri="{BB962C8B-B14F-4D97-AF65-F5344CB8AC3E}">
        <p14:creationId xmlns:p14="http://schemas.microsoft.com/office/powerpoint/2010/main" val="648609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
        <p:cNvGrpSpPr/>
        <p:nvPr/>
      </p:nvGrpSpPr>
      <p:grpSpPr>
        <a:xfrm>
          <a:off x="0" y="0"/>
          <a:ext cx="0" cy="0"/>
          <a:chOff x="0" y="0"/>
          <a:chExt cx="0" cy="0"/>
        </a:xfrm>
      </p:grpSpPr>
      <p:sp>
        <p:nvSpPr>
          <p:cNvPr id="8" name="TextBox 7"/>
          <p:cNvSpPr txBox="1"/>
          <p:nvPr/>
        </p:nvSpPr>
        <p:spPr>
          <a:xfrm>
            <a:off x="1143000" y="762000"/>
            <a:ext cx="6705600" cy="3785652"/>
          </a:xfrm>
          <a:prstGeom prst="rect">
            <a:avLst/>
          </a:prstGeom>
          <a:noFill/>
        </p:spPr>
        <p:txBody>
          <a:bodyPr wrap="square" rtlCol="0">
            <a:spAutoFit/>
          </a:bodyPr>
          <a:lstStyle/>
          <a:p>
            <a:r>
              <a:rPr lang="en-US" sz="4800" b="1" dirty="0" smtClean="0">
                <a:solidFill>
                  <a:srgbClr val="FFFFCC"/>
                </a:solidFill>
              </a:rPr>
              <a:t>“</a:t>
            </a:r>
            <a:r>
              <a:rPr lang="en-US" sz="4800" dirty="0">
                <a:solidFill>
                  <a:srgbClr val="FFFFCC"/>
                </a:solidFill>
              </a:rPr>
              <a:t>Calves weaned to pasture in Iowa finish at 505 kg in 450 days</a:t>
            </a:r>
          </a:p>
          <a:p>
            <a:r>
              <a:rPr lang="en-US" sz="4800" dirty="0">
                <a:solidFill>
                  <a:srgbClr val="FFFFCC"/>
                </a:solidFill>
              </a:rPr>
              <a:t>on a ration of forage and hay</a:t>
            </a:r>
            <a:r>
              <a:rPr lang="en-US" sz="4800" dirty="0" smtClean="0">
                <a:solidFill>
                  <a:srgbClr val="FFFFCC"/>
                </a:solidFill>
              </a:rPr>
              <a:t>.”</a:t>
            </a:r>
            <a:endParaRPr lang="en-US" sz="4800" b="1" dirty="0">
              <a:solidFill>
                <a:srgbClr val="FFFFCC"/>
              </a:solidFill>
            </a:endParaRPr>
          </a:p>
        </p:txBody>
      </p:sp>
      <p:sp>
        <p:nvSpPr>
          <p:cNvPr id="2" name="TextBox 1"/>
          <p:cNvSpPr txBox="1"/>
          <p:nvPr/>
        </p:nvSpPr>
        <p:spPr>
          <a:xfrm>
            <a:off x="1143000" y="4800600"/>
            <a:ext cx="6705600" cy="584775"/>
          </a:xfrm>
          <a:prstGeom prst="rect">
            <a:avLst/>
          </a:prstGeom>
          <a:noFill/>
        </p:spPr>
        <p:txBody>
          <a:bodyPr wrap="square" rtlCol="0">
            <a:spAutoFit/>
          </a:bodyPr>
          <a:lstStyle/>
          <a:p>
            <a:r>
              <a:rPr lang="en-US" sz="3200" i="1" dirty="0" smtClean="0">
                <a:solidFill>
                  <a:srgbClr val="FFFFCC"/>
                </a:solidFill>
              </a:rPr>
              <a:t>Where did these figures come from?</a:t>
            </a:r>
            <a:endParaRPr lang="en-US" sz="3200" i="1" dirty="0">
              <a:solidFill>
                <a:srgbClr val="FFFFCC"/>
              </a:solidFill>
            </a:endParaRPr>
          </a:p>
        </p:txBody>
      </p:sp>
    </p:spTree>
    <p:extLst>
      <p:ext uri="{BB962C8B-B14F-4D97-AF65-F5344CB8AC3E}">
        <p14:creationId xmlns:p14="http://schemas.microsoft.com/office/powerpoint/2010/main" val="1653255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
        <p:cNvGrpSpPr/>
        <p:nvPr/>
      </p:nvGrpSpPr>
      <p:grpSpPr>
        <a:xfrm>
          <a:off x="0" y="0"/>
          <a:ext cx="0" cy="0"/>
          <a:chOff x="0" y="0"/>
          <a:chExt cx="0" cy="0"/>
        </a:xfrm>
      </p:grpSpPr>
      <p:sp>
        <p:nvSpPr>
          <p:cNvPr id="2" name="TextBox 1"/>
          <p:cNvSpPr txBox="1"/>
          <p:nvPr/>
        </p:nvSpPr>
        <p:spPr>
          <a:xfrm>
            <a:off x="990600" y="533400"/>
            <a:ext cx="6705600" cy="1323439"/>
          </a:xfrm>
          <a:prstGeom prst="rect">
            <a:avLst/>
          </a:prstGeom>
          <a:noFill/>
        </p:spPr>
        <p:txBody>
          <a:bodyPr wrap="square" rtlCol="0">
            <a:spAutoFit/>
          </a:bodyPr>
          <a:lstStyle/>
          <a:p>
            <a:r>
              <a:rPr lang="en-US" sz="3200" i="1" dirty="0" smtClean="0">
                <a:solidFill>
                  <a:srgbClr val="FFFFCC"/>
                </a:solidFill>
              </a:rPr>
              <a:t>Where did these figures come from?</a:t>
            </a:r>
          </a:p>
          <a:p>
            <a:r>
              <a:rPr lang="en-US" sz="2400" i="1" dirty="0" smtClean="0">
                <a:solidFill>
                  <a:srgbClr val="FFFFCC"/>
                </a:solidFill>
              </a:rPr>
              <a:t>Rich </a:t>
            </a:r>
            <a:r>
              <a:rPr lang="en-US" sz="2400" i="1" dirty="0" err="1" smtClean="0">
                <a:solidFill>
                  <a:srgbClr val="FFFFCC"/>
                </a:solidFill>
              </a:rPr>
              <a:t>Pirog</a:t>
            </a:r>
            <a:r>
              <a:rPr lang="en-US" sz="2400" i="1" dirty="0" smtClean="0">
                <a:solidFill>
                  <a:srgbClr val="FFFFCC"/>
                </a:solidFill>
              </a:rPr>
              <a:t>: Iowa State U. Extension beef experts’ estimate, personal communication to authors</a:t>
            </a:r>
            <a:endParaRPr lang="en-US" sz="2400" i="1" dirty="0">
              <a:solidFill>
                <a:srgbClr val="FFFFCC"/>
              </a:solidFill>
            </a:endParaRPr>
          </a:p>
        </p:txBody>
      </p:sp>
      <p:sp>
        <p:nvSpPr>
          <p:cNvPr id="3" name="TextBox 2"/>
          <p:cNvSpPr txBox="1"/>
          <p:nvPr/>
        </p:nvSpPr>
        <p:spPr>
          <a:xfrm>
            <a:off x="2209800" y="2135832"/>
            <a:ext cx="4572000" cy="461665"/>
          </a:xfrm>
          <a:prstGeom prst="rect">
            <a:avLst/>
          </a:prstGeom>
          <a:noFill/>
        </p:spPr>
        <p:txBody>
          <a:bodyPr wrap="square" rtlCol="0">
            <a:spAutoFit/>
          </a:bodyPr>
          <a:lstStyle/>
          <a:p>
            <a:r>
              <a:rPr lang="en-US" sz="2400" b="1" dirty="0" smtClean="0">
                <a:solidFill>
                  <a:srgbClr val="FFFFCC"/>
                </a:solidFill>
              </a:rPr>
              <a:t>Grass-fed Beef Production Method</a:t>
            </a:r>
            <a:endParaRPr lang="en-US" sz="2400" b="1" dirty="0">
              <a:solidFill>
                <a:srgbClr val="FFFFCC"/>
              </a:solidFill>
            </a:endParaRPr>
          </a:p>
        </p:txBody>
      </p:sp>
      <p:sp>
        <p:nvSpPr>
          <p:cNvPr id="4" name="TextBox 3"/>
          <p:cNvSpPr txBox="1"/>
          <p:nvPr/>
        </p:nvSpPr>
        <p:spPr>
          <a:xfrm>
            <a:off x="3048000" y="2937512"/>
            <a:ext cx="2895600" cy="584775"/>
          </a:xfrm>
          <a:prstGeom prst="rect">
            <a:avLst/>
          </a:prstGeom>
          <a:noFill/>
        </p:spPr>
        <p:txBody>
          <a:bodyPr wrap="square" rtlCol="0">
            <a:spAutoFit/>
          </a:bodyPr>
          <a:lstStyle/>
          <a:p>
            <a:r>
              <a:rPr lang="en-US" sz="3200" dirty="0" smtClean="0">
                <a:solidFill>
                  <a:srgbClr val="FFFFCC"/>
                </a:solidFill>
              </a:rPr>
              <a:t>CONFOUNDED</a:t>
            </a:r>
            <a:endParaRPr lang="en-US" sz="3200" dirty="0">
              <a:solidFill>
                <a:srgbClr val="FFFFCC"/>
              </a:solidFill>
            </a:endParaRPr>
          </a:p>
        </p:txBody>
      </p:sp>
      <p:sp>
        <p:nvSpPr>
          <p:cNvPr id="5" name="TextBox 4"/>
          <p:cNvSpPr txBox="1"/>
          <p:nvPr/>
        </p:nvSpPr>
        <p:spPr>
          <a:xfrm>
            <a:off x="1524000" y="4419601"/>
            <a:ext cx="2057400" cy="830997"/>
          </a:xfrm>
          <a:prstGeom prst="rect">
            <a:avLst/>
          </a:prstGeom>
          <a:noFill/>
          <a:ln w="25400">
            <a:solidFill>
              <a:srgbClr val="FFFFCC"/>
            </a:solidFill>
          </a:ln>
        </p:spPr>
        <p:txBody>
          <a:bodyPr wrap="square" rtlCol="0">
            <a:spAutoFit/>
          </a:bodyPr>
          <a:lstStyle/>
          <a:p>
            <a:r>
              <a:rPr lang="en-US" sz="2400" b="1" dirty="0" smtClean="0">
                <a:solidFill>
                  <a:srgbClr val="FFFFCC"/>
                </a:solidFill>
              </a:rPr>
              <a:t>Heritage Beef Breeds</a:t>
            </a:r>
            <a:endParaRPr lang="en-US" sz="2400" b="1" dirty="0">
              <a:solidFill>
                <a:srgbClr val="FFFFCC"/>
              </a:solidFill>
            </a:endParaRPr>
          </a:p>
        </p:txBody>
      </p:sp>
      <p:sp>
        <p:nvSpPr>
          <p:cNvPr id="6" name="TextBox 5"/>
          <p:cNvSpPr txBox="1"/>
          <p:nvPr/>
        </p:nvSpPr>
        <p:spPr>
          <a:xfrm>
            <a:off x="5257800" y="4343400"/>
            <a:ext cx="2133600" cy="1200329"/>
          </a:xfrm>
          <a:prstGeom prst="rect">
            <a:avLst/>
          </a:prstGeom>
          <a:noFill/>
          <a:ln w="25400">
            <a:solidFill>
              <a:srgbClr val="FFFFCC"/>
            </a:solidFill>
          </a:ln>
        </p:spPr>
        <p:txBody>
          <a:bodyPr wrap="square" rtlCol="0">
            <a:spAutoFit/>
          </a:bodyPr>
          <a:lstStyle/>
          <a:p>
            <a:r>
              <a:rPr lang="en-US" sz="2400" b="1" dirty="0" smtClean="0">
                <a:solidFill>
                  <a:srgbClr val="FFFFCC"/>
                </a:solidFill>
              </a:rPr>
              <a:t>Poor Pasture Quality/</a:t>
            </a:r>
            <a:br>
              <a:rPr lang="en-US" sz="2400" b="1" dirty="0" smtClean="0">
                <a:solidFill>
                  <a:srgbClr val="FFFFCC"/>
                </a:solidFill>
              </a:rPr>
            </a:br>
            <a:r>
              <a:rPr lang="en-US" sz="2400" b="1" dirty="0" smtClean="0">
                <a:solidFill>
                  <a:srgbClr val="FFFFCC"/>
                </a:solidFill>
              </a:rPr>
              <a:t>Management</a:t>
            </a:r>
            <a:endParaRPr lang="en-US" sz="2400" b="1" dirty="0">
              <a:solidFill>
                <a:srgbClr val="FFFFCC"/>
              </a:solidFill>
            </a:endParaRPr>
          </a:p>
        </p:txBody>
      </p:sp>
      <p:sp>
        <p:nvSpPr>
          <p:cNvPr id="7" name="Down Arrow 6"/>
          <p:cNvSpPr/>
          <p:nvPr/>
        </p:nvSpPr>
        <p:spPr>
          <a:xfrm>
            <a:off x="4151014" y="2597497"/>
            <a:ext cx="304800" cy="3395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flipH="1">
            <a:off x="3352800" y="3505200"/>
            <a:ext cx="990600" cy="838200"/>
          </a:xfrm>
          <a:prstGeom prst="straightConnector1">
            <a:avLst/>
          </a:prstGeom>
          <a:ln w="50800">
            <a:solidFill>
              <a:srgbClr val="FFFFCC"/>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343400" y="3505200"/>
            <a:ext cx="838200" cy="762000"/>
          </a:xfrm>
          <a:prstGeom prst="straightConnector1">
            <a:avLst/>
          </a:prstGeom>
          <a:ln w="50800">
            <a:solidFill>
              <a:srgbClr val="FFFFCC"/>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1380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
        <p:cNvGrpSpPr/>
        <p:nvPr/>
      </p:nvGrpSpPr>
      <p:grpSpPr>
        <a:xfrm>
          <a:off x="0" y="0"/>
          <a:ext cx="0" cy="0"/>
          <a:chOff x="0" y="0"/>
          <a:chExt cx="0" cy="0"/>
        </a:xfrm>
      </p:grpSpPr>
      <p:sp>
        <p:nvSpPr>
          <p:cNvPr id="8" name="TextBox 7"/>
          <p:cNvSpPr txBox="1"/>
          <p:nvPr/>
        </p:nvSpPr>
        <p:spPr>
          <a:xfrm>
            <a:off x="1143000" y="762000"/>
            <a:ext cx="6705600" cy="5262979"/>
          </a:xfrm>
          <a:prstGeom prst="rect">
            <a:avLst/>
          </a:prstGeom>
          <a:noFill/>
        </p:spPr>
        <p:txBody>
          <a:bodyPr wrap="square" rtlCol="0">
            <a:spAutoFit/>
          </a:bodyPr>
          <a:lstStyle/>
          <a:p>
            <a:r>
              <a:rPr lang="en-US" sz="4800" b="1" dirty="0" smtClean="0">
                <a:solidFill>
                  <a:srgbClr val="FFFFCC"/>
                </a:solidFill>
              </a:rPr>
              <a:t>What if the Life Cycle Analysis used input numbers obtained through use of modern beef genetics and good pasture with good management?</a:t>
            </a:r>
            <a:endParaRPr lang="en-US" sz="4800" b="1" dirty="0">
              <a:solidFill>
                <a:srgbClr val="FFFFCC"/>
              </a:solidFill>
            </a:endParaRPr>
          </a:p>
        </p:txBody>
      </p:sp>
    </p:spTree>
    <p:extLst>
      <p:ext uri="{BB962C8B-B14F-4D97-AF65-F5344CB8AC3E}">
        <p14:creationId xmlns:p14="http://schemas.microsoft.com/office/powerpoint/2010/main" val="2624561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
        <p:cNvGrpSpPr/>
        <p:nvPr/>
      </p:nvGrpSpPr>
      <p:grpSpPr>
        <a:xfrm>
          <a:off x="0" y="0"/>
          <a:ext cx="0" cy="0"/>
          <a:chOff x="0" y="0"/>
          <a:chExt cx="0" cy="0"/>
        </a:xfrm>
      </p:grpSpPr>
      <p:sp>
        <p:nvSpPr>
          <p:cNvPr id="8" name="TextBox 7"/>
          <p:cNvSpPr txBox="1"/>
          <p:nvPr/>
        </p:nvSpPr>
        <p:spPr>
          <a:xfrm>
            <a:off x="1143000" y="762000"/>
            <a:ext cx="6705600" cy="1815882"/>
          </a:xfrm>
          <a:prstGeom prst="rect">
            <a:avLst/>
          </a:prstGeom>
          <a:noFill/>
        </p:spPr>
        <p:txBody>
          <a:bodyPr wrap="square" rtlCol="0">
            <a:spAutoFit/>
          </a:bodyPr>
          <a:lstStyle/>
          <a:p>
            <a:r>
              <a:rPr lang="en-US" sz="2800" dirty="0" smtClean="0">
                <a:solidFill>
                  <a:srgbClr val="FFFFCC"/>
                </a:solidFill>
              </a:rPr>
              <a:t>What if the Life Cycle Analysis used input numbers obtained through use of modern beef genetics and good pasture with good management?</a:t>
            </a:r>
            <a:endParaRPr lang="en-US" sz="2800" dirty="0">
              <a:solidFill>
                <a:srgbClr val="FFFFCC"/>
              </a:solidFill>
            </a:endParaRPr>
          </a:p>
        </p:txBody>
      </p:sp>
      <p:sp>
        <p:nvSpPr>
          <p:cNvPr id="2" name="TextBox 1"/>
          <p:cNvSpPr txBox="1"/>
          <p:nvPr/>
        </p:nvSpPr>
        <p:spPr>
          <a:xfrm>
            <a:off x="1181100" y="3687260"/>
            <a:ext cx="6629400" cy="1323439"/>
          </a:xfrm>
          <a:prstGeom prst="rect">
            <a:avLst/>
          </a:prstGeom>
          <a:noFill/>
        </p:spPr>
        <p:txBody>
          <a:bodyPr wrap="square" rtlCol="0">
            <a:spAutoFit/>
          </a:bodyPr>
          <a:lstStyle/>
          <a:p>
            <a:r>
              <a:rPr lang="en-US" sz="4000" b="1" dirty="0" smtClean="0">
                <a:solidFill>
                  <a:srgbClr val="FFFFCC"/>
                </a:solidFill>
              </a:rPr>
              <a:t>That question is where this project starts.</a:t>
            </a:r>
            <a:endParaRPr lang="en-US" sz="4000" b="1" dirty="0">
              <a:solidFill>
                <a:srgbClr val="FFFFCC"/>
              </a:solidFill>
            </a:endParaRPr>
          </a:p>
        </p:txBody>
      </p:sp>
      <p:cxnSp>
        <p:nvCxnSpPr>
          <p:cNvPr id="4" name="Curved Connector 3"/>
          <p:cNvCxnSpPr/>
          <p:nvPr/>
        </p:nvCxnSpPr>
        <p:spPr>
          <a:xfrm rot="5400000" flipH="1" flipV="1">
            <a:off x="1301808" y="2704623"/>
            <a:ext cx="1085671" cy="793687"/>
          </a:xfrm>
          <a:prstGeom prst="curvedConnector3">
            <a:avLst/>
          </a:prstGeom>
          <a:ln w="63500">
            <a:solidFill>
              <a:srgbClr val="FFFFCC"/>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07093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
        <p:cNvGrpSpPr/>
        <p:nvPr/>
      </p:nvGrpSpPr>
      <p:grpSpPr>
        <a:xfrm>
          <a:off x="0" y="0"/>
          <a:ext cx="0" cy="0"/>
          <a:chOff x="0" y="0"/>
          <a:chExt cx="0" cy="0"/>
        </a:xfrm>
      </p:grpSpPr>
      <p:sp>
        <p:nvSpPr>
          <p:cNvPr id="8" name="TextBox 7"/>
          <p:cNvSpPr txBox="1"/>
          <p:nvPr/>
        </p:nvSpPr>
        <p:spPr>
          <a:xfrm>
            <a:off x="1143000" y="762000"/>
            <a:ext cx="6705600" cy="830997"/>
          </a:xfrm>
          <a:prstGeom prst="rect">
            <a:avLst/>
          </a:prstGeom>
          <a:noFill/>
        </p:spPr>
        <p:txBody>
          <a:bodyPr wrap="square" rtlCol="0">
            <a:spAutoFit/>
          </a:bodyPr>
          <a:lstStyle/>
          <a:p>
            <a:r>
              <a:rPr lang="en-US" sz="4800" dirty="0" smtClean="0">
                <a:solidFill>
                  <a:srgbClr val="FFFFCC"/>
                </a:solidFill>
              </a:rPr>
              <a:t>Collaborators:</a:t>
            </a:r>
            <a:endParaRPr lang="en-US" sz="4800" dirty="0">
              <a:solidFill>
                <a:srgbClr val="FFFFCC"/>
              </a:solidFill>
            </a:endParaRPr>
          </a:p>
        </p:txBody>
      </p:sp>
      <p:sp>
        <p:nvSpPr>
          <p:cNvPr id="2" name="TextBox 1"/>
          <p:cNvSpPr txBox="1"/>
          <p:nvPr/>
        </p:nvSpPr>
        <p:spPr>
          <a:xfrm>
            <a:off x="1112822" y="1900577"/>
            <a:ext cx="6964378" cy="3539430"/>
          </a:xfrm>
          <a:prstGeom prst="rect">
            <a:avLst/>
          </a:prstGeom>
          <a:noFill/>
        </p:spPr>
        <p:txBody>
          <a:bodyPr wrap="square" rtlCol="0">
            <a:spAutoFit/>
          </a:bodyPr>
          <a:lstStyle/>
          <a:p>
            <a:r>
              <a:rPr lang="en-US" sz="3200" dirty="0" smtClean="0">
                <a:solidFill>
                  <a:srgbClr val="FFFFCC"/>
                </a:solidFill>
              </a:rPr>
              <a:t>Edgar Brown  </a:t>
            </a:r>
          </a:p>
          <a:p>
            <a:r>
              <a:rPr lang="en-US" sz="3200" dirty="0" smtClean="0">
                <a:solidFill>
                  <a:srgbClr val="FFFFCC"/>
                </a:solidFill>
              </a:rPr>
              <a:t>Jake &amp; Lindsay Grass</a:t>
            </a:r>
          </a:p>
          <a:p>
            <a:r>
              <a:rPr lang="en-US" sz="3200" dirty="0" smtClean="0">
                <a:solidFill>
                  <a:srgbClr val="FFFFCC"/>
                </a:solidFill>
              </a:rPr>
              <a:t>Jane Jewett</a:t>
            </a:r>
          </a:p>
          <a:p>
            <a:r>
              <a:rPr lang="en-US" sz="3200" dirty="0" smtClean="0">
                <a:solidFill>
                  <a:srgbClr val="FFFFCC"/>
                </a:solidFill>
              </a:rPr>
              <a:t>Bill </a:t>
            </a:r>
            <a:r>
              <a:rPr lang="en-US" sz="3200" dirty="0" err="1" smtClean="0">
                <a:solidFill>
                  <a:srgbClr val="FFFFCC"/>
                </a:solidFill>
              </a:rPr>
              <a:t>McMillin</a:t>
            </a:r>
            <a:endParaRPr lang="en-US" sz="3200" dirty="0" smtClean="0">
              <a:solidFill>
                <a:srgbClr val="FFFFCC"/>
              </a:solidFill>
            </a:endParaRPr>
          </a:p>
          <a:p>
            <a:endParaRPr lang="en-US" sz="3200" dirty="0">
              <a:solidFill>
                <a:srgbClr val="FFFFCC"/>
              </a:solidFill>
            </a:endParaRPr>
          </a:p>
          <a:p>
            <a:r>
              <a:rPr lang="en-US" sz="3200" dirty="0" smtClean="0">
                <a:solidFill>
                  <a:srgbClr val="FFFFCC"/>
                </a:solidFill>
              </a:rPr>
              <a:t>All using managed rotational grazing on improved pastures.</a:t>
            </a:r>
            <a:endParaRPr lang="en-US" sz="3200" dirty="0">
              <a:solidFill>
                <a:srgbClr val="FFFFCC"/>
              </a:solidFill>
            </a:endParaRPr>
          </a:p>
        </p:txBody>
      </p:sp>
    </p:spTree>
    <p:extLst>
      <p:ext uri="{BB962C8B-B14F-4D97-AF65-F5344CB8AC3E}">
        <p14:creationId xmlns:p14="http://schemas.microsoft.com/office/powerpoint/2010/main" val="2922717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
        <p:cNvGrpSpPr/>
        <p:nvPr/>
      </p:nvGrpSpPr>
      <p:grpSpPr>
        <a:xfrm>
          <a:off x="0" y="0"/>
          <a:ext cx="0" cy="0"/>
          <a:chOff x="0" y="0"/>
          <a:chExt cx="0" cy="0"/>
        </a:xfrm>
      </p:grpSpPr>
      <p:sp>
        <p:nvSpPr>
          <p:cNvPr id="8" name="TextBox 7"/>
          <p:cNvSpPr txBox="1"/>
          <p:nvPr/>
        </p:nvSpPr>
        <p:spPr>
          <a:xfrm>
            <a:off x="1143000" y="376981"/>
            <a:ext cx="6705600" cy="830997"/>
          </a:xfrm>
          <a:prstGeom prst="rect">
            <a:avLst/>
          </a:prstGeom>
          <a:noFill/>
        </p:spPr>
        <p:txBody>
          <a:bodyPr wrap="square" rtlCol="0">
            <a:spAutoFit/>
          </a:bodyPr>
          <a:lstStyle/>
          <a:p>
            <a:r>
              <a:rPr lang="en-US" sz="4800" dirty="0" smtClean="0">
                <a:solidFill>
                  <a:srgbClr val="FFFFCC"/>
                </a:solidFill>
              </a:rPr>
              <a:t>Livestock Breeds:</a:t>
            </a:r>
            <a:endParaRPr lang="en-US" sz="4800" dirty="0">
              <a:solidFill>
                <a:srgbClr val="FFFFCC"/>
              </a:solidFill>
            </a:endParaRPr>
          </a:p>
        </p:txBody>
      </p:sp>
      <p:sp>
        <p:nvSpPr>
          <p:cNvPr id="2" name="TextBox 1"/>
          <p:cNvSpPr txBox="1"/>
          <p:nvPr/>
        </p:nvSpPr>
        <p:spPr>
          <a:xfrm>
            <a:off x="1112822" y="1524000"/>
            <a:ext cx="6964378" cy="5016758"/>
          </a:xfrm>
          <a:prstGeom prst="rect">
            <a:avLst/>
          </a:prstGeom>
          <a:noFill/>
        </p:spPr>
        <p:txBody>
          <a:bodyPr wrap="square" rtlCol="0">
            <a:spAutoFit/>
          </a:bodyPr>
          <a:lstStyle/>
          <a:p>
            <a:r>
              <a:rPr lang="en-US" sz="3200" dirty="0" smtClean="0">
                <a:solidFill>
                  <a:srgbClr val="FFFFCC"/>
                </a:solidFill>
              </a:rPr>
              <a:t>Edgar Brown  -  Shorthorn</a:t>
            </a:r>
            <a:br>
              <a:rPr lang="en-US" sz="3200" dirty="0" smtClean="0">
                <a:solidFill>
                  <a:srgbClr val="FFFFCC"/>
                </a:solidFill>
              </a:rPr>
            </a:br>
            <a:endParaRPr lang="en-US" sz="3200" dirty="0" smtClean="0">
              <a:solidFill>
                <a:srgbClr val="FFFFCC"/>
              </a:solidFill>
            </a:endParaRPr>
          </a:p>
          <a:p>
            <a:r>
              <a:rPr lang="en-US" sz="3200" dirty="0" smtClean="0">
                <a:solidFill>
                  <a:srgbClr val="FFFFCC"/>
                </a:solidFill>
              </a:rPr>
              <a:t>Jake &amp; Lindsay Grass – 2 Groups:</a:t>
            </a:r>
          </a:p>
          <a:p>
            <a:r>
              <a:rPr lang="en-US" sz="3200" dirty="0" smtClean="0">
                <a:solidFill>
                  <a:srgbClr val="FFFFCC"/>
                </a:solidFill>
              </a:rPr>
              <a:t>    *Black Angus, British White, Ayrshire</a:t>
            </a:r>
            <a:br>
              <a:rPr lang="en-US" sz="3200" dirty="0" smtClean="0">
                <a:solidFill>
                  <a:srgbClr val="FFFFCC"/>
                </a:solidFill>
              </a:rPr>
            </a:br>
            <a:r>
              <a:rPr lang="en-US" sz="3200" dirty="0" smtClean="0">
                <a:solidFill>
                  <a:srgbClr val="FFFFCC"/>
                </a:solidFill>
              </a:rPr>
              <a:t>    *Scottish Highlander</a:t>
            </a:r>
            <a:br>
              <a:rPr lang="en-US" sz="3200" dirty="0" smtClean="0">
                <a:solidFill>
                  <a:srgbClr val="FFFFCC"/>
                </a:solidFill>
              </a:rPr>
            </a:br>
            <a:r>
              <a:rPr lang="en-US" sz="3200" dirty="0" smtClean="0">
                <a:solidFill>
                  <a:srgbClr val="FFFFCC"/>
                </a:solidFill>
              </a:rPr>
              <a:t/>
            </a:r>
            <a:br>
              <a:rPr lang="en-US" sz="3200" dirty="0" smtClean="0">
                <a:solidFill>
                  <a:srgbClr val="FFFFCC"/>
                </a:solidFill>
              </a:rPr>
            </a:br>
            <a:r>
              <a:rPr lang="en-US" sz="3200" dirty="0" smtClean="0">
                <a:solidFill>
                  <a:srgbClr val="FFFFCC"/>
                </a:solidFill>
              </a:rPr>
              <a:t>Jane Jewett – Black Angus</a:t>
            </a:r>
            <a:br>
              <a:rPr lang="en-US" sz="3200" dirty="0" smtClean="0">
                <a:solidFill>
                  <a:srgbClr val="FFFFCC"/>
                </a:solidFill>
              </a:rPr>
            </a:br>
            <a:endParaRPr lang="en-US" sz="3200" dirty="0" smtClean="0">
              <a:solidFill>
                <a:srgbClr val="FFFFCC"/>
              </a:solidFill>
            </a:endParaRPr>
          </a:p>
          <a:p>
            <a:r>
              <a:rPr lang="en-US" sz="3200" dirty="0" smtClean="0">
                <a:solidFill>
                  <a:srgbClr val="FFFFCC"/>
                </a:solidFill>
              </a:rPr>
              <a:t>Bill </a:t>
            </a:r>
            <a:r>
              <a:rPr lang="en-US" sz="3200" dirty="0" err="1" smtClean="0">
                <a:solidFill>
                  <a:srgbClr val="FFFFCC"/>
                </a:solidFill>
              </a:rPr>
              <a:t>McMillin</a:t>
            </a:r>
            <a:r>
              <a:rPr lang="en-US" sz="3200" dirty="0" smtClean="0">
                <a:solidFill>
                  <a:srgbClr val="FFFFCC"/>
                </a:solidFill>
              </a:rPr>
              <a:t> – Black Angus, British White</a:t>
            </a:r>
          </a:p>
          <a:p>
            <a:endParaRPr lang="en-US" sz="3200" dirty="0">
              <a:solidFill>
                <a:srgbClr val="FFFFCC"/>
              </a:solidFill>
            </a:endParaRPr>
          </a:p>
        </p:txBody>
      </p:sp>
    </p:spTree>
    <p:extLst>
      <p:ext uri="{BB962C8B-B14F-4D97-AF65-F5344CB8AC3E}">
        <p14:creationId xmlns:p14="http://schemas.microsoft.com/office/powerpoint/2010/main" val="9778592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2450" y="773113"/>
            <a:ext cx="5499100" cy="531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3886200" y="1676400"/>
            <a:ext cx="3810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2986497"/>
            <a:ext cx="401637" cy="40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578125" y="4173480"/>
            <a:ext cx="990600" cy="369332"/>
          </a:xfrm>
          <a:prstGeom prst="rect">
            <a:avLst/>
          </a:prstGeom>
          <a:noFill/>
        </p:spPr>
        <p:txBody>
          <a:bodyPr wrap="square" rtlCol="0">
            <a:spAutoFit/>
          </a:bodyPr>
          <a:lstStyle/>
          <a:p>
            <a:r>
              <a:rPr lang="en-US" dirty="0" smtClean="0"/>
              <a:t>Feedlot</a:t>
            </a:r>
            <a:endParaRPr lang="en-US" dirty="0"/>
          </a:p>
        </p:txBody>
      </p:sp>
      <p:sp>
        <p:nvSpPr>
          <p:cNvPr id="6" name="TextBox 5"/>
          <p:cNvSpPr txBox="1"/>
          <p:nvPr/>
        </p:nvSpPr>
        <p:spPr>
          <a:xfrm>
            <a:off x="4714853" y="4173480"/>
            <a:ext cx="1279567" cy="369332"/>
          </a:xfrm>
          <a:prstGeom prst="rect">
            <a:avLst/>
          </a:prstGeom>
          <a:noFill/>
        </p:spPr>
        <p:txBody>
          <a:bodyPr wrap="square" rtlCol="0">
            <a:spAutoFit/>
          </a:bodyPr>
          <a:lstStyle/>
          <a:p>
            <a:r>
              <a:rPr lang="en-US" dirty="0" smtClean="0"/>
              <a:t>Grass-fed</a:t>
            </a:r>
            <a:endParaRPr lang="en-US" dirty="0"/>
          </a:p>
        </p:txBody>
      </p:sp>
    </p:spTree>
    <p:extLst>
      <p:ext uri="{BB962C8B-B14F-4D97-AF65-F5344CB8AC3E}">
        <p14:creationId xmlns:p14="http://schemas.microsoft.com/office/powerpoint/2010/main" val="17250784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9175" y="773113"/>
            <a:ext cx="5499100" cy="531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3886200" y="1676400"/>
            <a:ext cx="3810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2986497"/>
            <a:ext cx="401637" cy="40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rot="20207214">
            <a:off x="4781518" y="2591215"/>
            <a:ext cx="2444899" cy="133931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578125" y="4173480"/>
            <a:ext cx="990600" cy="369332"/>
          </a:xfrm>
          <a:prstGeom prst="rect">
            <a:avLst/>
          </a:prstGeom>
          <a:noFill/>
        </p:spPr>
        <p:txBody>
          <a:bodyPr wrap="square" rtlCol="0">
            <a:spAutoFit/>
          </a:bodyPr>
          <a:lstStyle/>
          <a:p>
            <a:r>
              <a:rPr lang="en-US" dirty="0" smtClean="0"/>
              <a:t>Feedlot</a:t>
            </a:r>
            <a:endParaRPr lang="en-US" dirty="0"/>
          </a:p>
        </p:txBody>
      </p:sp>
      <p:sp>
        <p:nvSpPr>
          <p:cNvPr id="5" name="TextBox 4"/>
          <p:cNvSpPr txBox="1"/>
          <p:nvPr/>
        </p:nvSpPr>
        <p:spPr>
          <a:xfrm>
            <a:off x="4714853" y="4173480"/>
            <a:ext cx="1279567" cy="369332"/>
          </a:xfrm>
          <a:prstGeom prst="rect">
            <a:avLst/>
          </a:prstGeom>
          <a:noFill/>
        </p:spPr>
        <p:txBody>
          <a:bodyPr wrap="square" rtlCol="0">
            <a:spAutoFit/>
          </a:bodyPr>
          <a:lstStyle/>
          <a:p>
            <a:r>
              <a:rPr lang="en-US" dirty="0" smtClean="0"/>
              <a:t>Grass-fed</a:t>
            </a:r>
            <a:endParaRPr lang="en-US" dirty="0"/>
          </a:p>
        </p:txBody>
      </p:sp>
    </p:spTree>
    <p:extLst>
      <p:ext uri="{BB962C8B-B14F-4D97-AF65-F5344CB8AC3E}">
        <p14:creationId xmlns:p14="http://schemas.microsoft.com/office/powerpoint/2010/main" val="27188010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9175" y="773113"/>
            <a:ext cx="5499100" cy="531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3886200" y="1676400"/>
            <a:ext cx="3810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2986497"/>
            <a:ext cx="401637" cy="40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578125" y="4173480"/>
            <a:ext cx="990600" cy="369332"/>
          </a:xfrm>
          <a:prstGeom prst="rect">
            <a:avLst/>
          </a:prstGeom>
          <a:noFill/>
        </p:spPr>
        <p:txBody>
          <a:bodyPr wrap="square" rtlCol="0">
            <a:spAutoFit/>
          </a:bodyPr>
          <a:lstStyle/>
          <a:p>
            <a:r>
              <a:rPr lang="en-US" dirty="0" smtClean="0"/>
              <a:t>Feedlot</a:t>
            </a:r>
            <a:endParaRPr lang="en-US" dirty="0"/>
          </a:p>
        </p:txBody>
      </p:sp>
      <p:sp>
        <p:nvSpPr>
          <p:cNvPr id="5" name="TextBox 4"/>
          <p:cNvSpPr txBox="1"/>
          <p:nvPr/>
        </p:nvSpPr>
        <p:spPr>
          <a:xfrm>
            <a:off x="4714853" y="4173480"/>
            <a:ext cx="1279567" cy="369332"/>
          </a:xfrm>
          <a:prstGeom prst="rect">
            <a:avLst/>
          </a:prstGeom>
          <a:noFill/>
        </p:spPr>
        <p:txBody>
          <a:bodyPr wrap="square" rtlCol="0">
            <a:spAutoFit/>
          </a:bodyPr>
          <a:lstStyle/>
          <a:p>
            <a:r>
              <a:rPr lang="en-US" dirty="0" smtClean="0"/>
              <a:t>Grass-fed</a:t>
            </a:r>
            <a:endParaRPr lang="en-US" dirty="0"/>
          </a:p>
        </p:txBody>
      </p:sp>
      <p:sp>
        <p:nvSpPr>
          <p:cNvPr id="6" name="Oval 5"/>
          <p:cNvSpPr/>
          <p:nvPr/>
        </p:nvSpPr>
        <p:spPr>
          <a:xfrm>
            <a:off x="4563402" y="2414997"/>
            <a:ext cx="1908275" cy="1143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6201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762000" y="457200"/>
            <a:ext cx="7772400" cy="1241425"/>
          </a:xfrm>
        </p:spPr>
        <p:txBody>
          <a:bodyPr>
            <a:normAutofit fontScale="90000"/>
          </a:bodyPr>
          <a:lstStyle/>
          <a:p>
            <a:r>
              <a:rPr lang="en-US" b="1" dirty="0">
                <a:solidFill>
                  <a:srgbClr val="FFFFCC"/>
                </a:solidFill>
              </a:rPr>
              <a:t>Finishing time and weights of </a:t>
            </a:r>
            <a:br>
              <a:rPr lang="en-US" b="1" dirty="0">
                <a:solidFill>
                  <a:srgbClr val="FFFFCC"/>
                </a:solidFill>
              </a:rPr>
            </a:br>
            <a:r>
              <a:rPr lang="en-US" b="1" dirty="0">
                <a:solidFill>
                  <a:srgbClr val="FFFFCC"/>
                </a:solidFill>
              </a:rPr>
              <a:t>grass-fed beef animals</a:t>
            </a:r>
            <a:br>
              <a:rPr lang="en-US" b="1" dirty="0">
                <a:solidFill>
                  <a:srgbClr val="FFFFCC"/>
                </a:solidFill>
              </a:rPr>
            </a:br>
            <a:endParaRPr lang="en-US" b="1" dirty="0">
              <a:solidFill>
                <a:srgbClr val="FFFFCC"/>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0" y="5687491"/>
            <a:ext cx="3630151" cy="529057"/>
          </a:xfrm>
          <a:prstGeom prst="rect">
            <a:avLst/>
          </a:prstGeom>
        </p:spPr>
      </p:pic>
      <p:sp>
        <p:nvSpPr>
          <p:cNvPr id="8" name="TextBox 7"/>
          <p:cNvSpPr txBox="1"/>
          <p:nvPr/>
        </p:nvSpPr>
        <p:spPr>
          <a:xfrm>
            <a:off x="838200" y="5867400"/>
            <a:ext cx="5181600" cy="369332"/>
          </a:xfrm>
          <a:prstGeom prst="rect">
            <a:avLst/>
          </a:prstGeom>
          <a:noFill/>
        </p:spPr>
        <p:txBody>
          <a:bodyPr wrap="square" rtlCol="0">
            <a:spAutoFit/>
          </a:bodyPr>
          <a:lstStyle/>
          <a:p>
            <a:r>
              <a:rPr lang="en-US" dirty="0" smtClean="0">
                <a:solidFill>
                  <a:srgbClr val="FFFFCC"/>
                </a:solidFill>
              </a:rPr>
              <a:t>Jane </a:t>
            </a:r>
            <a:r>
              <a:rPr lang="en-US" dirty="0" err="1" smtClean="0">
                <a:solidFill>
                  <a:srgbClr val="FFFFCC"/>
                </a:solidFill>
              </a:rPr>
              <a:t>Grimsbo</a:t>
            </a:r>
            <a:r>
              <a:rPr lang="en-US" dirty="0" smtClean="0">
                <a:solidFill>
                  <a:srgbClr val="FFFFCC"/>
                </a:solidFill>
              </a:rPr>
              <a:t> Jewett, jane@janesfarm.com</a:t>
            </a:r>
            <a:endParaRPr lang="en-US" dirty="0">
              <a:solidFill>
                <a:srgbClr val="FFFFCC"/>
              </a:solidFill>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4600" y="3069344"/>
            <a:ext cx="1962261" cy="1807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1665973"/>
            <a:ext cx="8229600" cy="1005959"/>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95400" y="3069344"/>
            <a:ext cx="4597908" cy="1356352"/>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37258" y="4793373"/>
            <a:ext cx="3956050" cy="337954"/>
          </a:xfrm>
          <a:prstGeom prst="rect">
            <a:avLst/>
          </a:prstGeom>
        </p:spPr>
      </p:pic>
    </p:spTree>
    <p:extLst>
      <p:ext uri="{BB962C8B-B14F-4D97-AF65-F5344CB8AC3E}">
        <p14:creationId xmlns:p14="http://schemas.microsoft.com/office/powerpoint/2010/main" val="34971038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3560" y="773112"/>
            <a:ext cx="5499100" cy="531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3886200" y="1676400"/>
            <a:ext cx="3810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2986497"/>
            <a:ext cx="401637" cy="40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578125" y="4173480"/>
            <a:ext cx="990600" cy="369332"/>
          </a:xfrm>
          <a:prstGeom prst="rect">
            <a:avLst/>
          </a:prstGeom>
          <a:noFill/>
        </p:spPr>
        <p:txBody>
          <a:bodyPr wrap="square" rtlCol="0">
            <a:spAutoFit/>
          </a:bodyPr>
          <a:lstStyle/>
          <a:p>
            <a:r>
              <a:rPr lang="en-US" dirty="0" smtClean="0"/>
              <a:t>Feedlot</a:t>
            </a:r>
            <a:endParaRPr lang="en-US" dirty="0"/>
          </a:p>
        </p:txBody>
      </p:sp>
      <p:sp>
        <p:nvSpPr>
          <p:cNvPr id="5" name="TextBox 4"/>
          <p:cNvSpPr txBox="1"/>
          <p:nvPr/>
        </p:nvSpPr>
        <p:spPr>
          <a:xfrm>
            <a:off x="4714853" y="4173480"/>
            <a:ext cx="1279567" cy="369332"/>
          </a:xfrm>
          <a:prstGeom prst="rect">
            <a:avLst/>
          </a:prstGeom>
          <a:noFill/>
        </p:spPr>
        <p:txBody>
          <a:bodyPr wrap="square" rtlCol="0">
            <a:spAutoFit/>
          </a:bodyPr>
          <a:lstStyle/>
          <a:p>
            <a:r>
              <a:rPr lang="en-US" dirty="0" smtClean="0"/>
              <a:t>Grass-fed</a:t>
            </a:r>
            <a:endParaRPr lang="en-US" dirty="0"/>
          </a:p>
        </p:txBody>
      </p:sp>
      <p:sp>
        <p:nvSpPr>
          <p:cNvPr id="7" name="Oval 6"/>
          <p:cNvSpPr/>
          <p:nvPr/>
        </p:nvSpPr>
        <p:spPr>
          <a:xfrm>
            <a:off x="4568725" y="2464183"/>
            <a:ext cx="2561189" cy="109381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87883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3560" y="773112"/>
            <a:ext cx="5499100" cy="531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3886200" y="1676400"/>
            <a:ext cx="3810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2986497"/>
            <a:ext cx="401637" cy="40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rot="20207214">
            <a:off x="4752227" y="2600219"/>
            <a:ext cx="2430358" cy="118769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578125" y="4173480"/>
            <a:ext cx="990600" cy="369332"/>
          </a:xfrm>
          <a:prstGeom prst="rect">
            <a:avLst/>
          </a:prstGeom>
          <a:noFill/>
        </p:spPr>
        <p:txBody>
          <a:bodyPr wrap="square" rtlCol="0">
            <a:spAutoFit/>
          </a:bodyPr>
          <a:lstStyle/>
          <a:p>
            <a:r>
              <a:rPr lang="en-US" dirty="0" smtClean="0"/>
              <a:t>Feedlot</a:t>
            </a:r>
            <a:endParaRPr lang="en-US" dirty="0"/>
          </a:p>
        </p:txBody>
      </p:sp>
      <p:sp>
        <p:nvSpPr>
          <p:cNvPr id="5" name="TextBox 4"/>
          <p:cNvSpPr txBox="1"/>
          <p:nvPr/>
        </p:nvSpPr>
        <p:spPr>
          <a:xfrm>
            <a:off x="4714853" y="4173480"/>
            <a:ext cx="1279567" cy="369332"/>
          </a:xfrm>
          <a:prstGeom prst="rect">
            <a:avLst/>
          </a:prstGeom>
          <a:noFill/>
        </p:spPr>
        <p:txBody>
          <a:bodyPr wrap="square" rtlCol="0">
            <a:spAutoFit/>
          </a:bodyPr>
          <a:lstStyle/>
          <a:p>
            <a:r>
              <a:rPr lang="en-US" dirty="0" smtClean="0"/>
              <a:t>Grass-fed</a:t>
            </a:r>
            <a:endParaRPr lang="en-US" dirty="0"/>
          </a:p>
        </p:txBody>
      </p:sp>
      <p:sp>
        <p:nvSpPr>
          <p:cNvPr id="6" name="Oval 5"/>
          <p:cNvSpPr/>
          <p:nvPr/>
        </p:nvSpPr>
        <p:spPr>
          <a:xfrm>
            <a:off x="4563402" y="2414997"/>
            <a:ext cx="1908275" cy="1143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568725" y="2464183"/>
            <a:ext cx="2561189" cy="109381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30722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3560" y="773112"/>
            <a:ext cx="5499100" cy="531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3886200" y="1676400"/>
            <a:ext cx="3810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2986497"/>
            <a:ext cx="401637" cy="40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578125" y="4173480"/>
            <a:ext cx="990600" cy="369332"/>
          </a:xfrm>
          <a:prstGeom prst="rect">
            <a:avLst/>
          </a:prstGeom>
          <a:noFill/>
        </p:spPr>
        <p:txBody>
          <a:bodyPr wrap="square" rtlCol="0">
            <a:spAutoFit/>
          </a:bodyPr>
          <a:lstStyle/>
          <a:p>
            <a:r>
              <a:rPr lang="en-US" dirty="0" smtClean="0"/>
              <a:t>Feedlot</a:t>
            </a:r>
            <a:endParaRPr lang="en-US" dirty="0"/>
          </a:p>
        </p:txBody>
      </p:sp>
      <p:sp>
        <p:nvSpPr>
          <p:cNvPr id="5" name="TextBox 4"/>
          <p:cNvSpPr txBox="1"/>
          <p:nvPr/>
        </p:nvSpPr>
        <p:spPr>
          <a:xfrm>
            <a:off x="4714853" y="4173480"/>
            <a:ext cx="1279567" cy="369332"/>
          </a:xfrm>
          <a:prstGeom prst="rect">
            <a:avLst/>
          </a:prstGeom>
          <a:noFill/>
        </p:spPr>
        <p:txBody>
          <a:bodyPr wrap="square" rtlCol="0">
            <a:spAutoFit/>
          </a:bodyPr>
          <a:lstStyle/>
          <a:p>
            <a:r>
              <a:rPr lang="en-US" dirty="0" smtClean="0"/>
              <a:t>Grass-fed</a:t>
            </a:r>
            <a:endParaRPr lang="en-US" dirty="0"/>
          </a:p>
        </p:txBody>
      </p:sp>
      <p:sp>
        <p:nvSpPr>
          <p:cNvPr id="11" name="Oval 10"/>
          <p:cNvSpPr/>
          <p:nvPr/>
        </p:nvSpPr>
        <p:spPr>
          <a:xfrm>
            <a:off x="3200400" y="2057400"/>
            <a:ext cx="1953418" cy="113309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20861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148" y="758648"/>
            <a:ext cx="5499100" cy="531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3886200" y="1676400"/>
            <a:ext cx="3810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2986497"/>
            <a:ext cx="401637" cy="40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578125" y="4173480"/>
            <a:ext cx="990600" cy="369332"/>
          </a:xfrm>
          <a:prstGeom prst="rect">
            <a:avLst/>
          </a:prstGeom>
          <a:noFill/>
        </p:spPr>
        <p:txBody>
          <a:bodyPr wrap="square" rtlCol="0">
            <a:spAutoFit/>
          </a:bodyPr>
          <a:lstStyle/>
          <a:p>
            <a:r>
              <a:rPr lang="en-US" dirty="0" smtClean="0"/>
              <a:t>Feedlot</a:t>
            </a:r>
            <a:endParaRPr lang="en-US" dirty="0"/>
          </a:p>
        </p:txBody>
      </p:sp>
      <p:sp>
        <p:nvSpPr>
          <p:cNvPr id="5" name="TextBox 4"/>
          <p:cNvSpPr txBox="1"/>
          <p:nvPr/>
        </p:nvSpPr>
        <p:spPr>
          <a:xfrm>
            <a:off x="4714853" y="4173480"/>
            <a:ext cx="1279567" cy="369332"/>
          </a:xfrm>
          <a:prstGeom prst="rect">
            <a:avLst/>
          </a:prstGeom>
          <a:noFill/>
        </p:spPr>
        <p:txBody>
          <a:bodyPr wrap="square" rtlCol="0">
            <a:spAutoFit/>
          </a:bodyPr>
          <a:lstStyle/>
          <a:p>
            <a:r>
              <a:rPr lang="en-US" dirty="0" smtClean="0"/>
              <a:t>Grass-fed</a:t>
            </a:r>
            <a:endParaRPr lang="en-US" dirty="0"/>
          </a:p>
        </p:txBody>
      </p:sp>
      <p:sp>
        <p:nvSpPr>
          <p:cNvPr id="8" name="Oval 7"/>
          <p:cNvSpPr/>
          <p:nvPr/>
        </p:nvSpPr>
        <p:spPr>
          <a:xfrm rot="1321175">
            <a:off x="3505060" y="2982732"/>
            <a:ext cx="1136728" cy="8235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98242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3560" y="773112"/>
            <a:ext cx="5499100" cy="531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3886200" y="1676400"/>
            <a:ext cx="3810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2986497"/>
            <a:ext cx="401637" cy="40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rot="20207214">
            <a:off x="4752227" y="2600219"/>
            <a:ext cx="2430358" cy="118769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578125" y="4173480"/>
            <a:ext cx="990600" cy="369332"/>
          </a:xfrm>
          <a:prstGeom prst="rect">
            <a:avLst/>
          </a:prstGeom>
          <a:noFill/>
        </p:spPr>
        <p:txBody>
          <a:bodyPr wrap="square" rtlCol="0">
            <a:spAutoFit/>
          </a:bodyPr>
          <a:lstStyle/>
          <a:p>
            <a:r>
              <a:rPr lang="en-US" dirty="0" smtClean="0"/>
              <a:t>Feedlot</a:t>
            </a:r>
            <a:endParaRPr lang="en-US" dirty="0"/>
          </a:p>
        </p:txBody>
      </p:sp>
      <p:sp>
        <p:nvSpPr>
          <p:cNvPr id="5" name="TextBox 4"/>
          <p:cNvSpPr txBox="1"/>
          <p:nvPr/>
        </p:nvSpPr>
        <p:spPr>
          <a:xfrm>
            <a:off x="4714853" y="4173480"/>
            <a:ext cx="1279567" cy="369332"/>
          </a:xfrm>
          <a:prstGeom prst="rect">
            <a:avLst/>
          </a:prstGeom>
          <a:noFill/>
        </p:spPr>
        <p:txBody>
          <a:bodyPr wrap="square" rtlCol="0">
            <a:spAutoFit/>
          </a:bodyPr>
          <a:lstStyle/>
          <a:p>
            <a:r>
              <a:rPr lang="en-US" dirty="0" smtClean="0"/>
              <a:t>Grass-fed</a:t>
            </a:r>
            <a:endParaRPr lang="en-US" dirty="0"/>
          </a:p>
        </p:txBody>
      </p:sp>
      <p:sp>
        <p:nvSpPr>
          <p:cNvPr id="6" name="Oval 5"/>
          <p:cNvSpPr/>
          <p:nvPr/>
        </p:nvSpPr>
        <p:spPr>
          <a:xfrm>
            <a:off x="4563402" y="2414997"/>
            <a:ext cx="1908275" cy="1143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568725" y="2464183"/>
            <a:ext cx="2561189" cy="109381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200400" y="2057400"/>
            <a:ext cx="1953418" cy="113309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321175">
            <a:off x="3505060" y="2982732"/>
            <a:ext cx="1136728" cy="8235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53675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973666510"/>
              </p:ext>
            </p:extLst>
          </p:nvPr>
        </p:nvGraphicFramePr>
        <p:xfrm>
          <a:off x="1143000" y="1371600"/>
          <a:ext cx="6736080" cy="3957133"/>
        </p:xfrm>
        <a:graphic>
          <a:graphicData uri="http://schemas.openxmlformats.org/drawingml/2006/table">
            <a:tbl>
              <a:tblPr firstRow="1" firstCol="1" bandRow="1">
                <a:tableStyleId>{5C22544A-7EE6-4342-B048-85BDC9FD1C3A}</a:tableStyleId>
              </a:tblPr>
              <a:tblGrid>
                <a:gridCol w="2245360"/>
                <a:gridCol w="2245360"/>
                <a:gridCol w="2245360"/>
              </a:tblGrid>
              <a:tr h="787415">
                <a:tc gridSpan="3">
                  <a:txBody>
                    <a:bodyPr/>
                    <a:lstStyle/>
                    <a:p>
                      <a:pPr marL="0" marR="0">
                        <a:lnSpc>
                          <a:spcPct val="115000"/>
                        </a:lnSpc>
                        <a:spcBef>
                          <a:spcPts val="0"/>
                        </a:spcBef>
                        <a:spcAft>
                          <a:spcPts val="0"/>
                        </a:spcAft>
                      </a:pPr>
                      <a:r>
                        <a:rPr lang="en-US" sz="2400" dirty="0" smtClean="0">
                          <a:effectLst/>
                        </a:rPr>
                        <a:t>Estimate </a:t>
                      </a:r>
                      <a:r>
                        <a:rPr lang="en-US" sz="2400" dirty="0">
                          <a:effectLst/>
                        </a:rPr>
                        <a:t>of Age-Weight index of the feedlot beef and grass-fed beef in the Pelletier, et al. study.</a:t>
                      </a:r>
                      <a:endParaRPr lang="en-US" sz="2400" dirty="0">
                        <a:effectLst/>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r>
              <a:tr h="381829">
                <a:tc>
                  <a:txBody>
                    <a:bodyPr/>
                    <a:lstStyle/>
                    <a:p>
                      <a:pPr marL="0" marR="0">
                        <a:lnSpc>
                          <a:spcPct val="115000"/>
                        </a:lnSpc>
                        <a:spcBef>
                          <a:spcPts val="0"/>
                        </a:spcBef>
                        <a:spcAft>
                          <a:spcPts val="0"/>
                        </a:spcAft>
                      </a:pPr>
                      <a:r>
                        <a:rPr lang="en-US" sz="2000" dirty="0">
                          <a:effectLst/>
                        </a:rPr>
                        <a:t> </a:t>
                      </a:r>
                      <a:endParaRPr lang="en-US" sz="20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a:effectLst/>
                        </a:rPr>
                        <a:t>Feedlot beef</a:t>
                      </a:r>
                      <a:endParaRPr lang="en-US" sz="20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dirty="0">
                          <a:effectLst/>
                        </a:rPr>
                        <a:t>Grass-fed beef</a:t>
                      </a:r>
                      <a:endParaRPr lang="en-US" sz="2000" dirty="0">
                        <a:effectLst/>
                        <a:latin typeface="Calibri"/>
                        <a:ea typeface="Calibri"/>
                        <a:cs typeface="Times New Roman"/>
                      </a:endParaRPr>
                    </a:p>
                  </a:txBody>
                  <a:tcPr marL="68580" marR="68580" marT="0" marB="0"/>
                </a:tc>
              </a:tr>
              <a:tr h="381829">
                <a:tc>
                  <a:txBody>
                    <a:bodyPr/>
                    <a:lstStyle/>
                    <a:p>
                      <a:pPr marL="0" marR="0">
                        <a:lnSpc>
                          <a:spcPct val="115000"/>
                        </a:lnSpc>
                        <a:spcBef>
                          <a:spcPts val="0"/>
                        </a:spcBef>
                        <a:spcAft>
                          <a:spcPts val="0"/>
                        </a:spcAft>
                      </a:pPr>
                      <a:r>
                        <a:rPr lang="en-US" sz="2000" dirty="0">
                          <a:effectLst/>
                        </a:rPr>
                        <a:t>Age at slaughter (months)</a:t>
                      </a:r>
                      <a:endParaRPr lang="en-US" sz="20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a:effectLst/>
                        </a:rPr>
                        <a:t>16.9</a:t>
                      </a:r>
                      <a:endParaRPr lang="en-US" sz="20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a:effectLst/>
                        </a:rPr>
                        <a:t>21.8</a:t>
                      </a:r>
                      <a:endParaRPr lang="en-US" sz="2000">
                        <a:effectLst/>
                        <a:latin typeface="Calibri"/>
                        <a:ea typeface="Calibri"/>
                        <a:cs typeface="Times New Roman"/>
                      </a:endParaRPr>
                    </a:p>
                  </a:txBody>
                  <a:tcPr marL="68580" marR="68580" marT="0" marB="0"/>
                </a:tc>
              </a:tr>
              <a:tr h="381829">
                <a:tc>
                  <a:txBody>
                    <a:bodyPr/>
                    <a:lstStyle/>
                    <a:p>
                      <a:pPr marL="0" marR="0">
                        <a:lnSpc>
                          <a:spcPct val="115000"/>
                        </a:lnSpc>
                        <a:spcBef>
                          <a:spcPts val="0"/>
                        </a:spcBef>
                        <a:spcAft>
                          <a:spcPts val="0"/>
                        </a:spcAft>
                      </a:pPr>
                      <a:r>
                        <a:rPr lang="en-US" sz="2000" dirty="0">
                          <a:effectLst/>
                        </a:rPr>
                        <a:t>Carcass weight (estimate)ƚ</a:t>
                      </a:r>
                      <a:endParaRPr lang="en-US" sz="20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dirty="0">
                          <a:effectLst/>
                        </a:rPr>
                        <a:t>840 lbs.</a:t>
                      </a:r>
                      <a:endParaRPr lang="en-US" sz="20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a:effectLst/>
                        </a:rPr>
                        <a:t>577 lbs.</a:t>
                      </a:r>
                      <a:endParaRPr lang="en-US" sz="2000">
                        <a:effectLst/>
                        <a:latin typeface="Calibri"/>
                        <a:ea typeface="Calibri"/>
                        <a:cs typeface="Times New Roman"/>
                      </a:endParaRPr>
                    </a:p>
                  </a:txBody>
                  <a:tcPr marL="68580" marR="68580" marT="0" marB="0"/>
                </a:tc>
              </a:tr>
              <a:tr h="381829">
                <a:tc>
                  <a:txBody>
                    <a:bodyPr/>
                    <a:lstStyle/>
                    <a:p>
                      <a:pPr marL="0" marR="0">
                        <a:lnSpc>
                          <a:spcPct val="115000"/>
                        </a:lnSpc>
                        <a:spcBef>
                          <a:spcPts val="0"/>
                        </a:spcBef>
                        <a:spcAft>
                          <a:spcPts val="0"/>
                        </a:spcAft>
                      </a:pPr>
                      <a:r>
                        <a:rPr lang="en-US" sz="2000">
                          <a:effectLst/>
                        </a:rPr>
                        <a:t>Age-weight index</a:t>
                      </a:r>
                      <a:endParaRPr lang="en-US" sz="20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3600" dirty="0">
                          <a:effectLst/>
                        </a:rPr>
                        <a:t>49.7</a:t>
                      </a:r>
                      <a:endParaRPr lang="en-US" sz="36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3600" dirty="0">
                          <a:effectLst/>
                        </a:rPr>
                        <a:t>26.5</a:t>
                      </a:r>
                      <a:endParaRPr lang="en-US" sz="3600" dirty="0">
                        <a:effectLst/>
                        <a:latin typeface="Calibri"/>
                        <a:ea typeface="Calibri"/>
                        <a:cs typeface="Times New Roman"/>
                      </a:endParaRPr>
                    </a:p>
                  </a:txBody>
                  <a:tcPr marL="68580" marR="68580" marT="0" marB="0"/>
                </a:tc>
              </a:tr>
              <a:tr h="381829">
                <a:tc gridSpan="3">
                  <a:txBody>
                    <a:bodyPr/>
                    <a:lstStyle/>
                    <a:p>
                      <a:pPr marL="0" marR="0">
                        <a:lnSpc>
                          <a:spcPct val="115000"/>
                        </a:lnSpc>
                        <a:spcBef>
                          <a:spcPts val="0"/>
                        </a:spcBef>
                        <a:spcAft>
                          <a:spcPts val="0"/>
                        </a:spcAft>
                      </a:pPr>
                      <a:r>
                        <a:rPr lang="en-US" sz="2000" dirty="0">
                          <a:effectLst/>
                        </a:rPr>
                        <a:t>Ƚ Assuming a carcass yield of 60% for feedlot beef and 52% for grass-fed beef</a:t>
                      </a:r>
                      <a:endParaRPr lang="en-US" sz="2000" dirty="0">
                        <a:effectLst/>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r>
            </a:tbl>
          </a:graphicData>
        </a:graphic>
      </p:graphicFrame>
      <p:sp>
        <p:nvSpPr>
          <p:cNvPr id="3" name="Rectangle 1"/>
          <p:cNvSpPr>
            <a:spLocks noChangeArrowheads="1"/>
          </p:cNvSpPr>
          <p:nvPr/>
        </p:nvSpPr>
        <p:spPr bwMode="auto">
          <a:xfrm>
            <a:off x="1646238" y="31273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tLang="en-US" smtClean="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2191172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1161" y="524956"/>
            <a:ext cx="5940971" cy="5627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2288407" y="1607018"/>
            <a:ext cx="4572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667901" y="1387853"/>
            <a:ext cx="838200" cy="1200329"/>
          </a:xfrm>
          <a:prstGeom prst="rect">
            <a:avLst/>
          </a:prstGeom>
          <a:solidFill>
            <a:schemeClr val="bg1"/>
          </a:solidFill>
          <a:ln>
            <a:solidFill>
              <a:schemeClr val="tx1"/>
            </a:solidFill>
          </a:ln>
        </p:spPr>
        <p:txBody>
          <a:bodyPr wrap="square" rtlCol="0">
            <a:spAutoFit/>
          </a:bodyPr>
          <a:lstStyle/>
          <a:p>
            <a:r>
              <a:rPr lang="en-US" dirty="0" smtClean="0"/>
              <a:t>LCA Feed-lot: 49.7</a:t>
            </a:r>
            <a:endParaRPr lang="en-US" dirty="0"/>
          </a:p>
        </p:txBody>
      </p:sp>
      <p:sp>
        <p:nvSpPr>
          <p:cNvPr id="6" name="TextBox 5"/>
          <p:cNvSpPr txBox="1"/>
          <p:nvPr/>
        </p:nvSpPr>
        <p:spPr>
          <a:xfrm>
            <a:off x="7091012" y="2971800"/>
            <a:ext cx="838200" cy="1200329"/>
          </a:xfrm>
          <a:prstGeom prst="rect">
            <a:avLst/>
          </a:prstGeom>
          <a:solidFill>
            <a:schemeClr val="bg1"/>
          </a:solidFill>
          <a:ln>
            <a:solidFill>
              <a:schemeClr val="tx1"/>
            </a:solidFill>
          </a:ln>
        </p:spPr>
        <p:txBody>
          <a:bodyPr wrap="square" rtlCol="0">
            <a:spAutoFit/>
          </a:bodyPr>
          <a:lstStyle/>
          <a:p>
            <a:r>
              <a:rPr lang="en-US" dirty="0" smtClean="0"/>
              <a:t>LCA Grass-fed</a:t>
            </a:r>
          </a:p>
          <a:p>
            <a:r>
              <a:rPr lang="en-US" dirty="0" smtClean="0"/>
              <a:t>26.5</a:t>
            </a:r>
            <a:endParaRPr lang="en-US" dirty="0"/>
          </a:p>
        </p:txBody>
      </p:sp>
    </p:spTree>
    <p:extLst>
      <p:ext uri="{BB962C8B-B14F-4D97-AF65-F5344CB8AC3E}">
        <p14:creationId xmlns:p14="http://schemas.microsoft.com/office/powerpoint/2010/main" val="23014876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7363" y="1644650"/>
            <a:ext cx="5627687" cy="357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543800" y="2743200"/>
            <a:ext cx="1143000" cy="923330"/>
          </a:xfrm>
          <a:prstGeom prst="rect">
            <a:avLst/>
          </a:prstGeom>
          <a:noFill/>
          <a:ln>
            <a:solidFill>
              <a:schemeClr val="tx1"/>
            </a:solidFill>
          </a:ln>
        </p:spPr>
        <p:txBody>
          <a:bodyPr wrap="square" rtlCol="0">
            <a:spAutoFit/>
          </a:bodyPr>
          <a:lstStyle/>
          <a:p>
            <a:r>
              <a:rPr lang="en-US" dirty="0" smtClean="0"/>
              <a:t>LCA Grass-fed:</a:t>
            </a:r>
          </a:p>
          <a:p>
            <a:r>
              <a:rPr lang="en-US" dirty="0" smtClean="0"/>
              <a:t>26.5</a:t>
            </a:r>
            <a:endParaRPr lang="en-US" dirty="0"/>
          </a:p>
        </p:txBody>
      </p:sp>
    </p:spTree>
    <p:extLst>
      <p:ext uri="{BB962C8B-B14F-4D97-AF65-F5344CB8AC3E}">
        <p14:creationId xmlns:p14="http://schemas.microsoft.com/office/powerpoint/2010/main" val="6062728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
        <p:cNvGrpSpPr/>
        <p:nvPr/>
      </p:nvGrpSpPr>
      <p:grpSpPr>
        <a:xfrm>
          <a:off x="0" y="0"/>
          <a:ext cx="0" cy="0"/>
          <a:chOff x="0" y="0"/>
          <a:chExt cx="0" cy="0"/>
        </a:xfrm>
      </p:grpSpPr>
      <p:sp>
        <p:nvSpPr>
          <p:cNvPr id="3" name="TextBox 2"/>
          <p:cNvSpPr txBox="1"/>
          <p:nvPr/>
        </p:nvSpPr>
        <p:spPr>
          <a:xfrm>
            <a:off x="1598596" y="457200"/>
            <a:ext cx="6096000" cy="769441"/>
          </a:xfrm>
          <a:prstGeom prst="rect">
            <a:avLst/>
          </a:prstGeom>
          <a:noFill/>
        </p:spPr>
        <p:txBody>
          <a:bodyPr wrap="square" rtlCol="0">
            <a:spAutoFit/>
          </a:bodyPr>
          <a:lstStyle/>
          <a:p>
            <a:r>
              <a:rPr lang="en-US" sz="4400" b="1" dirty="0" smtClean="0">
                <a:solidFill>
                  <a:prstClr val="white"/>
                </a:solidFill>
              </a:rPr>
              <a:t>What do we know, now?</a:t>
            </a:r>
            <a:endParaRPr lang="en-US" sz="4400" b="1" dirty="0">
              <a:solidFill>
                <a:prstClr val="white"/>
              </a:solidFill>
            </a:endParaRPr>
          </a:p>
        </p:txBody>
      </p:sp>
      <p:sp>
        <p:nvSpPr>
          <p:cNvPr id="4" name="TextBox 3"/>
          <p:cNvSpPr txBox="1"/>
          <p:nvPr/>
        </p:nvSpPr>
        <p:spPr>
          <a:xfrm>
            <a:off x="609600" y="1752600"/>
            <a:ext cx="8077200" cy="4247317"/>
          </a:xfrm>
          <a:prstGeom prst="rect">
            <a:avLst/>
          </a:prstGeom>
          <a:noFill/>
        </p:spPr>
        <p:txBody>
          <a:bodyPr wrap="square" rtlCol="0">
            <a:spAutoFit/>
          </a:bodyPr>
          <a:lstStyle/>
          <a:p>
            <a:pPr marL="285750" indent="-285750">
              <a:buFont typeface="Arial" pitchFamily="34" charset="0"/>
              <a:buChar char="•"/>
            </a:pPr>
            <a:r>
              <a:rPr lang="en-US" sz="2800" dirty="0" smtClean="0">
                <a:solidFill>
                  <a:prstClr val="white"/>
                </a:solidFill>
              </a:rPr>
              <a:t>Livestock breed matters when you are comparing grass-fed systems to feedlot systems.</a:t>
            </a:r>
            <a:br>
              <a:rPr lang="en-US" sz="2800" dirty="0" smtClean="0">
                <a:solidFill>
                  <a:prstClr val="white"/>
                </a:solidFill>
              </a:rPr>
            </a:br>
            <a:endParaRPr lang="en-US" sz="2800" dirty="0" smtClean="0">
              <a:solidFill>
                <a:prstClr val="white"/>
              </a:solidFill>
            </a:endParaRPr>
          </a:p>
          <a:p>
            <a:pPr marL="285750" indent="-285750">
              <a:buFont typeface="Arial" pitchFamily="34" charset="0"/>
              <a:buChar char="•"/>
            </a:pPr>
            <a:r>
              <a:rPr lang="en-US" sz="2800" dirty="0" smtClean="0">
                <a:solidFill>
                  <a:prstClr val="white"/>
                </a:solidFill>
              </a:rPr>
              <a:t>A grass-fed system has the potential to approach the feedlot system in productivity, as measured by carcass weight produced in a given time frame.</a:t>
            </a:r>
            <a:br>
              <a:rPr lang="en-US" sz="2800" dirty="0" smtClean="0">
                <a:solidFill>
                  <a:prstClr val="white"/>
                </a:solidFill>
              </a:rPr>
            </a:br>
            <a:endParaRPr lang="en-US" sz="2800" dirty="0" smtClean="0">
              <a:solidFill>
                <a:prstClr val="white"/>
              </a:solidFill>
            </a:endParaRPr>
          </a:p>
          <a:p>
            <a:pPr marL="285750" indent="-285750">
              <a:buFont typeface="Arial" pitchFamily="34" charset="0"/>
              <a:buChar char="•"/>
            </a:pPr>
            <a:r>
              <a:rPr lang="en-US" sz="2800" dirty="0" smtClean="0">
                <a:solidFill>
                  <a:prstClr val="white"/>
                </a:solidFill>
              </a:rPr>
              <a:t>There is room for improvement of grass-fed beef production systems, within farms and across farms.</a:t>
            </a:r>
          </a:p>
          <a:p>
            <a:endParaRPr lang="en-US" dirty="0">
              <a:solidFill>
                <a:prstClr val="black"/>
              </a:solidFill>
            </a:endParaRPr>
          </a:p>
        </p:txBody>
      </p:sp>
    </p:spTree>
    <p:extLst>
      <p:ext uri="{BB962C8B-B14F-4D97-AF65-F5344CB8AC3E}">
        <p14:creationId xmlns:p14="http://schemas.microsoft.com/office/powerpoint/2010/main" val="24677177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4600" y="3048000"/>
            <a:ext cx="762000" cy="830997"/>
          </a:xfrm>
          <a:prstGeom prst="rect">
            <a:avLst/>
          </a:prstGeom>
          <a:noFill/>
        </p:spPr>
        <p:txBody>
          <a:bodyPr wrap="square" rtlCol="0">
            <a:spAutoFit/>
          </a:bodyPr>
          <a:lstStyle/>
          <a:p>
            <a:pPr algn="ctr"/>
            <a:r>
              <a:rPr lang="en-US" sz="1600" b="1" dirty="0" smtClean="0">
                <a:solidFill>
                  <a:schemeClr val="bg1"/>
                </a:solidFill>
              </a:rPr>
              <a:t>Birth to Wean</a:t>
            </a:r>
            <a:endParaRPr lang="en-US" sz="1600" b="1" dirty="0">
              <a:solidFill>
                <a:schemeClr val="bg1"/>
              </a:solidFill>
            </a:endParaRPr>
          </a:p>
        </p:txBody>
      </p:sp>
      <p:sp>
        <p:nvSpPr>
          <p:cNvPr id="5" name="TextBox 4"/>
          <p:cNvSpPr txBox="1"/>
          <p:nvPr/>
        </p:nvSpPr>
        <p:spPr>
          <a:xfrm>
            <a:off x="4495800" y="3615898"/>
            <a:ext cx="762000" cy="738664"/>
          </a:xfrm>
          <a:prstGeom prst="rect">
            <a:avLst/>
          </a:prstGeom>
          <a:noFill/>
        </p:spPr>
        <p:txBody>
          <a:bodyPr wrap="square" rtlCol="0">
            <a:spAutoFit/>
          </a:bodyPr>
          <a:lstStyle/>
          <a:p>
            <a:pPr algn="ctr"/>
            <a:r>
              <a:rPr lang="en-US" sz="1400" b="1" dirty="0" smtClean="0">
                <a:solidFill>
                  <a:schemeClr val="bg1"/>
                </a:solidFill>
              </a:rPr>
              <a:t>Wean to Pasture</a:t>
            </a:r>
            <a:endParaRPr lang="en-US" sz="1400" b="1" dirty="0">
              <a:solidFill>
                <a:schemeClr val="bg1"/>
              </a:solidFill>
            </a:endParaRPr>
          </a:p>
        </p:txBody>
      </p:sp>
      <p:sp>
        <p:nvSpPr>
          <p:cNvPr id="6" name="TextBox 5"/>
          <p:cNvSpPr txBox="1"/>
          <p:nvPr/>
        </p:nvSpPr>
        <p:spPr>
          <a:xfrm>
            <a:off x="6477000" y="3717750"/>
            <a:ext cx="762000" cy="738664"/>
          </a:xfrm>
          <a:prstGeom prst="rect">
            <a:avLst/>
          </a:prstGeom>
          <a:noFill/>
        </p:spPr>
        <p:txBody>
          <a:bodyPr wrap="square" rtlCol="0">
            <a:spAutoFit/>
          </a:bodyPr>
          <a:lstStyle/>
          <a:p>
            <a:pPr algn="ctr"/>
            <a:r>
              <a:rPr lang="en-US" sz="1400" b="1" dirty="0" smtClean="0">
                <a:solidFill>
                  <a:schemeClr val="bg1"/>
                </a:solidFill>
              </a:rPr>
              <a:t>Pasture to Finish</a:t>
            </a:r>
            <a:endParaRPr lang="en-US" sz="1400" b="1" dirty="0">
              <a:solidFill>
                <a:schemeClr val="bg1"/>
              </a:solidFill>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990600"/>
            <a:ext cx="7220153"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2971800"/>
            <a:ext cx="762000"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2765" y="3717750"/>
            <a:ext cx="774700" cy="79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5600" y="3830638"/>
            <a:ext cx="817563" cy="79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2362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
        <p:cNvGrpSpPr/>
        <p:nvPr/>
      </p:nvGrpSpPr>
      <p:grpSpPr>
        <a:xfrm>
          <a:off x="0" y="0"/>
          <a:ext cx="0" cy="0"/>
          <a:chOff x="0" y="0"/>
          <a:chExt cx="0" cy="0"/>
        </a:xfrm>
      </p:grpSpPr>
      <p:sp>
        <p:nvSpPr>
          <p:cNvPr id="8" name="TextBox 7"/>
          <p:cNvSpPr txBox="1"/>
          <p:nvPr/>
        </p:nvSpPr>
        <p:spPr>
          <a:xfrm>
            <a:off x="1683190" y="381000"/>
            <a:ext cx="5943600" cy="6247864"/>
          </a:xfrm>
          <a:prstGeom prst="rect">
            <a:avLst/>
          </a:prstGeom>
          <a:noFill/>
        </p:spPr>
        <p:txBody>
          <a:bodyPr wrap="square" rtlCol="0">
            <a:spAutoFit/>
          </a:bodyPr>
          <a:lstStyle/>
          <a:p>
            <a:pPr algn="ctr"/>
            <a:r>
              <a:rPr lang="en-US" sz="4000" b="1" dirty="0" smtClean="0">
                <a:solidFill>
                  <a:srgbClr val="FFFFCC"/>
                </a:solidFill>
              </a:rPr>
              <a:t>Acknowledgements:</a:t>
            </a:r>
          </a:p>
          <a:p>
            <a:r>
              <a:rPr lang="en-US" sz="2000" b="1" dirty="0">
                <a:solidFill>
                  <a:srgbClr val="FFFFCC"/>
                </a:solidFill>
              </a:rPr>
              <a:t/>
            </a:r>
            <a:br>
              <a:rPr lang="en-US" sz="2000" b="1" dirty="0">
                <a:solidFill>
                  <a:srgbClr val="FFFFCC"/>
                </a:solidFill>
              </a:rPr>
            </a:br>
            <a:r>
              <a:rPr lang="en-US" sz="2000" b="1" dirty="0" smtClean="0">
                <a:solidFill>
                  <a:srgbClr val="FFFFCC"/>
                </a:solidFill>
              </a:rPr>
              <a:t>Edgar Brown, Willow River, MN</a:t>
            </a:r>
          </a:p>
          <a:p>
            <a:r>
              <a:rPr lang="en-US" sz="2000" b="1" dirty="0" smtClean="0">
                <a:solidFill>
                  <a:srgbClr val="FFFFCC"/>
                </a:solidFill>
              </a:rPr>
              <a:t>Jake and Lindsay Grass, Pine City, MN</a:t>
            </a:r>
          </a:p>
          <a:p>
            <a:r>
              <a:rPr lang="en-US" sz="2000" b="1" dirty="0" smtClean="0">
                <a:solidFill>
                  <a:srgbClr val="FFFFCC"/>
                </a:solidFill>
              </a:rPr>
              <a:t>Bill </a:t>
            </a:r>
            <a:r>
              <a:rPr lang="en-US" sz="2000" b="1" dirty="0" err="1" smtClean="0">
                <a:solidFill>
                  <a:srgbClr val="FFFFCC"/>
                </a:solidFill>
              </a:rPr>
              <a:t>McMillin</a:t>
            </a:r>
            <a:r>
              <a:rPr lang="en-US" sz="2000" b="1" dirty="0" smtClean="0">
                <a:solidFill>
                  <a:srgbClr val="FFFFCC"/>
                </a:solidFill>
              </a:rPr>
              <a:t>, Plainview, MN</a:t>
            </a:r>
          </a:p>
          <a:p>
            <a:r>
              <a:rPr lang="en-US" sz="2000" b="1" dirty="0" smtClean="0">
                <a:solidFill>
                  <a:srgbClr val="FFFFCC"/>
                </a:solidFill>
              </a:rPr>
              <a:t>Troy </a:t>
            </a:r>
            <a:r>
              <a:rPr lang="en-US" sz="2000" b="1" dirty="0" err="1" smtClean="0">
                <a:solidFill>
                  <a:srgbClr val="FFFFCC"/>
                </a:solidFill>
              </a:rPr>
              <a:t>Salzer</a:t>
            </a:r>
            <a:r>
              <a:rPr lang="en-US" sz="2000" b="1" dirty="0" smtClean="0">
                <a:solidFill>
                  <a:srgbClr val="FFFFCC"/>
                </a:solidFill>
              </a:rPr>
              <a:t>, Carlton County Extension</a:t>
            </a:r>
          </a:p>
          <a:p>
            <a:r>
              <a:rPr lang="en-US" sz="2000" b="1" dirty="0" smtClean="0">
                <a:solidFill>
                  <a:srgbClr val="FFFFCC"/>
                </a:solidFill>
              </a:rPr>
              <a:t>Wayne Martin, University of MN Extension</a:t>
            </a:r>
          </a:p>
          <a:p>
            <a:r>
              <a:rPr lang="en-US" sz="2000" b="1" dirty="0" smtClean="0">
                <a:solidFill>
                  <a:srgbClr val="FFFFCC"/>
                </a:solidFill>
              </a:rPr>
              <a:t>Joe Jewett</a:t>
            </a:r>
          </a:p>
          <a:p>
            <a:r>
              <a:rPr lang="en-US" sz="2000" b="1" dirty="0" smtClean="0">
                <a:solidFill>
                  <a:srgbClr val="FFFFCC"/>
                </a:solidFill>
              </a:rPr>
              <a:t>The Jewett and </a:t>
            </a:r>
            <a:r>
              <a:rPr lang="en-US" sz="2000" b="1" dirty="0" err="1" smtClean="0">
                <a:solidFill>
                  <a:srgbClr val="FFFFCC"/>
                </a:solidFill>
              </a:rPr>
              <a:t>Grimsbo</a:t>
            </a:r>
            <a:r>
              <a:rPr lang="en-US" sz="2000" b="1" dirty="0" smtClean="0">
                <a:solidFill>
                  <a:srgbClr val="FFFFCC"/>
                </a:solidFill>
              </a:rPr>
              <a:t> Families</a:t>
            </a:r>
          </a:p>
          <a:p>
            <a:r>
              <a:rPr lang="en-US" sz="2000" b="1" dirty="0" smtClean="0">
                <a:solidFill>
                  <a:srgbClr val="FFFFCC"/>
                </a:solidFill>
              </a:rPr>
              <a:t>Kate Clancy, Senior Fellow, Minnesota Institute for </a:t>
            </a:r>
            <a:br>
              <a:rPr lang="en-US" sz="2000" b="1" dirty="0" smtClean="0">
                <a:solidFill>
                  <a:srgbClr val="FFFFCC"/>
                </a:solidFill>
              </a:rPr>
            </a:br>
            <a:r>
              <a:rPr lang="en-US" sz="2000" b="1" dirty="0" smtClean="0">
                <a:solidFill>
                  <a:srgbClr val="FFFFCC"/>
                </a:solidFill>
              </a:rPr>
              <a:t>	Sustainable Agriculture (MISA)</a:t>
            </a:r>
          </a:p>
          <a:p>
            <a:r>
              <a:rPr lang="en-US" sz="2000" b="1" dirty="0" smtClean="0">
                <a:solidFill>
                  <a:srgbClr val="FFFFCC"/>
                </a:solidFill>
              </a:rPr>
              <a:t>Helene Murray, Executive Director, MISA</a:t>
            </a:r>
          </a:p>
          <a:p>
            <a:r>
              <a:rPr lang="en-US" sz="2000" b="1" dirty="0" smtClean="0">
                <a:solidFill>
                  <a:srgbClr val="FFFFCC"/>
                </a:solidFill>
              </a:rPr>
              <a:t>Kris Johnson, MISA Board of Directors</a:t>
            </a:r>
          </a:p>
          <a:p>
            <a:r>
              <a:rPr lang="en-US" sz="2000" b="1" dirty="0" smtClean="0">
                <a:solidFill>
                  <a:srgbClr val="FFFFCC"/>
                </a:solidFill>
              </a:rPr>
              <a:t>Kate </a:t>
            </a:r>
            <a:r>
              <a:rPr lang="en-US" sz="2000" b="1" dirty="0" err="1" smtClean="0">
                <a:solidFill>
                  <a:srgbClr val="FFFFCC"/>
                </a:solidFill>
              </a:rPr>
              <a:t>Seager</a:t>
            </a:r>
            <a:r>
              <a:rPr lang="en-US" sz="2000" b="1" dirty="0" smtClean="0">
                <a:solidFill>
                  <a:srgbClr val="FFFFCC"/>
                </a:solidFill>
              </a:rPr>
              <a:t>, Minnesota SARE Co-Coordinator</a:t>
            </a:r>
          </a:p>
          <a:p>
            <a:r>
              <a:rPr lang="en-US" sz="2000" b="1" dirty="0" smtClean="0">
                <a:solidFill>
                  <a:srgbClr val="FFFFCC"/>
                </a:solidFill>
              </a:rPr>
              <a:t>Betsy Wieland, Minnesota SARE Co-Coordinator</a:t>
            </a:r>
          </a:p>
          <a:p>
            <a:r>
              <a:rPr lang="en-US" sz="2000" b="1" dirty="0" smtClean="0">
                <a:solidFill>
                  <a:srgbClr val="FFFFCC"/>
                </a:solidFill>
              </a:rPr>
              <a:t>Midwest Perennial Forage Working Group</a:t>
            </a:r>
          </a:p>
          <a:p>
            <a:r>
              <a:rPr lang="en-US" sz="2000" b="1" dirty="0" smtClean="0">
                <a:solidFill>
                  <a:srgbClr val="FFFFCC"/>
                </a:solidFill>
              </a:rPr>
              <a:t>Rich </a:t>
            </a:r>
            <a:r>
              <a:rPr lang="en-US" sz="2000" b="1" dirty="0" err="1" smtClean="0">
                <a:solidFill>
                  <a:srgbClr val="FFFFCC"/>
                </a:solidFill>
              </a:rPr>
              <a:t>Pirog</a:t>
            </a:r>
            <a:r>
              <a:rPr lang="en-US" sz="2000" b="1" dirty="0" smtClean="0">
                <a:solidFill>
                  <a:srgbClr val="FFFFCC"/>
                </a:solidFill>
              </a:rPr>
              <a:t>, C.S. Mott Group for Sustainable 	Food 	Systems, Michigan State University</a:t>
            </a:r>
          </a:p>
          <a:p>
            <a:r>
              <a:rPr lang="en-US" sz="2000" b="1" dirty="0" smtClean="0">
                <a:solidFill>
                  <a:srgbClr val="FFFFCC"/>
                </a:solidFill>
              </a:rPr>
              <a:t>Laura Paine, Southwest Badger RC &amp; D Council</a:t>
            </a:r>
            <a:endParaRPr lang="en-US" sz="2000" b="1" dirty="0">
              <a:solidFill>
                <a:srgbClr val="FFFFCC"/>
              </a:solidFill>
            </a:endParaRPr>
          </a:p>
        </p:txBody>
      </p:sp>
    </p:spTree>
    <p:extLst>
      <p:ext uri="{BB962C8B-B14F-4D97-AF65-F5344CB8AC3E}">
        <p14:creationId xmlns:p14="http://schemas.microsoft.com/office/powerpoint/2010/main" val="26165819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200400"/>
            <a:ext cx="762000"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3394075"/>
            <a:ext cx="774700" cy="79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3505200"/>
            <a:ext cx="817563" cy="79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990600"/>
            <a:ext cx="7971521"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9800" y="3214864"/>
            <a:ext cx="762000"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6261" y="3508905"/>
            <a:ext cx="774700" cy="79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34969" y="3660775"/>
            <a:ext cx="817563" cy="79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07528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816225"/>
            <a:ext cx="762000"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8933" y="3581400"/>
            <a:ext cx="774700" cy="79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3276600"/>
            <a:ext cx="817563" cy="79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2368" y="1101549"/>
            <a:ext cx="7563979"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8711" y="3012634"/>
            <a:ext cx="762000"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4357" y="3581399"/>
            <a:ext cx="774700" cy="79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29778" y="3337718"/>
            <a:ext cx="817563" cy="79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65549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6686" y="1276141"/>
            <a:ext cx="6988702" cy="4312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3124200"/>
            <a:ext cx="762000"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0741" y="3648868"/>
            <a:ext cx="7747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516510" y="3430969"/>
            <a:ext cx="874889" cy="830997"/>
          </a:xfrm>
          <a:prstGeom prst="rect">
            <a:avLst/>
          </a:prstGeom>
          <a:noFill/>
        </p:spPr>
        <p:txBody>
          <a:bodyPr wrap="square" rtlCol="0">
            <a:spAutoFit/>
          </a:bodyPr>
          <a:lstStyle/>
          <a:p>
            <a:pPr algn="ctr"/>
            <a:r>
              <a:rPr lang="en-US" sz="1600" dirty="0" smtClean="0"/>
              <a:t>Pasture to Finish</a:t>
            </a:r>
            <a:endParaRPr lang="en-US" sz="1600" dirty="0"/>
          </a:p>
        </p:txBody>
      </p:sp>
    </p:spTree>
    <p:extLst>
      <p:ext uri="{BB962C8B-B14F-4D97-AF65-F5344CB8AC3E}">
        <p14:creationId xmlns:p14="http://schemas.microsoft.com/office/powerpoint/2010/main" val="2218285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
        <p:cNvGrpSpPr/>
        <p:nvPr/>
      </p:nvGrpSpPr>
      <p:grpSpPr>
        <a:xfrm>
          <a:off x="0" y="0"/>
          <a:ext cx="0" cy="0"/>
          <a:chOff x="0" y="0"/>
          <a:chExt cx="0" cy="0"/>
        </a:xfrm>
      </p:grpSpPr>
      <p:sp>
        <p:nvSpPr>
          <p:cNvPr id="3" name="TextBox 2"/>
          <p:cNvSpPr txBox="1"/>
          <p:nvPr/>
        </p:nvSpPr>
        <p:spPr>
          <a:xfrm>
            <a:off x="1524000" y="838200"/>
            <a:ext cx="5715000" cy="4524315"/>
          </a:xfrm>
          <a:prstGeom prst="rect">
            <a:avLst/>
          </a:prstGeom>
          <a:noFill/>
        </p:spPr>
        <p:txBody>
          <a:bodyPr wrap="square" rtlCol="0">
            <a:spAutoFit/>
          </a:bodyPr>
          <a:lstStyle/>
          <a:p>
            <a:r>
              <a:rPr lang="en-US" sz="4800" b="1" dirty="0" smtClean="0">
                <a:solidFill>
                  <a:schemeClr val="bg1"/>
                </a:solidFill>
              </a:rPr>
              <a:t>What happened on the Jewett farm?</a:t>
            </a:r>
          </a:p>
          <a:p>
            <a:endParaRPr lang="en-US" sz="4800" b="1" dirty="0">
              <a:solidFill>
                <a:schemeClr val="bg1"/>
              </a:solidFill>
            </a:endParaRPr>
          </a:p>
          <a:p>
            <a:r>
              <a:rPr lang="en-US" sz="4800" b="1" dirty="0" smtClean="0">
                <a:solidFill>
                  <a:schemeClr val="bg1"/>
                </a:solidFill>
              </a:rPr>
              <a:t>0.09 ADG </a:t>
            </a:r>
            <a:br>
              <a:rPr lang="en-US" sz="4800" b="1" dirty="0" smtClean="0">
                <a:solidFill>
                  <a:schemeClr val="bg1"/>
                </a:solidFill>
              </a:rPr>
            </a:br>
            <a:r>
              <a:rPr lang="en-US" sz="4800" b="1" dirty="0" smtClean="0">
                <a:solidFill>
                  <a:schemeClr val="bg1"/>
                </a:solidFill>
              </a:rPr>
              <a:t>for the Pasture-to-Slaughter period</a:t>
            </a:r>
            <a:endParaRPr lang="en-US" sz="4800" b="1" dirty="0">
              <a:solidFill>
                <a:schemeClr val="bg1"/>
              </a:solidFill>
            </a:endParaRPr>
          </a:p>
        </p:txBody>
      </p:sp>
    </p:spTree>
    <p:extLst>
      <p:ext uri="{BB962C8B-B14F-4D97-AF65-F5344CB8AC3E}">
        <p14:creationId xmlns:p14="http://schemas.microsoft.com/office/powerpoint/2010/main" val="4251777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219200"/>
            <a:ext cx="7641886" cy="4419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59772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990600"/>
            <a:ext cx="7342659" cy="4571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56677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232681242"/>
              </p:ext>
            </p:extLst>
          </p:nvPr>
        </p:nvGraphicFramePr>
        <p:xfrm>
          <a:off x="1674813" y="990600"/>
          <a:ext cx="5794512" cy="4525963"/>
        </p:xfrm>
        <a:graphic>
          <a:graphicData uri="http://schemas.openxmlformats.org/drawingml/2006/table">
            <a:tbl>
              <a:tblPr firstRow="1" firstCol="1" bandRow="1"/>
              <a:tblGrid>
                <a:gridCol w="1448628"/>
                <a:gridCol w="1448628"/>
                <a:gridCol w="1448628"/>
                <a:gridCol w="1448628"/>
              </a:tblGrid>
              <a:tr h="668039">
                <a:tc gridSpan="4">
                  <a:txBody>
                    <a:bodyPr/>
                    <a:lstStyle/>
                    <a:p>
                      <a:pPr marL="0" marR="0">
                        <a:lnSpc>
                          <a:spcPct val="115000"/>
                        </a:lnSpc>
                        <a:spcBef>
                          <a:spcPts val="0"/>
                        </a:spcBef>
                        <a:spcAft>
                          <a:spcPts val="0"/>
                        </a:spcAft>
                      </a:pPr>
                      <a:r>
                        <a:rPr lang="en-US" sz="1900" dirty="0">
                          <a:solidFill>
                            <a:schemeClr val="tx1"/>
                          </a:solidFill>
                          <a:effectLst/>
                          <a:latin typeface="Calibri"/>
                          <a:ea typeface="Calibri"/>
                          <a:cs typeface="Times New Roman"/>
                        </a:rPr>
                        <a:t>Hay and </a:t>
                      </a:r>
                      <a:r>
                        <a:rPr lang="en-US" sz="1900" dirty="0" err="1">
                          <a:solidFill>
                            <a:schemeClr val="tx1"/>
                          </a:solidFill>
                          <a:effectLst/>
                          <a:latin typeface="Calibri"/>
                          <a:ea typeface="Calibri"/>
                          <a:cs typeface="Times New Roman"/>
                        </a:rPr>
                        <a:t>haylage</a:t>
                      </a:r>
                      <a:r>
                        <a:rPr lang="en-US" sz="1900" dirty="0">
                          <a:solidFill>
                            <a:schemeClr val="tx1"/>
                          </a:solidFill>
                          <a:effectLst/>
                          <a:latin typeface="Calibri"/>
                          <a:ea typeface="Calibri"/>
                          <a:cs typeface="Times New Roman"/>
                        </a:rPr>
                        <a:t> average RFV and winter feeding system on the four farms</a:t>
                      </a:r>
                      <a:endParaRPr lang="en-US" sz="1000" dirty="0">
                        <a:solidFill>
                          <a:schemeClr val="tx1"/>
                        </a:solidFill>
                        <a:effectLst/>
                        <a:latin typeface="Calibri"/>
                        <a:ea typeface="Calibri"/>
                        <a:cs typeface="Times New Roman"/>
                      </a:endParaRPr>
                    </a:p>
                  </a:txBody>
                  <a:tcPr marL="65352" marR="6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FCFE"/>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668039">
                <a:tc>
                  <a:txBody>
                    <a:bodyPr/>
                    <a:lstStyle/>
                    <a:p>
                      <a:pPr marL="0" marR="0" algn="ctr">
                        <a:lnSpc>
                          <a:spcPct val="115000"/>
                        </a:lnSpc>
                        <a:spcBef>
                          <a:spcPts val="0"/>
                        </a:spcBef>
                        <a:spcAft>
                          <a:spcPts val="0"/>
                        </a:spcAft>
                      </a:pPr>
                      <a:r>
                        <a:rPr lang="en-US" sz="1900" b="1" dirty="0">
                          <a:solidFill>
                            <a:schemeClr val="tx1"/>
                          </a:solidFill>
                          <a:effectLst/>
                          <a:latin typeface="Calibri"/>
                          <a:ea typeface="Calibri"/>
                          <a:cs typeface="Times New Roman"/>
                        </a:rPr>
                        <a:t>Brown</a:t>
                      </a:r>
                      <a:endParaRPr lang="en-US" sz="1000" dirty="0">
                        <a:solidFill>
                          <a:schemeClr val="tx1"/>
                        </a:solidFill>
                        <a:effectLst/>
                        <a:latin typeface="Calibri"/>
                        <a:ea typeface="Calibri"/>
                        <a:cs typeface="Times New Roman"/>
                      </a:endParaRPr>
                    </a:p>
                  </a:txBody>
                  <a:tcPr marL="65352" marR="6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FCFE"/>
                    </a:solidFill>
                  </a:tcPr>
                </a:tc>
                <a:tc>
                  <a:txBody>
                    <a:bodyPr/>
                    <a:lstStyle/>
                    <a:p>
                      <a:pPr marL="0" marR="0" algn="ctr">
                        <a:lnSpc>
                          <a:spcPct val="115000"/>
                        </a:lnSpc>
                        <a:spcBef>
                          <a:spcPts val="0"/>
                        </a:spcBef>
                        <a:spcAft>
                          <a:spcPts val="0"/>
                        </a:spcAft>
                      </a:pPr>
                      <a:r>
                        <a:rPr lang="en-US" sz="1900" b="1" dirty="0">
                          <a:solidFill>
                            <a:schemeClr val="tx1"/>
                          </a:solidFill>
                          <a:effectLst/>
                          <a:latin typeface="Calibri"/>
                          <a:ea typeface="Calibri"/>
                          <a:cs typeface="Times New Roman"/>
                        </a:rPr>
                        <a:t>Grass Meadows</a:t>
                      </a:r>
                      <a:endParaRPr lang="en-US" sz="1000" dirty="0">
                        <a:solidFill>
                          <a:schemeClr val="tx1"/>
                        </a:solidFill>
                        <a:effectLst/>
                        <a:latin typeface="Calibri"/>
                        <a:ea typeface="Calibri"/>
                        <a:cs typeface="Times New Roman"/>
                      </a:endParaRPr>
                    </a:p>
                  </a:txBody>
                  <a:tcPr marL="65352" marR="6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FCFE"/>
                    </a:solidFill>
                  </a:tcPr>
                </a:tc>
                <a:tc>
                  <a:txBody>
                    <a:bodyPr/>
                    <a:lstStyle/>
                    <a:p>
                      <a:pPr marL="0" marR="0" algn="ctr">
                        <a:lnSpc>
                          <a:spcPct val="115000"/>
                        </a:lnSpc>
                        <a:spcBef>
                          <a:spcPts val="0"/>
                        </a:spcBef>
                        <a:spcAft>
                          <a:spcPts val="0"/>
                        </a:spcAft>
                      </a:pPr>
                      <a:r>
                        <a:rPr lang="en-US" sz="1900" b="1">
                          <a:solidFill>
                            <a:schemeClr val="tx1"/>
                          </a:solidFill>
                          <a:effectLst/>
                          <a:latin typeface="Calibri"/>
                          <a:ea typeface="Calibri"/>
                          <a:cs typeface="Times New Roman"/>
                        </a:rPr>
                        <a:t>Jewett</a:t>
                      </a:r>
                      <a:endParaRPr lang="en-US" sz="1000">
                        <a:solidFill>
                          <a:schemeClr val="tx1"/>
                        </a:solidFill>
                        <a:effectLst/>
                        <a:latin typeface="Calibri"/>
                        <a:ea typeface="Calibri"/>
                        <a:cs typeface="Times New Roman"/>
                      </a:endParaRPr>
                    </a:p>
                  </a:txBody>
                  <a:tcPr marL="65352" marR="6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FCFE"/>
                    </a:solidFill>
                  </a:tcPr>
                </a:tc>
                <a:tc>
                  <a:txBody>
                    <a:bodyPr/>
                    <a:lstStyle/>
                    <a:p>
                      <a:pPr marL="0" marR="0" algn="ctr">
                        <a:lnSpc>
                          <a:spcPct val="115000"/>
                        </a:lnSpc>
                        <a:spcBef>
                          <a:spcPts val="0"/>
                        </a:spcBef>
                        <a:spcAft>
                          <a:spcPts val="0"/>
                        </a:spcAft>
                      </a:pPr>
                      <a:r>
                        <a:rPr lang="en-US" sz="1900" b="1">
                          <a:solidFill>
                            <a:schemeClr val="tx1"/>
                          </a:solidFill>
                          <a:effectLst/>
                          <a:latin typeface="Calibri"/>
                          <a:ea typeface="Calibri"/>
                          <a:cs typeface="Times New Roman"/>
                        </a:rPr>
                        <a:t>McMillin</a:t>
                      </a:r>
                      <a:endParaRPr lang="en-US" sz="1000">
                        <a:solidFill>
                          <a:schemeClr val="tx1"/>
                        </a:solidFill>
                        <a:effectLst/>
                        <a:latin typeface="Calibri"/>
                        <a:ea typeface="Calibri"/>
                        <a:cs typeface="Times New Roman"/>
                      </a:endParaRPr>
                    </a:p>
                  </a:txBody>
                  <a:tcPr marL="65352" marR="6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FCFE"/>
                    </a:solidFill>
                  </a:tcPr>
                </a:tc>
              </a:tr>
              <a:tr h="334019">
                <a:tc>
                  <a:txBody>
                    <a:bodyPr/>
                    <a:lstStyle/>
                    <a:p>
                      <a:pPr marL="0" marR="0" algn="ctr">
                        <a:lnSpc>
                          <a:spcPct val="115000"/>
                        </a:lnSpc>
                        <a:spcBef>
                          <a:spcPts val="0"/>
                        </a:spcBef>
                        <a:spcAft>
                          <a:spcPts val="0"/>
                        </a:spcAft>
                      </a:pPr>
                      <a:r>
                        <a:rPr lang="en-US" sz="1900">
                          <a:solidFill>
                            <a:schemeClr val="tx1"/>
                          </a:solidFill>
                          <a:effectLst/>
                          <a:latin typeface="Calibri"/>
                          <a:ea typeface="Calibri"/>
                          <a:cs typeface="Times New Roman"/>
                        </a:rPr>
                        <a:t>RFV = 90</a:t>
                      </a:r>
                      <a:endParaRPr lang="en-US" sz="1000">
                        <a:solidFill>
                          <a:schemeClr val="tx1"/>
                        </a:solidFill>
                        <a:effectLst/>
                        <a:latin typeface="Calibri"/>
                        <a:ea typeface="Calibri"/>
                        <a:cs typeface="Times New Roman"/>
                      </a:endParaRPr>
                    </a:p>
                  </a:txBody>
                  <a:tcPr marL="65352" marR="6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FCFE"/>
                    </a:solidFill>
                  </a:tcPr>
                </a:tc>
                <a:tc>
                  <a:txBody>
                    <a:bodyPr/>
                    <a:lstStyle/>
                    <a:p>
                      <a:pPr marL="0" marR="0" algn="ctr">
                        <a:lnSpc>
                          <a:spcPct val="115000"/>
                        </a:lnSpc>
                        <a:spcBef>
                          <a:spcPts val="0"/>
                        </a:spcBef>
                        <a:spcAft>
                          <a:spcPts val="0"/>
                        </a:spcAft>
                      </a:pPr>
                      <a:r>
                        <a:rPr lang="en-US" sz="1900" dirty="0">
                          <a:solidFill>
                            <a:schemeClr val="tx1"/>
                          </a:solidFill>
                          <a:effectLst/>
                          <a:latin typeface="Calibri"/>
                          <a:ea typeface="Calibri"/>
                          <a:cs typeface="Times New Roman"/>
                        </a:rPr>
                        <a:t>RFV = 105</a:t>
                      </a:r>
                      <a:endParaRPr lang="en-US" sz="1000" dirty="0">
                        <a:solidFill>
                          <a:schemeClr val="tx1"/>
                        </a:solidFill>
                        <a:effectLst/>
                        <a:latin typeface="Calibri"/>
                        <a:ea typeface="Calibri"/>
                        <a:cs typeface="Times New Roman"/>
                      </a:endParaRPr>
                    </a:p>
                  </a:txBody>
                  <a:tcPr marL="65352" marR="6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FCFE"/>
                    </a:solidFill>
                  </a:tcPr>
                </a:tc>
                <a:tc>
                  <a:txBody>
                    <a:bodyPr/>
                    <a:lstStyle/>
                    <a:p>
                      <a:pPr marL="0" marR="0" algn="ctr">
                        <a:lnSpc>
                          <a:spcPct val="115000"/>
                        </a:lnSpc>
                        <a:spcBef>
                          <a:spcPts val="0"/>
                        </a:spcBef>
                        <a:spcAft>
                          <a:spcPts val="0"/>
                        </a:spcAft>
                      </a:pPr>
                      <a:r>
                        <a:rPr lang="en-US" sz="1900">
                          <a:solidFill>
                            <a:schemeClr val="tx1"/>
                          </a:solidFill>
                          <a:effectLst/>
                          <a:latin typeface="Calibri"/>
                          <a:ea typeface="Calibri"/>
                          <a:cs typeface="Times New Roman"/>
                        </a:rPr>
                        <a:t>RFV = 108</a:t>
                      </a:r>
                      <a:endParaRPr lang="en-US" sz="1000">
                        <a:solidFill>
                          <a:schemeClr val="tx1"/>
                        </a:solidFill>
                        <a:effectLst/>
                        <a:latin typeface="Calibri"/>
                        <a:ea typeface="Calibri"/>
                        <a:cs typeface="Times New Roman"/>
                      </a:endParaRPr>
                    </a:p>
                  </a:txBody>
                  <a:tcPr marL="65352" marR="6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FCFE"/>
                    </a:solidFill>
                  </a:tcPr>
                </a:tc>
                <a:tc>
                  <a:txBody>
                    <a:bodyPr/>
                    <a:lstStyle/>
                    <a:p>
                      <a:pPr marL="0" marR="0" algn="ctr">
                        <a:lnSpc>
                          <a:spcPct val="115000"/>
                        </a:lnSpc>
                        <a:spcBef>
                          <a:spcPts val="0"/>
                        </a:spcBef>
                        <a:spcAft>
                          <a:spcPts val="0"/>
                        </a:spcAft>
                      </a:pPr>
                      <a:r>
                        <a:rPr lang="en-US" sz="1900">
                          <a:solidFill>
                            <a:schemeClr val="tx1"/>
                          </a:solidFill>
                          <a:effectLst/>
                          <a:latin typeface="Calibri"/>
                          <a:ea typeface="Calibri"/>
                          <a:cs typeface="Times New Roman"/>
                        </a:rPr>
                        <a:t>RFV = 138</a:t>
                      </a:r>
                      <a:endParaRPr lang="en-US" sz="1000">
                        <a:solidFill>
                          <a:schemeClr val="tx1"/>
                        </a:solidFill>
                        <a:effectLst/>
                        <a:latin typeface="Calibri"/>
                        <a:ea typeface="Calibri"/>
                        <a:cs typeface="Times New Roman"/>
                      </a:endParaRPr>
                    </a:p>
                  </a:txBody>
                  <a:tcPr marL="65352" marR="6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FCFE"/>
                    </a:solidFill>
                  </a:tcPr>
                </a:tc>
              </a:tr>
              <a:tr h="2855866">
                <a:tc>
                  <a:txBody>
                    <a:bodyPr/>
                    <a:lstStyle/>
                    <a:p>
                      <a:pPr marL="0" marR="0">
                        <a:lnSpc>
                          <a:spcPct val="115000"/>
                        </a:lnSpc>
                        <a:spcBef>
                          <a:spcPts val="0"/>
                        </a:spcBef>
                        <a:spcAft>
                          <a:spcPts val="0"/>
                        </a:spcAft>
                      </a:pPr>
                      <a:r>
                        <a:rPr lang="en-US" sz="1900">
                          <a:solidFill>
                            <a:schemeClr val="tx1"/>
                          </a:solidFill>
                          <a:effectLst/>
                          <a:latin typeface="Calibri"/>
                          <a:ea typeface="Calibri"/>
                          <a:cs typeface="Times New Roman"/>
                        </a:rPr>
                        <a:t/>
                      </a:r>
                      <a:br>
                        <a:rPr lang="en-US" sz="1900">
                          <a:solidFill>
                            <a:schemeClr val="tx1"/>
                          </a:solidFill>
                          <a:effectLst/>
                          <a:latin typeface="Calibri"/>
                          <a:ea typeface="Calibri"/>
                          <a:cs typeface="Times New Roman"/>
                        </a:rPr>
                      </a:br>
                      <a:r>
                        <a:rPr lang="en-US" sz="1900">
                          <a:solidFill>
                            <a:schemeClr val="tx1"/>
                          </a:solidFill>
                          <a:effectLst/>
                          <a:latin typeface="Calibri"/>
                          <a:ea typeface="Calibri"/>
                          <a:cs typeface="Times New Roman"/>
                        </a:rPr>
                        <a:t>Round bales</a:t>
                      </a:r>
                      <a:br>
                        <a:rPr lang="en-US" sz="1900">
                          <a:solidFill>
                            <a:schemeClr val="tx1"/>
                          </a:solidFill>
                          <a:effectLst/>
                          <a:latin typeface="Calibri"/>
                          <a:ea typeface="Calibri"/>
                          <a:cs typeface="Times New Roman"/>
                        </a:rPr>
                      </a:br>
                      <a:endParaRPr lang="en-US" sz="1000">
                        <a:solidFill>
                          <a:schemeClr val="tx1"/>
                        </a:solidFill>
                        <a:effectLst/>
                        <a:latin typeface="Calibri"/>
                        <a:ea typeface="Calibri"/>
                        <a:cs typeface="Times New Roman"/>
                      </a:endParaRPr>
                    </a:p>
                    <a:p>
                      <a:pPr marL="0" marR="0">
                        <a:lnSpc>
                          <a:spcPct val="115000"/>
                        </a:lnSpc>
                        <a:spcBef>
                          <a:spcPts val="0"/>
                        </a:spcBef>
                        <a:spcAft>
                          <a:spcPts val="0"/>
                        </a:spcAft>
                      </a:pPr>
                      <a:r>
                        <a:rPr lang="en-US" sz="1900">
                          <a:solidFill>
                            <a:schemeClr val="tx1"/>
                          </a:solidFill>
                          <a:effectLst/>
                          <a:latin typeface="Calibri"/>
                          <a:ea typeface="Calibri"/>
                          <a:cs typeface="Times New Roman"/>
                        </a:rPr>
                        <a:t>Animals  allowed to sort for preferred portions (No bale rings)</a:t>
                      </a:r>
                      <a:endParaRPr lang="en-US" sz="1000">
                        <a:solidFill>
                          <a:schemeClr val="tx1"/>
                        </a:solidFill>
                        <a:effectLst/>
                        <a:latin typeface="Calibri"/>
                        <a:ea typeface="Calibri"/>
                        <a:cs typeface="Times New Roman"/>
                      </a:endParaRPr>
                    </a:p>
                  </a:txBody>
                  <a:tcPr marL="65352" marR="6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FCFE"/>
                    </a:solidFill>
                  </a:tcPr>
                </a:tc>
                <a:tc>
                  <a:txBody>
                    <a:bodyPr/>
                    <a:lstStyle/>
                    <a:p>
                      <a:pPr marL="0" marR="0">
                        <a:lnSpc>
                          <a:spcPct val="115000"/>
                        </a:lnSpc>
                        <a:spcBef>
                          <a:spcPts val="0"/>
                        </a:spcBef>
                        <a:spcAft>
                          <a:spcPts val="0"/>
                        </a:spcAft>
                      </a:pPr>
                      <a:r>
                        <a:rPr lang="en-US" sz="1900" dirty="0">
                          <a:solidFill>
                            <a:schemeClr val="tx1"/>
                          </a:solidFill>
                          <a:effectLst/>
                          <a:latin typeface="Calibri"/>
                          <a:ea typeface="Calibri"/>
                          <a:cs typeface="Times New Roman"/>
                        </a:rPr>
                        <a:t/>
                      </a:r>
                      <a:br>
                        <a:rPr lang="en-US" sz="1900" dirty="0">
                          <a:solidFill>
                            <a:schemeClr val="tx1"/>
                          </a:solidFill>
                          <a:effectLst/>
                          <a:latin typeface="Calibri"/>
                          <a:ea typeface="Calibri"/>
                          <a:cs typeface="Times New Roman"/>
                        </a:rPr>
                      </a:br>
                      <a:r>
                        <a:rPr lang="en-US" sz="1900" dirty="0">
                          <a:solidFill>
                            <a:schemeClr val="tx1"/>
                          </a:solidFill>
                          <a:effectLst/>
                          <a:latin typeface="Calibri"/>
                          <a:ea typeface="Calibri"/>
                          <a:cs typeface="Times New Roman"/>
                        </a:rPr>
                        <a:t>Several types of hay and </a:t>
                      </a:r>
                      <a:r>
                        <a:rPr lang="en-US" sz="1900" dirty="0" err="1">
                          <a:solidFill>
                            <a:schemeClr val="tx1"/>
                          </a:solidFill>
                          <a:effectLst/>
                          <a:latin typeface="Calibri"/>
                          <a:ea typeface="Calibri"/>
                          <a:cs typeface="Times New Roman"/>
                        </a:rPr>
                        <a:t>haylage</a:t>
                      </a:r>
                      <a:r>
                        <a:rPr lang="en-US" sz="1900" dirty="0">
                          <a:solidFill>
                            <a:schemeClr val="tx1"/>
                          </a:solidFill>
                          <a:effectLst/>
                          <a:latin typeface="Calibri"/>
                          <a:ea typeface="Calibri"/>
                          <a:cs typeface="Times New Roman"/>
                        </a:rPr>
                        <a:t/>
                      </a:r>
                      <a:br>
                        <a:rPr lang="en-US" sz="1900" dirty="0">
                          <a:solidFill>
                            <a:schemeClr val="tx1"/>
                          </a:solidFill>
                          <a:effectLst/>
                          <a:latin typeface="Calibri"/>
                          <a:ea typeface="Calibri"/>
                          <a:cs typeface="Times New Roman"/>
                        </a:rPr>
                      </a:br>
                      <a:endParaRPr lang="en-US" sz="1000" dirty="0">
                        <a:solidFill>
                          <a:schemeClr val="tx1"/>
                        </a:solidFill>
                        <a:effectLst/>
                        <a:latin typeface="Calibri"/>
                        <a:ea typeface="Calibri"/>
                        <a:cs typeface="Times New Roman"/>
                      </a:endParaRPr>
                    </a:p>
                    <a:p>
                      <a:pPr marL="0" marR="0">
                        <a:lnSpc>
                          <a:spcPct val="115000"/>
                        </a:lnSpc>
                        <a:spcBef>
                          <a:spcPts val="0"/>
                        </a:spcBef>
                        <a:spcAft>
                          <a:spcPts val="0"/>
                        </a:spcAft>
                      </a:pPr>
                      <a:r>
                        <a:rPr lang="en-US" sz="1900" dirty="0">
                          <a:solidFill>
                            <a:schemeClr val="tx1"/>
                          </a:solidFill>
                          <a:effectLst/>
                          <a:latin typeface="Calibri"/>
                          <a:ea typeface="Calibri"/>
                          <a:cs typeface="Times New Roman"/>
                        </a:rPr>
                        <a:t>Animals fed 3 forage types at a time</a:t>
                      </a:r>
                      <a:endParaRPr lang="en-US" sz="1000" dirty="0">
                        <a:solidFill>
                          <a:schemeClr val="tx1"/>
                        </a:solidFill>
                        <a:effectLst/>
                        <a:latin typeface="Calibri"/>
                        <a:ea typeface="Calibri"/>
                        <a:cs typeface="Times New Roman"/>
                      </a:endParaRPr>
                    </a:p>
                  </a:txBody>
                  <a:tcPr marL="65352" marR="6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FCFE"/>
                    </a:solidFill>
                  </a:tcPr>
                </a:tc>
                <a:tc>
                  <a:txBody>
                    <a:bodyPr/>
                    <a:lstStyle/>
                    <a:p>
                      <a:pPr marL="0" marR="0">
                        <a:lnSpc>
                          <a:spcPct val="115000"/>
                        </a:lnSpc>
                        <a:spcBef>
                          <a:spcPts val="0"/>
                        </a:spcBef>
                        <a:spcAft>
                          <a:spcPts val="0"/>
                        </a:spcAft>
                      </a:pPr>
                      <a:r>
                        <a:rPr lang="en-US" sz="1900" dirty="0">
                          <a:solidFill>
                            <a:schemeClr val="tx1"/>
                          </a:solidFill>
                          <a:effectLst/>
                          <a:latin typeface="Calibri"/>
                          <a:ea typeface="Calibri"/>
                          <a:cs typeface="Times New Roman"/>
                        </a:rPr>
                        <a:t/>
                      </a:r>
                      <a:br>
                        <a:rPr lang="en-US" sz="1900" dirty="0">
                          <a:solidFill>
                            <a:schemeClr val="tx1"/>
                          </a:solidFill>
                          <a:effectLst/>
                          <a:latin typeface="Calibri"/>
                          <a:ea typeface="Calibri"/>
                          <a:cs typeface="Times New Roman"/>
                        </a:rPr>
                      </a:br>
                      <a:r>
                        <a:rPr lang="en-US" sz="1900" dirty="0">
                          <a:solidFill>
                            <a:schemeClr val="tx1"/>
                          </a:solidFill>
                          <a:effectLst/>
                          <a:latin typeface="Calibri"/>
                          <a:ea typeface="Calibri"/>
                          <a:cs typeface="Times New Roman"/>
                        </a:rPr>
                        <a:t>Round bales</a:t>
                      </a:r>
                      <a:endParaRPr lang="en-US" sz="1000" dirty="0">
                        <a:solidFill>
                          <a:schemeClr val="tx1"/>
                        </a:solidFill>
                        <a:effectLst/>
                        <a:latin typeface="Calibri"/>
                        <a:ea typeface="Calibri"/>
                        <a:cs typeface="Times New Roman"/>
                      </a:endParaRPr>
                    </a:p>
                    <a:p>
                      <a:pPr marL="0" marR="0">
                        <a:lnSpc>
                          <a:spcPct val="115000"/>
                        </a:lnSpc>
                        <a:spcBef>
                          <a:spcPts val="0"/>
                        </a:spcBef>
                        <a:spcAft>
                          <a:spcPts val="0"/>
                        </a:spcAft>
                      </a:pPr>
                      <a:r>
                        <a:rPr lang="en-US" sz="1900" dirty="0">
                          <a:solidFill>
                            <a:schemeClr val="tx1"/>
                          </a:solidFill>
                          <a:effectLst/>
                          <a:latin typeface="Calibri"/>
                          <a:ea typeface="Calibri"/>
                          <a:cs typeface="Times New Roman"/>
                        </a:rPr>
                        <a:t> </a:t>
                      </a:r>
                      <a:endParaRPr lang="en-US" sz="1000" dirty="0">
                        <a:solidFill>
                          <a:schemeClr val="tx1"/>
                        </a:solidFill>
                        <a:effectLst/>
                        <a:latin typeface="Calibri"/>
                        <a:ea typeface="Calibri"/>
                        <a:cs typeface="Times New Roman"/>
                      </a:endParaRPr>
                    </a:p>
                    <a:p>
                      <a:pPr marL="0" marR="0">
                        <a:lnSpc>
                          <a:spcPct val="115000"/>
                        </a:lnSpc>
                        <a:spcBef>
                          <a:spcPts val="0"/>
                        </a:spcBef>
                        <a:spcAft>
                          <a:spcPts val="0"/>
                        </a:spcAft>
                      </a:pPr>
                      <a:r>
                        <a:rPr lang="en-US" sz="1900" dirty="0">
                          <a:solidFill>
                            <a:schemeClr val="tx1"/>
                          </a:solidFill>
                          <a:effectLst/>
                          <a:latin typeface="Calibri"/>
                          <a:ea typeface="Calibri"/>
                          <a:cs typeface="Times New Roman"/>
                        </a:rPr>
                        <a:t>Bale rings used</a:t>
                      </a:r>
                      <a:endParaRPr lang="en-US" sz="1000" dirty="0">
                        <a:solidFill>
                          <a:schemeClr val="tx1"/>
                        </a:solidFill>
                        <a:effectLst/>
                        <a:latin typeface="Calibri"/>
                        <a:ea typeface="Calibri"/>
                        <a:cs typeface="Times New Roman"/>
                      </a:endParaRPr>
                    </a:p>
                  </a:txBody>
                  <a:tcPr marL="65352" marR="6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FCFE"/>
                    </a:solidFill>
                  </a:tcPr>
                </a:tc>
                <a:tc>
                  <a:txBody>
                    <a:bodyPr/>
                    <a:lstStyle/>
                    <a:p>
                      <a:pPr marL="0" marR="0">
                        <a:lnSpc>
                          <a:spcPct val="115000"/>
                        </a:lnSpc>
                        <a:spcBef>
                          <a:spcPts val="0"/>
                        </a:spcBef>
                        <a:spcAft>
                          <a:spcPts val="0"/>
                        </a:spcAft>
                      </a:pPr>
                      <a:r>
                        <a:rPr lang="en-US" sz="1900" dirty="0">
                          <a:solidFill>
                            <a:schemeClr val="tx1"/>
                          </a:solidFill>
                          <a:effectLst/>
                          <a:latin typeface="Calibri"/>
                          <a:ea typeface="Calibri"/>
                          <a:cs typeface="Times New Roman"/>
                        </a:rPr>
                        <a:t/>
                      </a:r>
                      <a:br>
                        <a:rPr lang="en-US" sz="1900" dirty="0">
                          <a:solidFill>
                            <a:schemeClr val="tx1"/>
                          </a:solidFill>
                          <a:effectLst/>
                          <a:latin typeface="Calibri"/>
                          <a:ea typeface="Calibri"/>
                          <a:cs typeface="Times New Roman"/>
                        </a:rPr>
                      </a:br>
                      <a:r>
                        <a:rPr lang="en-US" sz="1900" dirty="0">
                          <a:solidFill>
                            <a:schemeClr val="tx1"/>
                          </a:solidFill>
                          <a:effectLst/>
                          <a:latin typeface="Calibri"/>
                          <a:ea typeface="Calibri"/>
                          <a:cs typeface="Times New Roman"/>
                        </a:rPr>
                        <a:t>Hay and </a:t>
                      </a:r>
                      <a:r>
                        <a:rPr lang="en-US" sz="1900" dirty="0" err="1">
                          <a:solidFill>
                            <a:schemeClr val="tx1"/>
                          </a:solidFill>
                          <a:effectLst/>
                          <a:latin typeface="Calibri"/>
                          <a:ea typeface="Calibri"/>
                          <a:cs typeface="Times New Roman"/>
                        </a:rPr>
                        <a:t>haylage</a:t>
                      </a:r>
                      <a:endParaRPr lang="en-US" sz="1000" dirty="0">
                        <a:solidFill>
                          <a:schemeClr val="tx1"/>
                        </a:solidFill>
                        <a:effectLst/>
                        <a:latin typeface="Calibri"/>
                        <a:ea typeface="Calibri"/>
                        <a:cs typeface="Times New Roman"/>
                      </a:endParaRPr>
                    </a:p>
                    <a:p>
                      <a:pPr marL="0" marR="0">
                        <a:lnSpc>
                          <a:spcPct val="115000"/>
                        </a:lnSpc>
                        <a:spcBef>
                          <a:spcPts val="0"/>
                        </a:spcBef>
                        <a:spcAft>
                          <a:spcPts val="0"/>
                        </a:spcAft>
                      </a:pPr>
                      <a:r>
                        <a:rPr lang="en-US" sz="1900" dirty="0">
                          <a:solidFill>
                            <a:schemeClr val="tx1"/>
                          </a:solidFill>
                          <a:effectLst/>
                          <a:latin typeface="Calibri"/>
                          <a:ea typeface="Calibri"/>
                          <a:cs typeface="Times New Roman"/>
                        </a:rPr>
                        <a:t> </a:t>
                      </a:r>
                      <a:endParaRPr lang="en-US" sz="1000" dirty="0">
                        <a:solidFill>
                          <a:schemeClr val="tx1"/>
                        </a:solidFill>
                        <a:effectLst/>
                        <a:latin typeface="Calibri"/>
                        <a:ea typeface="Calibri"/>
                        <a:cs typeface="Times New Roman"/>
                      </a:endParaRPr>
                    </a:p>
                    <a:p>
                      <a:pPr marL="0" marR="0">
                        <a:lnSpc>
                          <a:spcPct val="115000"/>
                        </a:lnSpc>
                        <a:spcBef>
                          <a:spcPts val="0"/>
                        </a:spcBef>
                        <a:spcAft>
                          <a:spcPts val="0"/>
                        </a:spcAft>
                      </a:pPr>
                      <a:r>
                        <a:rPr lang="en-US" sz="1900" dirty="0">
                          <a:solidFill>
                            <a:schemeClr val="tx1"/>
                          </a:solidFill>
                          <a:effectLst/>
                          <a:latin typeface="Calibri"/>
                          <a:ea typeface="Calibri"/>
                          <a:cs typeface="Times New Roman"/>
                        </a:rPr>
                        <a:t>Bunk feeding</a:t>
                      </a:r>
                      <a:endParaRPr lang="en-US" sz="1000" dirty="0">
                        <a:solidFill>
                          <a:schemeClr val="tx1"/>
                        </a:solidFill>
                        <a:effectLst/>
                        <a:latin typeface="Calibri"/>
                        <a:ea typeface="Calibri"/>
                        <a:cs typeface="Times New Roman"/>
                      </a:endParaRPr>
                    </a:p>
                    <a:p>
                      <a:pPr marL="0" marR="0">
                        <a:lnSpc>
                          <a:spcPct val="115000"/>
                        </a:lnSpc>
                        <a:spcBef>
                          <a:spcPts val="0"/>
                        </a:spcBef>
                        <a:spcAft>
                          <a:spcPts val="0"/>
                        </a:spcAft>
                      </a:pPr>
                      <a:r>
                        <a:rPr lang="en-US" sz="1900" dirty="0">
                          <a:solidFill>
                            <a:schemeClr val="tx1"/>
                          </a:solidFill>
                          <a:effectLst/>
                          <a:latin typeface="Calibri"/>
                          <a:ea typeface="Calibri"/>
                          <a:cs typeface="Times New Roman"/>
                        </a:rPr>
                        <a:t> </a:t>
                      </a:r>
                      <a:endParaRPr lang="en-US" sz="1000" dirty="0">
                        <a:solidFill>
                          <a:schemeClr val="tx1"/>
                        </a:solidFill>
                        <a:effectLst/>
                        <a:latin typeface="Calibri"/>
                        <a:ea typeface="Calibri"/>
                        <a:cs typeface="Times New Roman"/>
                      </a:endParaRPr>
                    </a:p>
                    <a:p>
                      <a:pPr marL="0" marR="0">
                        <a:lnSpc>
                          <a:spcPct val="115000"/>
                        </a:lnSpc>
                        <a:spcBef>
                          <a:spcPts val="0"/>
                        </a:spcBef>
                        <a:spcAft>
                          <a:spcPts val="0"/>
                        </a:spcAft>
                      </a:pPr>
                      <a:r>
                        <a:rPr lang="en-US" sz="1900" dirty="0">
                          <a:solidFill>
                            <a:schemeClr val="tx1"/>
                          </a:solidFill>
                          <a:effectLst/>
                          <a:latin typeface="Calibri"/>
                          <a:ea typeface="Calibri"/>
                          <a:cs typeface="Times New Roman"/>
                        </a:rPr>
                        <a:t>Some bale ring use</a:t>
                      </a:r>
                      <a:endParaRPr lang="en-US" sz="1000" dirty="0">
                        <a:solidFill>
                          <a:schemeClr val="tx1"/>
                        </a:solidFill>
                        <a:effectLst/>
                        <a:latin typeface="Calibri"/>
                        <a:ea typeface="Calibri"/>
                        <a:cs typeface="Times New Roman"/>
                      </a:endParaRPr>
                    </a:p>
                  </a:txBody>
                  <a:tcPr marL="65352" marR="6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FCFE"/>
                    </a:solidFill>
                  </a:tcPr>
                </a:tc>
              </a:tr>
            </a:tbl>
          </a:graphicData>
        </a:graphic>
      </p:graphicFrame>
      <p:sp>
        <p:nvSpPr>
          <p:cNvPr id="5" name="Rectangle 1"/>
          <p:cNvSpPr>
            <a:spLocks noChangeArrowheads="1"/>
          </p:cNvSpPr>
          <p:nvPr/>
        </p:nvSpPr>
        <p:spPr bwMode="auto">
          <a:xfrm>
            <a:off x="1674813" y="1600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9096302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992370916"/>
              </p:ext>
            </p:extLst>
          </p:nvPr>
        </p:nvGraphicFramePr>
        <p:xfrm>
          <a:off x="1676400" y="838200"/>
          <a:ext cx="5943600" cy="5287965"/>
        </p:xfrm>
        <a:graphic>
          <a:graphicData uri="http://schemas.openxmlformats.org/drawingml/2006/table">
            <a:tbl>
              <a:tblPr firstRow="1" firstCol="1" bandRow="1"/>
              <a:tblGrid>
                <a:gridCol w="1188596"/>
                <a:gridCol w="1188596"/>
                <a:gridCol w="1188596"/>
                <a:gridCol w="1188596"/>
                <a:gridCol w="1189216"/>
              </a:tblGrid>
              <a:tr h="352531">
                <a:tc gridSpan="5">
                  <a:txBody>
                    <a:bodyPr/>
                    <a:lstStyle/>
                    <a:p>
                      <a:pPr marL="0" marR="0">
                        <a:lnSpc>
                          <a:spcPct val="115000"/>
                        </a:lnSpc>
                        <a:spcBef>
                          <a:spcPts val="0"/>
                        </a:spcBef>
                        <a:spcAft>
                          <a:spcPts val="0"/>
                        </a:spcAft>
                      </a:pPr>
                      <a:r>
                        <a:rPr lang="en-US" sz="1700" dirty="0">
                          <a:effectLst/>
                          <a:latin typeface="Calibri"/>
                          <a:ea typeface="Calibri"/>
                          <a:cs typeface="Times New Roman"/>
                        </a:rPr>
                        <a:t>Comparative Economics of four farms</a:t>
                      </a:r>
                      <a:endParaRPr lang="en-US" sz="800" dirty="0">
                        <a:effectLst/>
                        <a:latin typeface="Calibri"/>
                        <a:ea typeface="Calibri"/>
                        <a:cs typeface="Times New Roman"/>
                      </a:endParaRPr>
                    </a:p>
                  </a:txBody>
                  <a:tcPr marL="49195" marR="49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FCF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057593">
                <a:tc>
                  <a:txBody>
                    <a:bodyPr/>
                    <a:lstStyle/>
                    <a:p>
                      <a:pPr marL="0" marR="0">
                        <a:lnSpc>
                          <a:spcPct val="115000"/>
                        </a:lnSpc>
                        <a:spcBef>
                          <a:spcPts val="0"/>
                        </a:spcBef>
                        <a:spcAft>
                          <a:spcPts val="0"/>
                        </a:spcAft>
                      </a:pPr>
                      <a:r>
                        <a:rPr lang="en-US" sz="1700">
                          <a:effectLst/>
                          <a:latin typeface="Calibri"/>
                          <a:ea typeface="Calibri"/>
                          <a:cs typeface="Times New Roman"/>
                        </a:rPr>
                        <a:t> </a:t>
                      </a:r>
                      <a:endParaRPr lang="en-US" sz="800">
                        <a:effectLst/>
                        <a:latin typeface="Calibri"/>
                        <a:ea typeface="Calibri"/>
                        <a:cs typeface="Times New Roman"/>
                      </a:endParaRPr>
                    </a:p>
                  </a:txBody>
                  <a:tcPr marL="49195" marR="49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FCFE"/>
                    </a:solidFill>
                  </a:tcPr>
                </a:tc>
                <a:tc>
                  <a:txBody>
                    <a:bodyPr/>
                    <a:lstStyle/>
                    <a:p>
                      <a:pPr marL="0" marR="0" algn="ctr">
                        <a:lnSpc>
                          <a:spcPct val="115000"/>
                        </a:lnSpc>
                        <a:spcBef>
                          <a:spcPts val="0"/>
                        </a:spcBef>
                        <a:spcAft>
                          <a:spcPts val="0"/>
                        </a:spcAft>
                      </a:pPr>
                      <a:r>
                        <a:rPr lang="en-US" sz="1700">
                          <a:effectLst/>
                          <a:latin typeface="Calibri"/>
                          <a:ea typeface="Calibri"/>
                          <a:cs typeface="Times New Roman"/>
                        </a:rPr>
                        <a:t>Brown</a:t>
                      </a:r>
                      <a:endParaRPr lang="en-US" sz="800">
                        <a:effectLst/>
                        <a:latin typeface="Calibri"/>
                        <a:ea typeface="Calibri"/>
                        <a:cs typeface="Times New Roman"/>
                      </a:endParaRPr>
                    </a:p>
                  </a:txBody>
                  <a:tcPr marL="49195" marR="49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FCFE"/>
                    </a:solidFill>
                  </a:tcPr>
                </a:tc>
                <a:tc>
                  <a:txBody>
                    <a:bodyPr/>
                    <a:lstStyle/>
                    <a:p>
                      <a:pPr marL="0" marR="0" algn="ctr">
                        <a:lnSpc>
                          <a:spcPct val="115000"/>
                        </a:lnSpc>
                        <a:spcBef>
                          <a:spcPts val="0"/>
                        </a:spcBef>
                        <a:spcAft>
                          <a:spcPts val="0"/>
                        </a:spcAft>
                      </a:pPr>
                      <a:r>
                        <a:rPr lang="en-US" sz="1700">
                          <a:effectLst/>
                          <a:latin typeface="Calibri"/>
                          <a:ea typeface="Calibri"/>
                          <a:cs typeface="Times New Roman"/>
                        </a:rPr>
                        <a:t>Grass Meadows</a:t>
                      </a:r>
                      <a:endParaRPr lang="en-US" sz="800">
                        <a:effectLst/>
                        <a:latin typeface="Calibri"/>
                        <a:ea typeface="Calibri"/>
                        <a:cs typeface="Times New Roman"/>
                      </a:endParaRPr>
                    </a:p>
                  </a:txBody>
                  <a:tcPr marL="49195" marR="49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FCFE"/>
                    </a:solidFill>
                  </a:tcPr>
                </a:tc>
                <a:tc>
                  <a:txBody>
                    <a:bodyPr/>
                    <a:lstStyle/>
                    <a:p>
                      <a:pPr marL="0" marR="0" algn="ctr">
                        <a:lnSpc>
                          <a:spcPct val="115000"/>
                        </a:lnSpc>
                        <a:spcBef>
                          <a:spcPts val="0"/>
                        </a:spcBef>
                        <a:spcAft>
                          <a:spcPts val="0"/>
                        </a:spcAft>
                      </a:pPr>
                      <a:r>
                        <a:rPr lang="en-US" sz="1700">
                          <a:effectLst/>
                          <a:latin typeface="Calibri"/>
                          <a:ea typeface="Calibri"/>
                          <a:cs typeface="Times New Roman"/>
                        </a:rPr>
                        <a:t>Jewett</a:t>
                      </a:r>
                      <a:endParaRPr lang="en-US" sz="800">
                        <a:effectLst/>
                        <a:latin typeface="Calibri"/>
                        <a:ea typeface="Calibri"/>
                        <a:cs typeface="Times New Roman"/>
                      </a:endParaRPr>
                    </a:p>
                  </a:txBody>
                  <a:tcPr marL="49195" marR="49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FCFE"/>
                    </a:solidFill>
                  </a:tcPr>
                </a:tc>
                <a:tc>
                  <a:txBody>
                    <a:bodyPr/>
                    <a:lstStyle/>
                    <a:p>
                      <a:pPr marL="0" marR="0" algn="ctr">
                        <a:lnSpc>
                          <a:spcPct val="115000"/>
                        </a:lnSpc>
                        <a:spcBef>
                          <a:spcPts val="0"/>
                        </a:spcBef>
                        <a:spcAft>
                          <a:spcPts val="0"/>
                        </a:spcAft>
                      </a:pPr>
                      <a:r>
                        <a:rPr lang="en-US" sz="1700">
                          <a:effectLst/>
                          <a:latin typeface="Calibri"/>
                          <a:ea typeface="Calibri"/>
                          <a:cs typeface="Times New Roman"/>
                        </a:rPr>
                        <a:t>McMillin</a:t>
                      </a:r>
                      <a:endParaRPr lang="en-US" sz="800">
                        <a:effectLst/>
                        <a:latin typeface="Calibri"/>
                        <a:ea typeface="Calibri"/>
                        <a:cs typeface="Times New Roman"/>
                      </a:endParaRPr>
                    </a:p>
                  </a:txBody>
                  <a:tcPr marL="49195" marR="49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FCFE"/>
                    </a:solidFill>
                  </a:tcPr>
                </a:tc>
              </a:tr>
              <a:tr h="705062">
                <a:tc>
                  <a:txBody>
                    <a:bodyPr/>
                    <a:lstStyle/>
                    <a:p>
                      <a:pPr marL="0" marR="0">
                        <a:lnSpc>
                          <a:spcPct val="115000"/>
                        </a:lnSpc>
                        <a:spcBef>
                          <a:spcPts val="0"/>
                        </a:spcBef>
                        <a:spcAft>
                          <a:spcPts val="0"/>
                        </a:spcAft>
                      </a:pPr>
                      <a:r>
                        <a:rPr lang="en-US" sz="1700">
                          <a:effectLst/>
                          <a:latin typeface="Calibri"/>
                          <a:ea typeface="Calibri"/>
                          <a:cs typeface="Times New Roman"/>
                        </a:rPr>
                        <a:t>Feed $/steer</a:t>
                      </a:r>
                      <a:endParaRPr lang="en-US" sz="800">
                        <a:effectLst/>
                        <a:latin typeface="Calibri"/>
                        <a:ea typeface="Calibri"/>
                        <a:cs typeface="Times New Roman"/>
                      </a:endParaRPr>
                    </a:p>
                  </a:txBody>
                  <a:tcPr marL="49195" marR="49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FCFE"/>
                    </a:solidFill>
                  </a:tcPr>
                </a:tc>
                <a:tc>
                  <a:txBody>
                    <a:bodyPr/>
                    <a:lstStyle/>
                    <a:p>
                      <a:pPr marL="0" marR="0" algn="ctr">
                        <a:lnSpc>
                          <a:spcPct val="115000"/>
                        </a:lnSpc>
                        <a:spcBef>
                          <a:spcPts val="0"/>
                        </a:spcBef>
                        <a:spcAft>
                          <a:spcPts val="0"/>
                        </a:spcAft>
                      </a:pPr>
                      <a:r>
                        <a:rPr lang="en-US" sz="1700">
                          <a:effectLst/>
                          <a:latin typeface="Calibri"/>
                          <a:ea typeface="Calibri"/>
                          <a:cs typeface="Times New Roman"/>
                        </a:rPr>
                        <a:t>$ 947</a:t>
                      </a:r>
                      <a:endParaRPr lang="en-US" sz="800">
                        <a:effectLst/>
                        <a:latin typeface="Calibri"/>
                        <a:ea typeface="Calibri"/>
                        <a:cs typeface="Times New Roman"/>
                      </a:endParaRPr>
                    </a:p>
                  </a:txBody>
                  <a:tcPr marL="49195" marR="49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FCFE"/>
                    </a:solidFill>
                  </a:tcPr>
                </a:tc>
                <a:tc>
                  <a:txBody>
                    <a:bodyPr/>
                    <a:lstStyle/>
                    <a:p>
                      <a:pPr marL="0" marR="0" algn="ctr">
                        <a:lnSpc>
                          <a:spcPct val="115000"/>
                        </a:lnSpc>
                        <a:spcBef>
                          <a:spcPts val="0"/>
                        </a:spcBef>
                        <a:spcAft>
                          <a:spcPts val="0"/>
                        </a:spcAft>
                      </a:pPr>
                      <a:r>
                        <a:rPr lang="en-US" sz="1700">
                          <a:effectLst/>
                          <a:latin typeface="Calibri"/>
                          <a:ea typeface="Calibri"/>
                          <a:cs typeface="Times New Roman"/>
                        </a:rPr>
                        <a:t>$ 1,135</a:t>
                      </a:r>
                      <a:endParaRPr lang="en-US" sz="800">
                        <a:effectLst/>
                        <a:latin typeface="Calibri"/>
                        <a:ea typeface="Calibri"/>
                        <a:cs typeface="Times New Roman"/>
                      </a:endParaRPr>
                    </a:p>
                  </a:txBody>
                  <a:tcPr marL="49195" marR="49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FCFE"/>
                    </a:solidFill>
                  </a:tcPr>
                </a:tc>
                <a:tc>
                  <a:txBody>
                    <a:bodyPr/>
                    <a:lstStyle/>
                    <a:p>
                      <a:pPr marL="0" marR="0" algn="ctr">
                        <a:lnSpc>
                          <a:spcPct val="115000"/>
                        </a:lnSpc>
                        <a:spcBef>
                          <a:spcPts val="0"/>
                        </a:spcBef>
                        <a:spcAft>
                          <a:spcPts val="0"/>
                        </a:spcAft>
                      </a:pPr>
                      <a:r>
                        <a:rPr lang="en-US" sz="1700">
                          <a:effectLst/>
                          <a:latin typeface="Calibri"/>
                          <a:ea typeface="Calibri"/>
                          <a:cs typeface="Times New Roman"/>
                        </a:rPr>
                        <a:t>$ 968</a:t>
                      </a:r>
                      <a:endParaRPr lang="en-US" sz="800">
                        <a:effectLst/>
                        <a:latin typeface="Calibri"/>
                        <a:ea typeface="Calibri"/>
                        <a:cs typeface="Times New Roman"/>
                      </a:endParaRPr>
                    </a:p>
                  </a:txBody>
                  <a:tcPr marL="49195" marR="49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FCFE"/>
                    </a:solidFill>
                  </a:tcPr>
                </a:tc>
                <a:tc>
                  <a:txBody>
                    <a:bodyPr/>
                    <a:lstStyle/>
                    <a:p>
                      <a:pPr marL="0" marR="0" algn="ctr">
                        <a:lnSpc>
                          <a:spcPct val="115000"/>
                        </a:lnSpc>
                        <a:spcBef>
                          <a:spcPts val="0"/>
                        </a:spcBef>
                        <a:spcAft>
                          <a:spcPts val="0"/>
                        </a:spcAft>
                      </a:pPr>
                      <a:r>
                        <a:rPr lang="en-US" sz="1700">
                          <a:effectLst/>
                          <a:latin typeface="Calibri"/>
                          <a:ea typeface="Calibri"/>
                          <a:cs typeface="Times New Roman"/>
                        </a:rPr>
                        <a:t>$ 1,346</a:t>
                      </a:r>
                      <a:endParaRPr lang="en-US" sz="800">
                        <a:effectLst/>
                        <a:latin typeface="Calibri"/>
                        <a:ea typeface="Calibri"/>
                        <a:cs typeface="Times New Roman"/>
                      </a:endParaRPr>
                    </a:p>
                  </a:txBody>
                  <a:tcPr marL="49195" marR="49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FCFE"/>
                    </a:solidFill>
                  </a:tcPr>
                </a:tc>
              </a:tr>
              <a:tr h="1057593">
                <a:tc>
                  <a:txBody>
                    <a:bodyPr/>
                    <a:lstStyle/>
                    <a:p>
                      <a:pPr marL="0" marR="0">
                        <a:lnSpc>
                          <a:spcPct val="115000"/>
                        </a:lnSpc>
                        <a:spcBef>
                          <a:spcPts val="0"/>
                        </a:spcBef>
                        <a:spcAft>
                          <a:spcPts val="0"/>
                        </a:spcAft>
                      </a:pPr>
                      <a:r>
                        <a:rPr lang="en-US" sz="1700">
                          <a:effectLst/>
                          <a:latin typeface="Calibri"/>
                          <a:ea typeface="Calibri"/>
                          <a:cs typeface="Times New Roman"/>
                        </a:rPr>
                        <a:t>Avg. lbs. carcass wt.</a:t>
                      </a:r>
                      <a:endParaRPr lang="en-US" sz="800">
                        <a:effectLst/>
                        <a:latin typeface="Calibri"/>
                        <a:ea typeface="Calibri"/>
                        <a:cs typeface="Times New Roman"/>
                      </a:endParaRPr>
                    </a:p>
                  </a:txBody>
                  <a:tcPr marL="49195" marR="49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FCFE"/>
                    </a:solidFill>
                  </a:tcPr>
                </a:tc>
                <a:tc>
                  <a:txBody>
                    <a:bodyPr/>
                    <a:lstStyle/>
                    <a:p>
                      <a:pPr marL="0" marR="0" algn="ctr">
                        <a:lnSpc>
                          <a:spcPct val="115000"/>
                        </a:lnSpc>
                        <a:spcBef>
                          <a:spcPts val="0"/>
                        </a:spcBef>
                        <a:spcAft>
                          <a:spcPts val="0"/>
                        </a:spcAft>
                      </a:pPr>
                      <a:r>
                        <a:rPr lang="en-US" sz="1700">
                          <a:effectLst/>
                          <a:latin typeface="Calibri"/>
                          <a:ea typeface="Calibri"/>
                          <a:cs typeface="Times New Roman"/>
                        </a:rPr>
                        <a:t>617 </a:t>
                      </a:r>
                      <a:endParaRPr lang="en-US" sz="800">
                        <a:effectLst/>
                        <a:latin typeface="Calibri"/>
                        <a:ea typeface="Calibri"/>
                        <a:cs typeface="Times New Roman"/>
                      </a:endParaRPr>
                    </a:p>
                  </a:txBody>
                  <a:tcPr marL="49195" marR="49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FCFE"/>
                    </a:solidFill>
                  </a:tcPr>
                </a:tc>
                <a:tc>
                  <a:txBody>
                    <a:bodyPr/>
                    <a:lstStyle/>
                    <a:p>
                      <a:pPr marL="0" marR="0" algn="ctr">
                        <a:lnSpc>
                          <a:spcPct val="115000"/>
                        </a:lnSpc>
                        <a:spcBef>
                          <a:spcPts val="0"/>
                        </a:spcBef>
                        <a:spcAft>
                          <a:spcPts val="0"/>
                        </a:spcAft>
                      </a:pPr>
                      <a:r>
                        <a:rPr lang="en-US" sz="1700">
                          <a:effectLst/>
                          <a:latin typeface="Calibri"/>
                          <a:ea typeface="Calibri"/>
                          <a:cs typeface="Times New Roman"/>
                        </a:rPr>
                        <a:t>571 </a:t>
                      </a:r>
                      <a:endParaRPr lang="en-US" sz="800">
                        <a:effectLst/>
                        <a:latin typeface="Calibri"/>
                        <a:ea typeface="Calibri"/>
                        <a:cs typeface="Times New Roman"/>
                      </a:endParaRPr>
                    </a:p>
                  </a:txBody>
                  <a:tcPr marL="49195" marR="49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FCFE"/>
                    </a:solidFill>
                  </a:tcPr>
                </a:tc>
                <a:tc>
                  <a:txBody>
                    <a:bodyPr/>
                    <a:lstStyle/>
                    <a:p>
                      <a:pPr marL="0" marR="0" algn="ctr">
                        <a:lnSpc>
                          <a:spcPct val="115000"/>
                        </a:lnSpc>
                        <a:spcBef>
                          <a:spcPts val="0"/>
                        </a:spcBef>
                        <a:spcAft>
                          <a:spcPts val="0"/>
                        </a:spcAft>
                      </a:pPr>
                      <a:r>
                        <a:rPr lang="en-US" sz="1700">
                          <a:effectLst/>
                          <a:latin typeface="Calibri"/>
                          <a:ea typeface="Calibri"/>
                          <a:cs typeface="Times New Roman"/>
                        </a:rPr>
                        <a:t>528 </a:t>
                      </a:r>
                      <a:endParaRPr lang="en-US" sz="800">
                        <a:effectLst/>
                        <a:latin typeface="Calibri"/>
                        <a:ea typeface="Calibri"/>
                        <a:cs typeface="Times New Roman"/>
                      </a:endParaRPr>
                    </a:p>
                  </a:txBody>
                  <a:tcPr marL="49195" marR="49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FCFE"/>
                    </a:solidFill>
                  </a:tcPr>
                </a:tc>
                <a:tc>
                  <a:txBody>
                    <a:bodyPr/>
                    <a:lstStyle/>
                    <a:p>
                      <a:pPr marL="0" marR="0" algn="ctr">
                        <a:lnSpc>
                          <a:spcPct val="115000"/>
                        </a:lnSpc>
                        <a:spcBef>
                          <a:spcPts val="0"/>
                        </a:spcBef>
                        <a:spcAft>
                          <a:spcPts val="0"/>
                        </a:spcAft>
                      </a:pPr>
                      <a:r>
                        <a:rPr lang="en-US" sz="1700">
                          <a:effectLst/>
                          <a:latin typeface="Calibri"/>
                          <a:ea typeface="Calibri"/>
                          <a:cs typeface="Times New Roman"/>
                        </a:rPr>
                        <a:t>675 </a:t>
                      </a:r>
                      <a:endParaRPr lang="en-US" sz="800">
                        <a:effectLst/>
                        <a:latin typeface="Calibri"/>
                        <a:ea typeface="Calibri"/>
                        <a:cs typeface="Times New Roman"/>
                      </a:endParaRPr>
                    </a:p>
                  </a:txBody>
                  <a:tcPr marL="49195" marR="49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FCFE"/>
                    </a:solidFill>
                  </a:tcPr>
                </a:tc>
              </a:tr>
              <a:tr h="705062">
                <a:tc>
                  <a:txBody>
                    <a:bodyPr/>
                    <a:lstStyle/>
                    <a:p>
                      <a:pPr marL="0" marR="0">
                        <a:lnSpc>
                          <a:spcPct val="115000"/>
                        </a:lnSpc>
                        <a:spcBef>
                          <a:spcPts val="0"/>
                        </a:spcBef>
                        <a:spcAft>
                          <a:spcPts val="0"/>
                        </a:spcAft>
                      </a:pPr>
                      <a:r>
                        <a:rPr lang="en-US" sz="1700">
                          <a:effectLst/>
                          <a:latin typeface="Calibri"/>
                          <a:ea typeface="Calibri"/>
                          <a:cs typeface="Times New Roman"/>
                        </a:rPr>
                        <a:t>$ /steer gross</a:t>
                      </a:r>
                      <a:endParaRPr lang="en-US" sz="800">
                        <a:effectLst/>
                        <a:latin typeface="Calibri"/>
                        <a:ea typeface="Calibri"/>
                        <a:cs typeface="Times New Roman"/>
                      </a:endParaRPr>
                    </a:p>
                  </a:txBody>
                  <a:tcPr marL="49195" marR="49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FCFE"/>
                    </a:solidFill>
                  </a:tcPr>
                </a:tc>
                <a:tc>
                  <a:txBody>
                    <a:bodyPr/>
                    <a:lstStyle/>
                    <a:p>
                      <a:pPr marL="0" marR="0" algn="ctr">
                        <a:lnSpc>
                          <a:spcPct val="115000"/>
                        </a:lnSpc>
                        <a:spcBef>
                          <a:spcPts val="0"/>
                        </a:spcBef>
                        <a:spcAft>
                          <a:spcPts val="0"/>
                        </a:spcAft>
                      </a:pPr>
                      <a:r>
                        <a:rPr lang="en-US" sz="1700">
                          <a:effectLst/>
                          <a:latin typeface="Calibri"/>
                          <a:ea typeface="Calibri"/>
                          <a:cs typeface="Times New Roman"/>
                        </a:rPr>
                        <a:t>$ 1,990</a:t>
                      </a:r>
                      <a:endParaRPr lang="en-US" sz="800">
                        <a:effectLst/>
                        <a:latin typeface="Calibri"/>
                        <a:ea typeface="Calibri"/>
                        <a:cs typeface="Times New Roman"/>
                      </a:endParaRPr>
                    </a:p>
                  </a:txBody>
                  <a:tcPr marL="49195" marR="49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FCFE"/>
                    </a:solidFill>
                  </a:tcPr>
                </a:tc>
                <a:tc>
                  <a:txBody>
                    <a:bodyPr/>
                    <a:lstStyle/>
                    <a:p>
                      <a:pPr marL="0" marR="0" algn="ctr">
                        <a:lnSpc>
                          <a:spcPct val="115000"/>
                        </a:lnSpc>
                        <a:spcBef>
                          <a:spcPts val="0"/>
                        </a:spcBef>
                        <a:spcAft>
                          <a:spcPts val="0"/>
                        </a:spcAft>
                      </a:pPr>
                      <a:r>
                        <a:rPr lang="en-US" sz="1700">
                          <a:effectLst/>
                          <a:latin typeface="Calibri"/>
                          <a:ea typeface="Calibri"/>
                          <a:cs typeface="Times New Roman"/>
                        </a:rPr>
                        <a:t>$ 1,841</a:t>
                      </a:r>
                      <a:endParaRPr lang="en-US" sz="800">
                        <a:effectLst/>
                        <a:latin typeface="Calibri"/>
                        <a:ea typeface="Calibri"/>
                        <a:cs typeface="Times New Roman"/>
                      </a:endParaRPr>
                    </a:p>
                  </a:txBody>
                  <a:tcPr marL="49195" marR="49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FCFE"/>
                    </a:solidFill>
                  </a:tcPr>
                </a:tc>
                <a:tc>
                  <a:txBody>
                    <a:bodyPr/>
                    <a:lstStyle/>
                    <a:p>
                      <a:pPr marL="0" marR="0" algn="ctr">
                        <a:lnSpc>
                          <a:spcPct val="115000"/>
                        </a:lnSpc>
                        <a:spcBef>
                          <a:spcPts val="0"/>
                        </a:spcBef>
                        <a:spcAft>
                          <a:spcPts val="0"/>
                        </a:spcAft>
                      </a:pPr>
                      <a:r>
                        <a:rPr lang="en-US" sz="1700">
                          <a:effectLst/>
                          <a:latin typeface="Calibri"/>
                          <a:ea typeface="Calibri"/>
                          <a:cs typeface="Times New Roman"/>
                        </a:rPr>
                        <a:t>$ 1,703</a:t>
                      </a:r>
                      <a:endParaRPr lang="en-US" sz="800">
                        <a:effectLst/>
                        <a:latin typeface="Calibri"/>
                        <a:ea typeface="Calibri"/>
                        <a:cs typeface="Times New Roman"/>
                      </a:endParaRPr>
                    </a:p>
                  </a:txBody>
                  <a:tcPr marL="49195" marR="49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FCFE"/>
                    </a:solidFill>
                  </a:tcPr>
                </a:tc>
                <a:tc>
                  <a:txBody>
                    <a:bodyPr/>
                    <a:lstStyle/>
                    <a:p>
                      <a:pPr marL="0" marR="0" algn="ctr">
                        <a:lnSpc>
                          <a:spcPct val="115000"/>
                        </a:lnSpc>
                        <a:spcBef>
                          <a:spcPts val="0"/>
                        </a:spcBef>
                        <a:spcAft>
                          <a:spcPts val="0"/>
                        </a:spcAft>
                      </a:pPr>
                      <a:r>
                        <a:rPr lang="en-US" sz="1700">
                          <a:effectLst/>
                          <a:latin typeface="Calibri"/>
                          <a:ea typeface="Calibri"/>
                          <a:cs typeface="Times New Roman"/>
                        </a:rPr>
                        <a:t>$ 2,177</a:t>
                      </a:r>
                      <a:endParaRPr lang="en-US" sz="800">
                        <a:effectLst/>
                        <a:latin typeface="Calibri"/>
                        <a:ea typeface="Calibri"/>
                        <a:cs typeface="Times New Roman"/>
                      </a:endParaRPr>
                    </a:p>
                  </a:txBody>
                  <a:tcPr marL="49195" marR="49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FCFE"/>
                    </a:solidFill>
                  </a:tcPr>
                </a:tc>
              </a:tr>
              <a:tr h="705062">
                <a:tc>
                  <a:txBody>
                    <a:bodyPr/>
                    <a:lstStyle/>
                    <a:p>
                      <a:pPr marL="0" marR="0">
                        <a:lnSpc>
                          <a:spcPct val="115000"/>
                        </a:lnSpc>
                        <a:spcBef>
                          <a:spcPts val="0"/>
                        </a:spcBef>
                        <a:spcAft>
                          <a:spcPts val="0"/>
                        </a:spcAft>
                      </a:pPr>
                      <a:r>
                        <a:rPr lang="en-US" sz="1700">
                          <a:effectLst/>
                          <a:latin typeface="Calibri"/>
                          <a:ea typeface="Calibri"/>
                          <a:cs typeface="Times New Roman"/>
                        </a:rPr>
                        <a:t>$ /steer net</a:t>
                      </a:r>
                      <a:endParaRPr lang="en-US" sz="800">
                        <a:effectLst/>
                        <a:latin typeface="Calibri"/>
                        <a:ea typeface="Calibri"/>
                        <a:cs typeface="Times New Roman"/>
                      </a:endParaRPr>
                    </a:p>
                  </a:txBody>
                  <a:tcPr marL="49195" marR="49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FCFE"/>
                    </a:solidFill>
                  </a:tcPr>
                </a:tc>
                <a:tc>
                  <a:txBody>
                    <a:bodyPr/>
                    <a:lstStyle/>
                    <a:p>
                      <a:pPr marL="0" marR="0" algn="ctr">
                        <a:lnSpc>
                          <a:spcPct val="115000"/>
                        </a:lnSpc>
                        <a:spcBef>
                          <a:spcPts val="0"/>
                        </a:spcBef>
                        <a:spcAft>
                          <a:spcPts val="0"/>
                        </a:spcAft>
                      </a:pPr>
                      <a:r>
                        <a:rPr lang="en-US" sz="1700">
                          <a:effectLst/>
                          <a:latin typeface="Calibri"/>
                          <a:ea typeface="Calibri"/>
                          <a:cs typeface="Times New Roman"/>
                        </a:rPr>
                        <a:t>$ 1,043</a:t>
                      </a:r>
                      <a:endParaRPr lang="en-US" sz="800">
                        <a:effectLst/>
                        <a:latin typeface="Calibri"/>
                        <a:ea typeface="Calibri"/>
                        <a:cs typeface="Times New Roman"/>
                      </a:endParaRPr>
                    </a:p>
                  </a:txBody>
                  <a:tcPr marL="49195" marR="49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FCFE"/>
                    </a:solidFill>
                  </a:tcPr>
                </a:tc>
                <a:tc>
                  <a:txBody>
                    <a:bodyPr/>
                    <a:lstStyle/>
                    <a:p>
                      <a:pPr marL="0" marR="0" algn="ctr">
                        <a:lnSpc>
                          <a:spcPct val="115000"/>
                        </a:lnSpc>
                        <a:spcBef>
                          <a:spcPts val="0"/>
                        </a:spcBef>
                        <a:spcAft>
                          <a:spcPts val="0"/>
                        </a:spcAft>
                      </a:pPr>
                      <a:r>
                        <a:rPr lang="en-US" sz="1700">
                          <a:effectLst/>
                          <a:latin typeface="Calibri"/>
                          <a:ea typeface="Calibri"/>
                          <a:cs typeface="Times New Roman"/>
                        </a:rPr>
                        <a:t>$ 707</a:t>
                      </a:r>
                      <a:endParaRPr lang="en-US" sz="800">
                        <a:effectLst/>
                        <a:latin typeface="Calibri"/>
                        <a:ea typeface="Calibri"/>
                        <a:cs typeface="Times New Roman"/>
                      </a:endParaRPr>
                    </a:p>
                  </a:txBody>
                  <a:tcPr marL="49195" marR="49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FCFE"/>
                    </a:solidFill>
                  </a:tcPr>
                </a:tc>
                <a:tc>
                  <a:txBody>
                    <a:bodyPr/>
                    <a:lstStyle/>
                    <a:p>
                      <a:pPr marL="0" marR="0" algn="ctr">
                        <a:lnSpc>
                          <a:spcPct val="115000"/>
                        </a:lnSpc>
                        <a:spcBef>
                          <a:spcPts val="0"/>
                        </a:spcBef>
                        <a:spcAft>
                          <a:spcPts val="0"/>
                        </a:spcAft>
                      </a:pPr>
                      <a:r>
                        <a:rPr lang="en-US" sz="1700">
                          <a:effectLst/>
                          <a:latin typeface="Calibri"/>
                          <a:ea typeface="Calibri"/>
                          <a:cs typeface="Times New Roman"/>
                        </a:rPr>
                        <a:t>$ 735</a:t>
                      </a:r>
                      <a:endParaRPr lang="en-US" sz="800">
                        <a:effectLst/>
                        <a:latin typeface="Calibri"/>
                        <a:ea typeface="Calibri"/>
                        <a:cs typeface="Times New Roman"/>
                      </a:endParaRPr>
                    </a:p>
                  </a:txBody>
                  <a:tcPr marL="49195" marR="49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FCFE"/>
                    </a:solidFill>
                  </a:tcPr>
                </a:tc>
                <a:tc>
                  <a:txBody>
                    <a:bodyPr/>
                    <a:lstStyle/>
                    <a:p>
                      <a:pPr marL="0" marR="0" algn="ctr">
                        <a:lnSpc>
                          <a:spcPct val="115000"/>
                        </a:lnSpc>
                        <a:spcBef>
                          <a:spcPts val="0"/>
                        </a:spcBef>
                        <a:spcAft>
                          <a:spcPts val="0"/>
                        </a:spcAft>
                      </a:pPr>
                      <a:r>
                        <a:rPr lang="en-US" sz="1700">
                          <a:effectLst/>
                          <a:latin typeface="Calibri"/>
                          <a:ea typeface="Calibri"/>
                          <a:cs typeface="Times New Roman"/>
                        </a:rPr>
                        <a:t>$ 831</a:t>
                      </a:r>
                      <a:endParaRPr lang="en-US" sz="800">
                        <a:effectLst/>
                        <a:latin typeface="Calibri"/>
                        <a:ea typeface="Calibri"/>
                        <a:cs typeface="Times New Roman"/>
                      </a:endParaRPr>
                    </a:p>
                  </a:txBody>
                  <a:tcPr marL="49195" marR="49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FCFE"/>
                    </a:solidFill>
                  </a:tcPr>
                </a:tc>
              </a:tr>
              <a:tr h="705062">
                <a:tc>
                  <a:txBody>
                    <a:bodyPr/>
                    <a:lstStyle/>
                    <a:p>
                      <a:pPr marL="0" marR="0">
                        <a:lnSpc>
                          <a:spcPct val="115000"/>
                        </a:lnSpc>
                        <a:spcBef>
                          <a:spcPts val="0"/>
                        </a:spcBef>
                        <a:spcAft>
                          <a:spcPts val="0"/>
                        </a:spcAft>
                      </a:pPr>
                      <a:r>
                        <a:rPr lang="en-US" sz="1700">
                          <a:effectLst/>
                          <a:latin typeface="Calibri"/>
                          <a:ea typeface="Calibri"/>
                          <a:cs typeface="Times New Roman"/>
                        </a:rPr>
                        <a:t>$ /acre net</a:t>
                      </a:r>
                      <a:endParaRPr lang="en-US" sz="800">
                        <a:effectLst/>
                        <a:latin typeface="Calibri"/>
                        <a:ea typeface="Calibri"/>
                        <a:cs typeface="Times New Roman"/>
                      </a:endParaRPr>
                    </a:p>
                  </a:txBody>
                  <a:tcPr marL="49195" marR="49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FCFE"/>
                    </a:solidFill>
                  </a:tcPr>
                </a:tc>
                <a:tc>
                  <a:txBody>
                    <a:bodyPr/>
                    <a:lstStyle/>
                    <a:p>
                      <a:pPr marL="0" marR="0" algn="ctr">
                        <a:lnSpc>
                          <a:spcPct val="115000"/>
                        </a:lnSpc>
                        <a:spcBef>
                          <a:spcPts val="0"/>
                        </a:spcBef>
                        <a:spcAft>
                          <a:spcPts val="0"/>
                        </a:spcAft>
                      </a:pPr>
                      <a:r>
                        <a:rPr lang="en-US" sz="1700">
                          <a:effectLst/>
                          <a:latin typeface="Calibri"/>
                          <a:ea typeface="Calibri"/>
                          <a:cs typeface="Times New Roman"/>
                        </a:rPr>
                        <a:t>$ 124</a:t>
                      </a:r>
                      <a:endParaRPr lang="en-US" sz="800">
                        <a:effectLst/>
                        <a:latin typeface="Calibri"/>
                        <a:ea typeface="Calibri"/>
                        <a:cs typeface="Times New Roman"/>
                      </a:endParaRPr>
                    </a:p>
                  </a:txBody>
                  <a:tcPr marL="49195" marR="49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FCFE"/>
                    </a:solidFill>
                  </a:tcPr>
                </a:tc>
                <a:tc>
                  <a:txBody>
                    <a:bodyPr/>
                    <a:lstStyle/>
                    <a:p>
                      <a:pPr marL="0" marR="0" algn="ctr">
                        <a:lnSpc>
                          <a:spcPct val="115000"/>
                        </a:lnSpc>
                        <a:spcBef>
                          <a:spcPts val="0"/>
                        </a:spcBef>
                        <a:spcAft>
                          <a:spcPts val="0"/>
                        </a:spcAft>
                      </a:pPr>
                      <a:r>
                        <a:rPr lang="en-US" sz="1700">
                          <a:effectLst/>
                          <a:latin typeface="Calibri"/>
                          <a:ea typeface="Calibri"/>
                          <a:cs typeface="Times New Roman"/>
                        </a:rPr>
                        <a:t>$ 212</a:t>
                      </a:r>
                      <a:endParaRPr lang="en-US" sz="800">
                        <a:effectLst/>
                        <a:latin typeface="Calibri"/>
                        <a:ea typeface="Calibri"/>
                        <a:cs typeface="Times New Roman"/>
                      </a:endParaRPr>
                    </a:p>
                  </a:txBody>
                  <a:tcPr marL="49195" marR="49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FCFE"/>
                    </a:solidFill>
                  </a:tcPr>
                </a:tc>
                <a:tc>
                  <a:txBody>
                    <a:bodyPr/>
                    <a:lstStyle/>
                    <a:p>
                      <a:pPr marL="0" marR="0" algn="ctr">
                        <a:lnSpc>
                          <a:spcPct val="115000"/>
                        </a:lnSpc>
                        <a:spcBef>
                          <a:spcPts val="0"/>
                        </a:spcBef>
                        <a:spcAft>
                          <a:spcPts val="0"/>
                        </a:spcAft>
                      </a:pPr>
                      <a:r>
                        <a:rPr lang="en-US" sz="1700">
                          <a:effectLst/>
                          <a:latin typeface="Calibri"/>
                          <a:ea typeface="Calibri"/>
                          <a:cs typeface="Times New Roman"/>
                        </a:rPr>
                        <a:t>$ 73</a:t>
                      </a:r>
                      <a:endParaRPr lang="en-US" sz="800">
                        <a:effectLst/>
                        <a:latin typeface="Calibri"/>
                        <a:ea typeface="Calibri"/>
                        <a:cs typeface="Times New Roman"/>
                      </a:endParaRPr>
                    </a:p>
                  </a:txBody>
                  <a:tcPr marL="49195" marR="49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FCFE"/>
                    </a:solidFill>
                  </a:tcPr>
                </a:tc>
                <a:tc>
                  <a:txBody>
                    <a:bodyPr/>
                    <a:lstStyle/>
                    <a:p>
                      <a:pPr marL="0" marR="0" algn="ctr">
                        <a:lnSpc>
                          <a:spcPct val="115000"/>
                        </a:lnSpc>
                        <a:spcBef>
                          <a:spcPts val="0"/>
                        </a:spcBef>
                        <a:spcAft>
                          <a:spcPts val="0"/>
                        </a:spcAft>
                      </a:pPr>
                      <a:r>
                        <a:rPr lang="en-US" sz="1700" dirty="0">
                          <a:effectLst/>
                          <a:latin typeface="Calibri"/>
                          <a:ea typeface="Calibri"/>
                          <a:cs typeface="Times New Roman"/>
                        </a:rPr>
                        <a:t>$ 332</a:t>
                      </a:r>
                      <a:endParaRPr lang="en-US" sz="800" dirty="0">
                        <a:effectLst/>
                        <a:latin typeface="Calibri"/>
                        <a:ea typeface="Calibri"/>
                        <a:cs typeface="Times New Roman"/>
                      </a:endParaRPr>
                    </a:p>
                  </a:txBody>
                  <a:tcPr marL="49195" marR="49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FCFE"/>
                    </a:solidFill>
                  </a:tcPr>
                </a:tc>
              </a:tr>
            </a:tbl>
          </a:graphicData>
        </a:graphic>
      </p:graphicFrame>
      <p:sp>
        <p:nvSpPr>
          <p:cNvPr id="3" name="Rectangle 1"/>
          <p:cNvSpPr>
            <a:spLocks noChangeArrowheads="1"/>
          </p:cNvSpPr>
          <p:nvPr/>
        </p:nvSpPr>
        <p:spPr bwMode="auto">
          <a:xfrm>
            <a:off x="2390775" y="1600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4946761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762000" y="457200"/>
            <a:ext cx="7772400" cy="1241425"/>
          </a:xfrm>
        </p:spPr>
        <p:txBody>
          <a:bodyPr>
            <a:normAutofit fontScale="90000"/>
          </a:bodyPr>
          <a:lstStyle/>
          <a:p>
            <a:r>
              <a:rPr lang="en-US" b="1" dirty="0">
                <a:solidFill>
                  <a:srgbClr val="FFFFCC"/>
                </a:solidFill>
              </a:rPr>
              <a:t>Finishing time and weights of </a:t>
            </a:r>
            <a:br>
              <a:rPr lang="en-US" b="1" dirty="0">
                <a:solidFill>
                  <a:srgbClr val="FFFFCC"/>
                </a:solidFill>
              </a:rPr>
            </a:br>
            <a:r>
              <a:rPr lang="en-US" b="1" dirty="0">
                <a:solidFill>
                  <a:srgbClr val="FFFFCC"/>
                </a:solidFill>
              </a:rPr>
              <a:t>grass-fed beef animals</a:t>
            </a:r>
            <a:br>
              <a:rPr lang="en-US" b="1" dirty="0">
                <a:solidFill>
                  <a:srgbClr val="FFFFCC"/>
                </a:solidFill>
              </a:rPr>
            </a:br>
            <a:endParaRPr lang="en-US" b="1" dirty="0">
              <a:solidFill>
                <a:srgbClr val="FFFFCC"/>
              </a:solidFill>
            </a:endParaRPr>
          </a:p>
        </p:txBody>
      </p:sp>
      <p:sp>
        <p:nvSpPr>
          <p:cNvPr id="5" name="Subtitle 4"/>
          <p:cNvSpPr>
            <a:spLocks noGrp="1"/>
          </p:cNvSpPr>
          <p:nvPr>
            <p:ph type="subTitle" idx="1"/>
          </p:nvPr>
        </p:nvSpPr>
        <p:spPr>
          <a:xfrm>
            <a:off x="1371600" y="1676400"/>
            <a:ext cx="6400800" cy="2057400"/>
          </a:xfrm>
        </p:spPr>
        <p:txBody>
          <a:bodyPr>
            <a:normAutofit lnSpcReduction="10000"/>
          </a:bodyPr>
          <a:lstStyle/>
          <a:p>
            <a:endParaRPr lang="en-US" sz="2000" b="1" dirty="0" smtClean="0">
              <a:solidFill>
                <a:srgbClr val="FFFFCC"/>
              </a:solidFill>
            </a:endParaRPr>
          </a:p>
          <a:p>
            <a:r>
              <a:rPr lang="en-US" sz="2400" b="1" dirty="0" smtClean="0">
                <a:solidFill>
                  <a:srgbClr val="FFFFCC"/>
                </a:solidFill>
              </a:rPr>
              <a:t>Thank you!</a:t>
            </a:r>
          </a:p>
          <a:p>
            <a:r>
              <a:rPr lang="en-US" sz="2400" b="1" dirty="0" smtClean="0">
                <a:solidFill>
                  <a:srgbClr val="FFFFCC"/>
                </a:solidFill>
              </a:rPr>
              <a:t>Jane </a:t>
            </a:r>
            <a:r>
              <a:rPr lang="en-US" sz="2400" b="1" dirty="0" err="1" smtClean="0">
                <a:solidFill>
                  <a:srgbClr val="FFFFCC"/>
                </a:solidFill>
              </a:rPr>
              <a:t>Grimsbo</a:t>
            </a:r>
            <a:r>
              <a:rPr lang="en-US" sz="2400" b="1" dirty="0" smtClean="0">
                <a:solidFill>
                  <a:srgbClr val="FFFFCC"/>
                </a:solidFill>
              </a:rPr>
              <a:t> Jewett</a:t>
            </a:r>
          </a:p>
          <a:p>
            <a:r>
              <a:rPr lang="en-US" sz="2400" b="1" dirty="0" smtClean="0">
                <a:solidFill>
                  <a:schemeClr val="bg1"/>
                </a:solidFill>
              </a:rPr>
              <a:t>jane@janesfarm.com</a:t>
            </a:r>
          </a:p>
          <a:p>
            <a:r>
              <a:rPr lang="en-US" sz="2400" b="1" dirty="0" smtClean="0">
                <a:solidFill>
                  <a:srgbClr val="FFFFCC"/>
                </a:solidFill>
              </a:rPr>
              <a:t>jewet006@umn.edu</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3886200"/>
            <a:ext cx="838200" cy="772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403909" y="4114800"/>
            <a:ext cx="4800600" cy="461665"/>
          </a:xfrm>
          <a:prstGeom prst="rect">
            <a:avLst/>
          </a:prstGeom>
          <a:noFill/>
        </p:spPr>
        <p:txBody>
          <a:bodyPr wrap="square" rtlCol="0">
            <a:spAutoFit/>
          </a:bodyPr>
          <a:lstStyle/>
          <a:p>
            <a:r>
              <a:rPr lang="en-US" sz="2400" dirty="0" smtClean="0">
                <a:solidFill>
                  <a:prstClr val="white"/>
                </a:solidFill>
              </a:rPr>
              <a:t>www.northcentralsare.org</a:t>
            </a:r>
            <a:endParaRPr lang="en-US" sz="2400" dirty="0">
              <a:solidFill>
                <a:prstClr val="white"/>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799" y="4876893"/>
            <a:ext cx="849469" cy="533307"/>
          </a:xfrm>
          <a:prstGeom prst="rect">
            <a:avLst/>
          </a:prstGeom>
        </p:spPr>
      </p:pic>
      <p:sp>
        <p:nvSpPr>
          <p:cNvPr id="6" name="TextBox 5"/>
          <p:cNvSpPr txBox="1"/>
          <p:nvPr/>
        </p:nvSpPr>
        <p:spPr>
          <a:xfrm>
            <a:off x="2403908" y="5833422"/>
            <a:ext cx="5063691" cy="461665"/>
          </a:xfrm>
          <a:prstGeom prst="rect">
            <a:avLst/>
          </a:prstGeom>
          <a:noFill/>
        </p:spPr>
        <p:txBody>
          <a:bodyPr wrap="square" rtlCol="0">
            <a:spAutoFit/>
          </a:bodyPr>
          <a:lstStyle/>
          <a:p>
            <a:r>
              <a:rPr lang="en-US" sz="2400" dirty="0" smtClean="0">
                <a:solidFill>
                  <a:prstClr val="white"/>
                </a:solidFill>
              </a:rPr>
              <a:t>www.greenlandsbluewaters.net</a:t>
            </a:r>
            <a:endParaRPr lang="en-US" sz="2400" dirty="0">
              <a:solidFill>
                <a:prstClr val="white"/>
              </a:solidFill>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168" y="5638800"/>
            <a:ext cx="800100" cy="770245"/>
          </a:xfrm>
          <a:prstGeom prst="rect">
            <a:avLst/>
          </a:prstGeom>
        </p:spPr>
      </p:pic>
      <p:sp>
        <p:nvSpPr>
          <p:cNvPr id="8" name="TextBox 7"/>
          <p:cNvSpPr txBox="1"/>
          <p:nvPr/>
        </p:nvSpPr>
        <p:spPr>
          <a:xfrm>
            <a:off x="2406315" y="4948535"/>
            <a:ext cx="3581400" cy="461665"/>
          </a:xfrm>
          <a:prstGeom prst="rect">
            <a:avLst/>
          </a:prstGeom>
          <a:noFill/>
        </p:spPr>
        <p:txBody>
          <a:bodyPr wrap="square" rtlCol="0">
            <a:spAutoFit/>
          </a:bodyPr>
          <a:lstStyle/>
          <a:p>
            <a:r>
              <a:rPr lang="en-US" sz="2400" dirty="0" smtClean="0">
                <a:solidFill>
                  <a:prstClr val="white"/>
                </a:solidFill>
              </a:rPr>
              <a:t>www.misa.umn.edu</a:t>
            </a:r>
            <a:endParaRPr lang="en-US" sz="2400" dirty="0">
              <a:solidFill>
                <a:prstClr val="white"/>
              </a:solidFill>
            </a:endParaRPr>
          </a:p>
        </p:txBody>
      </p:sp>
    </p:spTree>
    <p:extLst>
      <p:ext uri="{BB962C8B-B14F-4D97-AF65-F5344CB8AC3E}">
        <p14:creationId xmlns:p14="http://schemas.microsoft.com/office/powerpoint/2010/main" val="3240079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4174243133"/>
              </p:ext>
            </p:extLst>
          </p:nvPr>
        </p:nvGraphicFramePr>
        <p:xfrm>
          <a:off x="1828800" y="1219200"/>
          <a:ext cx="5410200" cy="37338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1521737" y="531167"/>
            <a:ext cx="6248400" cy="461665"/>
          </a:xfrm>
          <a:prstGeom prst="rect">
            <a:avLst/>
          </a:prstGeom>
          <a:noFill/>
        </p:spPr>
        <p:txBody>
          <a:bodyPr wrap="square" rtlCol="0">
            <a:spAutoFit/>
          </a:bodyPr>
          <a:lstStyle/>
          <a:p>
            <a:r>
              <a:rPr lang="en-US" sz="2400" dirty="0" smtClean="0">
                <a:solidFill>
                  <a:srgbClr val="FFFFCC"/>
                </a:solidFill>
              </a:rPr>
              <a:t>Reduction in soil loss % due to cropping system</a:t>
            </a:r>
            <a:endParaRPr lang="en-US" sz="2400" dirty="0">
              <a:solidFill>
                <a:srgbClr val="FFFFCC"/>
              </a:solidFill>
            </a:endParaRPr>
          </a:p>
        </p:txBody>
      </p:sp>
      <p:sp>
        <p:nvSpPr>
          <p:cNvPr id="3" name="TextBox 2"/>
          <p:cNvSpPr txBox="1"/>
          <p:nvPr/>
        </p:nvSpPr>
        <p:spPr>
          <a:xfrm>
            <a:off x="533400" y="2819400"/>
            <a:ext cx="1143000" cy="646331"/>
          </a:xfrm>
          <a:prstGeom prst="rect">
            <a:avLst/>
          </a:prstGeom>
          <a:noFill/>
        </p:spPr>
        <p:txBody>
          <a:bodyPr wrap="square" rtlCol="0">
            <a:spAutoFit/>
          </a:bodyPr>
          <a:lstStyle/>
          <a:p>
            <a:r>
              <a:rPr lang="en-US" dirty="0" smtClean="0">
                <a:solidFill>
                  <a:srgbClr val="FFFFCC"/>
                </a:solidFill>
              </a:rPr>
              <a:t>% reduction</a:t>
            </a:r>
            <a:endParaRPr lang="en-US" dirty="0">
              <a:solidFill>
                <a:srgbClr val="FFFFCC"/>
              </a:solidFill>
            </a:endParaRPr>
          </a:p>
        </p:txBody>
      </p:sp>
      <p:sp>
        <p:nvSpPr>
          <p:cNvPr id="4" name="TextBox 3"/>
          <p:cNvSpPr txBox="1"/>
          <p:nvPr/>
        </p:nvSpPr>
        <p:spPr>
          <a:xfrm>
            <a:off x="2359937" y="5105400"/>
            <a:ext cx="4572000" cy="369332"/>
          </a:xfrm>
          <a:prstGeom prst="rect">
            <a:avLst/>
          </a:prstGeom>
          <a:noFill/>
        </p:spPr>
        <p:txBody>
          <a:bodyPr wrap="square" rtlCol="0">
            <a:spAutoFit/>
          </a:bodyPr>
          <a:lstStyle/>
          <a:p>
            <a:pPr algn="ctr"/>
            <a:r>
              <a:rPr lang="en-US" dirty="0" smtClean="0">
                <a:solidFill>
                  <a:srgbClr val="FFFFCC"/>
                </a:solidFill>
              </a:rPr>
              <a:t>Cropping System</a:t>
            </a:r>
            <a:endParaRPr lang="en-US" dirty="0">
              <a:solidFill>
                <a:srgbClr val="FFFFCC"/>
              </a:solidFill>
            </a:endParaRPr>
          </a:p>
        </p:txBody>
      </p:sp>
      <p:sp>
        <p:nvSpPr>
          <p:cNvPr id="9" name="TextBox 8"/>
          <p:cNvSpPr txBox="1"/>
          <p:nvPr/>
        </p:nvSpPr>
        <p:spPr>
          <a:xfrm>
            <a:off x="1447800" y="5638800"/>
            <a:ext cx="6553200" cy="523220"/>
          </a:xfrm>
          <a:prstGeom prst="rect">
            <a:avLst/>
          </a:prstGeom>
          <a:noFill/>
        </p:spPr>
        <p:txBody>
          <a:bodyPr wrap="square" rtlCol="0">
            <a:spAutoFit/>
          </a:bodyPr>
          <a:lstStyle/>
          <a:p>
            <a:r>
              <a:rPr lang="en-US" sz="1400" dirty="0" smtClean="0">
                <a:solidFill>
                  <a:srgbClr val="FFFFCC"/>
                </a:solidFill>
              </a:rPr>
              <a:t>Control of Soil Erosion Fact Sheet. </a:t>
            </a:r>
            <a:r>
              <a:rPr lang="en-US" sz="1400" dirty="0">
                <a:solidFill>
                  <a:srgbClr val="FFFFCC"/>
                </a:solidFill>
              </a:rPr>
              <a:t>Robert P. </a:t>
            </a:r>
            <a:r>
              <a:rPr lang="en-US" sz="1400" dirty="0" smtClean="0">
                <a:solidFill>
                  <a:srgbClr val="FFFFCC"/>
                </a:solidFill>
              </a:rPr>
              <a:t>Stone and </a:t>
            </a:r>
            <a:r>
              <a:rPr lang="en-US" sz="1400" dirty="0">
                <a:solidFill>
                  <a:srgbClr val="FFFFCC"/>
                </a:solidFill>
              </a:rPr>
              <a:t>Neil </a:t>
            </a:r>
            <a:r>
              <a:rPr lang="en-US" sz="1400" dirty="0" smtClean="0">
                <a:solidFill>
                  <a:srgbClr val="FFFFCC"/>
                </a:solidFill>
              </a:rPr>
              <a:t>Moore. Ontario Ministry of Agriculture and Food. </a:t>
            </a:r>
            <a:r>
              <a:rPr lang="en-US" sz="1400" dirty="0" smtClean="0">
                <a:solidFill>
                  <a:srgbClr val="FFFFCC"/>
                </a:solidFill>
                <a:hlinkClick r:id="rId4"/>
              </a:rPr>
              <a:t>http://www.omafra.gov.on.ca/english/engineer/facts/95-089.htm</a:t>
            </a:r>
            <a:endParaRPr lang="en-US" sz="1400" dirty="0">
              <a:solidFill>
                <a:srgbClr val="FFFFCC"/>
              </a:solidFill>
            </a:endParaRPr>
          </a:p>
        </p:txBody>
      </p:sp>
    </p:spTree>
    <p:extLst>
      <p:ext uri="{BB962C8B-B14F-4D97-AF65-F5344CB8AC3E}">
        <p14:creationId xmlns:p14="http://schemas.microsoft.com/office/powerpoint/2010/main" val="3676865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1066800"/>
            <a:ext cx="2781300" cy="4241483"/>
          </a:xfrm>
          <a:prstGeom prst="rect">
            <a:avLst/>
          </a:prstGeom>
        </p:spPr>
      </p:pic>
      <p:sp>
        <p:nvSpPr>
          <p:cNvPr id="3" name="TextBox 2"/>
          <p:cNvSpPr txBox="1"/>
          <p:nvPr/>
        </p:nvSpPr>
        <p:spPr>
          <a:xfrm>
            <a:off x="5105400" y="1371600"/>
            <a:ext cx="2895600" cy="3570208"/>
          </a:xfrm>
          <a:prstGeom prst="rect">
            <a:avLst/>
          </a:prstGeom>
          <a:noFill/>
        </p:spPr>
        <p:txBody>
          <a:bodyPr wrap="square" rtlCol="0">
            <a:spAutoFit/>
          </a:bodyPr>
          <a:lstStyle/>
          <a:p>
            <a:r>
              <a:rPr lang="en-US" sz="3200" b="1" dirty="0" smtClean="0">
                <a:solidFill>
                  <a:srgbClr val="FFFFCC"/>
                </a:solidFill>
              </a:rPr>
              <a:t>Perennial Grasses have a phenomenal root system</a:t>
            </a:r>
          </a:p>
          <a:p>
            <a:endParaRPr lang="en-US" b="1" dirty="0">
              <a:solidFill>
                <a:srgbClr val="FFFFCC"/>
              </a:solidFill>
            </a:endParaRPr>
          </a:p>
          <a:p>
            <a:r>
              <a:rPr lang="en-US" sz="2000" dirty="0" smtClean="0">
                <a:solidFill>
                  <a:srgbClr val="FFFFCC"/>
                </a:solidFill>
              </a:rPr>
              <a:t>Jerry Glover </a:t>
            </a:r>
            <a:br>
              <a:rPr lang="en-US" sz="2000" dirty="0" smtClean="0">
                <a:solidFill>
                  <a:srgbClr val="FFFFCC"/>
                </a:solidFill>
              </a:rPr>
            </a:br>
            <a:r>
              <a:rPr lang="en-US" sz="2000" dirty="0" smtClean="0">
                <a:solidFill>
                  <a:srgbClr val="FFFFCC"/>
                </a:solidFill>
              </a:rPr>
              <a:t>and Wes Jackson</a:t>
            </a:r>
            <a:br>
              <a:rPr lang="en-US" sz="2000" dirty="0" smtClean="0">
                <a:solidFill>
                  <a:srgbClr val="FFFFCC"/>
                </a:solidFill>
              </a:rPr>
            </a:br>
            <a:r>
              <a:rPr lang="en-US" sz="2000" dirty="0" smtClean="0">
                <a:solidFill>
                  <a:srgbClr val="FFFFCC"/>
                </a:solidFill>
              </a:rPr>
              <a:t>The Land Institute</a:t>
            </a:r>
          </a:p>
          <a:p>
            <a:r>
              <a:rPr lang="en-US" sz="2000" dirty="0" smtClean="0">
                <a:solidFill>
                  <a:srgbClr val="FFFFCC"/>
                </a:solidFill>
              </a:rPr>
              <a:t>Salina, KS</a:t>
            </a:r>
            <a:endParaRPr lang="en-US" sz="2000" dirty="0">
              <a:solidFill>
                <a:srgbClr val="FFFFCC"/>
              </a:solidFill>
            </a:endParaRPr>
          </a:p>
        </p:txBody>
      </p:sp>
    </p:spTree>
    <p:extLst>
      <p:ext uri="{BB962C8B-B14F-4D97-AF65-F5344CB8AC3E}">
        <p14:creationId xmlns:p14="http://schemas.microsoft.com/office/powerpoint/2010/main" val="3011603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
        <p:cNvGrpSpPr/>
        <p:nvPr/>
      </p:nvGrpSpPr>
      <p:grpSpPr>
        <a:xfrm>
          <a:off x="0" y="0"/>
          <a:ext cx="0" cy="0"/>
          <a:chOff x="0" y="0"/>
          <a:chExt cx="0" cy="0"/>
        </a:xfrm>
      </p:grpSpPr>
      <p:sp>
        <p:nvSpPr>
          <p:cNvPr id="8" name="TextBox 7"/>
          <p:cNvSpPr txBox="1"/>
          <p:nvPr/>
        </p:nvSpPr>
        <p:spPr>
          <a:xfrm>
            <a:off x="1143000" y="838198"/>
            <a:ext cx="6705600" cy="4278094"/>
          </a:xfrm>
          <a:prstGeom prst="rect">
            <a:avLst/>
          </a:prstGeom>
          <a:noFill/>
        </p:spPr>
        <p:txBody>
          <a:bodyPr wrap="square" rtlCol="0">
            <a:spAutoFit/>
          </a:bodyPr>
          <a:lstStyle/>
          <a:p>
            <a:r>
              <a:rPr lang="en-US" sz="4000" b="1" dirty="0" smtClean="0">
                <a:solidFill>
                  <a:srgbClr val="FFFFCC"/>
                </a:solidFill>
              </a:rPr>
              <a:t>Comparative life cycle environmental impacts of three beef production strategies in the Upper Midwestern United States</a:t>
            </a:r>
          </a:p>
          <a:p>
            <a:endParaRPr lang="en-US" sz="2400" b="1" dirty="0" smtClean="0">
              <a:solidFill>
                <a:srgbClr val="FFFFCC"/>
              </a:solidFill>
            </a:endParaRPr>
          </a:p>
          <a:p>
            <a:r>
              <a:rPr lang="en-US" sz="2400" b="1" dirty="0" smtClean="0">
                <a:solidFill>
                  <a:srgbClr val="FFFFCC"/>
                </a:solidFill>
              </a:rPr>
              <a:t>Nathan Pelletier, Rich </a:t>
            </a:r>
            <a:r>
              <a:rPr lang="en-US" sz="2400" b="1" dirty="0" err="1" smtClean="0">
                <a:solidFill>
                  <a:srgbClr val="FFFFCC"/>
                </a:solidFill>
              </a:rPr>
              <a:t>Pirog</a:t>
            </a:r>
            <a:r>
              <a:rPr lang="en-US" sz="2400" b="1" dirty="0" smtClean="0">
                <a:solidFill>
                  <a:srgbClr val="FFFFCC"/>
                </a:solidFill>
              </a:rPr>
              <a:t>, Rebecca Rasmussen</a:t>
            </a:r>
          </a:p>
          <a:p>
            <a:pPr fontAlgn="base"/>
            <a:r>
              <a:rPr lang="en-US" sz="2400" dirty="0" smtClean="0">
                <a:solidFill>
                  <a:srgbClr val="FFFFCC"/>
                </a:solidFill>
              </a:rPr>
              <a:t>July 2010.  Agricultural Systems 103(6):380-389. </a:t>
            </a:r>
            <a:endParaRPr lang="en-US" sz="2400" b="1" dirty="0">
              <a:solidFill>
                <a:srgbClr val="FFFFCC"/>
              </a:solidFill>
            </a:endParaRPr>
          </a:p>
        </p:txBody>
      </p:sp>
    </p:spTree>
    <p:extLst>
      <p:ext uri="{BB962C8B-B14F-4D97-AF65-F5344CB8AC3E}">
        <p14:creationId xmlns:p14="http://schemas.microsoft.com/office/powerpoint/2010/main" val="2273014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
        <p:cNvGrpSpPr/>
        <p:nvPr/>
      </p:nvGrpSpPr>
      <p:grpSpPr>
        <a:xfrm>
          <a:off x="0" y="0"/>
          <a:ext cx="0" cy="0"/>
          <a:chOff x="0" y="0"/>
          <a:chExt cx="0" cy="0"/>
        </a:xfrm>
      </p:grpSpPr>
      <p:sp>
        <p:nvSpPr>
          <p:cNvPr id="8" name="TextBox 7"/>
          <p:cNvSpPr txBox="1"/>
          <p:nvPr/>
        </p:nvSpPr>
        <p:spPr>
          <a:xfrm>
            <a:off x="1143000" y="762000"/>
            <a:ext cx="6705600" cy="5262979"/>
          </a:xfrm>
          <a:prstGeom prst="rect">
            <a:avLst/>
          </a:prstGeom>
          <a:noFill/>
        </p:spPr>
        <p:txBody>
          <a:bodyPr wrap="square" rtlCol="0">
            <a:spAutoFit/>
          </a:bodyPr>
          <a:lstStyle/>
          <a:p>
            <a:r>
              <a:rPr lang="en-US" sz="4800" dirty="0" smtClean="0">
                <a:solidFill>
                  <a:srgbClr val="FFFFCC"/>
                </a:solidFill>
              </a:rPr>
              <a:t>“Impacts </a:t>
            </a:r>
            <a:r>
              <a:rPr lang="en-US" sz="4800" dirty="0">
                <a:solidFill>
                  <a:srgbClr val="FFFFCC"/>
                </a:solidFill>
              </a:rPr>
              <a:t>per live-weight kg of beef produced were highest for pasture-finished beef for all impact categories and lowest for feedlot-finished </a:t>
            </a:r>
            <a:r>
              <a:rPr lang="en-US" sz="4800" dirty="0" smtClean="0">
                <a:solidFill>
                  <a:srgbClr val="FFFFCC"/>
                </a:solidFill>
              </a:rPr>
              <a:t>beef”</a:t>
            </a:r>
            <a:endParaRPr lang="en-US" sz="4800" b="1" dirty="0">
              <a:solidFill>
                <a:srgbClr val="FFFFCC"/>
              </a:solidFill>
            </a:endParaRPr>
          </a:p>
        </p:txBody>
      </p:sp>
    </p:spTree>
    <p:extLst>
      <p:ext uri="{BB962C8B-B14F-4D97-AF65-F5344CB8AC3E}">
        <p14:creationId xmlns:p14="http://schemas.microsoft.com/office/powerpoint/2010/main" val="978851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
        <p:cNvGrpSpPr/>
        <p:nvPr/>
      </p:nvGrpSpPr>
      <p:grpSpPr>
        <a:xfrm>
          <a:off x="0" y="0"/>
          <a:ext cx="0" cy="0"/>
          <a:chOff x="0" y="0"/>
          <a:chExt cx="0" cy="0"/>
        </a:xfrm>
      </p:grpSpPr>
      <p:sp>
        <p:nvSpPr>
          <p:cNvPr id="8" name="TextBox 7"/>
          <p:cNvSpPr txBox="1"/>
          <p:nvPr/>
        </p:nvSpPr>
        <p:spPr>
          <a:xfrm>
            <a:off x="1143000" y="762000"/>
            <a:ext cx="6705600" cy="4524315"/>
          </a:xfrm>
          <a:prstGeom prst="rect">
            <a:avLst/>
          </a:prstGeom>
          <a:noFill/>
        </p:spPr>
        <p:txBody>
          <a:bodyPr wrap="square" rtlCol="0">
            <a:spAutoFit/>
          </a:bodyPr>
          <a:lstStyle/>
          <a:p>
            <a:r>
              <a:rPr lang="en-US" sz="4800" dirty="0" smtClean="0">
                <a:solidFill>
                  <a:srgbClr val="FFFFCC"/>
                </a:solidFill>
              </a:rPr>
              <a:t>Materials &amp; Methods:</a:t>
            </a:r>
          </a:p>
          <a:p>
            <a:r>
              <a:rPr lang="en-US" sz="4800" b="1" dirty="0" smtClean="0">
                <a:solidFill>
                  <a:srgbClr val="FFFFCC"/>
                </a:solidFill>
              </a:rPr>
              <a:t>“</a:t>
            </a:r>
            <a:r>
              <a:rPr lang="en-US" sz="4800" dirty="0">
                <a:solidFill>
                  <a:srgbClr val="FFFFCC"/>
                </a:solidFill>
              </a:rPr>
              <a:t>Calves weaned to pasture in Iowa finish at 505 kg in 450 days</a:t>
            </a:r>
          </a:p>
          <a:p>
            <a:r>
              <a:rPr lang="en-US" sz="4800" dirty="0">
                <a:solidFill>
                  <a:srgbClr val="FFFFCC"/>
                </a:solidFill>
              </a:rPr>
              <a:t>on a ration of forage and hay</a:t>
            </a:r>
            <a:r>
              <a:rPr lang="en-US" sz="4800" dirty="0" smtClean="0">
                <a:solidFill>
                  <a:srgbClr val="FFFFCC"/>
                </a:solidFill>
              </a:rPr>
              <a:t>.”</a:t>
            </a:r>
            <a:endParaRPr lang="en-US" sz="4800" b="1" dirty="0">
              <a:solidFill>
                <a:srgbClr val="FFFFCC"/>
              </a:solidFill>
            </a:endParaRPr>
          </a:p>
        </p:txBody>
      </p:sp>
    </p:spTree>
    <p:extLst>
      <p:ext uri="{BB962C8B-B14F-4D97-AF65-F5344CB8AC3E}">
        <p14:creationId xmlns:p14="http://schemas.microsoft.com/office/powerpoint/2010/main" val="2492106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
        <p:cNvGrpSpPr/>
        <p:nvPr/>
      </p:nvGrpSpPr>
      <p:grpSpPr>
        <a:xfrm>
          <a:off x="0" y="0"/>
          <a:ext cx="0" cy="0"/>
          <a:chOff x="0" y="0"/>
          <a:chExt cx="0" cy="0"/>
        </a:xfrm>
      </p:grpSpPr>
      <p:sp>
        <p:nvSpPr>
          <p:cNvPr id="8" name="TextBox 7"/>
          <p:cNvSpPr txBox="1"/>
          <p:nvPr/>
        </p:nvSpPr>
        <p:spPr>
          <a:xfrm>
            <a:off x="1143000" y="762000"/>
            <a:ext cx="6705600" cy="5016758"/>
          </a:xfrm>
          <a:prstGeom prst="rect">
            <a:avLst/>
          </a:prstGeom>
          <a:noFill/>
        </p:spPr>
        <p:txBody>
          <a:bodyPr wrap="square" rtlCol="0">
            <a:spAutoFit/>
          </a:bodyPr>
          <a:lstStyle/>
          <a:p>
            <a:r>
              <a:rPr lang="en-US" sz="4000" dirty="0" smtClean="0">
                <a:solidFill>
                  <a:srgbClr val="FFFFCC"/>
                </a:solidFill>
              </a:rPr>
              <a:t>Grass-fed beef finish time:</a:t>
            </a:r>
          </a:p>
          <a:p>
            <a:r>
              <a:rPr lang="en-US" sz="4000" dirty="0" smtClean="0">
                <a:solidFill>
                  <a:srgbClr val="FFFFCC"/>
                </a:solidFill>
              </a:rPr>
              <a:t>1,111 lbs. live wt.</a:t>
            </a:r>
          </a:p>
          <a:p>
            <a:r>
              <a:rPr lang="en-US" sz="4000" dirty="0" smtClean="0">
                <a:solidFill>
                  <a:srgbClr val="FFFFCC"/>
                </a:solidFill>
              </a:rPr>
              <a:t>450 days = 1 year + 3 mo.</a:t>
            </a:r>
          </a:p>
          <a:p>
            <a:endParaRPr lang="en-US" sz="4000" dirty="0">
              <a:solidFill>
                <a:srgbClr val="FFFFCC"/>
              </a:solidFill>
            </a:endParaRPr>
          </a:p>
          <a:p>
            <a:r>
              <a:rPr lang="en-US" sz="4000" dirty="0" smtClean="0">
                <a:solidFill>
                  <a:srgbClr val="FFFFCC"/>
                </a:solidFill>
              </a:rPr>
              <a:t>Compare to:</a:t>
            </a:r>
          </a:p>
          <a:p>
            <a:r>
              <a:rPr lang="en-US" sz="4000" dirty="0" smtClean="0">
                <a:solidFill>
                  <a:srgbClr val="FFFFCC"/>
                </a:solidFill>
              </a:rPr>
              <a:t>Feedlot beef finish time</a:t>
            </a:r>
          </a:p>
          <a:p>
            <a:r>
              <a:rPr lang="en-US" sz="4000" dirty="0" smtClean="0">
                <a:solidFill>
                  <a:srgbClr val="FFFFCC"/>
                </a:solidFill>
              </a:rPr>
              <a:t>1,400 lbs. live wt.</a:t>
            </a:r>
          </a:p>
          <a:p>
            <a:r>
              <a:rPr lang="en-US" sz="4000" dirty="0" smtClean="0">
                <a:solidFill>
                  <a:srgbClr val="FFFFCC"/>
                </a:solidFill>
              </a:rPr>
              <a:t>303 days = 10 mos. </a:t>
            </a:r>
            <a:endParaRPr lang="en-US" sz="4000" b="1" dirty="0">
              <a:solidFill>
                <a:srgbClr val="FFFFCC"/>
              </a:solidFill>
            </a:endParaRPr>
          </a:p>
        </p:txBody>
      </p:sp>
    </p:spTree>
    <p:extLst>
      <p:ext uri="{BB962C8B-B14F-4D97-AF65-F5344CB8AC3E}">
        <p14:creationId xmlns:p14="http://schemas.microsoft.com/office/powerpoint/2010/main" val="31664972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969</TotalTime>
  <Words>2317</Words>
  <Application>Microsoft Office PowerPoint</Application>
  <PresentationFormat>On-screen Show (4:3)</PresentationFormat>
  <Paragraphs>250</Paragraphs>
  <Slides>38</Slides>
  <Notes>34</Notes>
  <HiddenSlides>0</HiddenSlides>
  <MMClips>0</MMClips>
  <ScaleCrop>false</ScaleCrop>
  <HeadingPairs>
    <vt:vector size="4" baseType="variant">
      <vt:variant>
        <vt:lpstr>Theme</vt:lpstr>
      </vt:variant>
      <vt:variant>
        <vt:i4>3</vt:i4>
      </vt:variant>
      <vt:variant>
        <vt:lpstr>Slide Titles</vt:lpstr>
      </vt:variant>
      <vt:variant>
        <vt:i4>38</vt:i4>
      </vt:variant>
    </vt:vector>
  </HeadingPairs>
  <TitlesOfParts>
    <vt:vector size="41" baseType="lpstr">
      <vt:lpstr>Office Theme</vt:lpstr>
      <vt:lpstr>1_Office Theme</vt:lpstr>
      <vt:lpstr>2_Office Theme</vt:lpstr>
      <vt:lpstr>Finishing time and weights of  grass-fed beef animals </vt:lpstr>
      <vt:lpstr>Finishing time and weights of  grass-fed beef animals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Finishing time and weights of  grass-fed beef animals </vt:lpstr>
    </vt:vector>
  </TitlesOfParts>
  <Company>University of Minnesota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 G Jewett</dc:creator>
  <cp:lastModifiedBy>Jane G Jewett</cp:lastModifiedBy>
  <cp:revision>75</cp:revision>
  <dcterms:created xsi:type="dcterms:W3CDTF">2013-09-16T02:02:59Z</dcterms:created>
  <dcterms:modified xsi:type="dcterms:W3CDTF">2015-05-06T17:13:37Z</dcterms:modified>
</cp:coreProperties>
</file>