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3"/>
  </p:notesMasterIdLst>
  <p:sldIdLst>
    <p:sldId id="256" r:id="rId2"/>
  </p:sldIdLst>
  <p:sldSz cx="36576000" cy="36576000"/>
  <p:notesSz cx="6858000" cy="9144000"/>
  <p:defaultTextStyle>
    <a:defPPr>
      <a:defRPr lang="en-US"/>
    </a:defPPr>
    <a:lvl1pPr marL="0" algn="l" defTabSz="3511296" rtl="0" eaLnBrk="1" latinLnBrk="0" hangingPunct="1">
      <a:defRPr sz="6912" kern="1200">
        <a:solidFill>
          <a:schemeClr val="tx1"/>
        </a:solidFill>
        <a:latin typeface="+mn-lt"/>
        <a:ea typeface="+mn-ea"/>
        <a:cs typeface="+mn-cs"/>
      </a:defRPr>
    </a:lvl1pPr>
    <a:lvl2pPr marL="1755648" algn="l" defTabSz="3511296" rtl="0" eaLnBrk="1" latinLnBrk="0" hangingPunct="1">
      <a:defRPr sz="6912" kern="1200">
        <a:solidFill>
          <a:schemeClr val="tx1"/>
        </a:solidFill>
        <a:latin typeface="+mn-lt"/>
        <a:ea typeface="+mn-ea"/>
        <a:cs typeface="+mn-cs"/>
      </a:defRPr>
    </a:lvl2pPr>
    <a:lvl3pPr marL="3511296" algn="l" defTabSz="3511296" rtl="0" eaLnBrk="1" latinLnBrk="0" hangingPunct="1">
      <a:defRPr sz="6912" kern="1200">
        <a:solidFill>
          <a:schemeClr val="tx1"/>
        </a:solidFill>
        <a:latin typeface="+mn-lt"/>
        <a:ea typeface="+mn-ea"/>
        <a:cs typeface="+mn-cs"/>
      </a:defRPr>
    </a:lvl3pPr>
    <a:lvl4pPr marL="5266944" algn="l" defTabSz="3511296" rtl="0" eaLnBrk="1" latinLnBrk="0" hangingPunct="1">
      <a:defRPr sz="6912" kern="1200">
        <a:solidFill>
          <a:schemeClr val="tx1"/>
        </a:solidFill>
        <a:latin typeface="+mn-lt"/>
        <a:ea typeface="+mn-ea"/>
        <a:cs typeface="+mn-cs"/>
      </a:defRPr>
    </a:lvl4pPr>
    <a:lvl5pPr marL="7022592" algn="l" defTabSz="3511296" rtl="0" eaLnBrk="1" latinLnBrk="0" hangingPunct="1">
      <a:defRPr sz="6912" kern="1200">
        <a:solidFill>
          <a:schemeClr val="tx1"/>
        </a:solidFill>
        <a:latin typeface="+mn-lt"/>
        <a:ea typeface="+mn-ea"/>
        <a:cs typeface="+mn-cs"/>
      </a:defRPr>
    </a:lvl5pPr>
    <a:lvl6pPr marL="8778240" algn="l" defTabSz="3511296" rtl="0" eaLnBrk="1" latinLnBrk="0" hangingPunct="1">
      <a:defRPr sz="6912" kern="1200">
        <a:solidFill>
          <a:schemeClr val="tx1"/>
        </a:solidFill>
        <a:latin typeface="+mn-lt"/>
        <a:ea typeface="+mn-ea"/>
        <a:cs typeface="+mn-cs"/>
      </a:defRPr>
    </a:lvl6pPr>
    <a:lvl7pPr marL="10533888" algn="l" defTabSz="3511296" rtl="0" eaLnBrk="1" latinLnBrk="0" hangingPunct="1">
      <a:defRPr sz="6912" kern="1200">
        <a:solidFill>
          <a:schemeClr val="tx1"/>
        </a:solidFill>
        <a:latin typeface="+mn-lt"/>
        <a:ea typeface="+mn-ea"/>
        <a:cs typeface="+mn-cs"/>
      </a:defRPr>
    </a:lvl7pPr>
    <a:lvl8pPr marL="12289536" algn="l" defTabSz="3511296" rtl="0" eaLnBrk="1" latinLnBrk="0" hangingPunct="1">
      <a:defRPr sz="6912" kern="1200">
        <a:solidFill>
          <a:schemeClr val="tx1"/>
        </a:solidFill>
        <a:latin typeface="+mn-lt"/>
        <a:ea typeface="+mn-ea"/>
        <a:cs typeface="+mn-cs"/>
      </a:defRPr>
    </a:lvl8pPr>
    <a:lvl9pPr marL="14045184" algn="l" defTabSz="3511296" rtl="0" eaLnBrk="1" latinLnBrk="0" hangingPunct="1">
      <a:defRPr sz="6912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520" userDrawn="1">
          <p15:clr>
            <a:srgbClr val="A4A3A4"/>
          </p15:clr>
        </p15:guide>
        <p15:guide id="2" pos="115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51B01"/>
    <a:srgbClr val="548235"/>
    <a:srgbClr val="F6983A"/>
    <a:srgbClr val="73655E"/>
    <a:srgbClr val="6B29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11729" autoAdjust="0"/>
    <p:restoredTop sz="95029" autoAdjust="0"/>
  </p:normalViewPr>
  <p:slideViewPr>
    <p:cSldViewPr snapToGrid="0">
      <p:cViewPr varScale="1">
        <p:scale>
          <a:sx n="16" d="100"/>
          <a:sy n="16" d="100"/>
        </p:scale>
        <p:origin x="2814" y="168"/>
      </p:cViewPr>
      <p:guideLst>
        <p:guide orient="horz" pos="11520"/>
        <p:guide pos="115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arah.delmoro\AppData\Local\Microsoft\Windows\Temporary%20Internet%20Files\Content.Outlook\ED5ZHSYZ\Cover%20Crop%20Analysi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arah.delmoro\Desktop\Copy%20of%20Cover%20Crop%20Analysi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 h="63500"/>
        </a:sp3d>
      </c:spPr>
    </c:sideWall>
    <c:backWall>
      <c:thickness val="0"/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 h="63500"/>
        </a:sp3d>
      </c:spPr>
    </c:backWall>
    <c:plotArea>
      <c:layout/>
      <c:bar3DChart>
        <c:barDir val="col"/>
        <c:grouping val="stacked"/>
        <c:varyColors val="0"/>
        <c:ser>
          <c:idx val="0"/>
          <c:order val="0"/>
          <c:tx>
            <c:v>Cover Crops</c:v>
          </c:tx>
          <c:spPr>
            <a:solidFill>
              <a:srgbClr val="0070C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/>
          </c:spPr>
          <c:invertIfNegative val="0"/>
          <c:cat>
            <c:strRef>
              <c:f>'Crop % by Crop type'!$AH$18:$AH$22</c:f>
              <c:strCache>
                <c:ptCount val="5"/>
                <c:pt idx="0">
                  <c:v>Alfalfa</c:v>
                </c:pt>
                <c:pt idx="1">
                  <c:v>Hard Fescue</c:v>
                </c:pt>
                <c:pt idx="2">
                  <c:v>Siberian Wheatgrass</c:v>
                </c:pt>
                <c:pt idx="3">
                  <c:v>Streambank Wheatgrass</c:v>
                </c:pt>
                <c:pt idx="4">
                  <c:v>Barley</c:v>
                </c:pt>
              </c:strCache>
            </c:strRef>
          </c:cat>
          <c:val>
            <c:numRef>
              <c:f>'Crop % by Crop type'!$AI$18:$AI$22</c:f>
              <c:numCache>
                <c:formatCode>General</c:formatCode>
                <c:ptCount val="5"/>
                <c:pt idx="0">
                  <c:v>8.25</c:v>
                </c:pt>
                <c:pt idx="1">
                  <c:v>21</c:v>
                </c:pt>
                <c:pt idx="2">
                  <c:v>63</c:v>
                </c:pt>
                <c:pt idx="3">
                  <c:v>37.5</c:v>
                </c:pt>
                <c:pt idx="4">
                  <c:v>89.5</c:v>
                </c:pt>
              </c:numCache>
            </c:numRef>
          </c:val>
        </c:ser>
        <c:ser>
          <c:idx val="1"/>
          <c:order val="1"/>
          <c:tx>
            <c:v>Weeds</c:v>
          </c:tx>
          <c:spPr>
            <a:solidFill>
              <a:srgbClr val="FFFF0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/>
          </c:spPr>
          <c:invertIfNegative val="0"/>
          <c:val>
            <c:numRef>
              <c:f>'Crop % by Crop type'!$AJ$18:$AJ$22</c:f>
              <c:numCache>
                <c:formatCode>General</c:formatCode>
                <c:ptCount val="5"/>
                <c:pt idx="0">
                  <c:v>91.75</c:v>
                </c:pt>
                <c:pt idx="1">
                  <c:v>79</c:v>
                </c:pt>
                <c:pt idx="2">
                  <c:v>37</c:v>
                </c:pt>
                <c:pt idx="3">
                  <c:v>62.5</c:v>
                </c:pt>
                <c:pt idx="4">
                  <c:v>10.5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shape val="box"/>
        <c:axId val="404930488"/>
        <c:axId val="471350320"/>
        <c:axId val="0"/>
      </c:bar3DChart>
      <c:catAx>
        <c:axId val="40493048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bg1">
                        <a:lumMod val="95000"/>
                      </a:schemeClr>
                    </a:solidFill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defRPr>
                </a:pPr>
                <a:r>
                  <a:rPr lang="en-US" sz="2000"/>
                  <a:t>Cover Crop Species</a:t>
                </a:r>
              </a:p>
            </c:rich>
          </c:tx>
          <c:layout>
            <c:manualLayout>
              <c:xMode val="edge"/>
              <c:yMode val="edge"/>
              <c:x val="0.37056507062638916"/>
              <c:y val="0.9336358706559008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bg1">
                      <a:lumMod val="95000"/>
                    </a:schemeClr>
                  </a:solidFill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9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bg1">
                    <a:lumMod val="95000"/>
                  </a:schemeClr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pPr>
            <a:endParaRPr lang="en-US"/>
          </a:p>
        </c:txPr>
        <c:crossAx val="471350320"/>
        <c:crosses val="autoZero"/>
        <c:auto val="1"/>
        <c:lblAlgn val="ctr"/>
        <c:lblOffset val="100"/>
        <c:noMultiLvlLbl val="0"/>
      </c:catAx>
      <c:valAx>
        <c:axId val="471350320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bg1">
                        <a:lumMod val="95000"/>
                      </a:schemeClr>
                    </a:solidFill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defRPr>
                </a:pPr>
                <a:r>
                  <a:rPr lang="en-US" sz="2000" dirty="0"/>
                  <a:t>Fraction of </a:t>
                </a:r>
                <a:r>
                  <a:rPr lang="en-US" sz="2000" dirty="0" smtClean="0"/>
                  <a:t>Vegetative </a:t>
                </a:r>
              </a:p>
              <a:p>
                <a:pPr>
                  <a:defRPr sz="2000"/>
                </a:pPr>
                <a:r>
                  <a:rPr lang="en-US" sz="2000" dirty="0" smtClean="0"/>
                  <a:t>Ground </a:t>
                </a:r>
                <a:r>
                  <a:rPr lang="en-US" sz="2000" dirty="0"/>
                  <a:t>Cover (%)</a:t>
                </a:r>
              </a:p>
            </c:rich>
          </c:tx>
          <c:layout>
            <c:manualLayout>
              <c:xMode val="edge"/>
              <c:yMode val="edge"/>
              <c:x val="1.2162073490813649E-2"/>
              <c:y val="0.2332997295792571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bg1">
                      <a:lumMod val="95000"/>
                    </a:schemeClr>
                  </a:solidFill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defRPr>
              </a:pPr>
              <a:endParaRPr lang="en-US"/>
            </a:p>
          </c:txPr>
        </c:title>
        <c:numFmt formatCode="General" sourceLinked="0"/>
        <c:majorTickMark val="out"/>
        <c:minorTickMark val="none"/>
        <c:tickLblPos val="nextTo"/>
        <c:spPr>
          <a:noFill/>
          <a:ln>
            <a:solidFill>
              <a:schemeClr val="bg1">
                <a:lumMod val="9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bg1">
                    <a:lumMod val="95000"/>
                  </a:schemeClr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pPr>
            <a:endParaRPr lang="en-US"/>
          </a:p>
        </c:txPr>
        <c:crossAx val="4049304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34437992125984251"/>
          <c:y val="1.5151515151515152E-2"/>
          <c:w val="0.39765991056673472"/>
          <c:h val="7.101387894694981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bg1">
                  <a:lumMod val="95000"/>
                </a:schemeClr>
              </a:solidFill>
              <a:latin typeface="Helvetica" panose="020B0604020202020204" pitchFamily="34" charset="0"/>
              <a:ea typeface="+mn-ea"/>
              <a:cs typeface="Helvetica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400">
          <a:solidFill>
            <a:schemeClr val="bg1">
              <a:lumMod val="95000"/>
            </a:schemeClr>
          </a:solidFill>
          <a:latin typeface="Helvetica" panose="020B0604020202020204" pitchFamily="34" charset="0"/>
          <a:cs typeface="Helvetica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v>Alfalfa</c:v>
          </c:tx>
          <c:spPr>
            <a:ln w="12700" cap="rnd">
              <a:solidFill>
                <a:srgbClr val="00B0F0"/>
              </a:solidFill>
              <a:round/>
            </a:ln>
            <a:effectLst/>
          </c:spPr>
          <c:marker>
            <c:symbol val="circle"/>
            <c:size val="10"/>
            <c:spPr>
              <a:solidFill>
                <a:srgbClr val="00B0F0"/>
              </a:solidFill>
              <a:ln w="9525">
                <a:noFill/>
              </a:ln>
              <a:effectLst/>
            </c:spPr>
          </c:marker>
          <c:xVal>
            <c:numRef>
              <c:f>'Crop height'!$I$39:$I$43</c:f>
              <c:numCache>
                <c:formatCode>m/d/yyyy</c:formatCode>
                <c:ptCount val="5"/>
                <c:pt idx="0">
                  <c:v>42172</c:v>
                </c:pt>
                <c:pt idx="1">
                  <c:v>42179</c:v>
                </c:pt>
                <c:pt idx="2">
                  <c:v>42186</c:v>
                </c:pt>
                <c:pt idx="3">
                  <c:v>42194</c:v>
                </c:pt>
                <c:pt idx="4">
                  <c:v>42200</c:v>
                </c:pt>
              </c:numCache>
            </c:numRef>
          </c:xVal>
          <c:yVal>
            <c:numRef>
              <c:f>'Crop height'!$N$39:$N$43</c:f>
              <c:numCache>
                <c:formatCode>General</c:formatCode>
                <c:ptCount val="5"/>
                <c:pt idx="0">
                  <c:v>15.875</c:v>
                </c:pt>
                <c:pt idx="1">
                  <c:v>23.177500000000002</c:v>
                </c:pt>
                <c:pt idx="2">
                  <c:v>15.24</c:v>
                </c:pt>
                <c:pt idx="3">
                  <c:v>33.337499999999999</c:v>
                </c:pt>
                <c:pt idx="4">
                  <c:v>20.955000000000002</c:v>
                </c:pt>
              </c:numCache>
            </c:numRef>
          </c:yVal>
          <c:smooth val="0"/>
        </c:ser>
        <c:ser>
          <c:idx val="1"/>
          <c:order val="1"/>
          <c:tx>
            <c:v>Hard Fescue</c:v>
          </c:tx>
          <c:spPr>
            <a:ln w="1270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10"/>
            <c:spPr>
              <a:solidFill>
                <a:schemeClr val="accent2"/>
              </a:solidFill>
              <a:ln w="9525">
                <a:noFill/>
              </a:ln>
              <a:effectLst/>
            </c:spPr>
          </c:marker>
          <c:xVal>
            <c:numRef>
              <c:f>'Crop height'!$I$39:$I$43</c:f>
              <c:numCache>
                <c:formatCode>m/d/yyyy</c:formatCode>
                <c:ptCount val="5"/>
                <c:pt idx="0">
                  <c:v>42172</c:v>
                </c:pt>
                <c:pt idx="1">
                  <c:v>42179</c:v>
                </c:pt>
                <c:pt idx="2">
                  <c:v>42186</c:v>
                </c:pt>
                <c:pt idx="3">
                  <c:v>42194</c:v>
                </c:pt>
                <c:pt idx="4">
                  <c:v>42200</c:v>
                </c:pt>
              </c:numCache>
            </c:numRef>
          </c:xVal>
          <c:yVal>
            <c:numRef>
              <c:f>'Crop height'!$K$39:$K$43</c:f>
              <c:numCache>
                <c:formatCode>General</c:formatCode>
                <c:ptCount val="5"/>
                <c:pt idx="0">
                  <c:v>14.605</c:v>
                </c:pt>
                <c:pt idx="1">
                  <c:v>18.0975</c:v>
                </c:pt>
                <c:pt idx="2">
                  <c:v>15.24</c:v>
                </c:pt>
                <c:pt idx="3">
                  <c:v>26.67</c:v>
                </c:pt>
                <c:pt idx="4">
                  <c:v>22.225000000000001</c:v>
                </c:pt>
              </c:numCache>
            </c:numRef>
          </c:yVal>
          <c:smooth val="0"/>
        </c:ser>
        <c:ser>
          <c:idx val="2"/>
          <c:order val="2"/>
          <c:tx>
            <c:v>Siberian Wheatgrass</c:v>
          </c:tx>
          <c:spPr>
            <a:ln w="12700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10"/>
            <c:spPr>
              <a:solidFill>
                <a:srgbClr val="FF0000"/>
              </a:solidFill>
              <a:ln w="9525">
                <a:noFill/>
              </a:ln>
              <a:effectLst/>
            </c:spPr>
          </c:marker>
          <c:xVal>
            <c:numRef>
              <c:f>'Crop height'!$I$39:$I$43</c:f>
              <c:numCache>
                <c:formatCode>m/d/yyyy</c:formatCode>
                <c:ptCount val="5"/>
                <c:pt idx="0">
                  <c:v>42172</c:v>
                </c:pt>
                <c:pt idx="1">
                  <c:v>42179</c:v>
                </c:pt>
                <c:pt idx="2">
                  <c:v>42186</c:v>
                </c:pt>
                <c:pt idx="3">
                  <c:v>42194</c:v>
                </c:pt>
                <c:pt idx="4">
                  <c:v>42200</c:v>
                </c:pt>
              </c:numCache>
            </c:numRef>
          </c:xVal>
          <c:yVal>
            <c:numRef>
              <c:f>'Crop height'!$M$39:$M$43</c:f>
              <c:numCache>
                <c:formatCode>General</c:formatCode>
                <c:ptCount val="5"/>
                <c:pt idx="0">
                  <c:v>48.26</c:v>
                </c:pt>
                <c:pt idx="1">
                  <c:v>56.832500000000003</c:v>
                </c:pt>
                <c:pt idx="2">
                  <c:v>15.24</c:v>
                </c:pt>
                <c:pt idx="3">
                  <c:v>28.892500000000002</c:v>
                </c:pt>
                <c:pt idx="4">
                  <c:v>28.574999999999999</c:v>
                </c:pt>
              </c:numCache>
            </c:numRef>
          </c:yVal>
          <c:smooth val="0"/>
        </c:ser>
        <c:ser>
          <c:idx val="3"/>
          <c:order val="3"/>
          <c:tx>
            <c:v>Streambank Wheatgrass</c:v>
          </c:tx>
          <c:spPr>
            <a:ln w="12700" cap="rnd">
              <a:solidFill>
                <a:srgbClr val="7030A0"/>
              </a:solidFill>
              <a:round/>
            </a:ln>
            <a:effectLst/>
          </c:spPr>
          <c:marker>
            <c:symbol val="square"/>
            <c:size val="10"/>
            <c:spPr>
              <a:solidFill>
                <a:srgbClr val="7030A0"/>
              </a:solidFill>
              <a:ln w="9525">
                <a:noFill/>
              </a:ln>
              <a:effectLst/>
            </c:spPr>
          </c:marker>
          <c:xVal>
            <c:numRef>
              <c:f>'Crop height'!$I$39:$I$43</c:f>
              <c:numCache>
                <c:formatCode>m/d/yyyy</c:formatCode>
                <c:ptCount val="5"/>
                <c:pt idx="0">
                  <c:v>42172</c:v>
                </c:pt>
                <c:pt idx="1">
                  <c:v>42179</c:v>
                </c:pt>
                <c:pt idx="2">
                  <c:v>42186</c:v>
                </c:pt>
                <c:pt idx="3">
                  <c:v>42194</c:v>
                </c:pt>
                <c:pt idx="4">
                  <c:v>42200</c:v>
                </c:pt>
              </c:numCache>
            </c:numRef>
          </c:xVal>
          <c:yVal>
            <c:numRef>
              <c:f>'Crop height'!$J$39:$J$43</c:f>
              <c:numCache>
                <c:formatCode>General</c:formatCode>
                <c:ptCount val="5"/>
                <c:pt idx="0">
                  <c:v>24.447500000000002</c:v>
                </c:pt>
                <c:pt idx="1">
                  <c:v>22.225000000000001</c:v>
                </c:pt>
                <c:pt idx="2">
                  <c:v>15.24</c:v>
                </c:pt>
                <c:pt idx="3">
                  <c:v>25.717500000000001</c:v>
                </c:pt>
                <c:pt idx="4">
                  <c:v>28.2575</c:v>
                </c:pt>
              </c:numCache>
            </c:numRef>
          </c:yVal>
          <c:smooth val="0"/>
        </c:ser>
        <c:ser>
          <c:idx val="4"/>
          <c:order val="4"/>
          <c:tx>
            <c:v>Barley</c:v>
          </c:tx>
          <c:spPr>
            <a:ln w="12700" cap="rnd">
              <a:solidFill>
                <a:srgbClr val="FFFF00"/>
              </a:solidFill>
              <a:round/>
            </a:ln>
            <a:effectLst/>
          </c:spPr>
          <c:marker>
            <c:symbol val="square"/>
            <c:size val="10"/>
            <c:spPr>
              <a:solidFill>
                <a:srgbClr val="FFFF00"/>
              </a:solidFill>
              <a:ln w="9525">
                <a:noFill/>
              </a:ln>
              <a:effectLst/>
            </c:spPr>
          </c:marker>
          <c:xVal>
            <c:numRef>
              <c:f>'Crop height'!$I$39:$I$43</c:f>
              <c:numCache>
                <c:formatCode>m/d/yyyy</c:formatCode>
                <c:ptCount val="5"/>
                <c:pt idx="0">
                  <c:v>42172</c:v>
                </c:pt>
                <c:pt idx="1">
                  <c:v>42179</c:v>
                </c:pt>
                <c:pt idx="2">
                  <c:v>42186</c:v>
                </c:pt>
                <c:pt idx="3">
                  <c:v>42194</c:v>
                </c:pt>
                <c:pt idx="4">
                  <c:v>42200</c:v>
                </c:pt>
              </c:numCache>
            </c:numRef>
          </c:xVal>
          <c:yVal>
            <c:numRef>
              <c:f>'Crop height'!$L$39:$L$43</c:f>
              <c:numCache>
                <c:formatCode>General</c:formatCode>
                <c:ptCount val="5"/>
                <c:pt idx="0">
                  <c:v>44.1325</c:v>
                </c:pt>
                <c:pt idx="1">
                  <c:v>42.545000000000002</c:v>
                </c:pt>
                <c:pt idx="2">
                  <c:v>15.24</c:v>
                </c:pt>
                <c:pt idx="3">
                  <c:v>16.192499999999999</c:v>
                </c:pt>
                <c:pt idx="4">
                  <c:v>15.24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06300664"/>
        <c:axId val="406301448"/>
      </c:scatterChart>
      <c:valAx>
        <c:axId val="406300664"/>
        <c:scaling>
          <c:orientation val="minMax"/>
          <c:max val="4220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bg1">
                        <a:lumMod val="95000"/>
                      </a:schemeClr>
                    </a:solidFill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defRPr>
                </a:pPr>
                <a:r>
                  <a:rPr lang="en-US"/>
                  <a:t>Date</a:t>
                </a:r>
              </a:p>
            </c:rich>
          </c:tx>
          <c:layout>
            <c:manualLayout>
              <c:xMode val="edge"/>
              <c:yMode val="edge"/>
              <c:x val="0.48984491265654023"/>
              <c:y val="0.9326498687664042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bg1">
                      <a:lumMod val="95000"/>
                    </a:schemeClr>
                  </a:solidFill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defRPr>
              </a:pPr>
              <a:endParaRPr lang="en-US"/>
            </a:p>
          </c:txPr>
        </c:title>
        <c:numFmt formatCode="[$-409]d\-mmm;@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bg1">
                <a:lumMod val="9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bg1">
                    <a:lumMod val="95000"/>
                  </a:schemeClr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pPr>
            <a:endParaRPr lang="en-US"/>
          </a:p>
        </c:txPr>
        <c:crossAx val="406301448"/>
        <c:crosses val="autoZero"/>
        <c:crossBetween val="midCat"/>
      </c:valAx>
      <c:valAx>
        <c:axId val="406301448"/>
        <c:scaling>
          <c:orientation val="minMax"/>
          <c:max val="65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bg1">
                        <a:lumMod val="95000"/>
                      </a:schemeClr>
                    </a:solidFill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defRPr>
                </a:pPr>
                <a:r>
                  <a:rPr lang="en-US"/>
                  <a:t>Plant Height (cm)</a:t>
                </a:r>
              </a:p>
            </c:rich>
          </c:tx>
          <c:layout>
            <c:manualLayout>
              <c:xMode val="edge"/>
              <c:yMode val="edge"/>
              <c:x val="0"/>
              <c:y val="0.2490541239163286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bg1">
                      <a:lumMod val="95000"/>
                    </a:schemeClr>
                  </a:solidFill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bg1">
                <a:lumMod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bg1">
                    <a:lumMod val="95000"/>
                  </a:schemeClr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pPr>
            <a:endParaRPr lang="en-US"/>
          </a:p>
        </c:txPr>
        <c:crossAx val="40630066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tr"/>
      <c:layout>
        <c:manualLayout>
          <c:xMode val="edge"/>
          <c:yMode val="edge"/>
          <c:x val="0.54569836028560947"/>
          <c:y val="1.0101010101010102E-2"/>
          <c:w val="0.45250952501905006"/>
          <c:h val="0.31872464805535672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bg1">
                  <a:lumMod val="95000"/>
                </a:schemeClr>
              </a:solidFill>
              <a:latin typeface="Helvetica" panose="020B0604020202020204" pitchFamily="34" charset="0"/>
              <a:ea typeface="+mn-ea"/>
              <a:cs typeface="Helvetica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38100">
      <a:noFill/>
    </a:ln>
    <a:effectLst/>
  </c:spPr>
  <c:txPr>
    <a:bodyPr/>
    <a:lstStyle/>
    <a:p>
      <a:pPr>
        <a:defRPr sz="2000">
          <a:solidFill>
            <a:schemeClr val="bg1">
              <a:lumMod val="95000"/>
            </a:schemeClr>
          </a:solidFill>
          <a:latin typeface="Helvetica" panose="020B0604020202020204" pitchFamily="34" charset="0"/>
          <a:cs typeface="Helvetica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1524E2-65A2-4191-AE1D-11CFE3DD13E0}" type="datetimeFigureOut">
              <a:rPr lang="en-US" smtClean="0"/>
              <a:t>7/31/2015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885950" y="1143000"/>
            <a:ext cx="30861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B0C73F-13B6-4E23-9B8C-E20FDEC1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8120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B0C73F-13B6-4E23-9B8C-E20FDEC116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208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43200" y="5985936"/>
            <a:ext cx="31089600" cy="12733867"/>
          </a:xfrm>
        </p:spPr>
        <p:txBody>
          <a:bodyPr anchor="b"/>
          <a:lstStyle>
            <a:lvl1pPr algn="ctr">
              <a:defRPr sz="2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0" y="19210869"/>
            <a:ext cx="27432000" cy="8830731"/>
          </a:xfrm>
        </p:spPr>
        <p:txBody>
          <a:bodyPr/>
          <a:lstStyle>
            <a:lvl1pPr marL="0" indent="0" algn="ctr">
              <a:buNone/>
              <a:defRPr sz="9600"/>
            </a:lvl1pPr>
            <a:lvl2pPr marL="1828800" indent="0" algn="ctr">
              <a:buNone/>
              <a:defRPr sz="8000"/>
            </a:lvl2pPr>
            <a:lvl3pPr marL="3657600" indent="0" algn="ctr">
              <a:buNone/>
              <a:defRPr sz="7200"/>
            </a:lvl3pPr>
            <a:lvl4pPr marL="5486400" indent="0" algn="ctr">
              <a:buNone/>
              <a:defRPr sz="6400"/>
            </a:lvl4pPr>
            <a:lvl5pPr marL="7315200" indent="0" algn="ctr">
              <a:buNone/>
              <a:defRPr sz="6400"/>
            </a:lvl5pPr>
            <a:lvl6pPr marL="9144000" indent="0" algn="ctr">
              <a:buNone/>
              <a:defRPr sz="6400"/>
            </a:lvl6pPr>
            <a:lvl7pPr marL="10972800" indent="0" algn="ctr">
              <a:buNone/>
              <a:defRPr sz="6400"/>
            </a:lvl7pPr>
            <a:lvl8pPr marL="12801600" indent="0" algn="ctr">
              <a:buNone/>
              <a:defRPr sz="6400"/>
            </a:lvl8pPr>
            <a:lvl9pPr marL="14630400" indent="0" algn="ctr">
              <a:buNone/>
              <a:defRPr sz="64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6C0B0-AE2F-49CF-A4A9-0AAEA9186FC5}" type="datetimeFigureOut">
              <a:rPr lang="en-US" smtClean="0"/>
              <a:t>7/30/2015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42F7C-5900-4643-8E80-83EEB79BB6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3071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6C0B0-AE2F-49CF-A4A9-0AAEA9186FC5}" type="datetimeFigureOut">
              <a:rPr lang="en-US" smtClean="0"/>
              <a:t>7/30/2015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42F7C-5900-4643-8E80-83EEB79BB6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5812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6174702" y="1947334"/>
            <a:ext cx="7886700" cy="3099646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14602" y="1947334"/>
            <a:ext cx="23202900" cy="3099646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6C0B0-AE2F-49CF-A4A9-0AAEA9186FC5}" type="datetimeFigureOut">
              <a:rPr lang="en-US" smtClean="0"/>
              <a:t>7/30/2015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42F7C-5900-4643-8E80-83EEB79BB6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4061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6C0B0-AE2F-49CF-A4A9-0AAEA9186FC5}" type="datetimeFigureOut">
              <a:rPr lang="en-US" smtClean="0"/>
              <a:t>7/30/2015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42F7C-5900-4643-8E80-83EEB79BB6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3496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95552" y="9118611"/>
            <a:ext cx="31546800" cy="15214597"/>
          </a:xfrm>
        </p:spPr>
        <p:txBody>
          <a:bodyPr anchor="b"/>
          <a:lstStyle>
            <a:lvl1pPr>
              <a:defRPr sz="2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95552" y="24477144"/>
            <a:ext cx="31546800" cy="8000997"/>
          </a:xfrm>
        </p:spPr>
        <p:txBody>
          <a:bodyPr/>
          <a:lstStyle>
            <a:lvl1pPr marL="0" indent="0">
              <a:buNone/>
              <a:defRPr sz="9600">
                <a:solidFill>
                  <a:schemeClr val="tx1"/>
                </a:solidFill>
              </a:defRPr>
            </a:lvl1pPr>
            <a:lvl2pPr marL="1828800" indent="0">
              <a:buNone/>
              <a:defRPr sz="8000">
                <a:solidFill>
                  <a:schemeClr val="tx1">
                    <a:tint val="75000"/>
                  </a:schemeClr>
                </a:solidFill>
              </a:defRPr>
            </a:lvl2pPr>
            <a:lvl3pPr marL="3657600" indent="0">
              <a:buNone/>
              <a:defRPr sz="7200">
                <a:solidFill>
                  <a:schemeClr val="tx1">
                    <a:tint val="75000"/>
                  </a:schemeClr>
                </a:solidFill>
              </a:defRPr>
            </a:lvl3pPr>
            <a:lvl4pPr marL="5486400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4pPr>
            <a:lvl5pPr marL="7315200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5pPr>
            <a:lvl6pPr marL="9144000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6pPr>
            <a:lvl7pPr marL="10972800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7pPr>
            <a:lvl8pPr marL="12801600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8pPr>
            <a:lvl9pPr marL="14630400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6C0B0-AE2F-49CF-A4A9-0AAEA9186FC5}" type="datetimeFigureOut">
              <a:rPr lang="en-US" smtClean="0"/>
              <a:t>7/30/2015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42F7C-5900-4643-8E80-83EEB79BB6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541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14600" y="9736667"/>
            <a:ext cx="15544800" cy="2320713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516600" y="9736667"/>
            <a:ext cx="15544800" cy="2320713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6C0B0-AE2F-49CF-A4A9-0AAEA9186FC5}" type="datetimeFigureOut">
              <a:rPr lang="en-US" smtClean="0"/>
              <a:t>7/30/2015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42F7C-5900-4643-8E80-83EEB79BB6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2064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9364" y="1947342"/>
            <a:ext cx="31546800" cy="706966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19368" y="8966203"/>
            <a:ext cx="15473360" cy="4394197"/>
          </a:xfrm>
        </p:spPr>
        <p:txBody>
          <a:bodyPr anchor="b"/>
          <a:lstStyle>
            <a:lvl1pPr marL="0" indent="0">
              <a:buNone/>
              <a:defRPr sz="9600" b="1"/>
            </a:lvl1pPr>
            <a:lvl2pPr marL="1828800" indent="0">
              <a:buNone/>
              <a:defRPr sz="8000" b="1"/>
            </a:lvl2pPr>
            <a:lvl3pPr marL="3657600" indent="0">
              <a:buNone/>
              <a:defRPr sz="7200" b="1"/>
            </a:lvl3pPr>
            <a:lvl4pPr marL="5486400" indent="0">
              <a:buNone/>
              <a:defRPr sz="6400" b="1"/>
            </a:lvl4pPr>
            <a:lvl5pPr marL="7315200" indent="0">
              <a:buNone/>
              <a:defRPr sz="6400" b="1"/>
            </a:lvl5pPr>
            <a:lvl6pPr marL="9144000" indent="0">
              <a:buNone/>
              <a:defRPr sz="6400" b="1"/>
            </a:lvl6pPr>
            <a:lvl7pPr marL="10972800" indent="0">
              <a:buNone/>
              <a:defRPr sz="6400" b="1"/>
            </a:lvl7pPr>
            <a:lvl8pPr marL="12801600" indent="0">
              <a:buNone/>
              <a:defRPr sz="6400" b="1"/>
            </a:lvl8pPr>
            <a:lvl9pPr marL="14630400" indent="0">
              <a:buNone/>
              <a:defRPr sz="6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19368" y="13360400"/>
            <a:ext cx="15473360" cy="1965113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8516602" y="8966203"/>
            <a:ext cx="15549564" cy="4394197"/>
          </a:xfrm>
        </p:spPr>
        <p:txBody>
          <a:bodyPr anchor="b"/>
          <a:lstStyle>
            <a:lvl1pPr marL="0" indent="0">
              <a:buNone/>
              <a:defRPr sz="9600" b="1"/>
            </a:lvl1pPr>
            <a:lvl2pPr marL="1828800" indent="0">
              <a:buNone/>
              <a:defRPr sz="8000" b="1"/>
            </a:lvl2pPr>
            <a:lvl3pPr marL="3657600" indent="0">
              <a:buNone/>
              <a:defRPr sz="7200" b="1"/>
            </a:lvl3pPr>
            <a:lvl4pPr marL="5486400" indent="0">
              <a:buNone/>
              <a:defRPr sz="6400" b="1"/>
            </a:lvl4pPr>
            <a:lvl5pPr marL="7315200" indent="0">
              <a:buNone/>
              <a:defRPr sz="6400" b="1"/>
            </a:lvl5pPr>
            <a:lvl6pPr marL="9144000" indent="0">
              <a:buNone/>
              <a:defRPr sz="6400" b="1"/>
            </a:lvl6pPr>
            <a:lvl7pPr marL="10972800" indent="0">
              <a:buNone/>
              <a:defRPr sz="6400" b="1"/>
            </a:lvl7pPr>
            <a:lvl8pPr marL="12801600" indent="0">
              <a:buNone/>
              <a:defRPr sz="6400" b="1"/>
            </a:lvl8pPr>
            <a:lvl9pPr marL="14630400" indent="0">
              <a:buNone/>
              <a:defRPr sz="6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8516602" y="13360400"/>
            <a:ext cx="15549564" cy="1965113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6C0B0-AE2F-49CF-A4A9-0AAEA9186FC5}" type="datetimeFigureOut">
              <a:rPr lang="en-US" smtClean="0"/>
              <a:t>7/30/2015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42F7C-5900-4643-8E80-83EEB79BB6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2709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6C0B0-AE2F-49CF-A4A9-0AAEA9186FC5}" type="datetimeFigureOut">
              <a:rPr lang="en-US" smtClean="0"/>
              <a:t>7/30/2015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42F7C-5900-4643-8E80-83EEB79BB6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372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6C0B0-AE2F-49CF-A4A9-0AAEA9186FC5}" type="datetimeFigureOut">
              <a:rPr lang="en-US" smtClean="0"/>
              <a:t>7/30/2015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42F7C-5900-4643-8E80-83EEB79BB6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0589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9364" y="2438400"/>
            <a:ext cx="11796712" cy="8534400"/>
          </a:xfrm>
        </p:spPr>
        <p:txBody>
          <a:bodyPr anchor="b"/>
          <a:lstStyle>
            <a:lvl1pPr>
              <a:defRPr sz="1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49564" y="5266275"/>
            <a:ext cx="18516600" cy="25992667"/>
          </a:xfrm>
        </p:spPr>
        <p:txBody>
          <a:bodyPr/>
          <a:lstStyle>
            <a:lvl1pPr>
              <a:defRPr sz="12800"/>
            </a:lvl1pPr>
            <a:lvl2pPr>
              <a:defRPr sz="11200"/>
            </a:lvl2pPr>
            <a:lvl3pPr>
              <a:defRPr sz="9600"/>
            </a:lvl3pPr>
            <a:lvl4pPr>
              <a:defRPr sz="8000"/>
            </a:lvl4pPr>
            <a:lvl5pPr>
              <a:defRPr sz="8000"/>
            </a:lvl5pPr>
            <a:lvl6pPr>
              <a:defRPr sz="8000"/>
            </a:lvl6pPr>
            <a:lvl7pPr>
              <a:defRPr sz="8000"/>
            </a:lvl7pPr>
            <a:lvl8pPr>
              <a:defRPr sz="8000"/>
            </a:lvl8pPr>
            <a:lvl9pPr>
              <a:defRPr sz="8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19364" y="10972800"/>
            <a:ext cx="11796712" cy="20328469"/>
          </a:xfrm>
        </p:spPr>
        <p:txBody>
          <a:bodyPr/>
          <a:lstStyle>
            <a:lvl1pPr marL="0" indent="0">
              <a:buNone/>
              <a:defRPr sz="6400"/>
            </a:lvl1pPr>
            <a:lvl2pPr marL="1828800" indent="0">
              <a:buNone/>
              <a:defRPr sz="5600"/>
            </a:lvl2pPr>
            <a:lvl3pPr marL="3657600" indent="0">
              <a:buNone/>
              <a:defRPr sz="4800"/>
            </a:lvl3pPr>
            <a:lvl4pPr marL="5486400" indent="0">
              <a:buNone/>
              <a:defRPr sz="4000"/>
            </a:lvl4pPr>
            <a:lvl5pPr marL="7315200" indent="0">
              <a:buNone/>
              <a:defRPr sz="4000"/>
            </a:lvl5pPr>
            <a:lvl6pPr marL="9144000" indent="0">
              <a:buNone/>
              <a:defRPr sz="4000"/>
            </a:lvl6pPr>
            <a:lvl7pPr marL="10972800" indent="0">
              <a:buNone/>
              <a:defRPr sz="4000"/>
            </a:lvl7pPr>
            <a:lvl8pPr marL="12801600" indent="0">
              <a:buNone/>
              <a:defRPr sz="4000"/>
            </a:lvl8pPr>
            <a:lvl9pPr marL="14630400" indent="0">
              <a:buNone/>
              <a:defRPr sz="4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6C0B0-AE2F-49CF-A4A9-0AAEA9186FC5}" type="datetimeFigureOut">
              <a:rPr lang="en-US" smtClean="0"/>
              <a:t>7/30/2015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42F7C-5900-4643-8E80-83EEB79BB6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7964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9364" y="2438400"/>
            <a:ext cx="11796712" cy="8534400"/>
          </a:xfrm>
        </p:spPr>
        <p:txBody>
          <a:bodyPr anchor="b"/>
          <a:lstStyle>
            <a:lvl1pPr>
              <a:defRPr sz="1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549564" y="5266275"/>
            <a:ext cx="18516600" cy="25992667"/>
          </a:xfrm>
        </p:spPr>
        <p:txBody>
          <a:bodyPr anchor="t"/>
          <a:lstStyle>
            <a:lvl1pPr marL="0" indent="0">
              <a:buNone/>
              <a:defRPr sz="12800"/>
            </a:lvl1pPr>
            <a:lvl2pPr marL="1828800" indent="0">
              <a:buNone/>
              <a:defRPr sz="11200"/>
            </a:lvl2pPr>
            <a:lvl3pPr marL="3657600" indent="0">
              <a:buNone/>
              <a:defRPr sz="9600"/>
            </a:lvl3pPr>
            <a:lvl4pPr marL="5486400" indent="0">
              <a:buNone/>
              <a:defRPr sz="8000"/>
            </a:lvl4pPr>
            <a:lvl5pPr marL="7315200" indent="0">
              <a:buNone/>
              <a:defRPr sz="8000"/>
            </a:lvl5pPr>
            <a:lvl6pPr marL="9144000" indent="0">
              <a:buNone/>
              <a:defRPr sz="8000"/>
            </a:lvl6pPr>
            <a:lvl7pPr marL="10972800" indent="0">
              <a:buNone/>
              <a:defRPr sz="8000"/>
            </a:lvl7pPr>
            <a:lvl8pPr marL="12801600" indent="0">
              <a:buNone/>
              <a:defRPr sz="8000"/>
            </a:lvl8pPr>
            <a:lvl9pPr marL="14630400" indent="0">
              <a:buNone/>
              <a:defRPr sz="8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19364" y="10972800"/>
            <a:ext cx="11796712" cy="20328469"/>
          </a:xfrm>
        </p:spPr>
        <p:txBody>
          <a:bodyPr/>
          <a:lstStyle>
            <a:lvl1pPr marL="0" indent="0">
              <a:buNone/>
              <a:defRPr sz="6400"/>
            </a:lvl1pPr>
            <a:lvl2pPr marL="1828800" indent="0">
              <a:buNone/>
              <a:defRPr sz="5600"/>
            </a:lvl2pPr>
            <a:lvl3pPr marL="3657600" indent="0">
              <a:buNone/>
              <a:defRPr sz="4800"/>
            </a:lvl3pPr>
            <a:lvl4pPr marL="5486400" indent="0">
              <a:buNone/>
              <a:defRPr sz="4000"/>
            </a:lvl4pPr>
            <a:lvl5pPr marL="7315200" indent="0">
              <a:buNone/>
              <a:defRPr sz="4000"/>
            </a:lvl5pPr>
            <a:lvl6pPr marL="9144000" indent="0">
              <a:buNone/>
              <a:defRPr sz="4000"/>
            </a:lvl6pPr>
            <a:lvl7pPr marL="10972800" indent="0">
              <a:buNone/>
              <a:defRPr sz="4000"/>
            </a:lvl7pPr>
            <a:lvl8pPr marL="12801600" indent="0">
              <a:buNone/>
              <a:defRPr sz="4000"/>
            </a:lvl8pPr>
            <a:lvl9pPr marL="14630400" indent="0">
              <a:buNone/>
              <a:defRPr sz="4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6C0B0-AE2F-49CF-A4A9-0AAEA9186FC5}" type="datetimeFigureOut">
              <a:rPr lang="en-US" smtClean="0"/>
              <a:t>7/30/2015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42F7C-5900-4643-8E80-83EEB79BB6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443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70000"/>
            <a:duotone>
              <a:prstClr val="black"/>
              <a:schemeClr val="accent2">
                <a:tint val="45000"/>
                <a:satMod val="400000"/>
              </a:schemeClr>
            </a:duotone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14600" y="1947342"/>
            <a:ext cx="31546800" cy="70696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14600" y="9736667"/>
            <a:ext cx="31546800" cy="23207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514600" y="33900542"/>
            <a:ext cx="8229600" cy="19473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4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86C0B0-AE2F-49CF-A4A9-0AAEA9186FC5}" type="datetimeFigureOut">
              <a:rPr lang="en-US" smtClean="0"/>
              <a:t>7/30/2015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115800" y="33900542"/>
            <a:ext cx="12344400" cy="19473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4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5831800" y="33900542"/>
            <a:ext cx="8229600" cy="19473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4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642F7C-5900-4643-8E80-83EEB79BB6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094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3657600" rtl="0" eaLnBrk="1" latinLnBrk="0" hangingPunct="1">
        <a:lnSpc>
          <a:spcPct val="90000"/>
        </a:lnSpc>
        <a:spcBef>
          <a:spcPct val="0"/>
        </a:spcBef>
        <a:buNone/>
        <a:defRPr sz="17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914400" indent="-914400" algn="l" defTabSz="3657600" rtl="0" eaLnBrk="1" latinLnBrk="0" hangingPunct="1">
        <a:lnSpc>
          <a:spcPct val="90000"/>
        </a:lnSpc>
        <a:spcBef>
          <a:spcPts val="4000"/>
        </a:spcBef>
        <a:buFont typeface="Arial" panose="020B0604020202020204" pitchFamily="34" charset="0"/>
        <a:buChar char="•"/>
        <a:defRPr sz="11200" kern="1200">
          <a:solidFill>
            <a:schemeClr val="tx1"/>
          </a:solidFill>
          <a:latin typeface="+mn-lt"/>
          <a:ea typeface="+mn-ea"/>
          <a:cs typeface="+mn-cs"/>
        </a:defRPr>
      </a:lvl1pPr>
      <a:lvl2pPr marL="2743200" indent="-914400" algn="l" defTabSz="36576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0" indent="-914400" algn="l" defTabSz="36576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8000" kern="1200">
          <a:solidFill>
            <a:schemeClr val="tx1"/>
          </a:solidFill>
          <a:latin typeface="+mn-lt"/>
          <a:ea typeface="+mn-ea"/>
          <a:cs typeface="+mn-cs"/>
        </a:defRPr>
      </a:lvl3pPr>
      <a:lvl4pPr marL="6400800" indent="-914400" algn="l" defTabSz="36576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7200" kern="1200">
          <a:solidFill>
            <a:schemeClr val="tx1"/>
          </a:solidFill>
          <a:latin typeface="+mn-lt"/>
          <a:ea typeface="+mn-ea"/>
          <a:cs typeface="+mn-cs"/>
        </a:defRPr>
      </a:lvl4pPr>
      <a:lvl5pPr marL="8229600" indent="-914400" algn="l" defTabSz="36576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7200" kern="1200">
          <a:solidFill>
            <a:schemeClr val="tx1"/>
          </a:solidFill>
          <a:latin typeface="+mn-lt"/>
          <a:ea typeface="+mn-ea"/>
          <a:cs typeface="+mn-cs"/>
        </a:defRPr>
      </a:lvl5pPr>
      <a:lvl6pPr marL="10058400" indent="-914400" algn="l" defTabSz="36576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7200" kern="1200">
          <a:solidFill>
            <a:schemeClr val="tx1"/>
          </a:solidFill>
          <a:latin typeface="+mn-lt"/>
          <a:ea typeface="+mn-ea"/>
          <a:cs typeface="+mn-cs"/>
        </a:defRPr>
      </a:lvl6pPr>
      <a:lvl7pPr marL="11887200" indent="-914400" algn="l" defTabSz="36576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7200" kern="1200">
          <a:solidFill>
            <a:schemeClr val="tx1"/>
          </a:solidFill>
          <a:latin typeface="+mn-lt"/>
          <a:ea typeface="+mn-ea"/>
          <a:cs typeface="+mn-cs"/>
        </a:defRPr>
      </a:lvl7pPr>
      <a:lvl8pPr marL="13716000" indent="-914400" algn="l" defTabSz="36576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7200" kern="1200">
          <a:solidFill>
            <a:schemeClr val="tx1"/>
          </a:solidFill>
          <a:latin typeface="+mn-lt"/>
          <a:ea typeface="+mn-ea"/>
          <a:cs typeface="+mn-cs"/>
        </a:defRPr>
      </a:lvl8pPr>
      <a:lvl9pPr marL="15544800" indent="-914400" algn="l" defTabSz="36576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7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657600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1pPr>
      <a:lvl2pPr marL="1828800" algn="l" defTabSz="3657600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2pPr>
      <a:lvl3pPr marL="3657600" algn="l" defTabSz="3657600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3pPr>
      <a:lvl4pPr marL="5486400" algn="l" defTabSz="3657600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4pPr>
      <a:lvl5pPr marL="7315200" algn="l" defTabSz="3657600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0" algn="l" defTabSz="3657600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6pPr>
      <a:lvl7pPr marL="10972800" algn="l" defTabSz="3657600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7pPr>
      <a:lvl8pPr marL="12801600" algn="l" defTabSz="3657600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8pPr>
      <a:lvl9pPr marL="14630400" algn="l" defTabSz="3657600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jpeg"/><Relationship Id="rId3" Type="http://schemas.openxmlformats.org/officeDocument/2006/relationships/image" Target="../media/image2.jpg"/><Relationship Id="rId7" Type="http://schemas.openxmlformats.org/officeDocument/2006/relationships/image" Target="../media/image5.jpeg"/><Relationship Id="rId12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9.jpeg"/><Relationship Id="rId5" Type="http://schemas.openxmlformats.org/officeDocument/2006/relationships/image" Target="../media/image4.png"/><Relationship Id="rId15" Type="http://schemas.openxmlformats.org/officeDocument/2006/relationships/chart" Target="../charts/chart2.xml"/><Relationship Id="rId10" Type="http://schemas.openxmlformats.org/officeDocument/2006/relationships/image" Target="../media/image8.JPG"/><Relationship Id="rId4" Type="http://schemas.openxmlformats.org/officeDocument/2006/relationships/image" Target="../media/image3.gif"/><Relationship Id="rId9" Type="http://schemas.openxmlformats.org/officeDocument/2006/relationships/image" Target="../media/image7.JPG"/><Relationship Id="rId14" Type="http://schemas.openxmlformats.org/officeDocument/2006/relationships/chart" Target="../charts/char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2000"/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 l="-39000" r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028700" y="971550"/>
            <a:ext cx="34518600" cy="354330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solidFill>
                  <a:schemeClr val="bg1">
                    <a:lumMod val="9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Cover Crops for Hop Production in Semi-arid Climates</a:t>
            </a:r>
            <a:endParaRPr lang="en-US" sz="1200" b="1" dirty="0" smtClean="0">
              <a:solidFill>
                <a:schemeClr val="bg1">
                  <a:lumMod val="9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r>
              <a:rPr lang="en-US" sz="4800" b="1" dirty="0">
                <a:solidFill>
                  <a:schemeClr val="bg1">
                    <a:lumMod val="9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4800" b="1" dirty="0" smtClean="0">
                <a:solidFill>
                  <a:schemeClr val="bg1">
                    <a:lumMod val="9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Sarah </a:t>
            </a:r>
            <a:r>
              <a:rPr lang="en-US" sz="4800" b="1" dirty="0" smtClean="0">
                <a:solidFill>
                  <a:schemeClr val="bg1">
                    <a:lumMod val="9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K. Del Moro</a:t>
            </a:r>
            <a:r>
              <a:rPr lang="en-US" sz="4800" b="1" baseline="30000" dirty="0" smtClean="0">
                <a:solidFill>
                  <a:schemeClr val="bg1">
                    <a:lumMod val="9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</a:t>
            </a:r>
            <a:r>
              <a:rPr lang="en-US" sz="4800" b="1" dirty="0" smtClean="0">
                <a:solidFill>
                  <a:schemeClr val="bg1">
                    <a:lumMod val="9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en-US" sz="4800" b="1" dirty="0" smtClean="0">
                <a:solidFill>
                  <a:schemeClr val="bg1">
                    <a:lumMod val="9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Jeff T. Barnes</a:t>
            </a:r>
            <a:r>
              <a:rPr lang="en-US" sz="4800" b="1" baseline="30000" dirty="0" smtClean="0">
                <a:solidFill>
                  <a:schemeClr val="bg1">
                    <a:lumMod val="9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</a:t>
            </a:r>
            <a:r>
              <a:rPr lang="en-US" sz="4800" b="1" dirty="0" smtClean="0">
                <a:solidFill>
                  <a:schemeClr val="bg1">
                    <a:lumMod val="9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Joan </a:t>
            </a:r>
            <a:r>
              <a:rPr lang="en-US" sz="4800" b="1" dirty="0" smtClean="0">
                <a:solidFill>
                  <a:schemeClr val="bg1">
                    <a:lumMod val="9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R. Davenport</a:t>
            </a:r>
            <a:r>
              <a:rPr lang="en-US" sz="4800" b="1" baseline="30000" dirty="0" smtClean="0">
                <a:solidFill>
                  <a:schemeClr val="bg1">
                    <a:lumMod val="9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</a:t>
            </a:r>
            <a:endParaRPr lang="en-US" sz="4800" baseline="30000" dirty="0" smtClean="0">
              <a:solidFill>
                <a:schemeClr val="bg1">
                  <a:lumMod val="9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endParaRPr lang="en-US" sz="1000" dirty="0" smtClean="0">
              <a:solidFill>
                <a:schemeClr val="bg1">
                  <a:lumMod val="9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r>
              <a:rPr lang="en-US" sz="3600" baseline="30000" dirty="0" smtClean="0">
                <a:solidFill>
                  <a:schemeClr val="bg1">
                    <a:lumMod val="9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</a:t>
            </a:r>
            <a:r>
              <a:rPr lang="en-US" sz="3600" dirty="0" smtClean="0">
                <a:solidFill>
                  <a:schemeClr val="bg1">
                    <a:lumMod val="9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John I. Haas Inc. and </a:t>
            </a:r>
            <a:r>
              <a:rPr lang="en-US" sz="3600" baseline="30000" dirty="0" smtClean="0">
                <a:solidFill>
                  <a:schemeClr val="bg1">
                    <a:lumMod val="9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</a:t>
            </a:r>
            <a:r>
              <a:rPr lang="en-US" sz="3600" dirty="0" smtClean="0">
                <a:solidFill>
                  <a:schemeClr val="bg1">
                    <a:lumMod val="9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Washington State University-Prosser </a:t>
            </a:r>
            <a:r>
              <a:rPr lang="en-US" sz="3600" dirty="0">
                <a:latin typeface="Helvetica" panose="020B0604020202020204" pitchFamily="34" charset="0"/>
                <a:cs typeface="Helvetica" panose="020B0604020202020204" pitchFamily="34" charset="0"/>
              </a:rPr>
              <a:t>Irrigated Agricultural Research &amp; Extension Center (IAREC</a:t>
            </a:r>
            <a:r>
              <a:rPr lang="en-US" sz="3600" dirty="0"/>
              <a:t>)</a:t>
            </a:r>
            <a:endParaRPr lang="en-US" sz="3600" baseline="30000" dirty="0">
              <a:solidFill>
                <a:schemeClr val="bg1">
                  <a:lumMod val="9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132224" y="5543550"/>
            <a:ext cx="16230600" cy="3011805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endParaRPr lang="en-US" sz="2800" dirty="0" smtClean="0">
              <a:solidFill>
                <a:schemeClr val="bg1">
                  <a:lumMod val="9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US" sz="2800" dirty="0" smtClean="0">
              <a:solidFill>
                <a:schemeClr val="bg1">
                  <a:lumMod val="9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US" sz="2800" dirty="0" smtClean="0">
              <a:solidFill>
                <a:schemeClr val="bg1">
                  <a:lumMod val="9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US" sz="2800" dirty="0" smtClean="0">
              <a:solidFill>
                <a:schemeClr val="bg1">
                  <a:lumMod val="9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US" sz="2800" dirty="0">
                <a:solidFill>
                  <a:schemeClr val="bg1">
                    <a:lumMod val="9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Dust produced from dry, </a:t>
            </a:r>
            <a:r>
              <a:rPr lang="en-US" sz="2800" dirty="0" smtClean="0">
                <a:solidFill>
                  <a:schemeClr val="bg1">
                    <a:lumMod val="9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tilled hop </a:t>
            </a:r>
            <a:r>
              <a:rPr lang="en-US" sz="2800" i="1" dirty="0" smtClean="0">
                <a:solidFill>
                  <a:schemeClr val="bg1">
                    <a:lumMod val="9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(</a:t>
            </a:r>
            <a:r>
              <a:rPr lang="en-US" sz="2800" i="1" dirty="0" err="1" smtClean="0">
                <a:solidFill>
                  <a:schemeClr val="bg1">
                    <a:lumMod val="9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Humulus</a:t>
            </a:r>
            <a:r>
              <a:rPr lang="en-US" sz="2800" i="1" dirty="0" smtClean="0">
                <a:solidFill>
                  <a:schemeClr val="bg1">
                    <a:lumMod val="9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chemeClr val="bg1">
                    <a:lumMod val="9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lupulus</a:t>
            </a:r>
            <a:r>
              <a:rPr lang="en-US" sz="2800" dirty="0" smtClean="0">
                <a:solidFill>
                  <a:schemeClr val="bg1">
                    <a:lumMod val="9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L.</a:t>
            </a:r>
            <a:r>
              <a:rPr lang="en-US" sz="2800" i="1" dirty="0" smtClean="0">
                <a:solidFill>
                  <a:schemeClr val="bg1">
                    <a:lumMod val="9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)</a:t>
            </a:r>
            <a:r>
              <a:rPr lang="en-US" sz="2800" dirty="0">
                <a:solidFill>
                  <a:schemeClr val="bg1">
                    <a:lumMod val="9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2800" dirty="0" smtClean="0">
                <a:solidFill>
                  <a:schemeClr val="bg1">
                    <a:lumMod val="9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yard </a:t>
            </a:r>
            <a:r>
              <a:rPr lang="en-US" sz="2800" dirty="0" err="1">
                <a:solidFill>
                  <a:schemeClr val="bg1">
                    <a:lumMod val="9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interrows</a:t>
            </a:r>
            <a:r>
              <a:rPr lang="en-US" sz="2800" dirty="0">
                <a:solidFill>
                  <a:schemeClr val="bg1">
                    <a:lumMod val="9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erodes topsoil, reduces air quality, and intensifies pressure from a severe hop pest, the </a:t>
            </a:r>
            <a:r>
              <a:rPr lang="en-US" sz="2800" dirty="0" err="1">
                <a:solidFill>
                  <a:schemeClr val="bg1">
                    <a:lumMod val="9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twospotted</a:t>
            </a:r>
            <a:r>
              <a:rPr lang="en-US" sz="2800" dirty="0">
                <a:solidFill>
                  <a:schemeClr val="bg1">
                    <a:lumMod val="9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spider mite (</a:t>
            </a:r>
            <a:r>
              <a:rPr lang="en-US" sz="2800" i="1" dirty="0" err="1">
                <a:solidFill>
                  <a:schemeClr val="bg1">
                    <a:lumMod val="9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Tetranychus</a:t>
            </a:r>
            <a:r>
              <a:rPr lang="en-US" sz="2800" i="1" dirty="0">
                <a:solidFill>
                  <a:schemeClr val="bg1">
                    <a:lumMod val="9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bg1">
                    <a:lumMod val="9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urticae</a:t>
            </a:r>
            <a:r>
              <a:rPr lang="en-US" sz="2800" dirty="0" smtClean="0">
                <a:solidFill>
                  <a:schemeClr val="bg1">
                    <a:lumMod val="9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).  </a:t>
            </a:r>
            <a:r>
              <a:rPr lang="en-US" sz="2800" dirty="0">
                <a:solidFill>
                  <a:schemeClr val="bg1">
                    <a:lumMod val="9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</a:t>
            </a:r>
            <a:r>
              <a:rPr lang="en-US" sz="2800" dirty="0" smtClean="0">
                <a:solidFill>
                  <a:schemeClr val="bg1">
                    <a:lumMod val="9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over crops currently used in hop yards either require additional irrigation of </a:t>
            </a:r>
            <a:r>
              <a:rPr lang="en-US" sz="2800" dirty="0" err="1" smtClean="0">
                <a:solidFill>
                  <a:schemeClr val="bg1">
                    <a:lumMod val="9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interrows</a:t>
            </a:r>
            <a:r>
              <a:rPr lang="en-US" sz="2800" dirty="0" smtClean="0">
                <a:solidFill>
                  <a:schemeClr val="bg1">
                    <a:lumMod val="9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annual seeding, provide limited dust and weed control, or risk becoming weeds themselves. </a:t>
            </a:r>
          </a:p>
          <a:p>
            <a:endParaRPr lang="en-US" sz="2800" dirty="0">
              <a:solidFill>
                <a:schemeClr val="bg1">
                  <a:lumMod val="9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US" sz="2800" dirty="0" smtClean="0">
                <a:solidFill>
                  <a:schemeClr val="bg1">
                    <a:lumMod val="9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Drought-tolerant cover crops may be an efficient alternative to </a:t>
            </a:r>
            <a:r>
              <a:rPr lang="en-US" sz="2800" dirty="0" smtClean="0">
                <a:solidFill>
                  <a:schemeClr val="bg1">
                    <a:lumMod val="9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tilled, </a:t>
            </a:r>
            <a:r>
              <a:rPr lang="en-US" sz="2800" dirty="0" smtClean="0">
                <a:solidFill>
                  <a:schemeClr val="bg1">
                    <a:lumMod val="9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bare </a:t>
            </a:r>
            <a:r>
              <a:rPr lang="en-US" sz="2800" dirty="0" err="1" smtClean="0">
                <a:solidFill>
                  <a:schemeClr val="bg1">
                    <a:lumMod val="9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interrows</a:t>
            </a:r>
            <a:r>
              <a:rPr lang="en-US" sz="2800" dirty="0">
                <a:solidFill>
                  <a:schemeClr val="bg1">
                    <a:lumMod val="9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2800" dirty="0" smtClean="0">
                <a:solidFill>
                  <a:schemeClr val="bg1">
                    <a:lumMod val="9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to </a:t>
            </a:r>
            <a:r>
              <a:rPr lang="en-US" sz="2800" dirty="0" smtClean="0">
                <a:solidFill>
                  <a:schemeClr val="bg1">
                    <a:lumMod val="9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suppress </a:t>
            </a:r>
            <a:r>
              <a:rPr lang="en-US" sz="2800" dirty="0" smtClean="0">
                <a:solidFill>
                  <a:schemeClr val="bg1">
                    <a:lumMod val="9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weeds and dust without additional management or irrigation.  Investigations of drought-tolerant, non-irrigated cover crop species have been limited for hop production. </a:t>
            </a:r>
          </a:p>
          <a:p>
            <a:endParaRPr lang="en-US" sz="2800" dirty="0" smtClean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US" sz="3200" b="1" dirty="0" smtClean="0">
                <a:solidFill>
                  <a:schemeClr val="bg1">
                    <a:lumMod val="9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Objective</a:t>
            </a:r>
          </a:p>
          <a:p>
            <a:endParaRPr lang="en-US" sz="2800" dirty="0" smtClean="0">
              <a:solidFill>
                <a:schemeClr val="bg1">
                  <a:lumMod val="9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US" sz="2800" dirty="0" smtClean="0">
                <a:solidFill>
                  <a:schemeClr val="bg1">
                    <a:lumMod val="9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The objective of this study was to investigate the propensity of several drought tolerant cover crop species to conserve soil and compete with weeds in hop yards of the semi-arid Yakima Valley.</a:t>
            </a:r>
            <a:endParaRPr lang="en-US" sz="2800" dirty="0">
              <a:solidFill>
                <a:schemeClr val="bg1">
                  <a:lumMod val="9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US" sz="2000" dirty="0" smtClean="0">
              <a:solidFill>
                <a:schemeClr val="bg1">
                  <a:lumMod val="9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US" sz="2800" dirty="0" smtClean="0">
              <a:solidFill>
                <a:schemeClr val="bg1">
                  <a:lumMod val="9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US" sz="2800" dirty="0" smtClean="0">
              <a:solidFill>
                <a:schemeClr val="bg1">
                  <a:lumMod val="9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US" sz="2800" dirty="0" smtClean="0">
              <a:solidFill>
                <a:schemeClr val="bg1">
                  <a:lumMod val="9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US" sz="2800" dirty="0" smtClean="0">
              <a:solidFill>
                <a:schemeClr val="bg1">
                  <a:lumMod val="9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US" sz="3200" b="1" dirty="0" smtClean="0">
                <a:solidFill>
                  <a:schemeClr val="bg1">
                    <a:lumMod val="9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Treatments</a:t>
            </a:r>
            <a:endParaRPr lang="en-US" sz="2800" dirty="0" smtClean="0">
              <a:solidFill>
                <a:schemeClr val="bg1">
                  <a:lumMod val="9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US" sz="2800" b="1" dirty="0">
              <a:solidFill>
                <a:schemeClr val="bg1">
                  <a:lumMod val="9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US" sz="2800" b="1" dirty="0" smtClean="0">
              <a:solidFill>
                <a:schemeClr val="bg1">
                  <a:lumMod val="9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US" sz="2800" b="1" dirty="0">
              <a:solidFill>
                <a:schemeClr val="bg1">
                  <a:lumMod val="9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US" sz="2800" b="1" dirty="0" smtClean="0">
              <a:solidFill>
                <a:schemeClr val="bg1">
                  <a:lumMod val="9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US" sz="2800" b="1" dirty="0">
              <a:solidFill>
                <a:schemeClr val="bg1">
                  <a:lumMod val="9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US" sz="2800" b="1" dirty="0" smtClean="0">
              <a:solidFill>
                <a:schemeClr val="bg1">
                  <a:lumMod val="9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US" sz="2800" b="1" dirty="0">
              <a:solidFill>
                <a:schemeClr val="bg1">
                  <a:lumMod val="9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US" sz="2800" b="1" dirty="0" smtClean="0">
              <a:solidFill>
                <a:schemeClr val="bg1">
                  <a:lumMod val="9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US" sz="2800" b="1" dirty="0">
              <a:solidFill>
                <a:schemeClr val="bg1">
                  <a:lumMod val="9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US" sz="2800" b="1" dirty="0" smtClean="0">
              <a:solidFill>
                <a:schemeClr val="bg1">
                  <a:lumMod val="9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US" sz="2800" b="1" dirty="0">
              <a:solidFill>
                <a:schemeClr val="bg1">
                  <a:lumMod val="9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US" sz="2800" b="1" dirty="0" smtClean="0">
              <a:solidFill>
                <a:schemeClr val="bg1">
                  <a:lumMod val="9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US" sz="2800" b="1" dirty="0">
              <a:solidFill>
                <a:schemeClr val="bg1">
                  <a:lumMod val="9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US" sz="2800" b="1" dirty="0" smtClean="0">
              <a:solidFill>
                <a:schemeClr val="bg1">
                  <a:lumMod val="9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US" sz="2800" b="1" dirty="0">
              <a:solidFill>
                <a:schemeClr val="bg1">
                  <a:lumMod val="9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US" sz="2800" b="1" dirty="0" smtClean="0">
              <a:solidFill>
                <a:schemeClr val="bg1">
                  <a:lumMod val="9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US" sz="2800" b="1" dirty="0">
              <a:solidFill>
                <a:schemeClr val="bg1">
                  <a:lumMod val="9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US" sz="1600" b="1" dirty="0" smtClean="0">
              <a:solidFill>
                <a:schemeClr val="bg1">
                  <a:lumMod val="9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US" sz="1600" b="1" dirty="0" smtClean="0">
              <a:solidFill>
                <a:schemeClr val="bg1">
                  <a:lumMod val="9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9047495" y="5629873"/>
            <a:ext cx="16259175" cy="3011805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endParaRPr lang="en-US" sz="2800" dirty="0" smtClean="0">
              <a:solidFill>
                <a:schemeClr val="bg1">
                  <a:lumMod val="9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US" sz="2800" dirty="0">
              <a:solidFill>
                <a:schemeClr val="bg1">
                  <a:lumMod val="9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US" sz="2800" dirty="0" smtClean="0">
              <a:solidFill>
                <a:schemeClr val="bg1">
                  <a:lumMod val="9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US" sz="2800" dirty="0">
              <a:solidFill>
                <a:schemeClr val="bg1">
                  <a:lumMod val="9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US" sz="3200" b="1" dirty="0" smtClean="0">
                <a:solidFill>
                  <a:schemeClr val="bg1">
                    <a:lumMod val="9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Cover Crop Ground Cover and Growth</a:t>
            </a:r>
            <a:endParaRPr lang="en-US" sz="2800" dirty="0" smtClean="0">
              <a:solidFill>
                <a:schemeClr val="bg1">
                  <a:lumMod val="9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US" sz="2800" dirty="0">
              <a:solidFill>
                <a:schemeClr val="bg1">
                  <a:lumMod val="9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9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Barley averaged up to 95% ground cover by Jul. 17, 2015; growth stopped after last mow event on Jun. 30, 2015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9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Alfalfa resulted in least spring ground cover relative to weeds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9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Alfalfa and grass cover crop species, especially </a:t>
            </a:r>
            <a:r>
              <a:rPr lang="en-US" sz="2800" dirty="0" err="1" smtClean="0">
                <a:solidFill>
                  <a:schemeClr val="bg1">
                    <a:lumMod val="9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streambank</a:t>
            </a:r>
            <a:r>
              <a:rPr lang="en-US" sz="2800" dirty="0" smtClean="0">
                <a:solidFill>
                  <a:schemeClr val="bg1">
                    <a:lumMod val="9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wheatgrass, resulted in accelerated growth after mowing events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>
                  <a:lumMod val="9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 smtClean="0">
              <a:solidFill>
                <a:schemeClr val="bg1">
                  <a:lumMod val="9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>
                  <a:lumMod val="9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 smtClean="0">
              <a:solidFill>
                <a:schemeClr val="bg1">
                  <a:lumMod val="9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>
                  <a:lumMod val="9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 smtClean="0">
              <a:solidFill>
                <a:schemeClr val="bg1">
                  <a:lumMod val="9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>
                  <a:lumMod val="9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 smtClean="0">
              <a:solidFill>
                <a:schemeClr val="bg1">
                  <a:lumMod val="9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>
                  <a:lumMod val="9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 smtClean="0">
              <a:solidFill>
                <a:schemeClr val="bg1">
                  <a:lumMod val="9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>
                  <a:lumMod val="9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 smtClean="0">
              <a:solidFill>
                <a:schemeClr val="bg1">
                  <a:lumMod val="9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>
                  <a:lumMod val="9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 smtClean="0">
              <a:solidFill>
                <a:schemeClr val="bg1">
                  <a:lumMod val="9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>
                  <a:lumMod val="9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 smtClean="0">
              <a:solidFill>
                <a:schemeClr val="bg1">
                  <a:lumMod val="9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>
                  <a:lumMod val="9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 smtClean="0">
              <a:solidFill>
                <a:schemeClr val="bg1">
                  <a:lumMod val="9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>
                  <a:lumMod val="9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 smtClean="0">
              <a:solidFill>
                <a:schemeClr val="bg1">
                  <a:lumMod val="9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>
                  <a:lumMod val="9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 smtClean="0">
              <a:solidFill>
                <a:schemeClr val="bg1">
                  <a:lumMod val="9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>
                  <a:lumMod val="9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 smtClean="0">
              <a:solidFill>
                <a:schemeClr val="bg1">
                  <a:lumMod val="9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>
                  <a:lumMod val="9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 smtClean="0">
              <a:solidFill>
                <a:schemeClr val="bg1">
                  <a:lumMod val="9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>
                  <a:lumMod val="9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 smtClean="0">
              <a:solidFill>
                <a:schemeClr val="bg1">
                  <a:lumMod val="9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>
                  <a:lumMod val="9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 smtClean="0">
              <a:solidFill>
                <a:schemeClr val="bg1">
                  <a:lumMod val="9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>
                  <a:lumMod val="9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 smtClean="0">
              <a:solidFill>
                <a:schemeClr val="bg1">
                  <a:lumMod val="9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>
                  <a:lumMod val="9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 smtClean="0">
              <a:solidFill>
                <a:schemeClr val="bg1">
                  <a:lumMod val="9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US" sz="2800" dirty="0">
              <a:solidFill>
                <a:schemeClr val="bg1">
                  <a:lumMod val="9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 smtClean="0">
              <a:solidFill>
                <a:schemeClr val="bg1">
                  <a:lumMod val="9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>
                  <a:lumMod val="9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 smtClean="0">
              <a:solidFill>
                <a:schemeClr val="bg1">
                  <a:lumMod val="9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>
                  <a:lumMod val="9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 smtClean="0">
              <a:solidFill>
                <a:schemeClr val="bg1">
                  <a:lumMod val="9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>
                  <a:lumMod val="9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 smtClean="0">
              <a:solidFill>
                <a:schemeClr val="bg1">
                  <a:lumMod val="9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>
                  <a:lumMod val="9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 smtClean="0">
              <a:solidFill>
                <a:schemeClr val="bg1">
                  <a:lumMod val="9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>
                  <a:lumMod val="9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 smtClean="0">
              <a:solidFill>
                <a:schemeClr val="bg1">
                  <a:lumMod val="9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US" sz="2800" dirty="0" smtClean="0">
              <a:solidFill>
                <a:schemeClr val="bg1">
                  <a:lumMod val="9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US" sz="3200" dirty="0">
              <a:solidFill>
                <a:schemeClr val="bg1">
                  <a:lumMod val="9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US" sz="2800" dirty="0" smtClean="0">
                <a:solidFill>
                  <a:schemeClr val="bg1">
                    <a:lumMod val="9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Financial support for this research was provided by the Western Sustainable Agriculture Research and Education (SARE) program. </a:t>
            </a:r>
            <a:endParaRPr lang="en-US" sz="2800" dirty="0" smtClean="0">
              <a:solidFill>
                <a:schemeClr val="bg1">
                  <a:lumMod val="9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94185" y="6462031"/>
            <a:ext cx="17119791" cy="1143000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b="1" dirty="0" smtClean="0">
                <a:solidFill>
                  <a:srgbClr val="451B0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Introduction</a:t>
            </a:r>
            <a:endParaRPr lang="en-US" sz="6000" b="1" dirty="0">
              <a:solidFill>
                <a:srgbClr val="451B0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96408" y="14978092"/>
            <a:ext cx="17117568" cy="1143000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b="1" dirty="0" smtClean="0">
                <a:solidFill>
                  <a:srgbClr val="451B0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Materials and Methods</a:t>
            </a:r>
            <a:endParaRPr lang="en-US" sz="6000" b="1" dirty="0">
              <a:solidFill>
                <a:srgbClr val="451B0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8618298" y="6462031"/>
            <a:ext cx="17117568" cy="1143000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b="1" dirty="0" smtClean="0">
                <a:solidFill>
                  <a:srgbClr val="451B0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Results</a:t>
            </a:r>
            <a:endParaRPr lang="en-US" sz="6000" b="1" dirty="0">
              <a:solidFill>
                <a:srgbClr val="451B0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8618298" y="23953984"/>
            <a:ext cx="17117568" cy="1143000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b="1" dirty="0" smtClean="0">
                <a:solidFill>
                  <a:srgbClr val="451B0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Conclusions</a:t>
            </a:r>
            <a:endParaRPr lang="en-US" sz="6000" b="1" dirty="0">
              <a:solidFill>
                <a:srgbClr val="451B0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8618298" y="30044013"/>
            <a:ext cx="17117568" cy="1143000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b="1" dirty="0" smtClean="0">
                <a:solidFill>
                  <a:srgbClr val="451B0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Acknowledgements</a:t>
            </a:r>
            <a:endParaRPr lang="en-US" sz="6000" b="1" dirty="0">
              <a:solidFill>
                <a:srgbClr val="451B0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1026" name="Picture 2" descr="C:\Users\sarah.delmoro\AppData\Local\Microsoft\Windows\Temporary Internet Files\Content.IE5\W0HH6FCK\SARE_Western_TRANS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87840" y="32918400"/>
            <a:ext cx="2972597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89488" l="1328" r="98125">
                        <a14:foregroundMark x1="4844" y1="13208" x2="98125" y2="18059"/>
                        <a14:foregroundMark x1="32031" y1="55795" x2="91016" y2="54447"/>
                        <a14:foregroundMark x1="1328" y1="28571" x2="3516" y2="0"/>
                        <a14:foregroundMark x1="41484" y1="42318" x2="63672" y2="35849"/>
                        <a14:foregroundMark x1="73438" y1="44205" x2="86250" y2="33154"/>
                        <a14:foregroundMark x1="96172" y1="45822" x2="91563" y2="34232"/>
                        <a14:backgroundMark x1="14453" y1="46900" x2="27344" y2="83827"/>
                        <a14:backgroundMark x1="26875" y1="42857" x2="26563" y2="749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9160" y="33404192"/>
            <a:ext cx="6309606" cy="182880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15117" y="33175592"/>
            <a:ext cx="2519363" cy="228600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12344" y1="44205" x2="28047" y2="72237"/>
                        <a14:backgroundMark x1="2109" y1="16712" x2="98594" y2="15364"/>
                        <a14:backgroundMark x1="32500" y1="57951" x2="92031" y2="61186"/>
                        <a14:backgroundMark x1="5313" y1="39892" x2="14297" y2="2695"/>
                        <a14:backgroundMark x1="15703" y1="7817" x2="30391" y2="29919"/>
                        <a14:backgroundMark x1="35547" y1="23720" x2="50859" y2="14825"/>
                        <a14:backgroundMark x1="59062" y1="8895" x2="70391" y2="29380"/>
                        <a14:backgroundMark x1="34297" y1="83288" x2="45938" y2="415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9160" y="33375600"/>
            <a:ext cx="6309606" cy="1828800"/>
          </a:xfrm>
          <a:prstGeom prst="rect">
            <a:avLst/>
          </a:prstGeom>
        </p:spPr>
      </p:pic>
      <p:graphicFrame>
        <p:nvGraphicFramePr>
          <p:cNvPr id="41" name="Table 4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3037883"/>
              </p:ext>
            </p:extLst>
          </p:nvPr>
        </p:nvGraphicFramePr>
        <p:xfrm>
          <a:off x="1785492" y="17411896"/>
          <a:ext cx="15106203" cy="6700995"/>
        </p:xfrm>
        <a:graphic>
          <a:graphicData uri="http://schemas.openxmlformats.org/drawingml/2006/table">
            <a:tbl>
              <a:tblPr bandRow="1">
                <a:tableStyleId>{793D81CF-94F2-401A-BA57-92F5A7B2D0C5}</a:tableStyleId>
              </a:tblPr>
              <a:tblGrid>
                <a:gridCol w="3869350"/>
                <a:gridCol w="1395663"/>
                <a:gridCol w="2045369"/>
                <a:gridCol w="1804737"/>
                <a:gridCol w="1371600"/>
                <a:gridCol w="2093494"/>
                <a:gridCol w="2525990"/>
              </a:tblGrid>
              <a:tr h="844023"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Crop Species</a:t>
                      </a:r>
                      <a:endParaRPr lang="en-US" sz="2400" b="1" dirty="0">
                        <a:solidFill>
                          <a:schemeClr val="bg1">
                            <a:lumMod val="95000"/>
                          </a:schemeClr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Cultivar</a:t>
                      </a:r>
                      <a:endParaRPr lang="en-US" sz="2400" b="1" dirty="0">
                        <a:solidFill>
                          <a:schemeClr val="bg1">
                            <a:lumMod val="95000"/>
                          </a:schemeClr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Minimum</a:t>
                      </a:r>
                      <a:r>
                        <a:rPr lang="en-US" sz="2400" b="1" baseline="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Precipitation</a:t>
                      </a:r>
                      <a:endParaRPr lang="en-US" sz="2400" b="1" dirty="0">
                        <a:solidFill>
                          <a:schemeClr val="bg1">
                            <a:lumMod val="95000"/>
                          </a:schemeClr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Seed Density</a:t>
                      </a:r>
                      <a:endParaRPr lang="en-US" sz="2400" b="1" dirty="0">
                        <a:solidFill>
                          <a:schemeClr val="bg1">
                            <a:lumMod val="95000"/>
                          </a:schemeClr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Seeding Rate Used</a:t>
                      </a:r>
                      <a:endParaRPr lang="en-US" sz="2400" b="1" dirty="0">
                        <a:solidFill>
                          <a:schemeClr val="bg1">
                            <a:lumMod val="95000"/>
                          </a:schemeClr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Approximate</a:t>
                      </a:r>
                      <a:r>
                        <a:rPr lang="en-US" sz="2400" b="1" baseline="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Cost</a:t>
                      </a:r>
                      <a:endParaRPr lang="en-US" sz="2400" b="1" dirty="0">
                        <a:solidFill>
                          <a:schemeClr val="bg1">
                            <a:lumMod val="95000"/>
                          </a:schemeClr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Characteristics</a:t>
                      </a:r>
                      <a:endParaRPr lang="en-US" sz="2400" b="1" dirty="0">
                        <a:solidFill>
                          <a:schemeClr val="bg1">
                            <a:lumMod val="95000"/>
                          </a:schemeClr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</a:tr>
              <a:tr h="391635"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rgbClr val="451B01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rgbClr val="451B01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451B0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(cm)</a:t>
                      </a:r>
                      <a:endParaRPr lang="en-US" sz="1800" dirty="0">
                        <a:solidFill>
                          <a:srgbClr val="451B01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451B0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(seeds kg</a:t>
                      </a:r>
                      <a:r>
                        <a:rPr lang="en-US" sz="1800" baseline="30000" dirty="0" smtClean="0">
                          <a:solidFill>
                            <a:srgbClr val="451B0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-1</a:t>
                      </a:r>
                      <a:r>
                        <a:rPr lang="en-US" sz="1800" baseline="0" dirty="0" smtClean="0">
                          <a:solidFill>
                            <a:srgbClr val="451B0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)</a:t>
                      </a:r>
                      <a:endParaRPr lang="en-US" sz="1800" dirty="0">
                        <a:solidFill>
                          <a:srgbClr val="451B01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451B0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(kg ha</a:t>
                      </a:r>
                      <a:r>
                        <a:rPr lang="en-US" sz="1800" baseline="30000" dirty="0" smtClean="0">
                          <a:solidFill>
                            <a:srgbClr val="451B0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-1</a:t>
                      </a:r>
                      <a:r>
                        <a:rPr lang="en-US" sz="1800" baseline="0" dirty="0" smtClean="0">
                          <a:solidFill>
                            <a:srgbClr val="451B0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)</a:t>
                      </a:r>
                      <a:endParaRPr lang="en-US" sz="1800" dirty="0">
                        <a:solidFill>
                          <a:srgbClr val="451B01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451B0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(USD kg</a:t>
                      </a:r>
                      <a:r>
                        <a:rPr lang="en-US" sz="1800" baseline="30000" dirty="0" smtClean="0">
                          <a:solidFill>
                            <a:srgbClr val="451B0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-1</a:t>
                      </a:r>
                      <a:r>
                        <a:rPr lang="en-US" sz="1800" baseline="0" dirty="0" smtClean="0">
                          <a:solidFill>
                            <a:srgbClr val="451B0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)</a:t>
                      </a:r>
                      <a:endParaRPr lang="en-US" sz="1800" dirty="0">
                        <a:solidFill>
                          <a:srgbClr val="451B01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rgbClr val="451B01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914400">
                <a:tc>
                  <a:txBody>
                    <a:bodyPr/>
                    <a:lstStyle/>
                    <a:p>
                      <a:r>
                        <a:rPr lang="en-US" sz="2400" b="1" dirty="0" err="1" smtClean="0">
                          <a:solidFill>
                            <a:srgbClr val="451B0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Falcata</a:t>
                      </a:r>
                      <a:r>
                        <a:rPr lang="en-US" sz="2400" b="1" baseline="0" dirty="0" smtClean="0">
                          <a:solidFill>
                            <a:srgbClr val="451B0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alfalfa</a:t>
                      </a:r>
                    </a:p>
                    <a:p>
                      <a:r>
                        <a:rPr lang="en-US" sz="2400" i="1" baseline="0" dirty="0" err="1" smtClean="0">
                          <a:solidFill>
                            <a:srgbClr val="451B0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Medicago</a:t>
                      </a:r>
                      <a:r>
                        <a:rPr lang="en-US" sz="2400" i="1" baseline="0" dirty="0" smtClean="0">
                          <a:solidFill>
                            <a:srgbClr val="451B0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sativa </a:t>
                      </a:r>
                    </a:p>
                    <a:p>
                      <a:r>
                        <a:rPr lang="en-US" sz="2400" i="0" baseline="0" dirty="0" smtClean="0">
                          <a:solidFill>
                            <a:srgbClr val="451B0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subsp</a:t>
                      </a:r>
                      <a:r>
                        <a:rPr lang="en-US" sz="2400" i="1" baseline="0" dirty="0" smtClean="0">
                          <a:solidFill>
                            <a:srgbClr val="451B0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. </a:t>
                      </a:r>
                      <a:r>
                        <a:rPr lang="en-US" sz="2400" i="1" baseline="0" dirty="0" err="1" smtClean="0">
                          <a:solidFill>
                            <a:srgbClr val="451B0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falcata</a:t>
                      </a:r>
                      <a:r>
                        <a:rPr lang="en-US" sz="2400" i="1" baseline="0" dirty="0" smtClean="0">
                          <a:solidFill>
                            <a:srgbClr val="451B0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</a:t>
                      </a:r>
                      <a:r>
                        <a:rPr lang="en-US" sz="2400" i="0" baseline="0" dirty="0" smtClean="0">
                          <a:solidFill>
                            <a:srgbClr val="451B0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L.</a:t>
                      </a:r>
                      <a:endParaRPr lang="en-US" sz="2400" dirty="0">
                        <a:solidFill>
                          <a:srgbClr val="451B01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rgbClr val="451B0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‘Don’</a:t>
                      </a:r>
                      <a:endParaRPr lang="en-US" sz="2400" dirty="0">
                        <a:solidFill>
                          <a:srgbClr val="451B01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rgbClr val="451B0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30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rgbClr val="451B0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880,000</a:t>
                      </a:r>
                      <a:endParaRPr lang="en-US" sz="2400" dirty="0">
                        <a:solidFill>
                          <a:srgbClr val="451B01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rgbClr val="451B0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5</a:t>
                      </a:r>
                      <a:endParaRPr lang="en-US" sz="2400" dirty="0">
                        <a:solidFill>
                          <a:srgbClr val="451B01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rgbClr val="451B0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3.50</a:t>
                      </a:r>
                      <a:endParaRPr lang="en-US" sz="2400" dirty="0">
                        <a:solidFill>
                          <a:srgbClr val="451B01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rgbClr val="451B0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Perennial</a:t>
                      </a:r>
                    </a:p>
                    <a:p>
                      <a:r>
                        <a:rPr lang="en-US" sz="2400" dirty="0" smtClean="0">
                          <a:solidFill>
                            <a:srgbClr val="451B0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Legume</a:t>
                      </a:r>
                      <a:endParaRPr lang="en-US" sz="2400" dirty="0">
                        <a:solidFill>
                          <a:srgbClr val="451B01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14400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rgbClr val="451B0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Hard fescue</a:t>
                      </a:r>
                    </a:p>
                    <a:p>
                      <a:r>
                        <a:rPr lang="en-US" sz="2400" i="1" dirty="0" err="1" smtClean="0">
                          <a:solidFill>
                            <a:srgbClr val="451B0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Festuca</a:t>
                      </a:r>
                      <a:r>
                        <a:rPr lang="en-US" sz="2400" i="1" baseline="0" dirty="0" smtClean="0">
                          <a:solidFill>
                            <a:srgbClr val="451B0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</a:t>
                      </a:r>
                      <a:r>
                        <a:rPr lang="en-US" sz="2400" i="1" baseline="0" dirty="0" err="1" smtClean="0">
                          <a:solidFill>
                            <a:srgbClr val="451B0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brevipila</a:t>
                      </a:r>
                      <a:endParaRPr lang="en-US" sz="2400" dirty="0">
                        <a:solidFill>
                          <a:srgbClr val="451B01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rgbClr val="451B0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‘Henry’</a:t>
                      </a:r>
                      <a:endParaRPr lang="en-US" sz="2400" dirty="0">
                        <a:solidFill>
                          <a:srgbClr val="451B01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rgbClr val="451B0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36</a:t>
                      </a:r>
                      <a:endParaRPr lang="en-US" sz="2400" dirty="0">
                        <a:solidFill>
                          <a:srgbClr val="451B01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rgbClr val="451B0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254,000</a:t>
                      </a:r>
                      <a:endParaRPr lang="en-US" sz="2400" dirty="0">
                        <a:solidFill>
                          <a:srgbClr val="451B01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rgbClr val="451B0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11</a:t>
                      </a:r>
                      <a:endParaRPr lang="en-US" sz="2400" dirty="0">
                        <a:solidFill>
                          <a:srgbClr val="451B01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rgbClr val="451B0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1.13</a:t>
                      </a:r>
                      <a:endParaRPr lang="en-US" sz="2400" dirty="0">
                        <a:solidFill>
                          <a:srgbClr val="451B01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rgbClr val="451B0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Perennial</a:t>
                      </a:r>
                    </a:p>
                    <a:p>
                      <a:r>
                        <a:rPr lang="en-US" sz="2400" dirty="0" smtClean="0">
                          <a:solidFill>
                            <a:srgbClr val="451B0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Bunch</a:t>
                      </a:r>
                      <a:r>
                        <a:rPr lang="en-US" sz="2400" baseline="0" dirty="0" smtClean="0">
                          <a:solidFill>
                            <a:srgbClr val="451B0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grass</a:t>
                      </a:r>
                      <a:endParaRPr lang="en-US" sz="2400" dirty="0" smtClean="0">
                        <a:solidFill>
                          <a:srgbClr val="451B01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914400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rgbClr val="451B0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Siberian wheatgrass</a:t>
                      </a:r>
                    </a:p>
                    <a:p>
                      <a:r>
                        <a:rPr lang="en-US" sz="2400" i="1" dirty="0" err="1" smtClean="0">
                          <a:solidFill>
                            <a:srgbClr val="451B0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Agropyron</a:t>
                      </a:r>
                      <a:r>
                        <a:rPr lang="en-US" sz="2400" i="1" dirty="0" smtClean="0">
                          <a:solidFill>
                            <a:srgbClr val="451B0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fragile</a:t>
                      </a:r>
                      <a:endParaRPr lang="en-US" sz="2400" i="1" dirty="0">
                        <a:solidFill>
                          <a:srgbClr val="451B01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rgbClr val="451B0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‘</a:t>
                      </a:r>
                      <a:r>
                        <a:rPr lang="en-US" sz="2400" dirty="0" err="1" smtClean="0">
                          <a:solidFill>
                            <a:srgbClr val="451B0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Vavilov</a:t>
                      </a:r>
                      <a:r>
                        <a:rPr lang="en-US" sz="2400" dirty="0" smtClean="0">
                          <a:solidFill>
                            <a:srgbClr val="451B0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II’</a:t>
                      </a:r>
                      <a:endParaRPr lang="en-US" sz="2400" dirty="0">
                        <a:solidFill>
                          <a:srgbClr val="451B01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rgbClr val="451B0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20</a:t>
                      </a:r>
                      <a:endParaRPr lang="en-US" sz="2400" dirty="0">
                        <a:solidFill>
                          <a:srgbClr val="451B01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rgbClr val="451B0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72,480</a:t>
                      </a:r>
                      <a:endParaRPr lang="en-US" sz="2400" dirty="0">
                        <a:solidFill>
                          <a:srgbClr val="451B01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rgbClr val="451B0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9</a:t>
                      </a:r>
                      <a:endParaRPr lang="en-US" sz="2400" dirty="0">
                        <a:solidFill>
                          <a:srgbClr val="451B01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rgbClr val="451B0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1.50</a:t>
                      </a:r>
                      <a:endParaRPr lang="en-US" sz="2400" dirty="0">
                        <a:solidFill>
                          <a:srgbClr val="451B01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rgbClr val="451B0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Perennial</a:t>
                      </a:r>
                    </a:p>
                    <a:p>
                      <a:r>
                        <a:rPr lang="en-US" sz="2400" dirty="0" smtClean="0">
                          <a:solidFill>
                            <a:srgbClr val="451B0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Bunchgrass </a:t>
                      </a:r>
                      <a:endParaRPr lang="en-US" sz="2400" dirty="0">
                        <a:solidFill>
                          <a:srgbClr val="451B01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14400">
                <a:tc>
                  <a:txBody>
                    <a:bodyPr/>
                    <a:lstStyle/>
                    <a:p>
                      <a:r>
                        <a:rPr lang="en-US" sz="2400" b="1" dirty="0" err="1" smtClean="0">
                          <a:solidFill>
                            <a:srgbClr val="451B0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Streambank</a:t>
                      </a:r>
                      <a:r>
                        <a:rPr lang="en-US" sz="2400" b="1" baseline="0" dirty="0" smtClean="0">
                          <a:solidFill>
                            <a:srgbClr val="451B0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wheatgrass</a:t>
                      </a:r>
                    </a:p>
                    <a:p>
                      <a:r>
                        <a:rPr lang="en-US" sz="2400" i="1" baseline="0" dirty="0" err="1" smtClean="0">
                          <a:solidFill>
                            <a:srgbClr val="451B0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Elymus</a:t>
                      </a:r>
                      <a:r>
                        <a:rPr lang="en-US" sz="2400" i="1" baseline="0" dirty="0" smtClean="0">
                          <a:solidFill>
                            <a:srgbClr val="451B0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</a:t>
                      </a:r>
                      <a:r>
                        <a:rPr lang="en-US" sz="2400" i="1" baseline="0" dirty="0" err="1" smtClean="0">
                          <a:solidFill>
                            <a:srgbClr val="451B0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lanceolatus</a:t>
                      </a:r>
                      <a:r>
                        <a:rPr lang="en-US" sz="2400" i="1" baseline="0" dirty="0" smtClean="0">
                          <a:solidFill>
                            <a:srgbClr val="451B0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</a:t>
                      </a:r>
                    </a:p>
                    <a:p>
                      <a:r>
                        <a:rPr lang="en-US" sz="2400" i="0" baseline="0" dirty="0" smtClean="0">
                          <a:solidFill>
                            <a:srgbClr val="451B0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subsp</a:t>
                      </a:r>
                      <a:r>
                        <a:rPr lang="en-US" sz="2400" i="1" baseline="0" dirty="0" smtClean="0">
                          <a:solidFill>
                            <a:srgbClr val="451B0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. </a:t>
                      </a:r>
                      <a:r>
                        <a:rPr lang="en-US" sz="2400" i="1" baseline="0" dirty="0" err="1" smtClean="0">
                          <a:solidFill>
                            <a:srgbClr val="451B0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lanceolatus</a:t>
                      </a:r>
                      <a:endParaRPr lang="en-US" sz="2400" i="1" dirty="0">
                        <a:solidFill>
                          <a:srgbClr val="451B01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rgbClr val="451B0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‘</a:t>
                      </a:r>
                      <a:r>
                        <a:rPr lang="en-US" sz="2400" dirty="0" err="1" smtClean="0">
                          <a:solidFill>
                            <a:srgbClr val="451B0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Sodar</a:t>
                      </a:r>
                      <a:r>
                        <a:rPr lang="en-US" sz="2400" dirty="0" smtClean="0">
                          <a:solidFill>
                            <a:srgbClr val="451B0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’</a:t>
                      </a:r>
                      <a:endParaRPr lang="en-US" sz="2400" dirty="0">
                        <a:solidFill>
                          <a:srgbClr val="451B01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rgbClr val="451B0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20</a:t>
                      </a:r>
                      <a:endParaRPr lang="en-US" sz="2400" dirty="0">
                        <a:solidFill>
                          <a:srgbClr val="451B01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rgbClr val="451B0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61,155</a:t>
                      </a:r>
                      <a:endParaRPr lang="en-US" sz="2400" dirty="0">
                        <a:solidFill>
                          <a:srgbClr val="451B01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rgbClr val="451B0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11</a:t>
                      </a:r>
                      <a:endParaRPr lang="en-US" sz="2400" dirty="0">
                        <a:solidFill>
                          <a:srgbClr val="451B01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rgbClr val="451B0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3.20</a:t>
                      </a:r>
                      <a:endParaRPr lang="en-US" sz="2400" dirty="0">
                        <a:solidFill>
                          <a:srgbClr val="451B01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rgbClr val="451B0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Perennial</a:t>
                      </a:r>
                    </a:p>
                    <a:p>
                      <a:r>
                        <a:rPr lang="en-US" sz="2400" dirty="0" smtClean="0">
                          <a:solidFill>
                            <a:srgbClr val="451B0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Sod-forming</a:t>
                      </a:r>
                      <a:r>
                        <a:rPr lang="en-US" sz="2400" baseline="0" dirty="0" smtClean="0">
                          <a:solidFill>
                            <a:srgbClr val="451B0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grass</a:t>
                      </a:r>
                      <a:endParaRPr lang="en-US" sz="2400" dirty="0">
                        <a:solidFill>
                          <a:srgbClr val="451B01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914400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rgbClr val="451B0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Barley</a:t>
                      </a:r>
                    </a:p>
                    <a:p>
                      <a:r>
                        <a:rPr lang="en-US" sz="2400" i="1" dirty="0" err="1" smtClean="0">
                          <a:solidFill>
                            <a:srgbClr val="451B0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Hordeum</a:t>
                      </a:r>
                      <a:r>
                        <a:rPr lang="en-US" sz="2400" i="1" baseline="0" dirty="0" smtClean="0">
                          <a:solidFill>
                            <a:srgbClr val="451B0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</a:t>
                      </a:r>
                      <a:r>
                        <a:rPr lang="en-US" sz="2400" i="1" baseline="0" dirty="0" err="1" smtClean="0">
                          <a:solidFill>
                            <a:srgbClr val="451B0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vulgare</a:t>
                      </a:r>
                      <a:r>
                        <a:rPr lang="en-US" sz="2400" i="1" baseline="0" dirty="0" smtClean="0">
                          <a:solidFill>
                            <a:srgbClr val="451B0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</a:t>
                      </a:r>
                      <a:r>
                        <a:rPr lang="en-US" sz="2400" i="0" baseline="0" dirty="0" smtClean="0">
                          <a:solidFill>
                            <a:srgbClr val="451B0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L.</a:t>
                      </a:r>
                      <a:endParaRPr lang="en-US" sz="2400" i="1" dirty="0">
                        <a:solidFill>
                          <a:srgbClr val="451B01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rgbClr val="451B0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‘Alba’</a:t>
                      </a:r>
                      <a:endParaRPr lang="en-US" sz="2400" dirty="0">
                        <a:solidFill>
                          <a:srgbClr val="451B01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rgbClr val="451B0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20</a:t>
                      </a:r>
                      <a:endParaRPr lang="en-US" sz="2400" dirty="0">
                        <a:solidFill>
                          <a:srgbClr val="451B01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rgbClr val="451B0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6,342</a:t>
                      </a:r>
                      <a:endParaRPr lang="en-US" sz="2400" dirty="0">
                        <a:solidFill>
                          <a:srgbClr val="451B01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rgbClr val="451B0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110</a:t>
                      </a:r>
                      <a:endParaRPr lang="en-US" sz="2400" dirty="0">
                        <a:solidFill>
                          <a:srgbClr val="451B01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rgbClr val="451B0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0.30</a:t>
                      </a:r>
                      <a:endParaRPr lang="en-US" sz="2400" dirty="0">
                        <a:solidFill>
                          <a:srgbClr val="451B01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rgbClr val="451B0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Annual</a:t>
                      </a:r>
                    </a:p>
                    <a:p>
                      <a:r>
                        <a:rPr lang="en-US" sz="2400" dirty="0" smtClean="0">
                          <a:solidFill>
                            <a:srgbClr val="451B0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Grain</a:t>
                      </a:r>
                      <a:endParaRPr lang="en-US" sz="2400" dirty="0">
                        <a:solidFill>
                          <a:srgbClr val="451B01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5" name="TextBox 44"/>
          <p:cNvSpPr txBox="1"/>
          <p:nvPr/>
        </p:nvSpPr>
        <p:spPr>
          <a:xfrm>
            <a:off x="1712078" y="24115577"/>
            <a:ext cx="150840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solidFill>
                  <a:schemeClr val="bg1">
                    <a:lumMod val="9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Above</a:t>
            </a:r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    Details of cover crop treatments tested in this study, including: species, cultivar, minimum required precipitation, seed density, rate, cost and characteristics</a:t>
            </a:r>
            <a:endParaRPr lang="en-US" sz="1600" i="1" dirty="0">
              <a:solidFill>
                <a:schemeClr val="bg1">
                  <a:lumMod val="9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7076587" y="25126644"/>
            <a:ext cx="9412431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>
                    <a:lumMod val="9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Field Site and Experimental Design</a:t>
            </a:r>
          </a:p>
          <a:p>
            <a:endParaRPr lang="en-US" sz="2600" dirty="0" smtClean="0">
              <a:solidFill>
                <a:schemeClr val="bg1">
                  <a:lumMod val="9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 smtClean="0">
                <a:solidFill>
                  <a:schemeClr val="bg1">
                    <a:lumMod val="9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Planted </a:t>
            </a:r>
            <a:r>
              <a:rPr lang="en-US" sz="2600" dirty="0" smtClean="0">
                <a:solidFill>
                  <a:schemeClr val="bg1">
                    <a:lumMod val="9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between Oct</a:t>
            </a:r>
            <a:r>
              <a:rPr lang="en-US" sz="2600" dirty="0">
                <a:solidFill>
                  <a:schemeClr val="bg1">
                    <a:lumMod val="9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2600" dirty="0" smtClean="0">
                <a:solidFill>
                  <a:schemeClr val="bg1">
                    <a:lumMod val="9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21 and Oct 30, 2014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600" dirty="0" smtClean="0">
              <a:solidFill>
                <a:schemeClr val="bg1">
                  <a:lumMod val="9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 smtClean="0">
                <a:solidFill>
                  <a:schemeClr val="bg1">
                    <a:lumMod val="9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Double recommended </a:t>
            </a:r>
            <a:r>
              <a:rPr lang="en-US" sz="2600" dirty="0" smtClean="0">
                <a:solidFill>
                  <a:schemeClr val="bg1">
                    <a:lumMod val="9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seeding rate, drilled in plowed </a:t>
            </a:r>
            <a:r>
              <a:rPr lang="en-US" sz="2600" dirty="0" err="1" smtClean="0">
                <a:solidFill>
                  <a:schemeClr val="bg1">
                    <a:lumMod val="9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interrows</a:t>
            </a:r>
            <a:r>
              <a:rPr lang="en-US" sz="2600" dirty="0" smtClean="0">
                <a:solidFill>
                  <a:schemeClr val="bg1">
                    <a:lumMod val="9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in 7-cm rows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600" dirty="0">
              <a:solidFill>
                <a:schemeClr val="bg1">
                  <a:lumMod val="9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 smtClean="0">
                <a:solidFill>
                  <a:schemeClr val="bg1">
                    <a:lumMod val="9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Uniform soil type, 14 ha field, average pH: 7.9, drip-irrigated, mixed-cultivar hop rows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600" dirty="0">
              <a:solidFill>
                <a:schemeClr val="bg1">
                  <a:lumMod val="9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bg1">
                    <a:lumMod val="9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Four replications; randomized complete block </a:t>
            </a:r>
            <a:r>
              <a:rPr lang="en-US" sz="2600" dirty="0" smtClean="0">
                <a:solidFill>
                  <a:schemeClr val="bg1">
                    <a:lumMod val="9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design including </a:t>
            </a:r>
            <a:r>
              <a:rPr lang="en-US" sz="2600" dirty="0" smtClean="0">
                <a:solidFill>
                  <a:schemeClr val="bg1">
                    <a:lumMod val="9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unplanted control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600" dirty="0" smtClean="0">
              <a:solidFill>
                <a:schemeClr val="bg1">
                  <a:lumMod val="9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 smtClean="0">
                <a:solidFill>
                  <a:schemeClr val="bg1">
                    <a:lumMod val="9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Mowed cover crops three times and </a:t>
            </a:r>
            <a:r>
              <a:rPr lang="en-US" sz="2600" dirty="0" err="1" smtClean="0">
                <a:solidFill>
                  <a:schemeClr val="bg1">
                    <a:lumMod val="9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disced</a:t>
            </a:r>
            <a:r>
              <a:rPr lang="en-US" sz="2600" dirty="0" smtClean="0">
                <a:solidFill>
                  <a:schemeClr val="bg1">
                    <a:lumMod val="9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controls</a:t>
            </a:r>
            <a:endParaRPr lang="en-US" sz="2600" dirty="0" smtClean="0">
              <a:solidFill>
                <a:schemeClr val="bg1">
                  <a:lumMod val="9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06" t="9145" r="24737" b="18322"/>
          <a:stretch/>
        </p:blipFill>
        <p:spPr>
          <a:xfrm>
            <a:off x="4606345" y="25316657"/>
            <a:ext cx="2049003" cy="4114800"/>
          </a:xfrm>
          <a:prstGeom prst="rect">
            <a:avLst/>
          </a:prstGeom>
          <a:ln w="38100">
            <a:solidFill>
              <a:schemeClr val="bg1">
                <a:lumMod val="95000"/>
              </a:schemeClr>
            </a:solidFill>
          </a:ln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39" r="22699" b="27763"/>
          <a:stretch/>
        </p:blipFill>
        <p:spPr>
          <a:xfrm>
            <a:off x="2299184" y="25316657"/>
            <a:ext cx="2040536" cy="4114800"/>
          </a:xfrm>
          <a:prstGeom prst="rect">
            <a:avLst/>
          </a:prstGeom>
          <a:ln w="38100">
            <a:solidFill>
              <a:schemeClr val="bg1">
                <a:lumMod val="95000"/>
              </a:schemeClr>
            </a:solidFill>
          </a:ln>
        </p:spPr>
      </p:pic>
      <p:sp>
        <p:nvSpPr>
          <p:cNvPr id="50" name="TextBox 49"/>
          <p:cNvSpPr txBox="1"/>
          <p:nvPr/>
        </p:nvSpPr>
        <p:spPr>
          <a:xfrm>
            <a:off x="2299184" y="33752173"/>
            <a:ext cx="44831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solidFill>
                  <a:schemeClr val="bg1">
                    <a:lumMod val="9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Above</a:t>
            </a:r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    </a:t>
            </a:r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Hop </a:t>
            </a:r>
            <a:r>
              <a:rPr lang="en-US" sz="1600" dirty="0" err="1" smtClean="0">
                <a:solidFill>
                  <a:schemeClr val="bg1">
                    <a:lumMod val="9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</a:t>
            </a:r>
            <a:r>
              <a:rPr lang="en-US" sz="1600" dirty="0" err="1" smtClean="0">
                <a:solidFill>
                  <a:schemeClr val="bg1">
                    <a:lumMod val="9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nterrows</a:t>
            </a:r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of (a) unplanted control in Mar 2015, (b) barley in Mar 2015, (c) mowed barley in May 2015, and (d) regrown barley in June 2015</a:t>
            </a:r>
            <a:endParaRPr lang="en-US" sz="1600" i="1" dirty="0">
              <a:solidFill>
                <a:schemeClr val="bg1">
                  <a:lumMod val="9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7092570" y="30260485"/>
            <a:ext cx="941243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>
                    <a:lumMod val="9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Cover Crop </a:t>
            </a:r>
            <a:r>
              <a:rPr lang="en-US" sz="3200" b="1" dirty="0" smtClean="0">
                <a:solidFill>
                  <a:schemeClr val="bg1">
                    <a:lumMod val="9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Measurements</a:t>
            </a:r>
          </a:p>
          <a:p>
            <a:endParaRPr lang="en-US" sz="600" dirty="0" smtClean="0">
              <a:solidFill>
                <a:schemeClr val="bg1">
                  <a:lumMod val="9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>
                  <a:lumMod val="9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 smtClean="0">
                <a:solidFill>
                  <a:schemeClr val="bg1">
                    <a:lumMod val="9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Monthly from Mar 2015, weekly from June 2015 to present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600" dirty="0" smtClean="0">
              <a:solidFill>
                <a:schemeClr val="bg1">
                  <a:lumMod val="9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 smtClean="0">
                <a:solidFill>
                  <a:schemeClr val="bg1">
                    <a:lumMod val="9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Soil conservation potential determined by:</a:t>
            </a:r>
          </a:p>
          <a:p>
            <a:pPr marL="2212848" lvl="1" indent="-457200">
              <a:buFont typeface="Arial" panose="020B0604020202020204" pitchFamily="34" charset="0"/>
              <a:buChar char="•"/>
            </a:pPr>
            <a:r>
              <a:rPr lang="en-US" sz="2600" dirty="0" smtClean="0">
                <a:solidFill>
                  <a:schemeClr val="bg1">
                    <a:lumMod val="9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Fraction ground covered by crop (%)</a:t>
            </a:r>
          </a:p>
          <a:p>
            <a:pPr marL="2212848" lvl="1" indent="-457200">
              <a:buFont typeface="Arial" panose="020B0604020202020204" pitchFamily="34" charset="0"/>
              <a:buChar char="•"/>
            </a:pPr>
            <a:r>
              <a:rPr lang="en-US" sz="2600" dirty="0" smtClean="0">
                <a:solidFill>
                  <a:schemeClr val="bg1">
                    <a:lumMod val="9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Cover crop height (cm)</a:t>
            </a:r>
          </a:p>
          <a:p>
            <a:pPr marL="2212848" lvl="1" indent="-457200">
              <a:buFont typeface="Arial" panose="020B0604020202020204" pitchFamily="34" charset="0"/>
              <a:buChar char="•"/>
            </a:pPr>
            <a:endParaRPr lang="en-US" sz="600" dirty="0" smtClean="0">
              <a:solidFill>
                <a:schemeClr val="bg1">
                  <a:lumMod val="9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 smtClean="0">
                <a:solidFill>
                  <a:schemeClr val="bg1">
                    <a:lumMod val="9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Weed suppression potential determined by:</a:t>
            </a:r>
          </a:p>
          <a:p>
            <a:pPr marL="2212848" lvl="1" indent="-457200">
              <a:buFont typeface="Arial" panose="020B0604020202020204" pitchFamily="34" charset="0"/>
              <a:buChar char="•"/>
            </a:pPr>
            <a:r>
              <a:rPr lang="en-US" sz="2600" dirty="0" smtClean="0">
                <a:solidFill>
                  <a:schemeClr val="bg1">
                    <a:lumMod val="9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Ratio of ground covered by (%) and height of (cm) cover crop vs. weeds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19" b="33184"/>
          <a:stretch/>
        </p:blipFill>
        <p:spPr>
          <a:xfrm>
            <a:off x="30029882" y="26110564"/>
            <a:ext cx="4572000" cy="2218737"/>
          </a:xfrm>
          <a:prstGeom prst="rect">
            <a:avLst/>
          </a:prstGeom>
          <a:ln w="38100">
            <a:solidFill>
              <a:schemeClr val="bg1">
                <a:lumMod val="95000"/>
              </a:schemeClr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84" r="19936" b="11160"/>
          <a:stretch/>
        </p:blipFill>
        <p:spPr>
          <a:xfrm>
            <a:off x="2299184" y="29639190"/>
            <a:ext cx="2038350" cy="4114800"/>
          </a:xfrm>
          <a:prstGeom prst="rect">
            <a:avLst/>
          </a:prstGeom>
          <a:ln w="38100">
            <a:solidFill>
              <a:schemeClr val="bg1">
                <a:lumMod val="95000"/>
              </a:schemeClr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31" t="17779" r="25562"/>
          <a:stretch/>
        </p:blipFill>
        <p:spPr>
          <a:xfrm>
            <a:off x="4640200" y="29639190"/>
            <a:ext cx="2038350" cy="4114800"/>
          </a:xfrm>
          <a:prstGeom prst="rect">
            <a:avLst/>
          </a:prstGeom>
          <a:ln w="38100">
            <a:solidFill>
              <a:schemeClr val="bg1">
                <a:lumMod val="95000"/>
              </a:schemeClr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2299184" y="25356335"/>
            <a:ext cx="5715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>
                <a:solidFill>
                  <a:srgbClr val="451B0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a)</a:t>
            </a:r>
            <a:endParaRPr lang="en-US" sz="2600" dirty="0">
              <a:solidFill>
                <a:srgbClr val="451B0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640200" y="25356334"/>
            <a:ext cx="5715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451B0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</a:t>
            </a:r>
            <a:r>
              <a:rPr lang="en-US" sz="2600" dirty="0" smtClean="0">
                <a:solidFill>
                  <a:srgbClr val="451B0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)</a:t>
            </a:r>
            <a:endParaRPr lang="en-US" sz="2600" dirty="0">
              <a:solidFill>
                <a:srgbClr val="451B0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299184" y="29639190"/>
            <a:ext cx="5715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>
                <a:solidFill>
                  <a:srgbClr val="451B0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c)</a:t>
            </a:r>
            <a:endParaRPr lang="en-US" sz="2600" dirty="0">
              <a:solidFill>
                <a:srgbClr val="451B0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640200" y="29639190"/>
            <a:ext cx="5715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451B0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</a:t>
            </a:r>
            <a:r>
              <a:rPr lang="en-US" sz="2600" dirty="0" smtClean="0">
                <a:solidFill>
                  <a:srgbClr val="451B0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)</a:t>
            </a:r>
            <a:endParaRPr lang="en-US" sz="2600" dirty="0">
              <a:solidFill>
                <a:srgbClr val="451B0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graphicFrame>
        <p:nvGraphicFramePr>
          <p:cNvPr id="32" name="Chart 3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58959757"/>
              </p:ext>
            </p:extLst>
          </p:nvPr>
        </p:nvGraphicFramePr>
        <p:xfrm>
          <a:off x="19691729" y="17470392"/>
          <a:ext cx="8229600" cy="5029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graphicFrame>
        <p:nvGraphicFramePr>
          <p:cNvPr id="36" name="Chart 3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74295112"/>
              </p:ext>
            </p:extLst>
          </p:nvPr>
        </p:nvGraphicFramePr>
        <p:xfrm>
          <a:off x="27427255" y="17569306"/>
          <a:ext cx="7086600" cy="5029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5"/>
          </a:graphicData>
        </a:graphic>
      </p:graphicFrame>
      <p:sp>
        <p:nvSpPr>
          <p:cNvPr id="38" name="TextBox 37"/>
          <p:cNvSpPr txBox="1"/>
          <p:nvPr/>
        </p:nvSpPr>
        <p:spPr>
          <a:xfrm>
            <a:off x="27380132" y="22724540"/>
            <a:ext cx="71337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solidFill>
                  <a:schemeClr val="bg1">
                    <a:lumMod val="9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Above</a:t>
            </a:r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    </a:t>
            </a:r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Average weekly cover crop plant growth progression before and after mowing on Jun. 31, 2015</a:t>
            </a:r>
            <a:endParaRPr lang="en-US" sz="1600" i="1" dirty="0">
              <a:solidFill>
                <a:schemeClr val="bg1">
                  <a:lumMod val="9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9691729" y="22724541"/>
            <a:ext cx="76884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solidFill>
                  <a:schemeClr val="bg1">
                    <a:lumMod val="9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Above</a:t>
            </a:r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    </a:t>
            </a:r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Average weed and cover crop fraction, displayed as a percentage, of overall vegetative ground cover between Jun. 15 and Jul. 15, 2015</a:t>
            </a:r>
            <a:endParaRPr lang="en-US" sz="1600" i="1" dirty="0">
              <a:solidFill>
                <a:schemeClr val="bg1">
                  <a:lumMod val="9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5709541"/>
              </p:ext>
            </p:extLst>
          </p:nvPr>
        </p:nvGraphicFramePr>
        <p:xfrm>
          <a:off x="19498647" y="11442691"/>
          <a:ext cx="15441051" cy="4754880"/>
        </p:xfrm>
        <a:graphic>
          <a:graphicData uri="http://schemas.openxmlformats.org/drawingml/2006/table">
            <a:tbl>
              <a:tblPr firstRow="1" bandRow="1">
                <a:tableStyleId>{793D81CF-94F2-401A-BA57-92F5A7B2D0C5}</a:tableStyleId>
              </a:tblPr>
              <a:tblGrid>
                <a:gridCol w="2126108"/>
                <a:gridCol w="1058779"/>
                <a:gridCol w="1235242"/>
                <a:gridCol w="1491916"/>
                <a:gridCol w="1844842"/>
                <a:gridCol w="1138989"/>
                <a:gridCol w="1058779"/>
                <a:gridCol w="1187116"/>
                <a:gridCol w="1379621"/>
                <a:gridCol w="1860884"/>
                <a:gridCol w="1058775"/>
              </a:tblGrid>
              <a:tr h="370840"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bg1">
                            <a:lumMod val="95000"/>
                          </a:schemeClr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548235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Average</a:t>
                      </a:r>
                      <a:r>
                        <a:rPr lang="en-US" sz="2400" baseline="0" dirty="0" smtClean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Crop Height</a:t>
                      </a:r>
                    </a:p>
                    <a:p>
                      <a:pPr algn="ctr"/>
                      <a:r>
                        <a:rPr lang="en-US" sz="1800" baseline="0" dirty="0" smtClean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------------------------------ cm </a:t>
                      </a:r>
                      <a:r>
                        <a:rPr lang="en-US" sz="1800" baseline="0" dirty="0" smtClean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------------------------------</a:t>
                      </a:r>
                      <a:endParaRPr lang="en-US" sz="1800" dirty="0">
                        <a:solidFill>
                          <a:schemeClr val="bg1">
                            <a:lumMod val="95000"/>
                          </a:schemeClr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54823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2000" dirty="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2000" dirty="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2000" dirty="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2000" dirty="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Average</a:t>
                      </a:r>
                      <a:r>
                        <a:rPr lang="en-US" sz="2400" baseline="0" dirty="0" smtClean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</a:t>
                      </a:r>
                      <a:r>
                        <a:rPr lang="en-US" sz="2400" baseline="0" dirty="0" smtClean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Ground Cover</a:t>
                      </a:r>
                      <a:r>
                        <a:rPr lang="en-US" sz="2400" baseline="30000" dirty="0" smtClean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†</a:t>
                      </a:r>
                      <a:endParaRPr lang="en-US" sz="2400" baseline="30000" dirty="0" smtClean="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  <a:p>
                      <a:pPr algn="ctr"/>
                      <a:r>
                        <a:rPr lang="en-US" sz="1800" baseline="0" dirty="0" smtClean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------------------------------ </a:t>
                      </a:r>
                      <a:r>
                        <a:rPr lang="en-US" sz="1800" baseline="0" dirty="0" smtClean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% </a:t>
                      </a:r>
                      <a:r>
                        <a:rPr lang="en-US" sz="1800" baseline="0" dirty="0" smtClean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------------------------------</a:t>
                      </a:r>
                      <a:endParaRPr lang="en-US" sz="1800" dirty="0">
                        <a:solidFill>
                          <a:schemeClr val="bg1">
                            <a:lumMod val="95000"/>
                          </a:schemeClr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54823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2000" dirty="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2000" dirty="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2000" dirty="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2000" dirty="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451B0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Date</a:t>
                      </a:r>
                      <a:endParaRPr lang="en-US" sz="2400" dirty="0">
                        <a:solidFill>
                          <a:srgbClr val="451B01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451B0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Alfalfa</a:t>
                      </a:r>
                      <a:endParaRPr lang="en-US" sz="2400" dirty="0">
                        <a:solidFill>
                          <a:srgbClr val="451B01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451B0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Fescue</a:t>
                      </a:r>
                      <a:endParaRPr lang="en-US" sz="2400" dirty="0">
                        <a:solidFill>
                          <a:srgbClr val="451B01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451B0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Siberian WG</a:t>
                      </a:r>
                      <a:endParaRPr lang="en-US" sz="2400" dirty="0">
                        <a:solidFill>
                          <a:srgbClr val="451B01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solidFill>
                            <a:srgbClr val="451B0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Streambank</a:t>
                      </a:r>
                      <a:r>
                        <a:rPr lang="en-US" sz="2400" dirty="0" smtClean="0">
                          <a:solidFill>
                            <a:srgbClr val="451B0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WG</a:t>
                      </a:r>
                      <a:endParaRPr lang="en-US" sz="2400" dirty="0">
                        <a:solidFill>
                          <a:srgbClr val="451B01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451B0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Barley</a:t>
                      </a:r>
                      <a:endParaRPr lang="en-US" sz="2400" dirty="0">
                        <a:solidFill>
                          <a:srgbClr val="451B01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451B0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Alfalfa</a:t>
                      </a:r>
                      <a:endParaRPr lang="en-US" sz="2400" dirty="0">
                        <a:solidFill>
                          <a:srgbClr val="451B01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451B0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Fescue</a:t>
                      </a:r>
                      <a:endParaRPr lang="en-US" sz="2400" dirty="0">
                        <a:solidFill>
                          <a:srgbClr val="451B01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451B0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Siberian</a:t>
                      </a:r>
                      <a:r>
                        <a:rPr lang="en-US" sz="2400" baseline="0" dirty="0" smtClean="0">
                          <a:solidFill>
                            <a:srgbClr val="451B0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</a:t>
                      </a:r>
                      <a:r>
                        <a:rPr lang="en-US" sz="2400" baseline="0" dirty="0" smtClean="0">
                          <a:solidFill>
                            <a:srgbClr val="451B0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WG</a:t>
                      </a:r>
                      <a:endParaRPr lang="en-US" sz="2400" dirty="0">
                        <a:solidFill>
                          <a:srgbClr val="451B01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solidFill>
                            <a:srgbClr val="451B0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Streambank</a:t>
                      </a:r>
                      <a:r>
                        <a:rPr lang="en-US" sz="2400" dirty="0" smtClean="0">
                          <a:solidFill>
                            <a:srgbClr val="451B0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</a:t>
                      </a:r>
                      <a:r>
                        <a:rPr lang="en-US" sz="2400" dirty="0" smtClean="0">
                          <a:solidFill>
                            <a:srgbClr val="451B0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WG</a:t>
                      </a:r>
                      <a:endParaRPr lang="en-US" sz="2400" dirty="0">
                        <a:solidFill>
                          <a:srgbClr val="451B01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451B0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Barley</a:t>
                      </a:r>
                      <a:endParaRPr lang="en-US" sz="2400" dirty="0">
                        <a:solidFill>
                          <a:srgbClr val="451B01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aseline="0" dirty="0" smtClean="0">
                          <a:solidFill>
                            <a:srgbClr val="451B0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10 Nov. 2014</a:t>
                      </a:r>
                      <a:endParaRPr lang="en-US" sz="2400" dirty="0">
                        <a:solidFill>
                          <a:srgbClr val="451B01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451B0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</a:t>
                      </a:r>
                      <a:endParaRPr lang="en-US" sz="2400" dirty="0">
                        <a:solidFill>
                          <a:srgbClr val="451B01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451B0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</a:t>
                      </a:r>
                      <a:endParaRPr lang="en-US" sz="2400" dirty="0">
                        <a:solidFill>
                          <a:srgbClr val="451B01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451B0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3</a:t>
                      </a:r>
                      <a:endParaRPr lang="en-US" sz="2400" dirty="0">
                        <a:solidFill>
                          <a:srgbClr val="451B01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451B0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3</a:t>
                      </a:r>
                      <a:endParaRPr lang="en-US" sz="2400" dirty="0">
                        <a:solidFill>
                          <a:srgbClr val="451B01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451B0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5</a:t>
                      </a:r>
                      <a:endParaRPr lang="en-US" sz="2400" dirty="0">
                        <a:solidFill>
                          <a:srgbClr val="451B01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451B0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&lt;1</a:t>
                      </a:r>
                      <a:endParaRPr lang="en-US" sz="2400" dirty="0">
                        <a:solidFill>
                          <a:srgbClr val="451B01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451B0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&lt;1</a:t>
                      </a:r>
                      <a:endParaRPr lang="en-US" sz="2400" dirty="0">
                        <a:solidFill>
                          <a:srgbClr val="451B01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451B0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&lt;1</a:t>
                      </a:r>
                      <a:endParaRPr lang="en-US" sz="2400" dirty="0">
                        <a:solidFill>
                          <a:srgbClr val="451B01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451B0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&lt;1</a:t>
                      </a:r>
                      <a:endParaRPr lang="en-US" sz="2400" dirty="0">
                        <a:solidFill>
                          <a:srgbClr val="451B01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451B0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</a:t>
                      </a:r>
                      <a:endParaRPr lang="en-US" sz="2400" dirty="0">
                        <a:solidFill>
                          <a:srgbClr val="451B01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rgbClr val="451B0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20</a:t>
                      </a:r>
                      <a:r>
                        <a:rPr lang="en-US" sz="2400" baseline="0" dirty="0" smtClean="0">
                          <a:solidFill>
                            <a:srgbClr val="451B0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Apr. 2015</a:t>
                      </a:r>
                      <a:endParaRPr lang="en-US" sz="2400" dirty="0">
                        <a:solidFill>
                          <a:srgbClr val="451B01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451B0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0</a:t>
                      </a:r>
                      <a:endParaRPr lang="en-US" sz="2400" dirty="0">
                        <a:solidFill>
                          <a:srgbClr val="451B01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451B0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8</a:t>
                      </a:r>
                      <a:endParaRPr lang="en-US" sz="2400" dirty="0">
                        <a:solidFill>
                          <a:srgbClr val="451B01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451B0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14</a:t>
                      </a:r>
                      <a:endParaRPr lang="en-US" sz="2400" dirty="0">
                        <a:solidFill>
                          <a:srgbClr val="451B01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451B0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5</a:t>
                      </a:r>
                      <a:endParaRPr lang="en-US" sz="2400" dirty="0">
                        <a:solidFill>
                          <a:srgbClr val="451B01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451B0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44</a:t>
                      </a:r>
                      <a:endParaRPr lang="en-US" sz="2400" dirty="0">
                        <a:solidFill>
                          <a:srgbClr val="451B01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451B0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0</a:t>
                      </a:r>
                      <a:endParaRPr lang="en-US" sz="2400" dirty="0">
                        <a:solidFill>
                          <a:srgbClr val="451B01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451B0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6</a:t>
                      </a:r>
                      <a:endParaRPr lang="en-US" sz="2400" dirty="0">
                        <a:solidFill>
                          <a:srgbClr val="451B01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451B0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23</a:t>
                      </a:r>
                      <a:endParaRPr lang="en-US" sz="2400" dirty="0">
                        <a:solidFill>
                          <a:srgbClr val="451B01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451B0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3</a:t>
                      </a:r>
                      <a:endParaRPr lang="en-US" sz="2400" dirty="0">
                        <a:solidFill>
                          <a:srgbClr val="451B01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451B0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82</a:t>
                      </a:r>
                      <a:endParaRPr lang="en-US" sz="2400" dirty="0">
                        <a:solidFill>
                          <a:srgbClr val="451B01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rgbClr val="451B0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17 Jun.</a:t>
                      </a:r>
                      <a:r>
                        <a:rPr lang="en-US" sz="2400" baseline="0" dirty="0" smtClean="0">
                          <a:solidFill>
                            <a:srgbClr val="451B0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2015</a:t>
                      </a:r>
                      <a:endParaRPr lang="en-US" sz="2400" dirty="0">
                        <a:solidFill>
                          <a:srgbClr val="451B01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451B0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22</a:t>
                      </a:r>
                      <a:endParaRPr lang="en-US" sz="2400" dirty="0">
                        <a:solidFill>
                          <a:srgbClr val="451B01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451B0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15</a:t>
                      </a:r>
                      <a:endParaRPr lang="en-US" sz="2400" dirty="0">
                        <a:solidFill>
                          <a:srgbClr val="451B01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451B0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48</a:t>
                      </a:r>
                      <a:endParaRPr lang="en-US" sz="2400" dirty="0">
                        <a:solidFill>
                          <a:srgbClr val="451B01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451B0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24</a:t>
                      </a:r>
                      <a:endParaRPr lang="en-US" sz="2400" dirty="0">
                        <a:solidFill>
                          <a:srgbClr val="451B01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451B0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44</a:t>
                      </a:r>
                      <a:endParaRPr lang="en-US" sz="2400" dirty="0">
                        <a:solidFill>
                          <a:srgbClr val="451B01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451B0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6</a:t>
                      </a:r>
                      <a:endParaRPr lang="en-US" sz="2400" dirty="0">
                        <a:solidFill>
                          <a:srgbClr val="451B01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451B0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23</a:t>
                      </a:r>
                      <a:endParaRPr lang="en-US" sz="2400" dirty="0">
                        <a:solidFill>
                          <a:srgbClr val="451B01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451B0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60</a:t>
                      </a:r>
                      <a:endParaRPr lang="en-US" sz="2400" dirty="0">
                        <a:solidFill>
                          <a:srgbClr val="451B01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451B0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28</a:t>
                      </a:r>
                      <a:endParaRPr lang="en-US" sz="2400" dirty="0">
                        <a:solidFill>
                          <a:srgbClr val="451B01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451B0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95</a:t>
                      </a:r>
                      <a:endParaRPr lang="en-US" sz="2400" dirty="0">
                        <a:solidFill>
                          <a:srgbClr val="451B01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rgbClr val="451B0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24 Jun. 2015</a:t>
                      </a:r>
                      <a:endParaRPr lang="en-US" sz="2400" dirty="0">
                        <a:solidFill>
                          <a:srgbClr val="451B01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451B0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31</a:t>
                      </a:r>
                      <a:endParaRPr lang="en-US" sz="2400" dirty="0">
                        <a:solidFill>
                          <a:srgbClr val="451B01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451B0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18</a:t>
                      </a:r>
                      <a:endParaRPr lang="en-US" sz="2400" dirty="0">
                        <a:solidFill>
                          <a:srgbClr val="451B01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451B0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57</a:t>
                      </a:r>
                      <a:endParaRPr lang="en-US" sz="2400" dirty="0">
                        <a:solidFill>
                          <a:srgbClr val="451B01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451B0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24</a:t>
                      </a:r>
                      <a:endParaRPr lang="en-US" sz="2400" dirty="0">
                        <a:solidFill>
                          <a:srgbClr val="451B01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451B0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44</a:t>
                      </a:r>
                      <a:endParaRPr lang="en-US" sz="2400" dirty="0">
                        <a:solidFill>
                          <a:srgbClr val="451B01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451B0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8</a:t>
                      </a:r>
                      <a:endParaRPr lang="en-US" sz="2400" dirty="0">
                        <a:solidFill>
                          <a:srgbClr val="451B01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451B0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18</a:t>
                      </a:r>
                      <a:endParaRPr lang="en-US" sz="2400" dirty="0">
                        <a:solidFill>
                          <a:srgbClr val="451B01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451B0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65</a:t>
                      </a:r>
                      <a:endParaRPr lang="en-US" sz="2400" dirty="0">
                        <a:solidFill>
                          <a:srgbClr val="451B01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451B0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35</a:t>
                      </a:r>
                      <a:endParaRPr lang="en-US" sz="2400" dirty="0">
                        <a:solidFill>
                          <a:srgbClr val="451B01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451B0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93</a:t>
                      </a:r>
                      <a:endParaRPr lang="en-US" sz="2400" dirty="0">
                        <a:solidFill>
                          <a:srgbClr val="451B01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rgbClr val="451B0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</a:t>
                      </a:r>
                      <a:r>
                        <a:rPr lang="en-US" sz="2400" baseline="0" dirty="0" smtClean="0">
                          <a:solidFill>
                            <a:srgbClr val="451B0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Jul. 2015</a:t>
                      </a:r>
                      <a:r>
                        <a:rPr lang="en-US" sz="2400" baseline="30000" dirty="0" smtClean="0">
                          <a:solidFill>
                            <a:srgbClr val="451B0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‡</a:t>
                      </a:r>
                      <a:endParaRPr lang="en-US" sz="2400" baseline="30000" dirty="0">
                        <a:solidFill>
                          <a:srgbClr val="451B01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451B0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15</a:t>
                      </a:r>
                      <a:endParaRPr lang="en-US" sz="2400" dirty="0">
                        <a:solidFill>
                          <a:srgbClr val="451B01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451B0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15</a:t>
                      </a:r>
                      <a:endParaRPr lang="en-US" sz="2400" dirty="0">
                        <a:solidFill>
                          <a:srgbClr val="451B01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451B0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15</a:t>
                      </a:r>
                      <a:endParaRPr lang="en-US" sz="2400" dirty="0">
                        <a:solidFill>
                          <a:srgbClr val="451B01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451B0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15</a:t>
                      </a:r>
                      <a:endParaRPr lang="en-US" sz="2400" dirty="0">
                        <a:solidFill>
                          <a:srgbClr val="451B01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451B0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15</a:t>
                      </a:r>
                      <a:endParaRPr lang="en-US" sz="2400" dirty="0">
                        <a:solidFill>
                          <a:srgbClr val="451B01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451B0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10</a:t>
                      </a:r>
                      <a:endParaRPr lang="en-US" sz="2400" dirty="0">
                        <a:solidFill>
                          <a:srgbClr val="451B01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451B0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15</a:t>
                      </a:r>
                      <a:endParaRPr lang="en-US" sz="2400" dirty="0">
                        <a:solidFill>
                          <a:srgbClr val="451B01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451B0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65</a:t>
                      </a:r>
                      <a:endParaRPr lang="en-US" sz="2400" dirty="0">
                        <a:solidFill>
                          <a:srgbClr val="451B01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451B0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35</a:t>
                      </a:r>
                      <a:endParaRPr lang="en-US" sz="2400" dirty="0">
                        <a:solidFill>
                          <a:srgbClr val="451B01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451B0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88</a:t>
                      </a:r>
                      <a:endParaRPr lang="en-US" sz="2400" dirty="0">
                        <a:solidFill>
                          <a:srgbClr val="451B01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rgbClr val="451B0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9</a:t>
                      </a:r>
                      <a:r>
                        <a:rPr lang="en-US" sz="2400" baseline="0" dirty="0" smtClean="0">
                          <a:solidFill>
                            <a:srgbClr val="451B0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Jul. 2015</a:t>
                      </a:r>
                      <a:endParaRPr lang="en-US" sz="2400" dirty="0">
                        <a:solidFill>
                          <a:srgbClr val="451B01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451B0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33</a:t>
                      </a:r>
                      <a:endParaRPr lang="en-US" sz="2400" dirty="0">
                        <a:solidFill>
                          <a:srgbClr val="451B01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451B0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27</a:t>
                      </a:r>
                      <a:endParaRPr lang="en-US" sz="2400" dirty="0">
                        <a:solidFill>
                          <a:srgbClr val="451B01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451B0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29</a:t>
                      </a:r>
                      <a:endParaRPr lang="en-US" sz="2400" dirty="0">
                        <a:solidFill>
                          <a:srgbClr val="451B01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451B0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34</a:t>
                      </a:r>
                      <a:endParaRPr lang="en-US" sz="2400" dirty="0">
                        <a:solidFill>
                          <a:srgbClr val="451B01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451B0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16</a:t>
                      </a:r>
                      <a:endParaRPr lang="en-US" sz="2400" dirty="0">
                        <a:solidFill>
                          <a:srgbClr val="451B01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451B0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20</a:t>
                      </a:r>
                      <a:endParaRPr lang="en-US" sz="2400" dirty="0">
                        <a:solidFill>
                          <a:srgbClr val="451B01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451B0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33</a:t>
                      </a:r>
                      <a:endParaRPr lang="en-US" sz="2400" dirty="0">
                        <a:solidFill>
                          <a:srgbClr val="451B01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451B0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63</a:t>
                      </a:r>
                      <a:endParaRPr lang="en-US" sz="2400" dirty="0">
                        <a:solidFill>
                          <a:srgbClr val="451B01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451B0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53</a:t>
                      </a:r>
                      <a:endParaRPr lang="en-US" sz="2400" dirty="0">
                        <a:solidFill>
                          <a:srgbClr val="451B01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451B0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90</a:t>
                      </a:r>
                      <a:endParaRPr lang="en-US" sz="2400" dirty="0">
                        <a:solidFill>
                          <a:srgbClr val="451B01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rgbClr val="451B0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15</a:t>
                      </a:r>
                      <a:r>
                        <a:rPr lang="en-US" sz="2400" baseline="0" dirty="0" smtClean="0">
                          <a:solidFill>
                            <a:srgbClr val="451B0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Jul. 2015</a:t>
                      </a:r>
                      <a:endParaRPr lang="en-US" sz="2400" dirty="0">
                        <a:solidFill>
                          <a:srgbClr val="451B01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451B0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33</a:t>
                      </a:r>
                      <a:endParaRPr lang="en-US" sz="2400" dirty="0">
                        <a:solidFill>
                          <a:srgbClr val="451B01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451B0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27</a:t>
                      </a:r>
                      <a:endParaRPr lang="en-US" sz="2400" dirty="0">
                        <a:solidFill>
                          <a:srgbClr val="451B01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451B0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29</a:t>
                      </a:r>
                      <a:endParaRPr lang="en-US" sz="2400" dirty="0">
                        <a:solidFill>
                          <a:srgbClr val="451B01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451B0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38</a:t>
                      </a:r>
                      <a:endParaRPr lang="en-US" sz="2400" dirty="0">
                        <a:solidFill>
                          <a:srgbClr val="451B01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451B0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16</a:t>
                      </a:r>
                      <a:endParaRPr lang="en-US" sz="2400" dirty="0">
                        <a:solidFill>
                          <a:srgbClr val="451B01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451B0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8</a:t>
                      </a:r>
                      <a:endParaRPr lang="en-US" sz="2400" dirty="0">
                        <a:solidFill>
                          <a:srgbClr val="451B01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451B0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18</a:t>
                      </a:r>
                      <a:endParaRPr lang="en-US" sz="2400" dirty="0">
                        <a:solidFill>
                          <a:srgbClr val="451B01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451B0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63</a:t>
                      </a:r>
                      <a:endParaRPr lang="en-US" sz="2400" dirty="0">
                        <a:solidFill>
                          <a:srgbClr val="451B01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451B0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38</a:t>
                      </a:r>
                      <a:endParaRPr lang="en-US" sz="2400" dirty="0">
                        <a:solidFill>
                          <a:srgbClr val="451B01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451B0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83</a:t>
                      </a:r>
                      <a:endParaRPr lang="en-US" sz="2400" dirty="0">
                        <a:solidFill>
                          <a:srgbClr val="451B01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8" name="TextBox 47"/>
          <p:cNvSpPr txBox="1"/>
          <p:nvPr/>
        </p:nvSpPr>
        <p:spPr>
          <a:xfrm>
            <a:off x="19476144" y="16222919"/>
            <a:ext cx="154394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solidFill>
                  <a:schemeClr val="bg1">
                    <a:lumMod val="9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Above</a:t>
            </a:r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    </a:t>
            </a:r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Average alfalfa, hard fescue (fescue), Siberian wheatgrass (WG), </a:t>
            </a:r>
            <a:r>
              <a:rPr lang="en-US" sz="1600" dirty="0" err="1" smtClean="0">
                <a:solidFill>
                  <a:schemeClr val="bg1">
                    <a:lumMod val="9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streambank</a:t>
            </a:r>
            <a:r>
              <a:rPr lang="en-US" sz="1600" dirty="0">
                <a:solidFill>
                  <a:schemeClr val="bg1">
                    <a:lumMod val="9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WG and barley</a:t>
            </a:r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crop height and percent ground cover as measured from Nov. 10, 2014 to July 15, 2015</a:t>
            </a:r>
          </a:p>
          <a:p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† Average percent ground cover reductions from previous week due to increased weed competition</a:t>
            </a:r>
          </a:p>
          <a:p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‡ Cover crops were mowed on Jun. 30, 2015 to a height of approximately 15 cm</a:t>
            </a:r>
            <a:endParaRPr lang="en-US" sz="1600" dirty="0">
              <a:solidFill>
                <a:schemeClr val="bg1">
                  <a:lumMod val="9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9912664" y="25579190"/>
            <a:ext cx="9412431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bg1">
                    <a:lumMod val="9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</a:t>
            </a:r>
            <a:r>
              <a:rPr lang="en-US" sz="2600" dirty="0" smtClean="0">
                <a:solidFill>
                  <a:schemeClr val="bg1">
                    <a:lumMod val="9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over crops evaluated in this study provided significant hop </a:t>
            </a:r>
            <a:r>
              <a:rPr lang="en-US" sz="2600" dirty="0" err="1" smtClean="0">
                <a:solidFill>
                  <a:schemeClr val="bg1">
                    <a:lumMod val="9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interrow</a:t>
            </a:r>
            <a:r>
              <a:rPr lang="en-US" sz="2600" dirty="0" smtClean="0">
                <a:solidFill>
                  <a:schemeClr val="bg1">
                    <a:lumMod val="9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ground cover and weed suppression compared to unplanted tilled and no-till </a:t>
            </a:r>
            <a:r>
              <a:rPr lang="en-US" sz="2600" dirty="0" err="1" smtClean="0">
                <a:solidFill>
                  <a:schemeClr val="bg1">
                    <a:lumMod val="9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interrows</a:t>
            </a:r>
            <a:r>
              <a:rPr lang="en-US" sz="2600" dirty="0" smtClean="0">
                <a:solidFill>
                  <a:schemeClr val="bg1">
                    <a:lumMod val="9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without additional irrigation or management expense</a:t>
            </a:r>
          </a:p>
          <a:p>
            <a:endParaRPr lang="en-US" sz="1600" dirty="0" smtClean="0">
              <a:solidFill>
                <a:schemeClr val="bg1">
                  <a:lumMod val="9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 smtClean="0">
                <a:solidFill>
                  <a:schemeClr val="bg1">
                    <a:lumMod val="9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Double or triple seeding rate and earliest fall planting recommended for best spring establishment</a:t>
            </a:r>
            <a:endParaRPr lang="en-US" sz="2600" dirty="0">
              <a:solidFill>
                <a:schemeClr val="bg1">
                  <a:lumMod val="9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600" dirty="0" smtClean="0">
              <a:solidFill>
                <a:schemeClr val="bg1">
                  <a:lumMod val="9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 smtClean="0">
                <a:solidFill>
                  <a:schemeClr val="bg1">
                    <a:lumMod val="9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Early season weed control most important for hops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bg1">
                  <a:lumMod val="9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 smtClean="0">
                <a:solidFill>
                  <a:schemeClr val="bg1">
                    <a:lumMod val="9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Cover crops will be evaluated for additional 2 to 3 years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1473391" y="21199782"/>
            <a:ext cx="8424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mow</a:t>
            </a:r>
            <a:endParaRPr lang="en-US" sz="2400" dirty="0">
              <a:solidFill>
                <a:srgbClr val="FFFF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H="1" flipV="1">
            <a:off x="31519808" y="20938666"/>
            <a:ext cx="314079" cy="348776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30031537" y="27882979"/>
            <a:ext cx="2285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Unplanted, no-till</a:t>
            </a:r>
            <a:endParaRPr lang="en-US" sz="2000" dirty="0">
              <a:solidFill>
                <a:srgbClr val="FFFF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33202360" y="27882979"/>
            <a:ext cx="10760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Barley</a:t>
            </a:r>
            <a:endParaRPr lang="en-US" sz="2000" dirty="0">
              <a:solidFill>
                <a:srgbClr val="FFFF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30009245" y="28335849"/>
            <a:ext cx="457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solidFill>
                  <a:schemeClr val="bg1">
                    <a:lumMod val="9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Above</a:t>
            </a:r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    Weeds in unplanted, no-till control </a:t>
            </a:r>
            <a:r>
              <a:rPr lang="en-US" sz="1600" dirty="0" err="1" smtClean="0">
                <a:solidFill>
                  <a:schemeClr val="bg1">
                    <a:lumMod val="9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interrow</a:t>
            </a:r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(left), and barley cover cropped </a:t>
            </a:r>
            <a:r>
              <a:rPr lang="en-US" sz="1600" dirty="0" err="1" smtClean="0">
                <a:solidFill>
                  <a:schemeClr val="bg1">
                    <a:lumMod val="9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interrow</a:t>
            </a:r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(right), taken in June, 2015</a:t>
            </a:r>
            <a:endParaRPr lang="en-US" sz="1600" i="1" dirty="0">
              <a:solidFill>
                <a:schemeClr val="bg1">
                  <a:lumMod val="9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cxnSp>
        <p:nvCxnSpPr>
          <p:cNvPr id="56" name="Straight Arrow Connector 55"/>
          <p:cNvCxnSpPr/>
          <p:nvPr/>
        </p:nvCxnSpPr>
        <p:spPr>
          <a:xfrm flipH="1" flipV="1">
            <a:off x="31174536" y="27534203"/>
            <a:ext cx="0" cy="348776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 flipH="1" flipV="1">
            <a:off x="33619760" y="27564557"/>
            <a:ext cx="0" cy="348776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5748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4754</TotalTime>
  <Words>923</Words>
  <Application>Microsoft Office PowerPoint</Application>
  <PresentationFormat>Custom</PresentationFormat>
  <Paragraphs>301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Helvetica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Sarah Del Moro</dc:creator>
  <cp:lastModifiedBy>Sarah Del Moro</cp:lastModifiedBy>
  <cp:revision>168</cp:revision>
  <dcterms:created xsi:type="dcterms:W3CDTF">2015-02-24T17:44:29Z</dcterms:created>
  <dcterms:modified xsi:type="dcterms:W3CDTF">2015-07-31T19:52:59Z</dcterms:modified>
</cp:coreProperties>
</file>