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8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Lexar:1601.Lalk.Analysis.Feb.2017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0784227672803172"/>
          <c:y val="0.0316454561570899"/>
          <c:w val="0.907648176165917"/>
          <c:h val="0.890859761932743"/>
        </c:manualLayout>
      </c:layout>
      <c:lineChart>
        <c:grouping val="standard"/>
        <c:varyColors val="0"/>
        <c:ser>
          <c:idx val="0"/>
          <c:order val="0"/>
          <c:tx>
            <c:strRef>
              <c:f>'60cm'!$C$59</c:f>
              <c:strCache>
                <c:ptCount val="1"/>
                <c:pt idx="0">
                  <c:v>Canola/Wheat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marker>
          <c:cat>
            <c:strRef>
              <c:f>'60cm'!$D$58:$H$58</c:f>
              <c:strCache>
                <c:ptCount val="5"/>
                <c:pt idx="0">
                  <c:v>08.22.16</c:v>
                </c:pt>
                <c:pt idx="1">
                  <c:v>09.22.16</c:v>
                </c:pt>
                <c:pt idx="2">
                  <c:v>10.17.16</c:v>
                </c:pt>
                <c:pt idx="3">
                  <c:v>11.16.16</c:v>
                </c:pt>
                <c:pt idx="4">
                  <c:v>01.20.17</c:v>
                </c:pt>
              </c:strCache>
            </c:strRef>
          </c:cat>
          <c:val>
            <c:numRef>
              <c:f>'60cm'!$D$59:$H$59</c:f>
              <c:numCache>
                <c:formatCode>0.0</c:formatCode>
                <c:ptCount val="5"/>
                <c:pt idx="0">
                  <c:v>4.796591266729226</c:v>
                </c:pt>
                <c:pt idx="1">
                  <c:v>5.48876071149471</c:v>
                </c:pt>
                <c:pt idx="2">
                  <c:v>5.397354930343941</c:v>
                </c:pt>
                <c:pt idx="3">
                  <c:v>5.486247873991447</c:v>
                </c:pt>
                <c:pt idx="4">
                  <c:v>5.402925327067291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2EB-4380-9ABD-F07E642C8BB9}"/>
            </c:ext>
          </c:extLst>
        </c:ser>
        <c:ser>
          <c:idx val="1"/>
          <c:order val="1"/>
          <c:tx>
            <c:strRef>
              <c:f>'60cm'!$C$60</c:f>
              <c:strCache>
                <c:ptCount val="1"/>
                <c:pt idx="0">
                  <c:v>Cowpea–Harvest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marker>
            <c:spPr>
              <a:solidFill>
                <a:sysClr val="windowText" lastClr="000000"/>
              </a:solidFill>
              <a:ln>
                <a:solidFill>
                  <a:sysClr val="windowText" lastClr="000000"/>
                </a:solidFill>
              </a:ln>
            </c:spPr>
          </c:marker>
          <c:cat>
            <c:strRef>
              <c:f>'60cm'!$D$58:$H$58</c:f>
              <c:strCache>
                <c:ptCount val="5"/>
                <c:pt idx="0">
                  <c:v>08.22.16</c:v>
                </c:pt>
                <c:pt idx="1">
                  <c:v>09.22.16</c:v>
                </c:pt>
                <c:pt idx="2">
                  <c:v>10.17.16</c:v>
                </c:pt>
                <c:pt idx="3">
                  <c:v>11.16.16</c:v>
                </c:pt>
                <c:pt idx="4">
                  <c:v>01.20.17</c:v>
                </c:pt>
              </c:strCache>
            </c:strRef>
          </c:cat>
          <c:val>
            <c:numRef>
              <c:f>'60cm'!$D$60:$H$60</c:f>
              <c:numCache>
                <c:formatCode>0.0</c:formatCode>
                <c:ptCount val="5"/>
                <c:pt idx="0">
                  <c:v>4.14993177695102</c:v>
                </c:pt>
                <c:pt idx="1">
                  <c:v>4.485177004053785</c:v>
                </c:pt>
                <c:pt idx="2">
                  <c:v>4.807412537889734</c:v>
                </c:pt>
                <c:pt idx="3">
                  <c:v>5.246014042038849</c:v>
                </c:pt>
                <c:pt idx="4">
                  <c:v>5.331154670559314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2EB-4380-9ABD-F07E642C8BB9}"/>
            </c:ext>
          </c:extLst>
        </c:ser>
        <c:ser>
          <c:idx val="2"/>
          <c:order val="2"/>
          <c:tx>
            <c:strRef>
              <c:f>'60cm'!$C$61</c:f>
              <c:strCache>
                <c:ptCount val="1"/>
                <c:pt idx="0">
                  <c:v>Guar–Harvest</c:v>
                </c:pt>
              </c:strCache>
            </c:strRef>
          </c:tx>
          <c:spPr>
            <a:ln>
              <a:solidFill>
                <a:sysClr val="windowText" lastClr="000000">
                  <a:lumMod val="50000"/>
                  <a:lumOff val="50000"/>
                </a:sysClr>
              </a:solidFill>
            </a:ln>
          </c:spPr>
          <c:marker>
            <c:spPr>
              <a:solidFill>
                <a:sysClr val="windowText" lastClr="000000">
                  <a:lumMod val="50000"/>
                  <a:lumOff val="50000"/>
                </a:sysClr>
              </a:solidFill>
              <a:ln>
                <a:solidFill>
                  <a:sysClr val="windowText" lastClr="000000">
                    <a:lumMod val="50000"/>
                    <a:lumOff val="50000"/>
                  </a:sysClr>
                </a:solidFill>
              </a:ln>
            </c:spPr>
          </c:marker>
          <c:cat>
            <c:strRef>
              <c:f>'60cm'!$D$58:$H$58</c:f>
              <c:strCache>
                <c:ptCount val="5"/>
                <c:pt idx="0">
                  <c:v>08.22.16</c:v>
                </c:pt>
                <c:pt idx="1">
                  <c:v>09.22.16</c:v>
                </c:pt>
                <c:pt idx="2">
                  <c:v>10.17.16</c:v>
                </c:pt>
                <c:pt idx="3">
                  <c:v>11.16.16</c:v>
                </c:pt>
                <c:pt idx="4">
                  <c:v>01.20.17</c:v>
                </c:pt>
              </c:strCache>
            </c:strRef>
          </c:cat>
          <c:val>
            <c:numRef>
              <c:f>'60cm'!$D$61:$H$61</c:f>
              <c:numCache>
                <c:formatCode>0.0</c:formatCode>
                <c:ptCount val="5"/>
                <c:pt idx="0">
                  <c:v>4.360700229776551</c:v>
                </c:pt>
                <c:pt idx="1">
                  <c:v>4.82674720100202</c:v>
                </c:pt>
                <c:pt idx="2">
                  <c:v>5.115210786058634</c:v>
                </c:pt>
                <c:pt idx="3">
                  <c:v>5.529140447492115</c:v>
                </c:pt>
                <c:pt idx="4">
                  <c:v>5.514811235446013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2EB-4380-9ABD-F07E642C8BB9}"/>
            </c:ext>
          </c:extLst>
        </c:ser>
        <c:ser>
          <c:idx val="3"/>
          <c:order val="3"/>
          <c:tx>
            <c:strRef>
              <c:f>'60cm'!$C$62</c:f>
              <c:strCache>
                <c:ptCount val="1"/>
                <c:pt idx="0">
                  <c:v>Legume Mix 20 lb/ac       Terminate 55-70 days     </c:v>
                </c:pt>
              </c:strCache>
            </c:strRef>
          </c:tx>
          <c:spPr>
            <a:ln>
              <a:solidFill>
                <a:srgbClr val="6A16BF"/>
              </a:solidFill>
            </a:ln>
          </c:spPr>
          <c:marker>
            <c:spPr>
              <a:solidFill>
                <a:srgbClr val="6A16BF"/>
              </a:solidFill>
              <a:ln>
                <a:solidFill>
                  <a:srgbClr val="6A16BF"/>
                </a:solidFill>
              </a:ln>
            </c:spPr>
          </c:marker>
          <c:cat>
            <c:strRef>
              <c:f>'60cm'!$D$58:$H$58</c:f>
              <c:strCache>
                <c:ptCount val="5"/>
                <c:pt idx="0">
                  <c:v>08.22.16</c:v>
                </c:pt>
                <c:pt idx="1">
                  <c:v>09.22.16</c:v>
                </c:pt>
                <c:pt idx="2">
                  <c:v>10.17.16</c:v>
                </c:pt>
                <c:pt idx="3">
                  <c:v>11.16.16</c:v>
                </c:pt>
                <c:pt idx="4">
                  <c:v>01.20.17</c:v>
                </c:pt>
              </c:strCache>
            </c:strRef>
          </c:cat>
          <c:val>
            <c:numRef>
              <c:f>'60cm'!$D$62:$H$62</c:f>
              <c:numCache>
                <c:formatCode>0.0</c:formatCode>
                <c:ptCount val="5"/>
                <c:pt idx="0">
                  <c:v>4.453164974132642</c:v>
                </c:pt>
                <c:pt idx="1">
                  <c:v>5.310234545429064</c:v>
                </c:pt>
                <c:pt idx="2">
                  <c:v>5.344943090272247</c:v>
                </c:pt>
                <c:pt idx="3">
                  <c:v>5.4953911356505</c:v>
                </c:pt>
                <c:pt idx="4">
                  <c:v>5.41619044901052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12EB-4380-9ABD-F07E642C8BB9}"/>
            </c:ext>
          </c:extLst>
        </c:ser>
        <c:ser>
          <c:idx val="4"/>
          <c:order val="4"/>
          <c:tx>
            <c:strRef>
              <c:f>'60cm'!$C$63</c:f>
              <c:strCache>
                <c:ptCount val="1"/>
                <c:pt idx="0">
                  <c:v>Mixed Species 15 lb/ac Terminate 55-70 days</c:v>
                </c:pt>
              </c:strCache>
            </c:strRef>
          </c:tx>
          <c:spPr>
            <a:ln>
              <a:solidFill>
                <a:srgbClr val="0000FF"/>
              </a:solidFill>
            </a:ln>
          </c:spPr>
          <c:marker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cat>
            <c:strRef>
              <c:f>'60cm'!$D$58:$H$58</c:f>
              <c:strCache>
                <c:ptCount val="5"/>
                <c:pt idx="0">
                  <c:v>08.22.16</c:v>
                </c:pt>
                <c:pt idx="1">
                  <c:v>09.22.16</c:v>
                </c:pt>
                <c:pt idx="2">
                  <c:v>10.17.16</c:v>
                </c:pt>
                <c:pt idx="3">
                  <c:v>11.16.16</c:v>
                </c:pt>
                <c:pt idx="4">
                  <c:v>01.20.17</c:v>
                </c:pt>
              </c:strCache>
            </c:strRef>
          </c:cat>
          <c:val>
            <c:numRef>
              <c:f>'60cm'!$D$63:$H$63</c:f>
              <c:numCache>
                <c:formatCode>0.0</c:formatCode>
                <c:ptCount val="5"/>
                <c:pt idx="0">
                  <c:v>4.371576136919975</c:v>
                </c:pt>
                <c:pt idx="1">
                  <c:v>5.592199358558757</c:v>
                </c:pt>
                <c:pt idx="2">
                  <c:v>5.79031299737797</c:v>
                </c:pt>
                <c:pt idx="3">
                  <c:v>5.674011173316209</c:v>
                </c:pt>
                <c:pt idx="4">
                  <c:v>5.494630696736849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12EB-4380-9ABD-F07E642C8BB9}"/>
            </c:ext>
          </c:extLst>
        </c:ser>
        <c:ser>
          <c:idx val="5"/>
          <c:order val="5"/>
          <c:tx>
            <c:strRef>
              <c:f>'60cm'!$C$64</c:f>
              <c:strCache>
                <c:ptCount val="1"/>
                <c:pt idx="0">
                  <c:v>Mixed Species 15 lb/ac Terminate 75-90 days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'60cm'!$D$58:$H$58</c:f>
              <c:strCache>
                <c:ptCount val="5"/>
                <c:pt idx="0">
                  <c:v>08.22.16</c:v>
                </c:pt>
                <c:pt idx="1">
                  <c:v>09.22.16</c:v>
                </c:pt>
                <c:pt idx="2">
                  <c:v>10.17.16</c:v>
                </c:pt>
                <c:pt idx="3">
                  <c:v>11.16.16</c:v>
                </c:pt>
                <c:pt idx="4">
                  <c:v>01.20.17</c:v>
                </c:pt>
              </c:strCache>
            </c:strRef>
          </c:cat>
          <c:val>
            <c:numRef>
              <c:f>'60cm'!$D$64:$H$64</c:f>
              <c:numCache>
                <c:formatCode>0.0</c:formatCode>
                <c:ptCount val="5"/>
                <c:pt idx="0">
                  <c:v>4.418425073618841</c:v>
                </c:pt>
                <c:pt idx="1">
                  <c:v>4.75569343261064</c:v>
                </c:pt>
                <c:pt idx="2">
                  <c:v>5.257009058442807</c:v>
                </c:pt>
                <c:pt idx="3">
                  <c:v>5.452248761001348</c:v>
                </c:pt>
                <c:pt idx="4">
                  <c:v>5.44954975425451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12EB-4380-9ABD-F07E642C8BB9}"/>
            </c:ext>
          </c:extLst>
        </c:ser>
        <c:ser>
          <c:idx val="6"/>
          <c:order val="6"/>
          <c:tx>
            <c:strRef>
              <c:f>'60cm'!$C$65</c:f>
              <c:strCache>
                <c:ptCount val="1"/>
                <c:pt idx="0">
                  <c:v>Mixed Species 20 lb/ac Terminate 55-70 days</c:v>
                </c:pt>
              </c:strCache>
            </c:strRef>
          </c:tx>
          <c:spPr>
            <a:ln>
              <a:solidFill>
                <a:srgbClr val="1F497D">
                  <a:lumMod val="60000"/>
                  <a:lumOff val="40000"/>
                </a:srgbClr>
              </a:solidFill>
            </a:ln>
          </c:spPr>
          <c:marker>
            <c:spPr>
              <a:solidFill>
                <a:srgbClr val="1F497D">
                  <a:lumMod val="60000"/>
                  <a:lumOff val="40000"/>
                </a:srgbClr>
              </a:solidFill>
              <a:ln>
                <a:solidFill>
                  <a:srgbClr val="1F497D">
                    <a:lumMod val="60000"/>
                    <a:lumOff val="40000"/>
                  </a:srgbClr>
                </a:solidFill>
              </a:ln>
            </c:spPr>
          </c:marker>
          <c:cat>
            <c:strRef>
              <c:f>'60cm'!$D$58:$H$58</c:f>
              <c:strCache>
                <c:ptCount val="5"/>
                <c:pt idx="0">
                  <c:v>08.22.16</c:v>
                </c:pt>
                <c:pt idx="1">
                  <c:v>09.22.16</c:v>
                </c:pt>
                <c:pt idx="2">
                  <c:v>10.17.16</c:v>
                </c:pt>
                <c:pt idx="3">
                  <c:v>11.16.16</c:v>
                </c:pt>
                <c:pt idx="4">
                  <c:v>01.20.17</c:v>
                </c:pt>
              </c:strCache>
            </c:strRef>
          </c:cat>
          <c:val>
            <c:numRef>
              <c:f>'60cm'!$D$65:$H$65</c:f>
              <c:numCache>
                <c:formatCode>0.0</c:formatCode>
                <c:ptCount val="5"/>
                <c:pt idx="0">
                  <c:v>4.164415041234846</c:v>
                </c:pt>
                <c:pt idx="1">
                  <c:v>5.20198829562406</c:v>
                </c:pt>
                <c:pt idx="2">
                  <c:v>5.358649228631428</c:v>
                </c:pt>
                <c:pt idx="3">
                  <c:v>5.437652369500491</c:v>
                </c:pt>
                <c:pt idx="4">
                  <c:v>5.355850062082379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12EB-4380-9ABD-F07E642C8BB9}"/>
            </c:ext>
          </c:extLst>
        </c:ser>
        <c:ser>
          <c:idx val="7"/>
          <c:order val="7"/>
          <c:tx>
            <c:strRef>
              <c:f>'60cm'!$C$66</c:f>
              <c:strCache>
                <c:ptCount val="1"/>
                <c:pt idx="0">
                  <c:v>Mixed Species 20 lb/ac Terminate 75-90 days</c:v>
                </c:pt>
              </c:strCache>
            </c:strRef>
          </c:tx>
          <c:spPr>
            <a:ln>
              <a:solidFill>
                <a:srgbClr val="FF41D2"/>
              </a:solidFill>
            </a:ln>
          </c:spPr>
          <c:marker>
            <c:spPr>
              <a:solidFill>
                <a:srgbClr val="FF41D2"/>
              </a:solidFill>
              <a:ln>
                <a:solidFill>
                  <a:srgbClr val="FF41D2"/>
                </a:solidFill>
              </a:ln>
            </c:spPr>
          </c:marker>
          <c:cat>
            <c:strRef>
              <c:f>'60cm'!$D$58:$H$58</c:f>
              <c:strCache>
                <c:ptCount val="5"/>
                <c:pt idx="0">
                  <c:v>08.22.16</c:v>
                </c:pt>
                <c:pt idx="1">
                  <c:v>09.22.16</c:v>
                </c:pt>
                <c:pt idx="2">
                  <c:v>10.17.16</c:v>
                </c:pt>
                <c:pt idx="3">
                  <c:v>11.16.16</c:v>
                </c:pt>
                <c:pt idx="4">
                  <c:v>01.20.17</c:v>
                </c:pt>
              </c:strCache>
            </c:strRef>
          </c:cat>
          <c:val>
            <c:numRef>
              <c:f>'60cm'!$D$66:$H$66</c:f>
              <c:numCache>
                <c:formatCode>0.0</c:formatCode>
                <c:ptCount val="5"/>
                <c:pt idx="0">
                  <c:v>4.397538704941406</c:v>
                </c:pt>
                <c:pt idx="1">
                  <c:v>4.679717333189302</c:v>
                </c:pt>
                <c:pt idx="2">
                  <c:v>5.410538207439274</c:v>
                </c:pt>
                <c:pt idx="3">
                  <c:v>5.492258241018671</c:v>
                </c:pt>
                <c:pt idx="4">
                  <c:v>5.412481968013589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12EB-4380-9ABD-F07E642C8BB9}"/>
            </c:ext>
          </c:extLst>
        </c:ser>
        <c:ser>
          <c:idx val="8"/>
          <c:order val="8"/>
          <c:tx>
            <c:strRef>
              <c:f>'60cm'!$C$67</c:f>
              <c:strCache>
                <c:ptCount val="1"/>
                <c:pt idx="0">
                  <c:v>Mungbean–Harvest</c:v>
                </c:pt>
              </c:strCache>
            </c:strRef>
          </c:tx>
          <c:spPr>
            <a:ln>
              <a:solidFill>
                <a:srgbClr val="9BBB59">
                  <a:lumMod val="75000"/>
                </a:srgbClr>
              </a:solidFill>
            </a:ln>
          </c:spPr>
          <c:marker>
            <c:spPr>
              <a:solidFill>
                <a:srgbClr val="9BBB59">
                  <a:lumMod val="75000"/>
                </a:srgbClr>
              </a:solidFill>
              <a:ln>
                <a:solidFill>
                  <a:srgbClr val="9BBB59">
                    <a:lumMod val="75000"/>
                  </a:srgbClr>
                </a:solidFill>
              </a:ln>
            </c:spPr>
          </c:marker>
          <c:cat>
            <c:strRef>
              <c:f>'60cm'!$D$58:$H$58</c:f>
              <c:strCache>
                <c:ptCount val="5"/>
                <c:pt idx="0">
                  <c:v>08.22.16</c:v>
                </c:pt>
                <c:pt idx="1">
                  <c:v>09.22.16</c:v>
                </c:pt>
                <c:pt idx="2">
                  <c:v>10.17.16</c:v>
                </c:pt>
                <c:pt idx="3">
                  <c:v>11.16.16</c:v>
                </c:pt>
                <c:pt idx="4">
                  <c:v>01.20.17</c:v>
                </c:pt>
              </c:strCache>
            </c:strRef>
          </c:cat>
          <c:val>
            <c:numRef>
              <c:f>'60cm'!$D$67:$H$67</c:f>
              <c:numCache>
                <c:formatCode>0.0</c:formatCode>
                <c:ptCount val="5"/>
                <c:pt idx="0">
                  <c:v>4.182709147138715</c:v>
                </c:pt>
                <c:pt idx="1">
                  <c:v>4.534108219185094</c:v>
                </c:pt>
                <c:pt idx="2">
                  <c:v>4.81589792071578</c:v>
                </c:pt>
                <c:pt idx="3">
                  <c:v>5.215871070330111</c:v>
                </c:pt>
                <c:pt idx="4">
                  <c:v>5.331273327401023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12EB-4380-9ABD-F07E642C8BB9}"/>
            </c:ext>
          </c:extLst>
        </c:ser>
        <c:ser>
          <c:idx val="9"/>
          <c:order val="9"/>
          <c:tx>
            <c:strRef>
              <c:f>'60cm'!$C$68</c:f>
              <c:strCache>
                <c:ptCount val="1"/>
                <c:pt idx="0">
                  <c:v>Wheat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pPr>
              <a:solidFill>
                <a:srgbClr val="008000"/>
              </a:solidFill>
              <a:ln>
                <a:solidFill>
                  <a:srgbClr val="008000"/>
                </a:solidFill>
              </a:ln>
            </c:spPr>
          </c:marker>
          <c:cat>
            <c:strRef>
              <c:f>'60cm'!$D$58:$H$58</c:f>
              <c:strCache>
                <c:ptCount val="5"/>
                <c:pt idx="0">
                  <c:v>08.22.16</c:v>
                </c:pt>
                <c:pt idx="1">
                  <c:v>09.22.16</c:v>
                </c:pt>
                <c:pt idx="2">
                  <c:v>10.17.16</c:v>
                </c:pt>
                <c:pt idx="3">
                  <c:v>11.16.16</c:v>
                </c:pt>
                <c:pt idx="4">
                  <c:v>01.20.17</c:v>
                </c:pt>
              </c:strCache>
            </c:strRef>
          </c:cat>
          <c:val>
            <c:numRef>
              <c:f>'60cm'!$D$68:$H$68</c:f>
              <c:numCache>
                <c:formatCode>0.0</c:formatCode>
                <c:ptCount val="5"/>
                <c:pt idx="0">
                  <c:v>4.81277719485322</c:v>
                </c:pt>
                <c:pt idx="1">
                  <c:v>5.551532363286729</c:v>
                </c:pt>
                <c:pt idx="2">
                  <c:v>5.949415816891697</c:v>
                </c:pt>
                <c:pt idx="3">
                  <c:v>5.651425866777661</c:v>
                </c:pt>
                <c:pt idx="4">
                  <c:v>5.584032261252315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12EB-4380-9ABD-F07E642C8B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5540664"/>
        <c:axId val="2135545560"/>
      </c:lineChart>
      <c:catAx>
        <c:axId val="213554066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135545560"/>
        <c:crosses val="autoZero"/>
        <c:auto val="1"/>
        <c:lblAlgn val="ctr"/>
        <c:lblOffset val="100"/>
        <c:noMultiLvlLbl val="1"/>
      </c:catAx>
      <c:valAx>
        <c:axId val="2135545560"/>
        <c:scaling>
          <c:orientation val="minMax"/>
          <c:min val="3.5"/>
        </c:scaling>
        <c:delete val="0"/>
        <c:axPos val="l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Stored soil moisture (inches)</a:t>
                </a:r>
              </a:p>
            </c:rich>
          </c:tx>
          <c:layout>
            <c:manualLayout>
              <c:xMode val="edge"/>
              <c:yMode val="edge"/>
              <c:x val="0.00438946008326799"/>
              <c:y val="0.223854303817892"/>
            </c:manualLayout>
          </c:layout>
          <c:overlay val="0"/>
        </c:title>
        <c:numFmt formatCode="0.0" sourceLinked="1"/>
        <c:majorTickMark val="cross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135540664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231121798765337"/>
          <c:y val="0.693621039907325"/>
          <c:w val="0.757308919835231"/>
          <c:h val="0.220358503757736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057904740129"/>
          <c:y val="0.0414183290451554"/>
          <c:w val="0.849067322120125"/>
          <c:h val="0.7177268425490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6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7"/>
            <c:invertIfNegative val="0"/>
            <c:bubble3D val="0"/>
            <c:spPr>
              <a:solidFill>
                <a:srgbClr val="00B0F0"/>
              </a:solidFill>
            </c:spPr>
          </c:dPt>
          <c:cat>
            <c:strRef>
              <c:f>Sheet1!$A$2:$A$9</c:f>
              <c:strCache>
                <c:ptCount val="8"/>
                <c:pt idx="0">
                  <c:v>Fallow</c:v>
                </c:pt>
                <c:pt idx="1">
                  <c:v>Guar</c:v>
                </c:pt>
                <c:pt idx="2">
                  <c:v>Mungbean</c:v>
                </c:pt>
                <c:pt idx="3">
                  <c:v>Broadleaf</c:v>
                </c:pt>
                <c:pt idx="4">
                  <c:v>Mix 15 W</c:v>
                </c:pt>
                <c:pt idx="5">
                  <c:v>Mix 20 W</c:v>
                </c:pt>
                <c:pt idx="6">
                  <c:v>Mix 15 M</c:v>
                </c:pt>
                <c:pt idx="7">
                  <c:v>Mix 20 M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1734.0</c:v>
                </c:pt>
                <c:pt idx="1">
                  <c:v>2055.0</c:v>
                </c:pt>
                <c:pt idx="2">
                  <c:v>1523.0</c:v>
                </c:pt>
                <c:pt idx="3">
                  <c:v>1239.0</c:v>
                </c:pt>
                <c:pt idx="4">
                  <c:v>1771.0</c:v>
                </c:pt>
                <c:pt idx="5">
                  <c:v>1541.0</c:v>
                </c:pt>
                <c:pt idx="6">
                  <c:v>4092.0</c:v>
                </c:pt>
                <c:pt idx="7">
                  <c:v>4049.0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2144615864"/>
        <c:axId val="2144549992"/>
      </c:barChart>
      <c:catAx>
        <c:axId val="2144615864"/>
        <c:scaling>
          <c:orientation val="minMax"/>
        </c:scaling>
        <c:delete val="0"/>
        <c:axPos val="b"/>
        <c:majorTickMark val="out"/>
        <c:minorTickMark val="none"/>
        <c:tickLblPos val="nextTo"/>
        <c:crossAx val="2144549992"/>
        <c:crosses val="autoZero"/>
        <c:auto val="1"/>
        <c:lblAlgn val="ctr"/>
        <c:lblOffset val="100"/>
        <c:noMultiLvlLbl val="0"/>
      </c:catAx>
      <c:valAx>
        <c:axId val="21445499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446158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2.28647E-7</cdr:x>
      <cdr:y>0.24322</cdr:y>
    </cdr:from>
    <cdr:to>
      <cdr:x>0.05502</cdr:x>
      <cdr:y>0.59477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610934" y="1789279"/>
          <a:ext cx="1703137" cy="4812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 dirty="0" smtClean="0"/>
            <a:t>Forage biomass (</a:t>
          </a:r>
          <a:r>
            <a:rPr lang="en-US" sz="1600" b="1" dirty="0" err="1" smtClean="0"/>
            <a:t>lb</a:t>
          </a:r>
          <a:r>
            <a:rPr lang="en-US" sz="1600" b="1" dirty="0" smtClean="0"/>
            <a:t>/ac)</a:t>
          </a:r>
          <a:endParaRPr lang="en-US" sz="16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C428-5EC7-0545-87F2-F542BDAE715B}" type="datetimeFigureOut">
              <a:rPr lang="en-US" smtClean="0"/>
              <a:t>4/1/17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FAE13-2704-6B42-B6AC-6FE325921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735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C428-5EC7-0545-87F2-F542BDAE715B}" type="datetimeFigureOut">
              <a:rPr lang="en-US" smtClean="0"/>
              <a:t>4/1/17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FAE13-2704-6B42-B6AC-6FE325921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5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C428-5EC7-0545-87F2-F542BDAE715B}" type="datetimeFigureOut">
              <a:rPr lang="en-US" smtClean="0"/>
              <a:t>4/1/17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FAE13-2704-6B42-B6AC-6FE325921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979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C428-5EC7-0545-87F2-F542BDAE715B}" type="datetimeFigureOut">
              <a:rPr lang="en-US" smtClean="0"/>
              <a:t>4/1/17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FAE13-2704-6B42-B6AC-6FE325921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58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C428-5EC7-0545-87F2-F542BDAE715B}" type="datetimeFigureOut">
              <a:rPr lang="en-US" smtClean="0"/>
              <a:t>4/1/17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FAE13-2704-6B42-B6AC-6FE325921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10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C428-5EC7-0545-87F2-F542BDAE715B}" type="datetimeFigureOut">
              <a:rPr lang="en-US" smtClean="0"/>
              <a:t>4/1/17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FAE13-2704-6B42-B6AC-6FE325921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35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C428-5EC7-0545-87F2-F542BDAE715B}" type="datetimeFigureOut">
              <a:rPr lang="en-US" smtClean="0"/>
              <a:t>4/1/17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FAE13-2704-6B42-B6AC-6FE325921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94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C428-5EC7-0545-87F2-F542BDAE715B}" type="datetimeFigureOut">
              <a:rPr lang="en-US" smtClean="0"/>
              <a:t>4/1/17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FAE13-2704-6B42-B6AC-6FE325921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675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C428-5EC7-0545-87F2-F542BDAE715B}" type="datetimeFigureOut">
              <a:rPr lang="en-US" smtClean="0"/>
              <a:t>4/1/17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FAE13-2704-6B42-B6AC-6FE325921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803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C428-5EC7-0545-87F2-F542BDAE715B}" type="datetimeFigureOut">
              <a:rPr lang="en-US" smtClean="0"/>
              <a:t>4/1/17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FAE13-2704-6B42-B6AC-6FE325921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25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C428-5EC7-0545-87F2-F542BDAE715B}" type="datetimeFigureOut">
              <a:rPr lang="en-US" smtClean="0"/>
              <a:t>4/1/17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FAE13-2704-6B42-B6AC-6FE325921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15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BC428-5EC7-0545-87F2-F542BDAE715B}" type="datetimeFigureOut">
              <a:rPr lang="en-US" smtClean="0"/>
              <a:t>4/1/17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FAE13-2704-6B42-B6AC-6FE325921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49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74738" y="474345"/>
            <a:ext cx="6890530" cy="72742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Stored Soil Moisture </a:t>
            </a:r>
            <a:r>
              <a:rPr lang="en-US" sz="2800" dirty="0" smtClean="0"/>
              <a:t>Upper 24”</a:t>
            </a:r>
            <a:endParaRPr lang="en-US" sz="2800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B8932E5B-EAC5-471F-AE13-2FB27B1F3F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454951"/>
              </p:ext>
            </p:extLst>
          </p:nvPr>
        </p:nvGraphicFramePr>
        <p:xfrm>
          <a:off x="44450" y="254000"/>
          <a:ext cx="9055100" cy="614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0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6224711"/>
              </p:ext>
            </p:extLst>
          </p:nvPr>
        </p:nvGraphicFramePr>
        <p:xfrm>
          <a:off x="193675" y="508000"/>
          <a:ext cx="8747125" cy="561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621275" y="117593"/>
            <a:ext cx="8747217" cy="97002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Fall Biomass Production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01301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22</Words>
  <Application>Microsoft Macintosh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Stored Soil Moisture Upper 24”</vt:lpstr>
      <vt:lpstr>PowerPoint Presentation</vt:lpstr>
    </vt:vector>
  </TitlesOfParts>
  <Company>Texas A&amp;M AgriLife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Stored Soil Moisture Upper 24”</dc:title>
  <dc:creator>Paul DeLaune</dc:creator>
  <cp:lastModifiedBy>Paul DeLaune</cp:lastModifiedBy>
  <cp:revision>2</cp:revision>
  <dcterms:created xsi:type="dcterms:W3CDTF">2017-04-02T01:34:39Z</dcterms:created>
  <dcterms:modified xsi:type="dcterms:W3CDTF">2017-04-02T02:06:00Z</dcterms:modified>
</cp:coreProperties>
</file>