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430" r:id="rId2"/>
    <p:sldId id="425" r:id="rId3"/>
    <p:sldId id="451" r:id="rId4"/>
    <p:sldId id="440" r:id="rId5"/>
    <p:sldId id="442" r:id="rId6"/>
    <p:sldId id="457" r:id="rId7"/>
    <p:sldId id="256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8" r:id="rId37"/>
    <p:sldId id="289" r:id="rId38"/>
    <p:sldId id="290" r:id="rId39"/>
    <p:sldId id="291" r:id="rId40"/>
    <p:sldId id="286" r:id="rId41"/>
    <p:sldId id="287" r:id="rId42"/>
    <p:sldId id="292" r:id="rId43"/>
    <p:sldId id="293" r:id="rId4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00"/>
    <a:srgbClr val="FFFF65"/>
    <a:srgbClr val="FFA7A7"/>
    <a:srgbClr val="EFDE45"/>
    <a:srgbClr val="B9B9FF"/>
    <a:srgbClr val="FFC5D8"/>
    <a:srgbClr val="ECECEC"/>
    <a:srgbClr val="B7FBCC"/>
    <a:srgbClr val="050666"/>
    <a:srgbClr val="00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1B080-9443-4F78-A2D2-EAF54C249722}" v="689" dt="2025-04-01T17:24:36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88378" autoAdjust="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17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1"/>
            <a:ext cx="4028440" cy="3517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3E839F56-52BF-4039-934E-CA659FC85E3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6"/>
            <a:ext cx="7437120" cy="2760346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3"/>
            <a:ext cx="4028440" cy="351737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3"/>
            <a:ext cx="4028440" cy="351737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6711FA6-6191-43F7-90C6-CFF57CFD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D8D24-2408-ABE8-5676-CFEC8FC64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003EBA-8D12-F6E8-23D4-51C73ABDE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47191C-B01D-83B0-6704-E2A66D721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7B1B1D-E36A-7308-0231-CF46E2B53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507F-85E6-4CA5-AB93-9B3303630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812E3-E347-6920-EABA-CF2786628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824AB2-8BE4-5C60-DBF0-DA827B457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787CED4-E02E-A0F9-DC5F-4FEDD6BD7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A72106-B04D-769C-A4F8-F876AAF0E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507F-85E6-4CA5-AB93-9B3303630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5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898EC-D707-B4A3-2537-C57F2B57B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8C454A6-A11A-0305-F25E-E6C6E4C5B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0DB52FE-F621-B69C-30B3-23B04D2EE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61E1BE-EAE9-5458-BD1F-4AA6DF224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507F-85E6-4CA5-AB93-9B3303630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A44B6-4748-0CFE-A103-96F15CAAB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B291F0-2E47-D343-A856-98231CF74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9F0276-8B4A-A8E1-E949-18FE8B8E1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5FECC5-1344-9703-993C-1D2C70597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507F-85E6-4CA5-AB93-9B33036307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8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06E2D-040A-DDAD-1D37-3F7EF7DE5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600621-BFFC-8ECD-234D-863AFB401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9132EE3-C40C-9FB8-10D2-DDF74E5E3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E4A61C-60B2-A278-AD18-77FC5F17C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507F-85E6-4CA5-AB93-9B3303630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ABED9-1F35-4E6C-B719-25ECD4980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BD07C3-1B9C-1BC0-9F9F-2E00E8F65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78FF86-80C6-3301-673D-5DAF92798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7284F7-C8AC-7877-FC41-F3E77EA5C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507F-85E6-4CA5-AB93-9B33036307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62DA-49C7-F2C0-AB69-85698385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40303-4FEB-FB39-0463-2A64FB822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712B6-D3BD-D7A7-7E45-CD84689E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DAFF-D3A0-FCD7-EBF9-2248DECB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8B98-0DE6-75C7-6057-517D33FB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7D22-CBD0-8DAF-113B-6132678C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A194E-73B1-51E9-07CE-5EF2F8259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25191-F1A2-5165-D1F7-D40E5F13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1C0E4-D846-0046-4095-AE6515EA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D74FE-16E2-EEFB-15D6-0902B5D0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73E8-132E-C367-4438-78E9970B8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F285E-4DEA-2E44-0255-617A55233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475AE-03E8-77B9-8BD0-584C3E4A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5BA5A-8C14-1282-A0C9-1F4BCAE6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76E32-6C57-334B-6193-3C24A5AB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6BA4-D259-832E-AF40-B8025F5D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7B40-FD24-FBD9-B902-D54EF2253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D358-E44E-008F-1039-57DB6158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4CD1-3CAA-916F-E684-2EF36AE0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9C9F7-8302-639A-F66C-AC3C0FC9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2F8-B1DF-7354-2E7A-60C9311D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9F271-5518-372D-0610-87A5222D8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0CFF5-4F31-0248-A7D2-41A66162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854EA-1998-F167-1DF0-564187BF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362C-FA31-9366-99DD-F8EC1282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CFD1-1F99-987A-2519-11B7C258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1D42A-ACD7-E729-DAF0-37381E36A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82C8D-BCBC-93D0-E01A-8B76DABB6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52120-FF74-AEA7-CB1B-643F672F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61E5C-F4B6-3450-D72C-90996569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1A18D-6B27-C8BA-5A4A-7B301C7C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E92C-00E4-75A2-B8B4-82EB1C01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C0644-1666-9680-4D59-B996CA3E3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8059C-88AF-0F22-4D15-C665378DD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73BC7-0E7A-CFD8-A853-9EF0E37BE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BA0C3-4775-9595-CD2E-0EC76EB4D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D4A9B-47C5-7CED-FA1F-1A0C5865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5660A-CA80-5106-1F33-A99B7AC9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BACCF-AC8C-66F2-C353-D455B7C9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7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E2B6-44C4-05BC-DE77-BD06A9C1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CB9A2-8EAD-F972-DF91-CB1B7A23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ECF02-3A30-70DF-7EB2-0F5692A6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19CB0-4A13-90E0-89A9-C9841990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1582B-5918-4C42-BB9B-76F60D6D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7EF40-3180-C9B2-E36C-998D0EAF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30EE7-9774-5756-E3E9-3F3337E7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2ED7-7BF9-0C8F-4478-2136247D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85DE8-0F99-D490-0926-642BEC0E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DE850-5266-4411-C0EB-E0E1F6D02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10909-F99A-9E46-07E2-75045AF7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BB79D-E889-782C-008E-D36E7A4E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406B4-CE19-1395-2D97-0068C053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0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E27C-5288-1C27-6227-CEB89D93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7D362-1DB5-FBE5-FCDF-7FEC72EA7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13D5C-0C0E-0645-E89A-D121749B4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FD713-DECA-5791-D043-5C60F847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31E95-CDF9-F86A-77BF-475E6BB4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28C30-7291-78A7-29DA-2055917B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1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E7020-75F9-3824-D9FD-CA634166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1C06-7E55-694F-6739-0E425BEC9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D49E7-7D93-9DA6-89E8-A35BC058F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92561-70FD-47CA-9541-4A031A8FEDD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7854-5BA2-7261-3CFD-EC74C5A79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042-F1F4-D999-B9E1-BE8480AB2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FDD8F-EB4A-4E13-8FF9-9872F4A6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CAC8E-601B-FD35-82EE-251630A2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96466CA-0FD3-30C3-DBF1-14FCBC46D396}"/>
              </a:ext>
            </a:extLst>
          </p:cNvPr>
          <p:cNvSpPr txBox="1">
            <a:spLocks/>
          </p:cNvSpPr>
          <p:nvPr/>
        </p:nvSpPr>
        <p:spPr>
          <a:xfrm>
            <a:off x="0" y="2635135"/>
            <a:ext cx="12215899" cy="1546167"/>
          </a:xfrm>
          <a:prstGeom prst="rect">
            <a:avLst/>
          </a:prstGeom>
          <a:solidFill>
            <a:srgbClr val="DA1A3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field experiments – Preliminary results: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 of cover crop on water use in a maize-soybean rotation system in West Central Nebraska.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DB0FB-2E4B-26AB-978A-668B2D59118D}"/>
              </a:ext>
            </a:extLst>
          </p:cNvPr>
          <p:cNvSpPr txBox="1"/>
          <p:nvPr/>
        </p:nvSpPr>
        <p:spPr>
          <a:xfrm>
            <a:off x="11718883" y="6398416"/>
            <a:ext cx="181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506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3433B-0904-1EEE-4B8F-9C952C02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13359"/>
            <a:ext cx="10696575" cy="2914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FB8ED9-D461-F079-B83C-DD3B4672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3429000"/>
            <a:ext cx="10696576" cy="29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F0D93-E29D-FC91-697F-243C7A5F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2697"/>
            <a:ext cx="11468100" cy="3124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B2EA0-431C-D832-2268-48E76A643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429000"/>
            <a:ext cx="11468100" cy="31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2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4F96E3-C9ED-3887-B47D-BCBE06FC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88457"/>
            <a:ext cx="11487150" cy="312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4D9B09-923C-40CE-1300-648258E2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429000"/>
            <a:ext cx="11487150" cy="31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47458-D922-ED6E-E660-0B9A93D9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60" y="185751"/>
            <a:ext cx="11169279" cy="3043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75DB7-879C-8AD2-B84A-66687DA5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0" y="3429000"/>
            <a:ext cx="11169279" cy="30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9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3380D-C4AD-6609-11B6-ADACE90E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" y="247650"/>
            <a:ext cx="11477625" cy="3127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96896-7D16-BBB5-F29C-A9685CCD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" y="3483113"/>
            <a:ext cx="11477625" cy="31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2CD9B-C12B-F10E-0E6D-AF479600E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26502"/>
            <a:ext cx="11753850" cy="3202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779FC-E523-D1BC-5D27-9A7DC51B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3542251"/>
            <a:ext cx="11753850" cy="3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04A117-289B-EBD4-F2EE-87E3DCAD0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71146"/>
            <a:ext cx="11515725" cy="3137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B07F3-ABD2-2F4F-8BF9-7D40C3BC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3438525"/>
            <a:ext cx="11515726" cy="31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D115C-078D-8CD9-F960-60541F7EF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67EB1-4307-35BA-2765-006FF7DB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211813"/>
            <a:ext cx="11401425" cy="3106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FA2FC-8DC1-ED8D-BB2E-01CADF68C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3539711"/>
            <a:ext cx="11401428" cy="31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6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AD66F-8A33-A844-03E9-521A811D2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F9A29-CFD1-BF49-776D-AE991382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39147"/>
            <a:ext cx="11668125" cy="3179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919158-6CA5-3123-09B0-9207E4F39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3429000"/>
            <a:ext cx="11668120" cy="31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7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00B9B-A3D7-DEBF-41A5-FA333C40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B7BDA-E923-A02B-DC73-4EF4E37F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87629"/>
            <a:ext cx="11630025" cy="3168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30E58-AB1E-0649-D6C3-64146681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429000"/>
            <a:ext cx="11630026" cy="31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77967-B3A0-422C-DDCF-95BFAFD0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D76C89A-7339-F125-722E-A50AF4767E4D}"/>
              </a:ext>
            </a:extLst>
          </p:cNvPr>
          <p:cNvSpPr txBox="1"/>
          <p:nvPr/>
        </p:nvSpPr>
        <p:spPr>
          <a:xfrm>
            <a:off x="858982" y="677688"/>
            <a:ext cx="10680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Experiment Overview: A quick recap for the committee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7379EE1-EA90-0C25-F427-24A88003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71" y="1329338"/>
            <a:ext cx="11815062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question: </a:t>
            </a:r>
          </a:p>
          <a:p>
            <a:r>
              <a:rPr lang="en-US" sz="2000" dirty="0">
                <a:solidFill>
                  <a:srgbClr val="1D1C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the use of cover crops improve the water use efficiency in soybean regardless of the water regime?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FB880ED-F6BE-90A0-50DE-9754E7849843}"/>
              </a:ext>
            </a:extLst>
          </p:cNvPr>
          <p:cNvSpPr txBox="1">
            <a:spLocks/>
          </p:cNvSpPr>
          <p:nvPr/>
        </p:nvSpPr>
        <p:spPr>
          <a:xfrm>
            <a:off x="173470" y="4293350"/>
            <a:ext cx="11815062" cy="1139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Objective: </a:t>
            </a:r>
          </a:p>
          <a:p>
            <a:r>
              <a:rPr lang="en-US" sz="2000" dirty="0">
                <a:solidFill>
                  <a:srgbClr val="1D1C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 how the water use efficiency of soybean can be affected by cover crop use across water regimes in West Central Nebraska.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A5FE6-D5CD-EB81-EFD4-F0602F3BB640}"/>
              </a:ext>
            </a:extLst>
          </p:cNvPr>
          <p:cNvSpPr txBox="1"/>
          <p:nvPr/>
        </p:nvSpPr>
        <p:spPr>
          <a:xfrm>
            <a:off x="173470" y="2950565"/>
            <a:ext cx="11815063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en-US" sz="20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Hypothesis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sz="2000" dirty="0">
                <a:solidFill>
                  <a:srgbClr val="1D1C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use of cover crops increases the water use efficiency regardless of the water regime.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5FE7193-52A1-8252-F4B5-CF17AB102CE8}"/>
              </a:ext>
            </a:extLst>
          </p:cNvPr>
          <p:cNvSpPr txBox="1">
            <a:spLocks/>
          </p:cNvSpPr>
          <p:nvPr/>
        </p:nvSpPr>
        <p:spPr>
          <a:xfrm>
            <a:off x="-26947" y="0"/>
            <a:ext cx="12215899" cy="433569"/>
          </a:xfrm>
          <a:prstGeom prst="rect">
            <a:avLst/>
          </a:prstGeom>
          <a:solidFill>
            <a:srgbClr val="DA1A3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field experiments - Preliminary Results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DB92C-A51E-C67D-929E-92BB935C2BBB}"/>
              </a:ext>
            </a:extLst>
          </p:cNvPr>
          <p:cNvSpPr txBox="1"/>
          <p:nvPr/>
        </p:nvSpPr>
        <p:spPr>
          <a:xfrm>
            <a:off x="11718883" y="6398416"/>
            <a:ext cx="181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19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BEC16-2D6D-3760-972C-9B663BAAE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74686-A0DB-B83B-6503-604D9B6D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" y="222609"/>
            <a:ext cx="11768138" cy="3206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AB604-A5E3-B64D-6E63-5B2583873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" y="3531372"/>
            <a:ext cx="11768138" cy="32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85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40CC6-74C5-8A4C-8F23-470344508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4438C-6E32-176C-45A9-CC61478B4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" y="199252"/>
            <a:ext cx="11853863" cy="3229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B3449-0E6E-4F2A-C206-FD2FBA93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3528626"/>
            <a:ext cx="11925300" cy="32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2CFBB-43AE-A5F0-52B3-1244821BD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C2F76-D819-75EB-62BB-560FA99E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91382"/>
            <a:ext cx="11515725" cy="3137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FA4A9-7DF4-3CA3-56F7-29792B03B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3429000"/>
            <a:ext cx="11515725" cy="31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EA7A2-5091-E508-EB4C-41668B5E1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41094-D980-B976-2322-1A35E2CD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244669"/>
            <a:ext cx="11687175" cy="3184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F5B3C-76F7-88D5-C5B1-83A56C562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1" y="3543907"/>
            <a:ext cx="11687175" cy="31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3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963756-3440-293B-96C2-F4C1F3B08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73686"/>
            <a:ext cx="11296650" cy="3077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314ED-3AF9-BC43-9B19-71A283BF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3606387"/>
            <a:ext cx="11296650" cy="30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717F-D815-D398-51BC-54486C6FA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DAB134-668F-787E-0F4D-EA396799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305241"/>
            <a:ext cx="11058525" cy="3013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AA48B-3AEF-D943-4750-9FFBBF2B6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6" y="3539712"/>
            <a:ext cx="11058525" cy="30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700B0-0AEC-D3B9-E40B-43501FD5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D5C69-32FE-BBB5-4C02-77054ED9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43009"/>
            <a:ext cx="11391900" cy="3103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82638-8D1F-BC50-8C6B-4601692C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614199"/>
            <a:ext cx="11391900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5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05311-CEFE-483C-95F9-65AE9220C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DD51B1-D4F5-97B6-E523-DD19EDE5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09191"/>
            <a:ext cx="11306175" cy="3080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229C4-F143-20F5-14DC-4888D3938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3429000"/>
            <a:ext cx="11306175" cy="30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4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3E737-F527-31AF-20A5-B0906E6C7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2B3A66-CA9E-612C-7BB3-27584D63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27" y="303420"/>
            <a:ext cx="11471545" cy="3125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CB3A3-B134-89EE-F15F-60811D1C0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27" y="3580710"/>
            <a:ext cx="11471545" cy="31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F869D-CDEC-48A0-6D53-A2C594E54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F3191-4C67-6031-CD0B-F5626AF7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6263"/>
            <a:ext cx="11277600" cy="3072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715C1-59FC-468E-A4D5-F3C5577C2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59506"/>
            <a:ext cx="11277600" cy="30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5A1E-068B-05AE-79A8-992B1E408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9B00702-6010-EB23-2F79-11E9B3D718ED}"/>
              </a:ext>
            </a:extLst>
          </p:cNvPr>
          <p:cNvSpPr txBox="1"/>
          <p:nvPr/>
        </p:nvSpPr>
        <p:spPr>
          <a:xfrm>
            <a:off x="219497" y="963798"/>
            <a:ext cx="6486287" cy="3376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research farms in North Platte, Brule, Grant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NE, and at Bayer field research in Gothenburg.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strips of cover crop with 68 m long x 12.2 m wide and two strips without cover crop with same plot sizes.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 irrigation treatments with four replications in each location.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each field, we have 40 Neutron tubes and three data loggers with Watermarks sensors at four depths.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30E7A-5924-ECA6-8F12-B9097C002DFF}"/>
              </a:ext>
            </a:extLst>
          </p:cNvPr>
          <p:cNvSpPr txBox="1"/>
          <p:nvPr/>
        </p:nvSpPr>
        <p:spPr>
          <a:xfrm>
            <a:off x="849746" y="522862"/>
            <a:ext cx="10680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Experiment Overview: A quick recap for the committee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4983901-60E6-0811-CEAE-8D3C7C1FC563}"/>
              </a:ext>
            </a:extLst>
          </p:cNvPr>
          <p:cNvSpPr txBox="1">
            <a:spLocks/>
          </p:cNvSpPr>
          <p:nvPr/>
        </p:nvSpPr>
        <p:spPr>
          <a:xfrm>
            <a:off x="-26947" y="0"/>
            <a:ext cx="12215899" cy="433569"/>
          </a:xfrm>
          <a:prstGeom prst="rect">
            <a:avLst/>
          </a:prstGeom>
          <a:solidFill>
            <a:srgbClr val="DA1A3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field experiments - Preliminary Results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37EB2-DA95-F35A-4E1E-D9C30E8EF3CE}"/>
              </a:ext>
            </a:extLst>
          </p:cNvPr>
          <p:cNvSpPr txBox="1"/>
          <p:nvPr/>
        </p:nvSpPr>
        <p:spPr>
          <a:xfrm>
            <a:off x="11718883" y="6398416"/>
            <a:ext cx="401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C78F9CCA-6B40-4F4F-B2E3-5213943B0458}"/>
              </a:ext>
            </a:extLst>
          </p:cNvPr>
          <p:cNvSpPr txBox="1"/>
          <p:nvPr/>
        </p:nvSpPr>
        <p:spPr>
          <a:xfrm>
            <a:off x="6971453" y="84372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0">
                <a:solidFill>
                  <a:prstClr val="white"/>
                </a:solidFill>
                <a:latin typeface="URWGroteskT"/>
              </a:rPr>
              <a:t>Soybean</a:t>
            </a:r>
            <a:endParaRPr lang="en-US" b="1" kern="0">
              <a:solidFill>
                <a:prstClr val="white"/>
              </a:solidFill>
              <a:latin typeface="URWGrotesk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DF59D0-B2CB-7380-A983-C96E647EFDE4}"/>
              </a:ext>
            </a:extLst>
          </p:cNvPr>
          <p:cNvSpPr/>
          <p:nvPr/>
        </p:nvSpPr>
        <p:spPr>
          <a:xfrm>
            <a:off x="8797392" y="2310183"/>
            <a:ext cx="228600" cy="209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ED8823-B6A9-5F8D-8577-3CD38E798077}"/>
              </a:ext>
            </a:extLst>
          </p:cNvPr>
          <p:cNvSpPr/>
          <p:nvPr/>
        </p:nvSpPr>
        <p:spPr>
          <a:xfrm>
            <a:off x="9380278" y="2643745"/>
            <a:ext cx="228600" cy="209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698529-FAC2-0DCA-8E2B-D4D018B3F48F}"/>
              </a:ext>
            </a:extLst>
          </p:cNvPr>
          <p:cNvSpPr/>
          <p:nvPr/>
        </p:nvSpPr>
        <p:spPr>
          <a:xfrm>
            <a:off x="9390133" y="2462583"/>
            <a:ext cx="228600" cy="209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C83F1D7-4BA2-1A2C-419D-3337FFF14C41}"/>
              </a:ext>
            </a:extLst>
          </p:cNvPr>
          <p:cNvSpPr/>
          <p:nvPr/>
        </p:nvSpPr>
        <p:spPr>
          <a:xfrm>
            <a:off x="8046778" y="2175461"/>
            <a:ext cx="228600" cy="209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9AD2818-91CC-0B89-4461-C35EE5D30226}"/>
              </a:ext>
            </a:extLst>
          </p:cNvPr>
          <p:cNvSpPr/>
          <p:nvPr/>
        </p:nvSpPr>
        <p:spPr>
          <a:xfrm>
            <a:off x="8400382" y="2108050"/>
            <a:ext cx="228600" cy="209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3" name="Picture 32" descr="A field with a small plant growing&#10;&#10;Description automatically generated with medium confidence">
            <a:extLst>
              <a:ext uri="{FF2B5EF4-FFF2-40B4-BE49-F238E27FC236}">
                <a16:creationId xmlns:a16="http://schemas.microsoft.com/office/drawing/2014/main" id="{8771B9D6-5975-B615-0A73-DA58FBD33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01" y="4266253"/>
            <a:ext cx="1906202" cy="25416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1930A2-0AFF-C3E0-0E96-81B3DA0FB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553" y="3290169"/>
            <a:ext cx="2730059" cy="3563258"/>
          </a:xfrm>
          <a:prstGeom prst="rect">
            <a:avLst/>
          </a:prstGeom>
        </p:spPr>
      </p:pic>
      <p:pic>
        <p:nvPicPr>
          <p:cNvPr id="35" name="Picture 34" descr="Diagram of a device that is used to measure the soil&#10;&#10;Description automatically generated with medium confidence">
            <a:extLst>
              <a:ext uri="{FF2B5EF4-FFF2-40B4-BE49-F238E27FC236}">
                <a16:creationId xmlns:a16="http://schemas.microsoft.com/office/drawing/2014/main" id="{E78BB21F-F1EF-1E2F-1EC0-27CDC23CE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77" y="4273646"/>
            <a:ext cx="1488335" cy="2526819"/>
          </a:xfrm>
          <a:prstGeom prst="rect">
            <a:avLst/>
          </a:prstGeom>
        </p:spPr>
      </p:pic>
      <p:sp>
        <p:nvSpPr>
          <p:cNvPr id="36" name="TextBox 17">
            <a:extLst>
              <a:ext uri="{FF2B5EF4-FFF2-40B4-BE49-F238E27FC236}">
                <a16:creationId xmlns:a16="http://schemas.microsoft.com/office/drawing/2014/main" id="{C78F9CCA-6B40-4F4F-B2E3-5213943B0458}"/>
              </a:ext>
            </a:extLst>
          </p:cNvPr>
          <p:cNvSpPr txBox="1"/>
          <p:nvPr/>
        </p:nvSpPr>
        <p:spPr>
          <a:xfrm>
            <a:off x="7598087" y="1228804"/>
            <a:ext cx="131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prstClr val="white"/>
                </a:solidFill>
                <a:latin typeface="URWGroteskT"/>
              </a:rPr>
              <a:t>Soybean</a:t>
            </a:r>
            <a:endParaRPr lang="en-US" b="1" kern="0" dirty="0">
              <a:solidFill>
                <a:prstClr val="white"/>
              </a:solidFill>
              <a:latin typeface="URWGroteskT"/>
            </a:endParaRPr>
          </a:p>
        </p:txBody>
      </p:sp>
      <p:pic>
        <p:nvPicPr>
          <p:cNvPr id="37" name="Picture 36" descr="A map of the state of kansas&#10;&#10;Description automatically generated">
            <a:extLst>
              <a:ext uri="{FF2B5EF4-FFF2-40B4-BE49-F238E27FC236}">
                <a16:creationId xmlns:a16="http://schemas.microsoft.com/office/drawing/2014/main" id="{85E24CD1-66AA-07F6-2D00-410899CC0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31" y="957789"/>
            <a:ext cx="5410672" cy="2121737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75ED8823-B6A9-5F8D-8577-3CD38E798077}"/>
              </a:ext>
            </a:extLst>
          </p:cNvPr>
          <p:cNvSpPr/>
          <p:nvPr/>
        </p:nvSpPr>
        <p:spPr>
          <a:xfrm>
            <a:off x="9621217" y="2520737"/>
            <a:ext cx="187658" cy="1885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698529-FAC2-0DCA-8E2B-D4D018B3F48F}"/>
              </a:ext>
            </a:extLst>
          </p:cNvPr>
          <p:cNvSpPr/>
          <p:nvPr/>
        </p:nvSpPr>
        <p:spPr>
          <a:xfrm>
            <a:off x="9631072" y="2339575"/>
            <a:ext cx="187658" cy="1885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C83F1D7-4BA2-1A2C-419D-3337FFF14C41}"/>
              </a:ext>
            </a:extLst>
          </p:cNvPr>
          <p:cNvSpPr/>
          <p:nvPr/>
        </p:nvSpPr>
        <p:spPr>
          <a:xfrm>
            <a:off x="7671443" y="1785809"/>
            <a:ext cx="421124" cy="4101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AD2818-91CC-0B89-4461-C35EE5D30226}"/>
              </a:ext>
            </a:extLst>
          </p:cNvPr>
          <p:cNvSpPr/>
          <p:nvPr/>
        </p:nvSpPr>
        <p:spPr>
          <a:xfrm>
            <a:off x="10040457" y="2203413"/>
            <a:ext cx="187658" cy="1885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21C1CCB-434C-4C32-4D7D-E2E3FBB1F249}"/>
              </a:ext>
            </a:extLst>
          </p:cNvPr>
          <p:cNvSpPr/>
          <p:nvPr/>
        </p:nvSpPr>
        <p:spPr>
          <a:xfrm>
            <a:off x="8615012" y="1989581"/>
            <a:ext cx="93829" cy="94291"/>
          </a:xfrm>
          <a:prstGeom prst="ellipse">
            <a:avLst/>
          </a:prstGeom>
          <a:solidFill>
            <a:srgbClr val="FD01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236E67-B72B-5601-6DED-35D4311A0887}"/>
              </a:ext>
            </a:extLst>
          </p:cNvPr>
          <p:cNvSpPr/>
          <p:nvPr/>
        </p:nvSpPr>
        <p:spPr>
          <a:xfrm>
            <a:off x="8098736" y="2205079"/>
            <a:ext cx="93829" cy="94291"/>
          </a:xfrm>
          <a:prstGeom prst="ellipse">
            <a:avLst/>
          </a:prstGeom>
          <a:solidFill>
            <a:srgbClr val="FD01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429F610-6CD0-3048-692D-903E944E150C}"/>
              </a:ext>
            </a:extLst>
          </p:cNvPr>
          <p:cNvSpPr/>
          <p:nvPr/>
        </p:nvSpPr>
        <p:spPr>
          <a:xfrm>
            <a:off x="7890527" y="1996452"/>
            <a:ext cx="93829" cy="94291"/>
          </a:xfrm>
          <a:prstGeom prst="ellipse">
            <a:avLst/>
          </a:prstGeom>
          <a:solidFill>
            <a:srgbClr val="FD01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71F503-B003-BF98-2085-485B8A14B97F}"/>
              </a:ext>
            </a:extLst>
          </p:cNvPr>
          <p:cNvSpPr/>
          <p:nvPr/>
        </p:nvSpPr>
        <p:spPr>
          <a:xfrm>
            <a:off x="7847278" y="2204812"/>
            <a:ext cx="248992" cy="314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4AE770F-C2FB-7395-17C2-D6CC833FE6CC}"/>
              </a:ext>
            </a:extLst>
          </p:cNvPr>
          <p:cNvSpPr/>
          <p:nvPr/>
        </p:nvSpPr>
        <p:spPr>
          <a:xfrm>
            <a:off x="8240213" y="2100036"/>
            <a:ext cx="226722" cy="209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535B98F-862D-12C5-ACB0-9BE312BC4163}"/>
              </a:ext>
            </a:extLst>
          </p:cNvPr>
          <p:cNvSpPr/>
          <p:nvPr/>
        </p:nvSpPr>
        <p:spPr>
          <a:xfrm>
            <a:off x="8419030" y="2052518"/>
            <a:ext cx="226722" cy="209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B0B0329-FCFA-CFA2-CC4C-6268C31CD196}"/>
              </a:ext>
            </a:extLst>
          </p:cNvPr>
          <p:cNvSpPr/>
          <p:nvPr/>
        </p:nvSpPr>
        <p:spPr>
          <a:xfrm>
            <a:off x="10445182" y="2152656"/>
            <a:ext cx="226722" cy="209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13AD13E-85FE-CE61-94D1-D86B0ED76262}"/>
              </a:ext>
            </a:extLst>
          </p:cNvPr>
          <p:cNvSpPr/>
          <p:nvPr/>
        </p:nvSpPr>
        <p:spPr>
          <a:xfrm>
            <a:off x="8566676" y="2113091"/>
            <a:ext cx="226722" cy="209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1AF3957-8184-A6D6-423C-B1E5712B51FF}"/>
              </a:ext>
            </a:extLst>
          </p:cNvPr>
          <p:cNvSpPr/>
          <p:nvPr/>
        </p:nvSpPr>
        <p:spPr>
          <a:xfrm>
            <a:off x="9412079" y="2363056"/>
            <a:ext cx="226722" cy="209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E9DDEF7-7289-6CC7-EA6C-0F32666D7DA3}"/>
              </a:ext>
            </a:extLst>
          </p:cNvPr>
          <p:cNvSpPr/>
          <p:nvPr/>
        </p:nvSpPr>
        <p:spPr>
          <a:xfrm>
            <a:off x="9363687" y="2531974"/>
            <a:ext cx="226722" cy="209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98B368-16CC-8E4E-031B-D3785424CC72}"/>
              </a:ext>
            </a:extLst>
          </p:cNvPr>
          <p:cNvSpPr/>
          <p:nvPr/>
        </p:nvSpPr>
        <p:spPr>
          <a:xfrm>
            <a:off x="8917374" y="2250558"/>
            <a:ext cx="93829" cy="94291"/>
          </a:xfrm>
          <a:prstGeom prst="ellipse">
            <a:avLst/>
          </a:prstGeom>
          <a:solidFill>
            <a:srgbClr val="FD01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9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BDB27-C58B-2E5F-371D-46E8C5FC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1950E-FF9E-DD0D-3074-BA204ABEF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09549"/>
            <a:ext cx="11449050" cy="3119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9677B-029B-BB4E-7E4F-3040F12E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3571488"/>
            <a:ext cx="11449051" cy="31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42CE7-8C90-B493-4B8C-CCAD17F88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70D64-CE87-B7B1-02B0-E34F2A75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40692"/>
            <a:ext cx="11334750" cy="3088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5C8222-8304-1EF7-FDD4-AC6B67EBC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544681"/>
            <a:ext cx="11334750" cy="30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34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74DE9-05A6-68A9-2ACB-2ABCB3E1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FC88A-63BC-A3E5-D511-83097130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327715"/>
            <a:ext cx="11382375" cy="3101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99AAD-BB90-5223-0835-822CD12C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0" y="3550643"/>
            <a:ext cx="11382377" cy="31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14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E59B0-CD9B-CB29-C6DA-69CC5860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D8DA9-2B22-7669-5702-0B8BB62D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169"/>
            <a:ext cx="11887200" cy="3238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28A95-1984-B304-C941-C560C4652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3" y="3532532"/>
            <a:ext cx="11887197" cy="32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1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A7BFA-DF85-ADB8-3657-A0004854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2AC44-4CE4-BE21-CF9C-3C29A58F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62835"/>
            <a:ext cx="11620500" cy="3166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E1ED4C-98C1-0EFF-9DB7-9708BA814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551637"/>
            <a:ext cx="11620500" cy="31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73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3A06-2FA5-4588-0CEA-D82F74CCE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92D1E-B117-01F2-7DE7-787E8C6A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67141"/>
            <a:ext cx="11168063" cy="3042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CFEA4D-ACEB-7470-E86C-4B692AE10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3547968"/>
            <a:ext cx="11168063" cy="30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15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98DC-78BF-0291-7CCE-B94CD351D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415CB-58BE-A326-192D-C07A7F144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260240"/>
            <a:ext cx="11630026" cy="3168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91EBB2-B872-74A0-2209-AC763D73A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3537364"/>
            <a:ext cx="11630026" cy="31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E339B-CED5-8522-6778-8B2C0E807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274D8-71F4-B4E5-46CE-C7E13C90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25951"/>
            <a:ext cx="11830050" cy="322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09523-2C60-1F9B-F9CC-95288D377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3508789"/>
            <a:ext cx="1183005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0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5D649-232E-F36F-8DF6-9EC49640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7F5987-23C8-F73A-889D-8324E476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1" y="133737"/>
            <a:ext cx="11801475" cy="3215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64E132-59C1-B1F0-7152-DCC08B8B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1" y="3508789"/>
            <a:ext cx="11801475" cy="32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1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10F9A-E853-79D5-CABC-61DAF0566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73DD08-134E-911E-A450-986788EF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23907"/>
            <a:ext cx="11763375" cy="3205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9A4B2-3DBB-CEC6-83CE-772A96BE6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1" y="3545259"/>
            <a:ext cx="11763375" cy="32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F0AC6-10DF-8EAE-AF59-43570CB6F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DF5864C-DE7E-3070-4F43-6F0239E5B49F}"/>
              </a:ext>
            </a:extLst>
          </p:cNvPr>
          <p:cNvSpPr txBox="1"/>
          <p:nvPr/>
        </p:nvSpPr>
        <p:spPr>
          <a:xfrm>
            <a:off x="198200" y="6254787"/>
            <a:ext cx="1171839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analysis </a:t>
            </a:r>
            <a:r>
              <a:rPr lang="en-US" b="1" i="1" kern="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progress</a:t>
            </a:r>
            <a:endParaRPr lang="pt-BR" b="1" kern="1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BB661-A1A0-2DB8-A64F-CBC509F9D602}"/>
              </a:ext>
            </a:extLst>
          </p:cNvPr>
          <p:cNvSpPr txBox="1"/>
          <p:nvPr/>
        </p:nvSpPr>
        <p:spPr>
          <a:xfrm>
            <a:off x="198200" y="1027569"/>
            <a:ext cx="5882802" cy="46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collected during the 2024 season</a:t>
            </a:r>
            <a:r>
              <a:rPr lang="pt-BR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211E0-761A-5A7D-5AC4-D24FC705D181}"/>
              </a:ext>
            </a:extLst>
          </p:cNvPr>
          <p:cNvSpPr txBox="1"/>
          <p:nvPr/>
        </p:nvSpPr>
        <p:spPr>
          <a:xfrm>
            <a:off x="466377" y="1457456"/>
            <a:ext cx="11653736" cy="373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Crop biomass week before plant.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Biomass colection at V3, R1, R3, R5, and R7, each plot.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Yield at R8.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 Readinds: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Brule 14 readings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14 readings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Platte 12 readings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Gothenburg 5 readings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Arthropod collections five time in the season in foliar + flying and in epigeal traps. </a:t>
            </a:r>
          </a:p>
          <a:p>
            <a:pPr>
              <a:lnSpc>
                <a:spcPct val="150000"/>
              </a:lnSpc>
            </a:pPr>
            <a:endParaRPr lang="pt-BR" sz="16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BDFC-B669-0E58-07F4-7B0456ECADBE}"/>
              </a:ext>
            </a:extLst>
          </p:cNvPr>
          <p:cNvSpPr txBox="1"/>
          <p:nvPr/>
        </p:nvSpPr>
        <p:spPr>
          <a:xfrm>
            <a:off x="-26946" y="522862"/>
            <a:ext cx="12218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Experiment Overview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D724E2-6A93-5FE0-41C0-409F67C1CE0D}"/>
              </a:ext>
            </a:extLst>
          </p:cNvPr>
          <p:cNvSpPr txBox="1">
            <a:spLocks/>
          </p:cNvSpPr>
          <p:nvPr/>
        </p:nvSpPr>
        <p:spPr>
          <a:xfrm>
            <a:off x="-26947" y="0"/>
            <a:ext cx="12215899" cy="433569"/>
          </a:xfrm>
          <a:prstGeom prst="rect">
            <a:avLst/>
          </a:prstGeom>
          <a:solidFill>
            <a:srgbClr val="DA1A3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field experiments - Preliminary Results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7BEA4-555C-01B8-F6A0-953A1A3AACFC}"/>
              </a:ext>
            </a:extLst>
          </p:cNvPr>
          <p:cNvSpPr txBox="1"/>
          <p:nvPr/>
        </p:nvSpPr>
        <p:spPr>
          <a:xfrm>
            <a:off x="11718883" y="6398416"/>
            <a:ext cx="401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pic>
        <p:nvPicPr>
          <p:cNvPr id="10" name="Picture 9" descr="A person and a child planting a plant&#10;&#10;AI-generated content may be incorrect.">
            <a:extLst>
              <a:ext uri="{FF2B5EF4-FFF2-40B4-BE49-F238E27FC236}">
                <a16:creationId xmlns:a16="http://schemas.microsoft.com/office/drawing/2014/main" id="{B1E282D1-D7E0-9A9E-7729-D0212216C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22" y="4269003"/>
            <a:ext cx="3308361" cy="2481271"/>
          </a:xfrm>
          <a:prstGeom prst="rect">
            <a:avLst/>
          </a:prstGeom>
        </p:spPr>
      </p:pic>
      <p:pic>
        <p:nvPicPr>
          <p:cNvPr id="11" name="Picture 10" descr="A person in a field&#10;&#10;Description automatically generated">
            <a:extLst>
              <a:ext uri="{FF2B5EF4-FFF2-40B4-BE49-F238E27FC236}">
                <a16:creationId xmlns:a16="http://schemas.microsoft.com/office/drawing/2014/main" id="{1EC13083-F46A-7A85-917B-C3E96A90F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31" y="860199"/>
            <a:ext cx="2523542" cy="33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969C9-9926-7935-AB51-C9CEC1CAF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9F53A-AE70-6A85-57DD-761057904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09549"/>
            <a:ext cx="11449050" cy="3119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88B9-704D-D087-CE02-0F1C9685A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570687"/>
            <a:ext cx="11449051" cy="31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3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503F9-752A-8E6B-DC39-8ADCE52E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21CEB-C779-B101-6893-6FDCE7A62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03199"/>
            <a:ext cx="11572875" cy="3153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6C347A-E1EE-795B-3CA3-AD2EF9CD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3501612"/>
            <a:ext cx="11572875" cy="31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16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9377-BBC4-6A83-4513-841CE6EF7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E12E2-41BB-5D69-C401-03603FD4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" y="258041"/>
            <a:ext cx="11777663" cy="2940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14FDC6-B64A-859A-67F4-BA1000328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" y="3390973"/>
            <a:ext cx="11777663" cy="32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6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BC821-5F4F-0A3D-80F3-47574556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346E9-3732-D2A3-3114-25825393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57645"/>
            <a:ext cx="11639550" cy="3171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140C8-6D62-965F-7DF1-180E80BB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3614032"/>
            <a:ext cx="11639550" cy="31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9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665D-FFD6-730E-6119-FC36FE519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89252DC-F26E-C641-5950-1E03A4BE9545}"/>
              </a:ext>
            </a:extLst>
          </p:cNvPr>
          <p:cNvSpPr txBox="1"/>
          <p:nvPr/>
        </p:nvSpPr>
        <p:spPr>
          <a:xfrm>
            <a:off x="-2" y="506727"/>
            <a:ext cx="904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results –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crop biomass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0608A7E-53BE-8313-D664-8CA4D59CD50B}"/>
              </a:ext>
            </a:extLst>
          </p:cNvPr>
          <p:cNvSpPr txBox="1">
            <a:spLocks/>
          </p:cNvSpPr>
          <p:nvPr/>
        </p:nvSpPr>
        <p:spPr>
          <a:xfrm>
            <a:off x="-26947" y="0"/>
            <a:ext cx="12215899" cy="433569"/>
          </a:xfrm>
          <a:prstGeom prst="rect">
            <a:avLst/>
          </a:prstGeom>
          <a:solidFill>
            <a:srgbClr val="DA1A3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field experiments - Preliminary Results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B8EA3-666C-CF5B-5011-EDC8D58B61D0}"/>
              </a:ext>
            </a:extLst>
          </p:cNvPr>
          <p:cNvSpPr txBox="1"/>
          <p:nvPr/>
        </p:nvSpPr>
        <p:spPr>
          <a:xfrm>
            <a:off x="11718883" y="6398416"/>
            <a:ext cx="401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643DB5-A192-23FE-196D-8ACA3D761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069" y="3506874"/>
            <a:ext cx="3971450" cy="30934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D0BAFA-E5F0-A40A-D6A1-7473FC4E4EFC}"/>
              </a:ext>
            </a:extLst>
          </p:cNvPr>
          <p:cNvSpPr txBox="1"/>
          <p:nvPr/>
        </p:nvSpPr>
        <p:spPr>
          <a:xfrm>
            <a:off x="1802079" y="906837"/>
            <a:ext cx="16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F8FECC-26C1-A5CB-2240-E7EBDB962605}"/>
              </a:ext>
            </a:extLst>
          </p:cNvPr>
          <p:cNvSpPr txBox="1"/>
          <p:nvPr/>
        </p:nvSpPr>
        <p:spPr>
          <a:xfrm>
            <a:off x="7122166" y="912469"/>
            <a:ext cx="16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C4651-03CC-3291-EEF0-0D7F9925C9D6}"/>
              </a:ext>
            </a:extLst>
          </p:cNvPr>
          <p:cNvSpPr txBox="1"/>
          <p:nvPr/>
        </p:nvSpPr>
        <p:spPr>
          <a:xfrm>
            <a:off x="7000233" y="3898320"/>
            <a:ext cx="16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Gothenburg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223ABA-A2B3-F690-97CA-92B1596C497D}"/>
              </a:ext>
            </a:extLst>
          </p:cNvPr>
          <p:cNvSpPr txBox="1"/>
          <p:nvPr/>
        </p:nvSpPr>
        <p:spPr>
          <a:xfrm>
            <a:off x="1799722" y="3898320"/>
            <a:ext cx="16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Platte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D1E96-EF24-655C-C480-EDEBAF341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1" y="3425149"/>
            <a:ext cx="3406469" cy="3175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DE6272-CAB8-892F-7392-82C85275F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1" y="711414"/>
            <a:ext cx="3971450" cy="3101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9459CF-B64A-8279-CC84-085A07EAA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995" y="711412"/>
            <a:ext cx="3971450" cy="31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5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93A5-5763-00BE-4A28-C0B238E8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210A3D-C3AA-348C-D9D9-8E357FFADB88}"/>
              </a:ext>
            </a:extLst>
          </p:cNvPr>
          <p:cNvSpPr txBox="1"/>
          <p:nvPr/>
        </p:nvSpPr>
        <p:spPr>
          <a:xfrm>
            <a:off x="-2" y="506727"/>
            <a:ext cx="904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results –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Yield average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9873411-4DB9-0BA9-0ACB-DD83A607EDEE}"/>
              </a:ext>
            </a:extLst>
          </p:cNvPr>
          <p:cNvSpPr txBox="1">
            <a:spLocks/>
          </p:cNvSpPr>
          <p:nvPr/>
        </p:nvSpPr>
        <p:spPr>
          <a:xfrm>
            <a:off x="-26947" y="0"/>
            <a:ext cx="12215899" cy="433569"/>
          </a:xfrm>
          <a:prstGeom prst="rect">
            <a:avLst/>
          </a:prstGeom>
          <a:solidFill>
            <a:srgbClr val="DA1A3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field experiments - Preliminary Results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E8E04-5BCD-F998-B810-7A980E388498}"/>
              </a:ext>
            </a:extLst>
          </p:cNvPr>
          <p:cNvSpPr txBox="1"/>
          <p:nvPr/>
        </p:nvSpPr>
        <p:spPr>
          <a:xfrm>
            <a:off x="11718883" y="6398416"/>
            <a:ext cx="401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CFDD4-96BB-DD3A-F438-7586B53ACD67}"/>
              </a:ext>
            </a:extLst>
          </p:cNvPr>
          <p:cNvSpPr txBox="1"/>
          <p:nvPr/>
        </p:nvSpPr>
        <p:spPr>
          <a:xfrm>
            <a:off x="2328085" y="1006780"/>
            <a:ext cx="16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Brule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FFDBC9-0E06-3613-77BC-74738E825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24" y="975684"/>
            <a:ext cx="3497969" cy="28167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F6C269-AC54-4A4F-991C-224F0F97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215" y="975683"/>
            <a:ext cx="3497969" cy="28167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0AABC2-30C7-A01D-B210-9C601FAF8975}"/>
              </a:ext>
            </a:extLst>
          </p:cNvPr>
          <p:cNvSpPr txBox="1"/>
          <p:nvPr/>
        </p:nvSpPr>
        <p:spPr>
          <a:xfrm>
            <a:off x="7814880" y="1006780"/>
            <a:ext cx="16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881D3E-CC84-9558-C331-9C168DF89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39" y="3802667"/>
            <a:ext cx="3643737" cy="29341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B621F1-DD64-ED99-C784-B6D612C77D17}"/>
              </a:ext>
            </a:extLst>
          </p:cNvPr>
          <p:cNvSpPr txBox="1"/>
          <p:nvPr/>
        </p:nvSpPr>
        <p:spPr>
          <a:xfrm>
            <a:off x="1770525" y="3924696"/>
            <a:ext cx="16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Platte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993BDD-4FBE-C6C0-C34A-EE9BE5FC2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820" y="3798912"/>
            <a:ext cx="3643738" cy="29341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BB43EC-4439-35E2-3464-18FF1981FB32}"/>
              </a:ext>
            </a:extLst>
          </p:cNvPr>
          <p:cNvSpPr txBox="1"/>
          <p:nvPr/>
        </p:nvSpPr>
        <p:spPr>
          <a:xfrm>
            <a:off x="7419454" y="3912221"/>
            <a:ext cx="16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Gothenburg</a:t>
            </a:r>
          </a:p>
        </p:txBody>
      </p:sp>
    </p:spTree>
    <p:extLst>
      <p:ext uri="{BB962C8B-B14F-4D97-AF65-F5344CB8AC3E}">
        <p14:creationId xmlns:p14="http://schemas.microsoft.com/office/powerpoint/2010/main" val="340799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AC28BE-D455-136F-9973-BD26206C6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8" y="277874"/>
            <a:ext cx="5046921" cy="3144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22D87-21E5-18AD-96FA-29B0BBD7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30" y="277874"/>
            <a:ext cx="5026788" cy="3144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5A17A-6012-6EDD-7109-911074577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659" y="3421287"/>
            <a:ext cx="5474682" cy="3426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53CFD4-8222-8303-410B-A1C8E7409DE1}"/>
              </a:ext>
            </a:extLst>
          </p:cNvPr>
          <p:cNvSpPr txBox="1"/>
          <p:nvPr/>
        </p:nvSpPr>
        <p:spPr>
          <a:xfrm>
            <a:off x="1377913" y="-49013"/>
            <a:ext cx="943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Soybean aboveground biomass at the Grant, NE site with (CC) and without (No-CC) cover crop</a:t>
            </a:r>
          </a:p>
        </p:txBody>
      </p:sp>
    </p:spTree>
    <p:extLst>
      <p:ext uri="{BB962C8B-B14F-4D97-AF65-F5344CB8AC3E}">
        <p14:creationId xmlns:p14="http://schemas.microsoft.com/office/powerpoint/2010/main" val="344193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03106-BAAE-C47A-4446-6947820C9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4" y="320693"/>
            <a:ext cx="5088443" cy="2994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0DEED-512C-F023-18A3-9EAC0469D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434" y="299427"/>
            <a:ext cx="5088443" cy="3015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703DA-0649-92F3-CAD3-6A2935F9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659" y="3429000"/>
            <a:ext cx="5474682" cy="3273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22A4B-5E56-BBF7-3EF9-99300A6E7B81}"/>
              </a:ext>
            </a:extLst>
          </p:cNvPr>
          <p:cNvSpPr txBox="1"/>
          <p:nvPr/>
        </p:nvSpPr>
        <p:spPr>
          <a:xfrm>
            <a:off x="1377913" y="-49013"/>
            <a:ext cx="944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Soybean aboveground biomass at the Brule, NE site with (CC) and without (No-CC) cover crop</a:t>
            </a:r>
          </a:p>
        </p:txBody>
      </p:sp>
    </p:spTree>
    <p:extLst>
      <p:ext uri="{BB962C8B-B14F-4D97-AF65-F5344CB8AC3E}">
        <p14:creationId xmlns:p14="http://schemas.microsoft.com/office/powerpoint/2010/main" val="253879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19AAC-5579-01E6-7BB4-C7817B63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83" y="268347"/>
            <a:ext cx="5322587" cy="3160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33A01-64A7-CDDD-B249-F942011E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74" y="268347"/>
            <a:ext cx="5285413" cy="3160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D5AB5-6A95-DC6F-C047-25A19AFF4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07" y="3499757"/>
            <a:ext cx="5468586" cy="3261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714D68-F094-3C87-568B-F661C32D19FA}"/>
              </a:ext>
            </a:extLst>
          </p:cNvPr>
          <p:cNvSpPr txBox="1"/>
          <p:nvPr/>
        </p:nvSpPr>
        <p:spPr>
          <a:xfrm>
            <a:off x="1377913" y="-49013"/>
            <a:ext cx="97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Corn aboveground biomass at the North Platte, NE site with (CC) and without (No-CC) cover crop</a:t>
            </a:r>
          </a:p>
        </p:txBody>
      </p:sp>
    </p:spTree>
    <p:extLst>
      <p:ext uri="{BB962C8B-B14F-4D97-AF65-F5344CB8AC3E}">
        <p14:creationId xmlns:p14="http://schemas.microsoft.com/office/powerpoint/2010/main" val="141625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19111</TotalTime>
  <Words>383</Words>
  <Application>Microsoft Office PowerPoint</Application>
  <PresentationFormat>Widescreen</PresentationFormat>
  <Paragraphs>58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Aptos</vt:lpstr>
      <vt:lpstr>Aptos Display</vt:lpstr>
      <vt:lpstr>Arial</vt:lpstr>
      <vt:lpstr>Tahoma</vt:lpstr>
      <vt:lpstr>URWGroteskT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nutrition and nutrient priorities for soybean</dc:title>
  <dc:creator>Victoria Brittes Inklman</dc:creator>
  <cp:lastModifiedBy>Nicolas Cafaro La Menza</cp:lastModifiedBy>
  <cp:revision>7</cp:revision>
  <cp:lastPrinted>2025-03-18T18:46:21Z</cp:lastPrinted>
  <dcterms:created xsi:type="dcterms:W3CDTF">2024-03-11T13:41:25Z</dcterms:created>
  <dcterms:modified xsi:type="dcterms:W3CDTF">2025-05-22T20:07:35Z</dcterms:modified>
</cp:coreProperties>
</file>