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4" r:id="rId4"/>
    <p:sldId id="259" r:id="rId5"/>
    <p:sldId id="287" r:id="rId6"/>
    <p:sldId id="274" r:id="rId7"/>
    <p:sldId id="263" r:id="rId8"/>
    <p:sldId id="271" r:id="rId9"/>
    <p:sldId id="264" r:id="rId10"/>
    <p:sldId id="291" r:id="rId11"/>
    <p:sldId id="292" r:id="rId12"/>
    <p:sldId id="293" r:id="rId13"/>
    <p:sldId id="286" r:id="rId14"/>
    <p:sldId id="28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2" r:id="rId23"/>
    <p:sldId id="302" r:id="rId24"/>
    <p:sldId id="303" r:id="rId25"/>
    <p:sldId id="304" r:id="rId26"/>
    <p:sldId id="305" r:id="rId27"/>
    <p:sldId id="276" r:id="rId28"/>
    <p:sldId id="285" r:id="rId29"/>
    <p:sldId id="306" r:id="rId30"/>
    <p:sldId id="294" r:id="rId31"/>
    <p:sldId id="266" r:id="rId32"/>
    <p:sldId id="27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73" autoAdjust="0"/>
  </p:normalViewPr>
  <p:slideViewPr>
    <p:cSldViewPr snapToGrid="0" snapToObjects="1">
      <p:cViewPr varScale="1">
        <p:scale>
          <a:sx n="54" d="100"/>
          <a:sy n="54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EA2D-5F37-8446-8EC9-93A1750DCA6D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A057A-AE29-4D40-845A-234DD1AB0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1400" y="4354496"/>
            <a:ext cx="2158970" cy="110755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Bookman Old Style"/>
                <a:cs typeface="Bookman Old Style"/>
              </a:rPr>
              <a:t>Stannard</a:t>
            </a:r>
            <a:r>
              <a:rPr lang="en-US" b="1" dirty="0" err="1" smtClean="0">
                <a:solidFill>
                  <a:schemeClr val="tx1"/>
                </a:solidFill>
                <a:latin typeface="Bookman Old Style"/>
                <a:cs typeface="Bookman Old Style"/>
              </a:rPr>
              <a:t>VT</a:t>
            </a:r>
            <a:endParaRPr lang="en-US" b="1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9401" cy="21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751" y="128825"/>
            <a:ext cx="2740920" cy="211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48" y="4444323"/>
            <a:ext cx="3230552" cy="24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700" y="2140932"/>
            <a:ext cx="2994300" cy="250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48" y="2386848"/>
            <a:ext cx="2988047" cy="196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s://lh3.googleusercontent.com/e_Xn__S4s-VNMPq924fiU-L64-A6lSNXw2fI9lUgksBr901NMI-RiM6_35oeHv1dCBajmmm5-cwem49PuhkELrN9fxyE30zTn_RHJCG7Nrt_379xrVIJftmgDEGzNN2U3oX6MCFxRcvs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895" y="1927102"/>
            <a:ext cx="2654856" cy="251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9500" y="22102"/>
            <a:ext cx="1905000" cy="19050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1" y="5462048"/>
            <a:ext cx="1905000" cy="13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4" descr="IMG_1676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5302811" y="4644437"/>
            <a:ext cx="4024942" cy="2213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&amp; Feeding Food Scraps</a:t>
            </a:r>
            <a:endParaRPr lang="en-US" dirty="0"/>
          </a:p>
        </p:txBody>
      </p:sp>
      <p:pic>
        <p:nvPicPr>
          <p:cNvPr id="6" name="Content Placeholder 3" descr="IMG_3363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88" r="-9488"/>
          <a:stretch>
            <a:fillRect/>
          </a:stretch>
        </p:blipFill>
        <p:spPr/>
      </p:pic>
      <p:pic>
        <p:nvPicPr>
          <p:cNvPr id="7" name="Content Placeholder 4" descr="IMG_0936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On-farm </a:t>
            </a:r>
            <a:r>
              <a:rPr lang="en-US" dirty="0" err="1" smtClean="0"/>
              <a:t>Feedstocks</a:t>
            </a:r>
            <a:endParaRPr lang="en-US" dirty="0"/>
          </a:p>
        </p:txBody>
      </p:sp>
      <p:pic>
        <p:nvPicPr>
          <p:cNvPr id="8" name="Content Placeholder 7" descr="IMG_2966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4648200" y="749015"/>
            <a:ext cx="4038600" cy="4525963"/>
          </a:xfrm>
        </p:spPr>
      </p:pic>
      <p:pic>
        <p:nvPicPr>
          <p:cNvPr id="10" name="Content Placeholder 6" descr="IMG_3156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457200" y="749015"/>
            <a:ext cx="4038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72" y="3741117"/>
            <a:ext cx="2197656" cy="30677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Feedstocks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Diversity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Nitrogen Sources</a:t>
            </a:r>
          </a:p>
          <a:p>
            <a:r>
              <a:rPr lang="en-US" dirty="0" smtClean="0"/>
              <a:t>Food Scraps</a:t>
            </a:r>
          </a:p>
          <a:p>
            <a:r>
              <a:rPr lang="en-US" dirty="0" smtClean="0"/>
              <a:t>Juniper Berries</a:t>
            </a:r>
          </a:p>
          <a:p>
            <a:r>
              <a:rPr lang="en-US" dirty="0" smtClean="0"/>
              <a:t>Beef Manure</a:t>
            </a:r>
          </a:p>
          <a:p>
            <a:r>
              <a:rPr lang="en-US" dirty="0" smtClean="0"/>
              <a:t>Horse Manure</a:t>
            </a:r>
          </a:p>
          <a:p>
            <a:r>
              <a:rPr lang="en-US" dirty="0" smtClean="0"/>
              <a:t>Hen &amp; Chick Manure</a:t>
            </a:r>
          </a:p>
          <a:p>
            <a:r>
              <a:rPr lang="en-US" dirty="0" smtClean="0"/>
              <a:t>Fermented Corn Mash (occasionally)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7586" y="1417638"/>
            <a:ext cx="4629214" cy="509808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Carbon Sources</a:t>
            </a:r>
          </a:p>
          <a:p>
            <a:pPr>
              <a:buNone/>
            </a:pPr>
            <a:r>
              <a:rPr lang="en-US" i="1" dirty="0" smtClean="0"/>
              <a:t>Sugars</a:t>
            </a:r>
          </a:p>
          <a:p>
            <a:r>
              <a:rPr lang="en-US" dirty="0" smtClean="0"/>
              <a:t>Maple Sugar/ </a:t>
            </a:r>
            <a:r>
              <a:rPr lang="en-US" dirty="0" err="1" smtClean="0"/>
              <a:t>Nitre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Cellulose</a:t>
            </a:r>
          </a:p>
          <a:p>
            <a:r>
              <a:rPr lang="en-US" dirty="0" smtClean="0"/>
              <a:t>Paper Food Processing Filters</a:t>
            </a:r>
          </a:p>
          <a:p>
            <a:r>
              <a:rPr lang="en-US" dirty="0" smtClean="0"/>
              <a:t>Brown Paper Towels</a:t>
            </a:r>
          </a:p>
          <a:p>
            <a:r>
              <a:rPr lang="en-US" dirty="0" smtClean="0"/>
              <a:t>Hay</a:t>
            </a:r>
          </a:p>
          <a:p>
            <a:pPr>
              <a:buNone/>
            </a:pPr>
            <a:r>
              <a:rPr lang="en-US" i="1" dirty="0" smtClean="0"/>
              <a:t>Lignin &amp; Cellulose</a:t>
            </a:r>
          </a:p>
          <a:p>
            <a:r>
              <a:rPr lang="en-US" dirty="0" smtClean="0"/>
              <a:t>Softwood Sawdust</a:t>
            </a:r>
          </a:p>
          <a:p>
            <a:r>
              <a:rPr lang="en-US" dirty="0" smtClean="0"/>
              <a:t>Hardwood Sawdust</a:t>
            </a:r>
          </a:p>
          <a:p>
            <a:r>
              <a:rPr lang="en-US" dirty="0" smtClean="0"/>
              <a:t>Mixed Species Wood Chip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pic>
        <p:nvPicPr>
          <p:cNvPr id="5" name="Content Placeholder 4" descr="IMG_283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88" r="-9488"/>
          <a:stretch>
            <a:fillRect/>
          </a:stretch>
        </p:blipFill>
        <p:spPr/>
      </p:pic>
      <p:pic>
        <p:nvPicPr>
          <p:cNvPr id="8" name="Content Placeholder 7" descr="IMG_301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</a:t>
            </a:r>
            <a:endParaRPr lang="en-US" dirty="0"/>
          </a:p>
        </p:txBody>
      </p:sp>
      <p:pic>
        <p:nvPicPr>
          <p:cNvPr id="7" name="yui_3_17_2_1_1447896583520_1269" descr="MG_0552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45" b="-246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18" r="-951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SARE - Productivity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SARE – Egg Quality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5458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Yoke Color Comparison</a:t>
            </a:r>
          </a:p>
          <a:p>
            <a:r>
              <a:rPr lang="en-US" sz="1600" dirty="0" smtClean="0"/>
              <a:t>Six Month </a:t>
            </a:r>
            <a:r>
              <a:rPr lang="en-US" sz="1600" dirty="0" err="1" smtClean="0"/>
              <a:t>Avg</a:t>
            </a:r>
            <a:endParaRPr lang="en-US" sz="1600" dirty="0" smtClean="0"/>
          </a:p>
          <a:p>
            <a:r>
              <a:rPr lang="en-US" sz="1600" dirty="0" smtClean="0"/>
              <a:t>Based on DSM Color Fan – Scale of 1-15</a:t>
            </a:r>
          </a:p>
          <a:p>
            <a:r>
              <a:rPr lang="en-US" dirty="0" smtClean="0"/>
              <a:t> </a:t>
            </a:r>
          </a:p>
          <a:p>
            <a:r>
              <a:rPr lang="en-US" sz="1600" dirty="0" smtClean="0"/>
              <a:t>Grain Group			Compost Group</a:t>
            </a:r>
          </a:p>
          <a:p>
            <a:r>
              <a:rPr lang="en-US" sz="1600" dirty="0" smtClean="0"/>
              <a:t>    DSM – 5				         DSM - 12</a:t>
            </a:r>
          </a:p>
          <a:p>
            <a:endParaRPr lang="en-US" dirty="0"/>
          </a:p>
        </p:txBody>
      </p:sp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4645025" y="3775440"/>
            <a:ext cx="1362075" cy="1362075"/>
          </a:xfrm>
          <a:prstGeom prst="ellipse">
            <a:avLst/>
          </a:prstGeom>
          <a:solidFill>
            <a:srgbClr val="CDC728"/>
          </a:solidFill>
          <a:ln w="19050">
            <a:solidFill>
              <a:srgbClr val="4A7EBB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7089603" y="3775440"/>
            <a:ext cx="1362075" cy="1362075"/>
          </a:xfrm>
          <a:prstGeom prst="ellipse">
            <a:avLst/>
          </a:prstGeom>
          <a:solidFill>
            <a:srgbClr val="CD891E"/>
          </a:solidFill>
          <a:ln w="19050">
            <a:solidFill>
              <a:srgbClr val="4A7EBB"/>
            </a:solidFill>
            <a:round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417638"/>
            <a:ext cx="40417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Egg Quality – Fatty Acids &amp; Protein </a:t>
            </a:r>
            <a:br>
              <a:rPr lang="en-US" dirty="0" smtClean="0"/>
            </a:br>
            <a:r>
              <a:rPr lang="en-US" dirty="0" err="1" smtClean="0"/>
              <a:t>g</a:t>
            </a:r>
            <a:r>
              <a:rPr lang="en-US" dirty="0" smtClean="0"/>
              <a:t>/ 100g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6438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Quality - Vitamins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8" y="1385888"/>
            <a:ext cx="7731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SARE Project – Financials</a:t>
            </a:r>
            <a:br>
              <a:rPr lang="en-US" dirty="0" smtClean="0"/>
            </a:br>
            <a:r>
              <a:rPr lang="en-US" sz="2667" dirty="0" smtClean="0"/>
              <a:t>44 hens per group</a:t>
            </a:r>
            <a:endParaRPr lang="en-US" sz="2667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68350"/>
            <a:ext cx="822801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Farm Enterprises</a:t>
            </a:r>
            <a:br>
              <a:rPr lang="en-US" dirty="0" smtClean="0"/>
            </a:br>
            <a:r>
              <a:rPr lang="en-US" dirty="0" smtClean="0"/>
              <a:t>Forest to Frame</a:t>
            </a:r>
            <a:endParaRPr lang="en-US" dirty="0"/>
          </a:p>
        </p:txBody>
      </p:sp>
      <p:pic>
        <p:nvPicPr>
          <p:cNvPr id="9" name="Content Placeholder 8" descr="IMG_0926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67" r="-18167"/>
          <a:stretch>
            <a:fillRect/>
          </a:stretch>
        </p:blipFill>
        <p:spPr>
          <a:xfrm>
            <a:off x="-14074" y="1704447"/>
            <a:ext cx="4992474" cy="4882620"/>
          </a:xfrm>
        </p:spPr>
      </p:pic>
      <p:pic>
        <p:nvPicPr>
          <p:cNvPr id="14" name="Content Placeholder 13" descr="IMG_127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93" r="-18193"/>
          <a:stretch>
            <a:fillRect/>
          </a:stretch>
        </p:blipFill>
        <p:spPr>
          <a:xfrm>
            <a:off x="3979333" y="1704447"/>
            <a:ext cx="3452855" cy="3375553"/>
          </a:xfrm>
        </p:spPr>
      </p:pic>
      <p:pic>
        <p:nvPicPr>
          <p:cNvPr id="16" name="Content Placeholder 6" descr="IMG_156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00" b="-15200"/>
          <a:stretch>
            <a:fillRect/>
          </a:stretch>
        </p:blipFill>
        <p:spPr>
          <a:xfrm>
            <a:off x="4978400" y="3711338"/>
            <a:ext cx="3386667" cy="3312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SARE – Labor</a:t>
            </a:r>
            <a:br>
              <a:rPr lang="en-US" dirty="0" smtClean="0"/>
            </a:br>
            <a:r>
              <a:rPr lang="en-US" sz="2400" dirty="0" smtClean="0"/>
              <a:t>Does not include tasks which feeding strategy does not impact</a:t>
            </a:r>
            <a:endParaRPr lang="en-US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23" y="1600200"/>
            <a:ext cx="40325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059" y="1600201"/>
            <a:ext cx="5094941" cy="50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24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Viable strategy</a:t>
            </a:r>
          </a:p>
          <a:p>
            <a:r>
              <a:rPr lang="en-US" dirty="0" smtClean="0"/>
              <a:t>Salmonella </a:t>
            </a:r>
            <a:r>
              <a:rPr lang="en-US" dirty="0" err="1" smtClean="0"/>
              <a:t>Entridis</a:t>
            </a:r>
            <a:r>
              <a:rPr lang="en-US" dirty="0" smtClean="0"/>
              <a:t> does not appear to be concern</a:t>
            </a:r>
          </a:p>
          <a:p>
            <a:r>
              <a:rPr lang="en-US" dirty="0" smtClean="0"/>
              <a:t>Requires supplemental feed in winter       ~0.13 lb/hen/day (compared to 0.25/hen/day)</a:t>
            </a:r>
          </a:p>
          <a:p>
            <a:r>
              <a:rPr lang="en-US" dirty="0" smtClean="0"/>
              <a:t>Antidotal: Shells more susceptible to cracking &amp; deformity </a:t>
            </a:r>
          </a:p>
          <a:p>
            <a:r>
              <a:rPr lang="en-US" dirty="0" smtClean="0"/>
              <a:t>Believe energy &amp; protein may be limiting factors</a:t>
            </a:r>
          </a:p>
          <a:p>
            <a:r>
              <a:rPr lang="en-US" dirty="0" smtClean="0"/>
              <a:t>Food scraps contain 75-80% moisture – reduces H20 intake, also fills up bird faster with less nutrition</a:t>
            </a:r>
          </a:p>
          <a:p>
            <a:r>
              <a:rPr lang="en-US" dirty="0" smtClean="0"/>
              <a:t>Compost feeding strategy is chaotic &amp; challenging to prescribe</a:t>
            </a:r>
          </a:p>
          <a:p>
            <a:r>
              <a:rPr lang="en-US" dirty="0" smtClean="0"/>
              <a:t>Challenges: winter mgmt, rodents, ration precision</a:t>
            </a:r>
          </a:p>
          <a:p>
            <a:r>
              <a:rPr lang="en-US" dirty="0" smtClean="0"/>
              <a:t>Further Study: Feed ration &amp; supplementation, egg nutrition, dehydrating food scraps, salt intake, </a:t>
            </a:r>
            <a:r>
              <a:rPr lang="en-US" dirty="0" err="1" smtClean="0"/>
              <a:t>mycotoxins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4038600" cy="1143000"/>
          </a:xfrm>
        </p:spPr>
        <p:txBody>
          <a:bodyPr/>
          <a:lstStyle/>
          <a:p>
            <a:r>
              <a:rPr lang="en-US" dirty="0" smtClean="0"/>
              <a:t>Compost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091" b="-26091"/>
          <a:stretch>
            <a:fillRect/>
          </a:stretch>
        </p:blipFill>
        <p:spPr bwMode="auto">
          <a:xfrm>
            <a:off x="197931" y="1600200"/>
            <a:ext cx="4450269" cy="47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478370"/>
            <a:ext cx="4038600" cy="6086836"/>
          </a:xfrm>
        </p:spPr>
        <p:txBody>
          <a:bodyPr>
            <a:normAutofit/>
          </a:bodyPr>
          <a:lstStyle/>
          <a:p>
            <a:r>
              <a:rPr lang="en-US" dirty="0" smtClean="0"/>
              <a:t>Mix removed from feeding bin at 4 weeks</a:t>
            </a:r>
          </a:p>
          <a:p>
            <a:r>
              <a:rPr lang="en-US" dirty="0" smtClean="0"/>
              <a:t>Semi-aerobic fermentation in bin</a:t>
            </a:r>
          </a:p>
          <a:p>
            <a:r>
              <a:rPr lang="en-US" dirty="0" smtClean="0"/>
              <a:t>Compost stacked in 6-8’x14’x45’ windrows</a:t>
            </a:r>
          </a:p>
          <a:p>
            <a:r>
              <a:rPr lang="en-US" dirty="0" smtClean="0"/>
              <a:t>Meet Organic &amp; State standards – 15 days at 131F+ with 5 turns</a:t>
            </a:r>
          </a:p>
          <a:p>
            <a:r>
              <a:rPr lang="en-US" dirty="0" smtClean="0"/>
              <a:t>Worms fed after PFRP</a:t>
            </a:r>
          </a:p>
          <a:p>
            <a:r>
              <a:rPr lang="en-US" dirty="0" smtClean="0"/>
              <a:t>Compost cured 1-3 mo.</a:t>
            </a:r>
          </a:p>
          <a:p>
            <a:r>
              <a:rPr lang="en-US" dirty="0" smtClean="0"/>
              <a:t>Compost spread &amp; sold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Castings Production</a:t>
            </a:r>
            <a:endParaRPr lang="en-US" dirty="0"/>
          </a:p>
        </p:txBody>
      </p:sp>
      <p:pic>
        <p:nvPicPr>
          <p:cNvPr id="8" name="Content Placeholder 7" descr="IMG_365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226280" y="1600200"/>
            <a:ext cx="4038600" cy="452596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64880" y="1600200"/>
            <a:ext cx="46750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Species: </a:t>
            </a:r>
            <a:r>
              <a:rPr lang="en-US" i="1" dirty="0" err="1" smtClean="0"/>
              <a:t>Eisenia</a:t>
            </a:r>
            <a:r>
              <a:rPr lang="en-US" i="1" dirty="0" smtClean="0"/>
              <a:t> </a:t>
            </a:r>
            <a:r>
              <a:rPr lang="en-US" i="1" dirty="0" err="1" smtClean="0"/>
              <a:t>Fetida</a:t>
            </a:r>
            <a:r>
              <a:rPr lang="en-US" i="1" dirty="0" smtClean="0"/>
              <a:t> – Red Wiggler or Tiger Worm</a:t>
            </a:r>
          </a:p>
          <a:p>
            <a:r>
              <a:rPr lang="en-US" dirty="0" smtClean="0"/>
              <a:t>Highly efficient processor</a:t>
            </a:r>
          </a:p>
          <a:p>
            <a:r>
              <a:rPr lang="en-US" dirty="0" smtClean="0"/>
              <a:t>Requires Moisture of 65-85%</a:t>
            </a:r>
          </a:p>
          <a:p>
            <a:r>
              <a:rPr lang="en-US" dirty="0" smtClean="0"/>
              <a:t>Optimal processing - 70-80F</a:t>
            </a:r>
          </a:p>
          <a:p>
            <a:r>
              <a:rPr lang="en-US" dirty="0" smtClean="0"/>
              <a:t>Cannot survive in wild in climates below Zone 5 or 6 </a:t>
            </a:r>
          </a:p>
          <a:p>
            <a:r>
              <a:rPr lang="en-US" dirty="0" smtClean="0"/>
              <a:t>Hermaphroditic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Bin</a:t>
            </a:r>
            <a:endParaRPr lang="en-US" dirty="0"/>
          </a:p>
        </p:txBody>
      </p:sp>
      <p:pic>
        <p:nvPicPr>
          <p:cNvPr id="5" name="Content Placeholder 3" descr="IMG_146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6" name="Content Placeholder 8" descr="IMG_366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scene3d>
            <a:camera prst="orthographicFront">
              <a:rot lat="0" lon="0" rev="10799999"/>
            </a:camera>
            <a:lightRig rig="threePt" dir="t"/>
          </a:scene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 Heating and Motor</a:t>
            </a:r>
            <a:endParaRPr lang="en-US" dirty="0"/>
          </a:p>
        </p:txBody>
      </p:sp>
      <p:pic>
        <p:nvPicPr>
          <p:cNvPr id="5" name="Content Placeholder 4" descr="IMG_366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Content Placeholder 5" descr="IMG_366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Screened Castings</a:t>
            </a:r>
            <a:endParaRPr lang="en-US" dirty="0"/>
          </a:p>
        </p:txBody>
      </p:sp>
      <p:pic>
        <p:nvPicPr>
          <p:cNvPr id="5" name="Content Placeholder 4" descr="IMG_366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6" name="Content Placeholder 5" descr="IMG_366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Packaged Castings</a:t>
            </a:r>
            <a:endParaRPr lang="en-US" dirty="0"/>
          </a:p>
        </p:txBody>
      </p:sp>
      <p:pic>
        <p:nvPicPr>
          <p:cNvPr id="4" name="Content Placeholder 3" descr="IMG_307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88" r="-9488"/>
          <a:stretch>
            <a:fillRect/>
          </a:stretch>
        </p:blipFill>
        <p:spPr/>
      </p:pic>
      <p:pic>
        <p:nvPicPr>
          <p:cNvPr id="7" name="Content Placeholder 5" descr="IMG_334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60" r="-41060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Castings in Potting Mixes</a:t>
            </a:r>
            <a:endParaRPr lang="en-US" dirty="0"/>
          </a:p>
        </p:txBody>
      </p:sp>
      <p:pic>
        <p:nvPicPr>
          <p:cNvPr id="5" name="Content Placeholder 4" descr="IMG_332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6" name="Content Placeholder 5" descr="IMG_333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Qualities of Castings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 content of 0.5-3%, with high concentration of nitrate</a:t>
            </a:r>
          </a:p>
          <a:p>
            <a:r>
              <a:rPr lang="en-US" dirty="0" smtClean="0"/>
              <a:t>P &amp; K concentrations of 0.25-2.5%</a:t>
            </a:r>
          </a:p>
          <a:p>
            <a:r>
              <a:rPr lang="en-US" dirty="0" smtClean="0"/>
              <a:t>P, Ca and Mg more soluble</a:t>
            </a:r>
          </a:p>
          <a:p>
            <a:r>
              <a:rPr lang="en-US" dirty="0" smtClean="0"/>
              <a:t>Concentrated </a:t>
            </a:r>
            <a:r>
              <a:rPr lang="en-US" dirty="0" err="1" smtClean="0"/>
              <a:t>humic</a:t>
            </a:r>
            <a:r>
              <a:rPr lang="en-US" dirty="0" smtClean="0"/>
              <a:t> acids</a:t>
            </a:r>
          </a:p>
          <a:p>
            <a:r>
              <a:rPr lang="en-US" dirty="0" smtClean="0"/>
              <a:t>Plant Growth Hormones (</a:t>
            </a:r>
            <a:r>
              <a:rPr lang="en-US" dirty="0" err="1" smtClean="0"/>
              <a:t>PGHs</a:t>
            </a:r>
            <a:r>
              <a:rPr lang="en-US" dirty="0" smtClean="0"/>
              <a:t>) – </a:t>
            </a:r>
            <a:r>
              <a:rPr lang="en-US" dirty="0" err="1" smtClean="0"/>
              <a:t>auxins</a:t>
            </a:r>
            <a:r>
              <a:rPr lang="en-US" dirty="0" smtClean="0"/>
              <a:t>, gibberellins, </a:t>
            </a:r>
            <a:r>
              <a:rPr lang="en-US" dirty="0" err="1" smtClean="0"/>
              <a:t>cytokinins</a:t>
            </a:r>
            <a:r>
              <a:rPr lang="en-US" dirty="0" smtClean="0"/>
              <a:t>, </a:t>
            </a:r>
            <a:r>
              <a:rPr lang="en-US" dirty="0" err="1" smtClean="0"/>
              <a:t>fulvic</a:t>
            </a:r>
            <a:r>
              <a:rPr lang="en-US" dirty="0" smtClean="0"/>
              <a:t> and </a:t>
            </a:r>
            <a:r>
              <a:rPr lang="en-US" dirty="0" err="1" smtClean="0"/>
              <a:t>humic</a:t>
            </a:r>
            <a:r>
              <a:rPr lang="en-US" dirty="0" smtClean="0"/>
              <a:t> acids</a:t>
            </a:r>
          </a:p>
          <a:p>
            <a:r>
              <a:rPr lang="en-US" dirty="0" smtClean="0"/>
              <a:t>Diverse biology – bacteria, fungi and </a:t>
            </a:r>
            <a:r>
              <a:rPr lang="en-US" dirty="0" err="1" smtClean="0"/>
              <a:t>actinomycetes</a:t>
            </a:r>
            <a:endParaRPr lang="en-US" smtClean="0"/>
          </a:p>
          <a:p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Farm Enterprises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Pastured Poultry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Hay</a:t>
            </a:r>
            <a:endParaRPr lang="en-US" dirty="0"/>
          </a:p>
        </p:txBody>
      </p:sp>
      <p:pic>
        <p:nvPicPr>
          <p:cNvPr id="8" name="Content Placeholder 7" descr="DSCN3670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74" b="-15174"/>
          <a:stretch>
            <a:fillRect/>
          </a:stretch>
        </p:blipFill>
        <p:spPr/>
      </p:pic>
      <p:pic>
        <p:nvPicPr>
          <p:cNvPr id="7" name="Content Placeholder 6" descr="IMG_225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00" b="-152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42"/>
            <a:ext cx="9080499" cy="69787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 Heat Recovery</a:t>
            </a:r>
            <a:endParaRPr lang="en-US" dirty="0"/>
          </a:p>
        </p:txBody>
      </p:sp>
      <p:pic>
        <p:nvPicPr>
          <p:cNvPr id="5" name="Content Placeholder 3" descr="IMG_277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677333" y="1803400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 Heat Recovery</a:t>
            </a:r>
            <a:endParaRPr lang="en-US" dirty="0"/>
          </a:p>
        </p:txBody>
      </p:sp>
      <p:pic>
        <p:nvPicPr>
          <p:cNvPr id="4" name="Content Placeholder 3" descr="IMG_279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Crops</a:t>
            </a:r>
            <a:endParaRPr lang="en-US" dirty="0"/>
          </a:p>
        </p:txBody>
      </p:sp>
      <p:pic>
        <p:nvPicPr>
          <p:cNvPr id="4" name="Content Placeholder 3" descr="IMG_335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9" name="Content Placeholder 8" descr="IMG_366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43" b="-16843"/>
          <a:stretch>
            <a:fillRect/>
          </a:stretch>
        </p:blipFill>
        <p:spPr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Scraps in the Farm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74" y="1321249"/>
            <a:ext cx="6860507" cy="5536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USDA SARE Project</a:t>
            </a:r>
            <a:br>
              <a:rPr lang="en-US" dirty="0" smtClean="0"/>
            </a:br>
            <a:r>
              <a:rPr lang="en-US" dirty="0" smtClean="0"/>
              <a:t>Feeding Laying Hens on Food Scraps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has been no formal review of the use of community food scraps in egg production previously.  We set out to look at:</a:t>
            </a:r>
          </a:p>
          <a:p>
            <a:r>
              <a:rPr lang="en-US" dirty="0" smtClean="0"/>
              <a:t>Feed ration development</a:t>
            </a:r>
          </a:p>
          <a:p>
            <a:r>
              <a:rPr lang="en-US" dirty="0" smtClean="0"/>
              <a:t>Pathogens – Salmonella </a:t>
            </a:r>
            <a:r>
              <a:rPr lang="en-US" dirty="0" err="1" smtClean="0"/>
              <a:t>Entridis</a:t>
            </a:r>
            <a:endParaRPr lang="en-US" dirty="0" smtClean="0"/>
          </a:p>
          <a:p>
            <a:r>
              <a:rPr lang="en-US" dirty="0" smtClean="0"/>
              <a:t>Productivity &amp; Economic viability</a:t>
            </a:r>
          </a:p>
          <a:p>
            <a:r>
              <a:rPr lang="en-US" dirty="0" smtClean="0"/>
              <a:t>Egg Quality – Nutrition, Weight, Conformity</a:t>
            </a:r>
          </a:p>
          <a:p>
            <a:r>
              <a:rPr lang="en-US" dirty="0" smtClean="0"/>
              <a:t>Yoke Color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scraps source separated by diverse generators</a:t>
            </a:r>
            <a:endParaRPr lang="en-US" dirty="0"/>
          </a:p>
        </p:txBody>
      </p:sp>
      <p:pic>
        <p:nvPicPr>
          <p:cNvPr id="4" name="Content Placeholder 3" descr="IMG_000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00" b="-15200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794933"/>
            <a:ext cx="4295775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~50 customers, including: grocers, schools, prison, restaurants, hospitals, food processors, nursing homes, recycling center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~200 48-gal totes/wk; ~20 TPW</a:t>
            </a:r>
          </a:p>
          <a:p>
            <a:r>
              <a:rPr lang="en-US" dirty="0" smtClean="0"/>
              <a:t>Deliver to </a:t>
            </a:r>
            <a:r>
              <a:rPr lang="en-US" dirty="0" err="1" smtClean="0"/>
              <a:t>Tamarlane</a:t>
            </a:r>
            <a:r>
              <a:rPr lang="en-US" dirty="0" smtClean="0"/>
              <a:t> Farm &amp; Black Dirt Farm</a:t>
            </a:r>
          </a:p>
          <a:p>
            <a:r>
              <a:rPr lang="en-US" dirty="0" smtClean="0"/>
              <a:t>Once per wk collection</a:t>
            </a:r>
          </a:p>
          <a:p>
            <a:r>
              <a:rPr lang="en-US" dirty="0" smtClean="0"/>
              <a:t>Focus on high quality of service and cleanliness of product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Set-up</a:t>
            </a:r>
            <a:endParaRPr lang="en-US" dirty="0"/>
          </a:p>
        </p:txBody>
      </p:sp>
      <p:pic>
        <p:nvPicPr>
          <p:cNvPr id="4" name="Content Placeholder 3" descr="IMG_335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34" b="-603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Tote Tipping &amp; Washing</a:t>
            </a:r>
            <a:endParaRPr lang="en-US" dirty="0"/>
          </a:p>
        </p:txBody>
      </p:sp>
      <p:pic>
        <p:nvPicPr>
          <p:cNvPr id="4" name="Content Placeholder 3" descr="IMG_335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6" name="Content Placeholder 3" descr="IMG_000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Operations – Farm Receiving </a:t>
            </a:r>
            <a:endParaRPr lang="en-US" dirty="0"/>
          </a:p>
        </p:txBody>
      </p:sp>
      <p:pic>
        <p:nvPicPr>
          <p:cNvPr id="9" name="Content Placeholder 8" descr="IMG_250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/>
      </p:pic>
      <p:pic>
        <p:nvPicPr>
          <p:cNvPr id="8" name="Content Placeholder 5" descr="IMG_2590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491</Words>
  <Application>Microsoft Office PowerPoint</Application>
  <PresentationFormat>On-screen Show (4:3)</PresentationFormat>
  <Paragraphs>99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Other Farm Enterprises Forest to Frame</vt:lpstr>
      <vt:lpstr>Other Farm Enterprises</vt:lpstr>
      <vt:lpstr>Food Scraps in the Farm System</vt:lpstr>
      <vt:lpstr>USDA SARE Project Feeding Laying Hens on Food Scraps</vt:lpstr>
      <vt:lpstr>Food scraps source separated by diverse generators</vt:lpstr>
      <vt:lpstr>Collection Set-up</vt:lpstr>
      <vt:lpstr>Tote Tipping &amp; Washing</vt:lpstr>
      <vt:lpstr>Layer Operations – Farm Receiving </vt:lpstr>
      <vt:lpstr>Blending &amp; Feeding Food Scraps</vt:lpstr>
      <vt:lpstr>On-farm Feedstocks</vt:lpstr>
      <vt:lpstr>Feedstocks Diversity is Important</vt:lpstr>
      <vt:lpstr>Challenges</vt:lpstr>
      <vt:lpstr>Eggs</vt:lpstr>
      <vt:lpstr>SARE - Productivity</vt:lpstr>
      <vt:lpstr>SARE – Egg Quality</vt:lpstr>
      <vt:lpstr>Egg Quality – Fatty Acids &amp; Protein  g/ 100g</vt:lpstr>
      <vt:lpstr>Egg Quality - Vitamins</vt:lpstr>
      <vt:lpstr>SARE Project – Financials 44 hens per group</vt:lpstr>
      <vt:lpstr>SARE – Labor Does not include tasks which feeding strategy does not impact</vt:lpstr>
      <vt:lpstr>Lessons Learned</vt:lpstr>
      <vt:lpstr>Compost</vt:lpstr>
      <vt:lpstr>Castings Production</vt:lpstr>
      <vt:lpstr>Worm Bin</vt:lpstr>
      <vt:lpstr>Bin Heating and Motor</vt:lpstr>
      <vt:lpstr>Screened Castings</vt:lpstr>
      <vt:lpstr>Packaged Castings</vt:lpstr>
      <vt:lpstr>Castings in Potting Mixes</vt:lpstr>
      <vt:lpstr>Qualities of Castings</vt:lpstr>
      <vt:lpstr>PowerPoint Presentation</vt:lpstr>
      <vt:lpstr>Compost Heat Recovery</vt:lpstr>
      <vt:lpstr>Compost Heat Recovery</vt:lpstr>
      <vt:lpstr>Greenhouse Crops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Gilbert</dc:creator>
  <cp:lastModifiedBy>John</cp:lastModifiedBy>
  <cp:revision>15</cp:revision>
  <dcterms:created xsi:type="dcterms:W3CDTF">2016-06-13T16:50:57Z</dcterms:created>
  <dcterms:modified xsi:type="dcterms:W3CDTF">2016-12-31T14:11:52Z</dcterms:modified>
</cp:coreProperties>
</file>