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73" r:id="rId2"/>
    <p:sldId id="424" r:id="rId3"/>
    <p:sldId id="461" r:id="rId4"/>
    <p:sldId id="407" r:id="rId5"/>
    <p:sldId id="408" r:id="rId6"/>
    <p:sldId id="409" r:id="rId7"/>
    <p:sldId id="410" r:id="rId8"/>
    <p:sldId id="449" r:id="rId9"/>
    <p:sldId id="411" r:id="rId10"/>
    <p:sldId id="438" r:id="rId11"/>
    <p:sldId id="412" r:id="rId12"/>
    <p:sldId id="418" r:id="rId13"/>
    <p:sldId id="419" r:id="rId14"/>
    <p:sldId id="421" r:id="rId15"/>
    <p:sldId id="427" r:id="rId16"/>
    <p:sldId id="428" r:id="rId17"/>
    <p:sldId id="429" r:id="rId18"/>
    <p:sldId id="433" r:id="rId19"/>
    <p:sldId id="441" r:id="rId20"/>
    <p:sldId id="475" r:id="rId21"/>
    <p:sldId id="471" r:id="rId22"/>
    <p:sldId id="472" r:id="rId23"/>
    <p:sldId id="444" r:id="rId24"/>
    <p:sldId id="442" r:id="rId25"/>
    <p:sldId id="476" r:id="rId26"/>
    <p:sldId id="443" r:id="rId27"/>
    <p:sldId id="445" r:id="rId28"/>
    <p:sldId id="455" r:id="rId29"/>
    <p:sldId id="456" r:id="rId30"/>
    <p:sldId id="457" r:id="rId31"/>
    <p:sldId id="452" r:id="rId32"/>
    <p:sldId id="453" r:id="rId33"/>
    <p:sldId id="469" r:id="rId34"/>
    <p:sldId id="459" r:id="rId35"/>
    <p:sldId id="454" r:id="rId36"/>
    <p:sldId id="458" r:id="rId37"/>
    <p:sldId id="462" r:id="rId38"/>
    <p:sldId id="406" r:id="rId39"/>
    <p:sldId id="474" r:id="rId40"/>
    <p:sldId id="467" r:id="rId41"/>
    <p:sldId id="478" r:id="rId42"/>
    <p:sldId id="466" r:id="rId43"/>
    <p:sldId id="477" r:id="rId44"/>
    <p:sldId id="468" r:id="rId45"/>
    <p:sldId id="460" r:id="rId46"/>
    <p:sldId id="479" r:id="rId47"/>
  </p:sldIdLst>
  <p:sldSz cx="9144000" cy="6858000" type="screen4x3"/>
  <p:notesSz cx="6858000" cy="91440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39F8D"/>
    <a:srgbClr val="000000"/>
    <a:srgbClr val="C9E6F8"/>
    <a:srgbClr val="E4F0F8"/>
    <a:srgbClr val="A3BBCD"/>
    <a:srgbClr val="E2DBD1"/>
    <a:srgbClr val="E7F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8" autoAdjust="0"/>
    <p:restoredTop sz="95833" autoAdjust="0"/>
  </p:normalViewPr>
  <p:slideViewPr>
    <p:cSldViewPr>
      <p:cViewPr varScale="1">
        <p:scale>
          <a:sx n="84" d="100"/>
          <a:sy n="84" d="100"/>
        </p:scale>
        <p:origin x="13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roberts\Dropbox\Cover%20crop%20soils%20data\Wilke%20Cover%20Crop%20A%20Soils%20Dat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roberts\Dropbox\Cover%20crop%20soils%20data\Wilke%20Cover%20Crop%20A%20Soils%20Data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roberts\Dropbox\Cover%20crop%20soils%20data\Wilke%20Cover%20Crop%20A%20Soils%20Data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roberts\Dropbox\Cover%20crop%20soils%20data\Wilke%20Cover%20Crop%20A%20Soils%20Data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 0-6"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'by year charts'!$B$3</c:f>
              <c:strCache>
                <c:ptCount val="1"/>
                <c:pt idx="0">
                  <c:v>treatment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charts'!$M$7:$Q$7</c:f>
              <c:numCache>
                <c:formatCode>General</c:formatCode>
                <c:ptCount val="5"/>
                <c:pt idx="0">
                  <c:v>5.35</c:v>
                </c:pt>
                <c:pt idx="1">
                  <c:v>5.4</c:v>
                </c:pt>
                <c:pt idx="2">
                  <c:v>6.1499999999999995</c:v>
                </c:pt>
                <c:pt idx="3">
                  <c:v>5.6749999999999989</c:v>
                </c:pt>
                <c:pt idx="4">
                  <c:v>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'by year charts'!$B$8</c:f>
              <c:strCache>
                <c:ptCount val="1"/>
                <c:pt idx="0">
                  <c:v>treatment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charts'!$M$12:$Q$12</c:f>
              <c:numCache>
                <c:formatCode>General</c:formatCode>
                <c:ptCount val="5"/>
                <c:pt idx="0">
                  <c:v>5.4499999999999993</c:v>
                </c:pt>
                <c:pt idx="1">
                  <c:v>5.6</c:v>
                </c:pt>
                <c:pt idx="2">
                  <c:v>5.5</c:v>
                </c:pt>
                <c:pt idx="3">
                  <c:v>5.6749999999999989</c:v>
                </c:pt>
                <c:pt idx="4">
                  <c:v>5.5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'by year charts'!$B$13</c:f>
              <c:strCache>
                <c:ptCount val="1"/>
                <c:pt idx="0">
                  <c:v>treatment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charts'!$M$17:$Q$17</c:f>
              <c:numCache>
                <c:formatCode>General</c:formatCode>
                <c:ptCount val="5"/>
                <c:pt idx="0">
                  <c:v>5.4</c:v>
                </c:pt>
                <c:pt idx="1">
                  <c:v>5.5</c:v>
                </c:pt>
                <c:pt idx="2">
                  <c:v>5.5500000000000007</c:v>
                </c:pt>
                <c:pt idx="3">
                  <c:v>5.6499999999999995</c:v>
                </c:pt>
                <c:pt idx="4">
                  <c:v>5.4250000000000007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157736"/>
        <c:axId val="308154992"/>
      </c:lineChart>
      <c:catAx>
        <c:axId val="308157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54992"/>
        <c:crosses val="autoZero"/>
        <c:auto val="1"/>
        <c:lblAlgn val="ctr"/>
        <c:lblOffset val="100"/>
        <c:noMultiLvlLbl val="0"/>
      </c:catAx>
      <c:valAx>
        <c:axId val="30815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'by year charts'!$M$1</c:f>
              <c:strCache>
                <c:ptCount val="1"/>
                <c:pt idx="0">
                  <c:v>pH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57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 6"-12"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2022786924361743E-2"/>
          <c:y val="0.14577099737532812"/>
          <c:w val="0.71607316777710472"/>
          <c:h val="0.62271617089530462"/>
        </c:manualLayout>
      </c:layout>
      <c:lineChart>
        <c:grouping val="standard"/>
        <c:varyColors val="0"/>
        <c:ser>
          <c:idx val="0"/>
          <c:order val="0"/>
          <c:tx>
            <c:strRef>
              <c:f>'by year charts'!$B$3</c:f>
              <c:strCache>
                <c:ptCount val="1"/>
                <c:pt idx="0">
                  <c:v>treatment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charts'!$M$6:$Q$6</c:f>
              <c:numCache>
                <c:formatCode>General</c:formatCode>
                <c:ptCount val="5"/>
                <c:pt idx="0">
                  <c:v>6.5249999999999986</c:v>
                </c:pt>
                <c:pt idx="1">
                  <c:v>6.6</c:v>
                </c:pt>
                <c:pt idx="2">
                  <c:v>7.05</c:v>
                </c:pt>
                <c:pt idx="3">
                  <c:v>6.8500000000000005</c:v>
                </c:pt>
                <c:pt idx="4">
                  <c:v>6.8250000000000002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'by year charts'!$B$8</c:f>
              <c:strCache>
                <c:ptCount val="1"/>
                <c:pt idx="0">
                  <c:v>treatment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charts'!$M$11:$Q$11</c:f>
              <c:numCache>
                <c:formatCode>General</c:formatCode>
                <c:ptCount val="5"/>
                <c:pt idx="0">
                  <c:v>6.55</c:v>
                </c:pt>
                <c:pt idx="1">
                  <c:v>6.6</c:v>
                </c:pt>
                <c:pt idx="2">
                  <c:v>6.7749999999999995</c:v>
                </c:pt>
                <c:pt idx="3">
                  <c:v>6.8500000000000005</c:v>
                </c:pt>
                <c:pt idx="4">
                  <c:v>6.7750000000000004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'by year charts'!$B$13</c:f>
              <c:strCache>
                <c:ptCount val="1"/>
                <c:pt idx="0">
                  <c:v>treatment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charts'!$M$16:$Q$16</c:f>
              <c:numCache>
                <c:formatCode>General</c:formatCode>
                <c:ptCount val="5"/>
                <c:pt idx="0">
                  <c:v>6.5249999999999995</c:v>
                </c:pt>
                <c:pt idx="1">
                  <c:v>6.5</c:v>
                </c:pt>
                <c:pt idx="2">
                  <c:v>7.1</c:v>
                </c:pt>
                <c:pt idx="3">
                  <c:v>6.75</c:v>
                </c:pt>
                <c:pt idx="4">
                  <c:v>6.6749999999999989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155384"/>
        <c:axId val="308158128"/>
      </c:lineChart>
      <c:catAx>
        <c:axId val="308155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58128"/>
        <c:crosses val="autoZero"/>
        <c:auto val="1"/>
        <c:lblAlgn val="ctr"/>
        <c:lblOffset val="100"/>
        <c:noMultiLvlLbl val="0"/>
      </c:catAx>
      <c:valAx>
        <c:axId val="30815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'by year charts'!$M$1</c:f>
              <c:strCache>
                <c:ptCount val="1"/>
                <c:pt idx="0">
                  <c:v>pH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55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 24"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'by year charts'!$B$3</c:f>
              <c:strCache>
                <c:ptCount val="1"/>
                <c:pt idx="0">
                  <c:v>treatment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charts'!$M$5:$Q$5</c:f>
              <c:numCache>
                <c:formatCode>General</c:formatCode>
                <c:ptCount val="5"/>
                <c:pt idx="0">
                  <c:v>7.5750000000000002</c:v>
                </c:pt>
                <c:pt idx="1">
                  <c:v>7</c:v>
                </c:pt>
                <c:pt idx="2">
                  <c:v>7.5500000000000007</c:v>
                </c:pt>
                <c:pt idx="3">
                  <c:v>7.4750000000000014</c:v>
                </c:pt>
                <c:pt idx="4">
                  <c:v>7.3999999999999995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'by year charts'!$B$8</c:f>
              <c:strCache>
                <c:ptCount val="1"/>
                <c:pt idx="0">
                  <c:v>treatment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charts'!$M$10:$Q$10</c:f>
              <c:numCache>
                <c:formatCode>General</c:formatCode>
                <c:ptCount val="5"/>
                <c:pt idx="0">
                  <c:v>7.6249999999999991</c:v>
                </c:pt>
                <c:pt idx="1">
                  <c:v>7</c:v>
                </c:pt>
                <c:pt idx="2">
                  <c:v>7.6249999999999991</c:v>
                </c:pt>
                <c:pt idx="3">
                  <c:v>7.6249999999999991</c:v>
                </c:pt>
                <c:pt idx="4">
                  <c:v>7.35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'by year charts'!$B$13</c:f>
              <c:strCache>
                <c:ptCount val="1"/>
                <c:pt idx="0">
                  <c:v>treatment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charts'!$M$15:$Q$15</c:f>
              <c:numCache>
                <c:formatCode>General</c:formatCode>
                <c:ptCount val="5"/>
                <c:pt idx="0">
                  <c:v>7.6000000000000005</c:v>
                </c:pt>
                <c:pt idx="1">
                  <c:v>7.1</c:v>
                </c:pt>
                <c:pt idx="2">
                  <c:v>8</c:v>
                </c:pt>
                <c:pt idx="3">
                  <c:v>7.5</c:v>
                </c:pt>
                <c:pt idx="4">
                  <c:v>7.3249999999999993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158912"/>
        <c:axId val="308160088"/>
      </c:lineChart>
      <c:catAx>
        <c:axId val="308158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60088"/>
        <c:crosses val="autoZero"/>
        <c:auto val="1"/>
        <c:lblAlgn val="ctr"/>
        <c:lblOffset val="100"/>
        <c:noMultiLvlLbl val="0"/>
      </c:catAx>
      <c:valAx>
        <c:axId val="308160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'by year charts'!$M$1</c:f>
              <c:strCache>
                <c:ptCount val="1"/>
                <c:pt idx="0">
                  <c:v>pH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5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 36"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'by year charts'!$B$3</c:f>
              <c:strCache>
                <c:ptCount val="1"/>
                <c:pt idx="0">
                  <c:v>treatment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charts'!$M$4:$Q$4</c:f>
              <c:numCache>
                <c:formatCode>General</c:formatCode>
                <c:ptCount val="5"/>
                <c:pt idx="0">
                  <c:v>8.3750000000000018</c:v>
                </c:pt>
                <c:pt idx="1">
                  <c:v>#N/A</c:v>
                </c:pt>
                <c:pt idx="2">
                  <c:v>7.85</c:v>
                </c:pt>
                <c:pt idx="3">
                  <c:v>7.85</c:v>
                </c:pt>
                <c:pt idx="4">
                  <c:v>8.125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'by year charts'!$B$8</c:f>
              <c:strCache>
                <c:ptCount val="1"/>
                <c:pt idx="0">
                  <c:v>treatment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charts'!$M$9:$Q$9</c:f>
              <c:numCache>
                <c:formatCode>General</c:formatCode>
                <c:ptCount val="5"/>
                <c:pt idx="0">
                  <c:v>8.1750000000000007</c:v>
                </c:pt>
                <c:pt idx="1">
                  <c:v>#N/A</c:v>
                </c:pt>
                <c:pt idx="2">
                  <c:v>8.1750000000000007</c:v>
                </c:pt>
                <c:pt idx="3">
                  <c:v>8.25</c:v>
                </c:pt>
                <c:pt idx="4">
                  <c:v>7.8500000000000005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'by year charts'!$B$13</c:f>
              <c:strCache>
                <c:ptCount val="1"/>
                <c:pt idx="0">
                  <c:v>treatment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'by year charts'!$M$2:$Q$2</c:f>
              <c:strCache>
                <c:ptCount val="5"/>
                <c:pt idx="0">
                  <c:v>2011 spring</c:v>
                </c:pt>
                <c:pt idx="1">
                  <c:v>2011 fall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'by year charts'!$M$14:$Q$14</c:f>
              <c:numCache>
                <c:formatCode>General</c:formatCode>
                <c:ptCount val="5"/>
                <c:pt idx="0">
                  <c:v>8.2249999999999996</c:v>
                </c:pt>
                <c:pt idx="1">
                  <c:v>#N/A</c:v>
                </c:pt>
                <c:pt idx="2">
                  <c:v>8.0750000000000028</c:v>
                </c:pt>
                <c:pt idx="3">
                  <c:v>8.1</c:v>
                </c:pt>
                <c:pt idx="4">
                  <c:v>8.2750000000000004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2807976"/>
        <c:axId val="432803664"/>
      </c:lineChart>
      <c:catAx>
        <c:axId val="432807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803664"/>
        <c:crosses val="autoZero"/>
        <c:auto val="1"/>
        <c:lblAlgn val="ctr"/>
        <c:lblOffset val="100"/>
        <c:noMultiLvlLbl val="0"/>
      </c:catAx>
      <c:valAx>
        <c:axId val="43280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'by year charts'!$M$1</c:f>
              <c:strCache>
                <c:ptCount val="1"/>
                <c:pt idx="0">
                  <c:v>pH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807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C5C174A-0EA0-4B95-8FA9-AC776D3703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298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D707E87-EC65-401B-BEE4-887F728170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50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fld id="{C55D4EF6-685F-42F4-ABA1-EC4D81D7946C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500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0"/>
          <p:cNvSpPr>
            <a:spLocks noChangeArrowheads="1"/>
          </p:cNvSpPr>
          <p:nvPr userDrawn="1"/>
        </p:nvSpPr>
        <p:spPr bwMode="auto">
          <a:xfrm>
            <a:off x="0" y="0"/>
            <a:ext cx="5943600" cy="990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620000" y="990600"/>
            <a:ext cx="1306513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hangingPunct="0">
              <a:lnSpc>
                <a:spcPct val="75000"/>
              </a:lnSpc>
              <a:defRPr/>
            </a:pPr>
            <a:endParaRPr lang="en-US" sz="1200" dirty="0" smtClean="0">
              <a:solidFill>
                <a:srgbClr val="DED5CC"/>
              </a:solidFill>
              <a:latin typeface="Stone Sans" pitchFamily="48" charset="0"/>
              <a:cs typeface="+mn-cs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5943600" y="-7938"/>
            <a:ext cx="3200400" cy="99853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6" name="Rectangle 56"/>
          <p:cNvSpPr>
            <a:spLocks noChangeArrowheads="1"/>
          </p:cNvSpPr>
          <p:nvPr userDrawn="1"/>
        </p:nvSpPr>
        <p:spPr bwMode="auto">
          <a:xfrm>
            <a:off x="5943600" y="1371600"/>
            <a:ext cx="32004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7" name="Line 57"/>
          <p:cNvSpPr>
            <a:spLocks noChangeShapeType="1"/>
          </p:cNvSpPr>
          <p:nvPr userDrawn="1"/>
        </p:nvSpPr>
        <p:spPr bwMode="auto">
          <a:xfrm>
            <a:off x="0" y="9525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r"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8" name="Line 61"/>
          <p:cNvSpPr>
            <a:spLocks noChangeShapeType="1"/>
          </p:cNvSpPr>
          <p:nvPr userDrawn="1"/>
        </p:nvSpPr>
        <p:spPr bwMode="auto">
          <a:xfrm flipV="1">
            <a:off x="5943600" y="0"/>
            <a:ext cx="0" cy="6858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r"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-11113" y="969963"/>
            <a:ext cx="9155113" cy="38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hangingPunct="0">
              <a:defRPr/>
            </a:pPr>
            <a:endParaRPr lang="en-US" altLang="en-US" dirty="0">
              <a:solidFill>
                <a:srgbClr val="A8C0D2"/>
              </a:solidFill>
              <a:cs typeface="+mn-cs"/>
            </a:endParaRPr>
          </a:p>
        </p:txBody>
      </p:sp>
      <p:sp>
        <p:nvSpPr>
          <p:cNvPr id="10" name="Rectangle 38"/>
          <p:cNvSpPr>
            <a:spLocks noChangeArrowheads="1"/>
          </p:cNvSpPr>
          <p:nvPr userDrawn="1"/>
        </p:nvSpPr>
        <p:spPr bwMode="auto">
          <a:xfrm>
            <a:off x="242888" y="996950"/>
            <a:ext cx="8656637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hangingPunct="0">
              <a:defRPr/>
            </a:pPr>
            <a:endParaRPr lang="en-US" altLang="en-US" sz="1600" dirty="0">
              <a:solidFill>
                <a:schemeClr val="bg1"/>
              </a:solidFill>
              <a:latin typeface="Stone Sans" pitchFamily="48" charset="0"/>
              <a:cs typeface="+mn-cs"/>
            </a:endParaRPr>
          </a:p>
        </p:txBody>
      </p:sp>
      <p:sp>
        <p:nvSpPr>
          <p:cNvPr id="11" name="Line 58"/>
          <p:cNvSpPr>
            <a:spLocks noChangeShapeType="1"/>
          </p:cNvSpPr>
          <p:nvPr userDrawn="1"/>
        </p:nvSpPr>
        <p:spPr bwMode="auto">
          <a:xfrm>
            <a:off x="0" y="136525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r"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12" name="Picture 64" descr="extension-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250"/>
            <a:ext cx="2895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4876800" cy="2133600"/>
          </a:xfrm>
          <a:extLst/>
        </p:spPr>
        <p:txBody>
          <a:bodyPr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3654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7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9906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9906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382000" cy="533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800" y="1981200"/>
            <a:ext cx="4343400" cy="4419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24600" y="1981200"/>
            <a:ext cx="2438400" cy="4419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7094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382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33800" y="1981200"/>
            <a:ext cx="24384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200"/>
            <a:ext cx="24384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382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733800" y="1981200"/>
            <a:ext cx="5029200" cy="4419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08287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1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63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3800" y="1981200"/>
            <a:ext cx="2438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200"/>
            <a:ext cx="2438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5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8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875"/>
            <a:ext cx="57912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1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1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57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5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2133600" y="2003425"/>
            <a:ext cx="6477000" cy="1244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1313" indent="-341313"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70000"/>
              </a:spcBef>
              <a:buClr>
                <a:srgbClr val="BAB866"/>
              </a:buClr>
              <a:buSzPct val="85000"/>
              <a:buFontTx/>
              <a:buChar char="•"/>
              <a:defRPr/>
            </a:pPr>
            <a:endParaRPr lang="en-US" sz="2800" dirty="0" smtClean="0">
              <a:solidFill>
                <a:srgbClr val="572700"/>
              </a:solidFill>
              <a:latin typeface="Stone Sans Semibold" pitchFamily="48" charset="0"/>
              <a:cs typeface="+mn-cs"/>
            </a:endParaRPr>
          </a:p>
          <a:p>
            <a:pPr lvl="1" eaLnBrk="0" hangingPunct="0">
              <a:spcBef>
                <a:spcPct val="70000"/>
              </a:spcBef>
              <a:buClr>
                <a:srgbClr val="BAB866"/>
              </a:buClr>
              <a:buSzPct val="85000"/>
              <a:buFontTx/>
              <a:buChar char="•"/>
              <a:defRPr/>
            </a:pPr>
            <a:endParaRPr lang="en-US" sz="2800" dirty="0" smtClean="0">
              <a:solidFill>
                <a:srgbClr val="572700"/>
              </a:solidFill>
              <a:latin typeface="Stone Sans Semibold" pitchFamily="48" charset="0"/>
              <a:cs typeface="+mn-cs"/>
            </a:endParaRPr>
          </a:p>
        </p:txBody>
      </p:sp>
      <p:sp>
        <p:nvSpPr>
          <p:cNvPr id="1027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3800" y="1981200"/>
            <a:ext cx="502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34"/>
          <p:cNvSpPr>
            <a:spLocks noChangeArrowheads="1"/>
          </p:cNvSpPr>
          <p:nvPr userDrawn="1"/>
        </p:nvSpPr>
        <p:spPr bwMode="auto">
          <a:xfrm>
            <a:off x="1752600" y="-7938"/>
            <a:ext cx="7391400" cy="9985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1029" name="Rectangle 41"/>
          <p:cNvSpPr>
            <a:spLocks noChangeArrowheads="1"/>
          </p:cNvSpPr>
          <p:nvPr userDrawn="1"/>
        </p:nvSpPr>
        <p:spPr bwMode="auto">
          <a:xfrm>
            <a:off x="0" y="0"/>
            <a:ext cx="33528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1030" name="Line 42"/>
          <p:cNvSpPr>
            <a:spLocks noChangeShapeType="1"/>
          </p:cNvSpPr>
          <p:nvPr userDrawn="1"/>
        </p:nvSpPr>
        <p:spPr bwMode="auto">
          <a:xfrm flipV="1">
            <a:off x="3352800" y="0"/>
            <a:ext cx="1588" cy="990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r"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31" name="Rectangle 22"/>
          <p:cNvSpPr>
            <a:spLocks noChangeArrowheads="1"/>
          </p:cNvSpPr>
          <p:nvPr/>
        </p:nvSpPr>
        <p:spPr bwMode="auto">
          <a:xfrm>
            <a:off x="0" y="10287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1032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99060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3" name="Line 38"/>
          <p:cNvSpPr>
            <a:spLocks noChangeShapeType="1"/>
          </p:cNvSpPr>
          <p:nvPr userDrawn="1"/>
        </p:nvSpPr>
        <p:spPr bwMode="auto">
          <a:xfrm>
            <a:off x="0" y="100965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r"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34" name="Line 40"/>
          <p:cNvSpPr>
            <a:spLocks noChangeShapeType="1"/>
          </p:cNvSpPr>
          <p:nvPr userDrawn="1"/>
        </p:nvSpPr>
        <p:spPr bwMode="auto">
          <a:xfrm>
            <a:off x="0" y="150495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r"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1035" name="Picture 35" descr="extension-white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819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3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7938"/>
            <a:ext cx="57912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1" r:id="rId2"/>
    <p:sldLayoutId id="2147483652" r:id="rId3"/>
    <p:sldLayoutId id="2147483653" r:id="rId4"/>
    <p:sldLayoutId id="2147483654" r:id="rId5"/>
    <p:sldLayoutId id="2147483665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–"/>
        <a:defRPr sz="2800" b="1">
          <a:solidFill>
            <a:schemeClr val="accent1"/>
          </a:solidFill>
          <a:latin typeface="+mn-lt"/>
        </a:defRPr>
      </a:lvl2pPr>
      <a:lvl3pPr marL="1085850" indent="-2286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•"/>
        <a:defRPr sz="2400" b="1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–"/>
        <a:defRPr sz="2000" b="1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0"/>
        </a:spcBef>
        <a:spcAft>
          <a:spcPct val="0"/>
        </a:spcAft>
        <a:buClr>
          <a:schemeClr val="bg2"/>
        </a:buClr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61.emf"/><Relationship Id="rId2" Type="http://schemas.openxmlformats.org/officeDocument/2006/relationships/tags" Target="../tags/tag4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427163"/>
            <a:ext cx="5562600" cy="2514600"/>
          </a:xfrm>
        </p:spPr>
        <p:txBody>
          <a:bodyPr/>
          <a:lstStyle/>
          <a:p>
            <a:r>
              <a:rPr lang="en-US" altLang="en-US" b="1" dirty="0" smtClean="0"/>
              <a:t>Cover </a:t>
            </a:r>
            <a:r>
              <a:rPr lang="en-US" altLang="en-US" b="1" dirty="0" smtClean="0"/>
              <a:t>Cropping</a:t>
            </a:r>
            <a:br>
              <a:rPr lang="en-US" altLang="en-US" b="1" dirty="0" smtClean="0"/>
            </a:br>
            <a:r>
              <a:rPr lang="en-US" altLang="en-US" b="1" dirty="0" smtClean="0"/>
              <a:t>&amp; Companion Cropping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for the </a:t>
            </a:r>
            <a:br>
              <a:rPr lang="en-US" altLang="en-US" b="1" dirty="0" smtClean="0"/>
            </a:br>
            <a:r>
              <a:rPr lang="en-US" altLang="en-US" b="1" dirty="0" smtClean="0"/>
              <a:t>Inland Northwest;</a:t>
            </a:r>
            <a:br>
              <a:rPr lang="en-US" altLang="en-US" b="1" dirty="0" smtClean="0"/>
            </a:br>
            <a:r>
              <a:rPr lang="en-US" altLang="en-US" sz="3200" b="1" i="1" dirty="0" smtClean="0">
                <a:solidFill>
                  <a:srgbClr val="C00000"/>
                </a:solidFill>
              </a:rPr>
              <a:t>a work in progress</a:t>
            </a:r>
            <a:endParaRPr lang="en-US" altLang="en-US" sz="3200" i="1" dirty="0" smtClean="0">
              <a:solidFill>
                <a:srgbClr val="C00000"/>
              </a:solidFill>
            </a:endParaRP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871538" y="4077176"/>
            <a:ext cx="4114800" cy="12557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eaLnBrk="0" hangingPunct="0"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b="1" i="1" dirty="0">
                <a:solidFill>
                  <a:schemeClr val="accent2"/>
                </a:solidFill>
                <a:latin typeface="Arial" panose="020B0604020202020204" pitchFamily="34" charset="0"/>
              </a:rPr>
              <a:t>Diana Roberts</a:t>
            </a:r>
          </a:p>
          <a:p>
            <a:pPr algn="ctr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1800" b="1" dirty="0">
                <a:latin typeface="Arial" panose="020B0604020202020204" pitchFamily="34" charset="0"/>
              </a:rPr>
              <a:t>Area Extension Agronomist</a:t>
            </a:r>
          </a:p>
          <a:p>
            <a:pPr algn="ctr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1800" b="1" dirty="0">
                <a:latin typeface="Arial" panose="020B0604020202020204" pitchFamily="34" charset="0"/>
              </a:rPr>
              <a:t>WSU Extension</a:t>
            </a:r>
          </a:p>
          <a:p>
            <a:pPr algn="ctr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1800" b="1" dirty="0">
                <a:latin typeface="Arial" panose="020B0604020202020204" pitchFamily="34" charset="0"/>
              </a:rPr>
              <a:t>Spokane, WA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257800" y="510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8" descr="E:\Ag pictures\Cover Crop\Comp photos\Charles co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1406525"/>
            <a:ext cx="3211513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68303"/>
            <a:ext cx="13366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E:\Cover Crop Project\CoverCropChartv1-2_Pag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Goals/Resource Concerns of the Group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905000"/>
            <a:ext cx="7315200" cy="47244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Increase nitrogen</a:t>
            </a:r>
          </a:p>
          <a:p>
            <a:pPr lvl="1">
              <a:defRPr/>
            </a:pPr>
            <a:r>
              <a:rPr lang="en-US" altLang="en-US" dirty="0" smtClean="0"/>
              <a:t>Scavenge nitrogen from deep soil</a:t>
            </a:r>
          </a:p>
          <a:p>
            <a:pPr>
              <a:defRPr/>
            </a:pPr>
            <a:r>
              <a:rPr lang="en-US" altLang="en-US" dirty="0" smtClean="0"/>
              <a:t>Increase soil organic matter </a:t>
            </a:r>
          </a:p>
          <a:p>
            <a:pPr lvl="1">
              <a:defRPr/>
            </a:pPr>
            <a:r>
              <a:rPr lang="en-US" altLang="en-US" dirty="0" smtClean="0"/>
              <a:t>Increase water holding capacity</a:t>
            </a:r>
          </a:p>
          <a:p>
            <a:pPr lvl="1">
              <a:defRPr/>
            </a:pPr>
            <a:r>
              <a:rPr lang="en-US" altLang="en-US" dirty="0" smtClean="0"/>
              <a:t>Improve soil structure</a:t>
            </a:r>
          </a:p>
          <a:p>
            <a:pPr lvl="1">
              <a:defRPr/>
            </a:pPr>
            <a:r>
              <a:rPr lang="en-US" altLang="en-US" dirty="0" smtClean="0"/>
              <a:t>Increase microbial activity</a:t>
            </a:r>
          </a:p>
          <a:p>
            <a:pPr>
              <a:defRPr/>
            </a:pPr>
            <a:r>
              <a:rPr lang="en-US" altLang="en-US" dirty="0" smtClean="0"/>
              <a:t>Break hardpan</a:t>
            </a:r>
          </a:p>
          <a:p>
            <a:pPr>
              <a:defRPr/>
            </a:pPr>
            <a:r>
              <a:rPr lang="en-US" altLang="en-US" dirty="0" smtClean="0"/>
              <a:t>Feed livestock</a:t>
            </a:r>
          </a:p>
          <a:p>
            <a:pPr>
              <a:defRPr/>
            </a:pPr>
            <a:r>
              <a:rPr lang="en-US" altLang="en-US" dirty="0" smtClean="0"/>
              <a:t>Control wireworms</a:t>
            </a:r>
          </a:p>
          <a:p>
            <a:pPr marL="0" indent="0">
              <a:buFontTx/>
              <a:buNone/>
              <a:defRPr/>
            </a:pPr>
            <a:endParaRPr lang="en-US" altLang="en-US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2011 Cover Crop Trial A </a:t>
            </a:r>
          </a:p>
        </p:txBody>
      </p:sp>
      <p:graphicFrame>
        <p:nvGraphicFramePr>
          <p:cNvPr id="17457" name="Object 49"/>
          <p:cNvGraphicFramePr>
            <a:graphicFrameLocks noChangeAspect="1"/>
          </p:cNvGraphicFramePr>
          <p:nvPr/>
        </p:nvGraphicFramePr>
        <p:xfrm>
          <a:off x="1295400" y="1905000"/>
          <a:ext cx="5832475" cy="471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Worksheet" r:id="rId5" imgW="2771792" imgH="2238465" progId="Excel.Sheet.8">
                  <p:embed/>
                </p:oleObj>
              </mc:Choice>
              <mc:Fallback>
                <p:oleObj name="Worksheet" r:id="rId5" imgW="2771792" imgH="2238465" progId="Excel.Sheet.8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05000"/>
                        <a:ext cx="5832475" cy="471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646488" y="0"/>
            <a:ext cx="5486400" cy="17526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WSU Wilke Farm, Davenport, WA</a:t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> - replicated strips 18 ft x 200 ft</a:t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> - seeded mid-May</a:t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/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>7 area farms, 5-acre demonstrations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48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58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68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44001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4495800"/>
            <a:ext cx="5105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i="1" dirty="0" err="1">
                <a:solidFill>
                  <a:srgbClr val="FFFFFF"/>
                </a:solidFill>
                <a:latin typeface="+mn-lt"/>
                <a:cs typeface="+mn-cs"/>
              </a:rPr>
              <a:t>Phacelia</a:t>
            </a:r>
            <a:r>
              <a:rPr lang="en-US" i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+mn-lt"/>
                <a:cs typeface="+mn-cs"/>
              </a:rPr>
              <a:t>tanacetifolia</a:t>
            </a:r>
            <a:r>
              <a:rPr lang="en-US" i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dirty="0">
                <a:solidFill>
                  <a:srgbClr val="FFFFFF"/>
                </a:solidFill>
                <a:latin typeface="+mn-lt"/>
                <a:cs typeface="+mn-cs"/>
              </a:rPr>
              <a:t>(lacy </a:t>
            </a:r>
            <a:r>
              <a:rPr lang="en-US" dirty="0" err="1">
                <a:solidFill>
                  <a:srgbClr val="FFFFFF"/>
                </a:solidFill>
                <a:latin typeface="+mn-lt"/>
                <a:cs typeface="+mn-cs"/>
              </a:rPr>
              <a:t>Phacelia</a:t>
            </a:r>
            <a:r>
              <a:rPr lang="en-US" dirty="0">
                <a:solidFill>
                  <a:srgbClr val="FFFFFF"/>
                </a:solidFill>
                <a:latin typeface="+mn-lt"/>
                <a:cs typeface="+mn-cs"/>
              </a:rPr>
              <a:t>) attracts native pollinators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78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2012 wheat yields after CCC</a:t>
            </a:r>
          </a:p>
        </p:txBody>
      </p:sp>
      <p:pic>
        <p:nvPicPr>
          <p:cNvPr id="39938" name="Picture 2" descr="H:\Ag pictures\2012\Cover Crops\2012 wheat on CCC com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00200"/>
            <a:ext cx="7737475" cy="5153025"/>
          </a:xfrm>
        </p:spPr>
      </p:pic>
      <p:sp>
        <p:nvSpPr>
          <p:cNvPr id="4" name="TextBox 3"/>
          <p:cNvSpPr txBox="1"/>
          <p:nvPr/>
        </p:nvSpPr>
        <p:spPr>
          <a:xfrm>
            <a:off x="3962400" y="4438650"/>
            <a:ext cx="2209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n-lt"/>
                <a:cs typeface="+mn-cs"/>
              </a:rPr>
              <a:t>0 </a:t>
            </a:r>
            <a:r>
              <a:rPr lang="en-US" b="1" dirty="0" err="1">
                <a:latin typeface="+mn-lt"/>
                <a:cs typeface="+mn-cs"/>
              </a:rPr>
              <a:t>bu</a:t>
            </a:r>
            <a:r>
              <a:rPr lang="en-US" b="1" dirty="0">
                <a:latin typeface="+mn-lt"/>
                <a:cs typeface="+mn-cs"/>
              </a:rPr>
              <a:t>/A </a:t>
            </a:r>
          </a:p>
          <a:p>
            <a:pPr algn="ctr" eaLnBrk="0" hangingPunct="0">
              <a:defRPr/>
            </a:pPr>
            <a:r>
              <a:rPr lang="en-US" b="1" dirty="0">
                <a:latin typeface="+mn-lt"/>
                <a:cs typeface="+mn-cs"/>
              </a:rPr>
              <a:t>Later seeding</a:t>
            </a:r>
            <a:endParaRPr lang="en-US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4421188"/>
            <a:ext cx="1600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b="1" dirty="0">
                <a:latin typeface="+mn-lt"/>
                <a:cs typeface="+mn-cs"/>
              </a:rPr>
              <a:t>55 </a:t>
            </a:r>
            <a:r>
              <a:rPr lang="en-US" b="1" dirty="0" err="1">
                <a:latin typeface="+mn-lt"/>
                <a:cs typeface="+mn-cs"/>
              </a:rPr>
              <a:t>bu</a:t>
            </a:r>
            <a:r>
              <a:rPr lang="en-US" b="1" dirty="0">
                <a:latin typeface="+mn-lt"/>
                <a:cs typeface="+mn-cs"/>
              </a:rPr>
              <a:t>/A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4421188"/>
            <a:ext cx="152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b="1" dirty="0">
                <a:latin typeface="+mn-lt"/>
                <a:cs typeface="+mn-cs"/>
              </a:rPr>
              <a:t>44 </a:t>
            </a:r>
            <a:r>
              <a:rPr lang="en-US" b="1" dirty="0" err="1">
                <a:latin typeface="+mn-lt"/>
                <a:cs typeface="+mn-cs"/>
              </a:rPr>
              <a:t>bu</a:t>
            </a:r>
            <a:r>
              <a:rPr lang="en-US" b="1" dirty="0">
                <a:latin typeface="+mn-lt"/>
                <a:cs typeface="+mn-cs"/>
              </a:rPr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8900" y="5602288"/>
            <a:ext cx="4876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b="1" dirty="0">
                <a:latin typeface="+mn-lt"/>
                <a:cs typeface="+mn-cs"/>
              </a:rPr>
              <a:t>All </a:t>
            </a:r>
            <a:r>
              <a:rPr lang="en-US" b="1" dirty="0">
                <a:latin typeface="+mn-lt"/>
                <a:cs typeface="+mn-cs"/>
              </a:rPr>
              <a:t>plots </a:t>
            </a:r>
            <a:r>
              <a:rPr lang="en-US" b="1" dirty="0">
                <a:latin typeface="+mn-lt"/>
                <a:cs typeface="+mn-cs"/>
              </a:rPr>
              <a:t>spring </a:t>
            </a:r>
            <a:r>
              <a:rPr lang="en-US" b="1" dirty="0">
                <a:latin typeface="+mn-lt"/>
                <a:cs typeface="+mn-cs"/>
              </a:rPr>
              <a:t>canola in </a:t>
            </a:r>
            <a:r>
              <a:rPr lang="en-US" b="1" dirty="0">
                <a:latin typeface="+mn-lt"/>
                <a:cs typeface="+mn-cs"/>
              </a:rPr>
              <a:t>2013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H:\Ag pictures\2012\Cover Crops\CCC cooperat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600200"/>
            <a:ext cx="681672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Farmer-Driven Project!</a:t>
            </a:r>
          </a:p>
        </p:txBody>
      </p:sp>
      <p:sp>
        <p:nvSpPr>
          <p:cNvPr id="21507" name="Content Placeholder 1"/>
          <p:cNvSpPr>
            <a:spLocks noGrp="1"/>
          </p:cNvSpPr>
          <p:nvPr>
            <p:ph idx="1"/>
          </p:nvPr>
        </p:nvSpPr>
        <p:spPr>
          <a:xfrm>
            <a:off x="1524000" y="1676400"/>
            <a:ext cx="6400800" cy="1143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200" smtClean="0"/>
              <a:t>Fred Fleming, Bryan &amp; David Dobbins, Charles Gross, Chris Laney, Tracy Rush, Ed Warner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4950" y="5029200"/>
            <a:ext cx="48006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Aaron </a:t>
            </a:r>
            <a:r>
              <a:rPr lang="en-US" b="1" dirty="0" err="1">
                <a:solidFill>
                  <a:srgbClr val="FFFFFF"/>
                </a:solidFill>
                <a:latin typeface="+mn-lt"/>
                <a:cs typeface="+mn-cs"/>
              </a:rPr>
              <a:t>Esser</a:t>
            </a: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 – WSU Extension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Derek </a:t>
            </a:r>
            <a:r>
              <a:rPr lang="en-US" b="1" dirty="0" err="1">
                <a:solidFill>
                  <a:srgbClr val="FFFFFF"/>
                </a:solidFill>
                <a:latin typeface="+mn-lt"/>
                <a:cs typeface="+mn-cs"/>
              </a:rPr>
              <a:t>Appel</a:t>
            </a: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 – WSU Extension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Jill </a:t>
            </a:r>
            <a:r>
              <a:rPr lang="en-US" b="1" dirty="0" err="1">
                <a:solidFill>
                  <a:srgbClr val="FFFFFF"/>
                </a:solidFill>
                <a:latin typeface="+mn-lt"/>
                <a:cs typeface="+mn-cs"/>
              </a:rPr>
              <a:t>Clapperton</a:t>
            </a: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 – </a:t>
            </a:r>
            <a:r>
              <a:rPr lang="en-US" b="1" dirty="0" err="1">
                <a:solidFill>
                  <a:srgbClr val="FFFFFF"/>
                </a:solidFill>
                <a:latin typeface="+mn-lt"/>
                <a:cs typeface="+mn-cs"/>
              </a:rPr>
              <a:t>Rhizoterra</a:t>
            </a: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+mn-lt"/>
                <a:cs typeface="+mn-cs"/>
              </a:rPr>
              <a:t>Inc</a:t>
            </a:r>
            <a:endParaRPr lang="en-US" b="1" dirty="0">
              <a:solidFill>
                <a:srgbClr val="FFFFFF"/>
              </a:solidFill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cs typeface="+mn-cs"/>
              </a:rPr>
              <a:t>David Lundgren – Lincoln CD</a:t>
            </a:r>
            <a:endParaRPr lang="en-US" b="1" dirty="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0"/>
            <a:ext cx="9144000" cy="682625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6988"/>
            <a:ext cx="5815013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9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7463"/>
            <a:ext cx="40386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306638"/>
            <a:ext cx="397351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559300"/>
            <a:ext cx="39163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463"/>
            <a:ext cx="460216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19388"/>
            <a:ext cx="460216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Stratification of pH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-17106" y="2057400"/>
          <a:ext cx="4970106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6200" y="4648200"/>
          <a:ext cx="50292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876800" y="2057400"/>
          <a:ext cx="5257800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724400" y="4648200"/>
          <a:ext cx="5410200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4035" name="Picture 2" descr="H:\Ag pictures\2012\Cover Crops\Warm season CCC co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36538" y="1654175"/>
            <a:ext cx="1676401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b="1" dirty="0" err="1">
                <a:solidFill>
                  <a:srgbClr val="FFFFFF"/>
                </a:solidFill>
                <a:latin typeface="+mn-lt"/>
                <a:cs typeface="+mn-cs"/>
              </a:rPr>
              <a:t>Faba</a:t>
            </a:r>
            <a:r>
              <a:rPr lang="en-US" sz="2000" b="1" dirty="0">
                <a:solidFill>
                  <a:srgbClr val="FFFFFF"/>
                </a:solidFill>
                <a:latin typeface="+mn-lt"/>
                <a:cs typeface="+mn-cs"/>
              </a:rPr>
              <a:t> bean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571500" y="33401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Millet</a:t>
            </a: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7564438" y="3235325"/>
            <a:ext cx="153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Buckwheat</a:t>
            </a: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-34925" y="5842000"/>
            <a:ext cx="2051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Crimson clover</a:t>
            </a: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4240213" y="6313488"/>
            <a:ext cx="69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Flax</a:t>
            </a:r>
          </a:p>
        </p:txBody>
      </p:sp>
      <p:sp>
        <p:nvSpPr>
          <p:cNvPr id="44041" name="Right Arrow 14"/>
          <p:cNvSpPr>
            <a:spLocks noChangeArrowheads="1"/>
          </p:cNvSpPr>
          <p:nvPr/>
        </p:nvSpPr>
        <p:spPr bwMode="auto">
          <a:xfrm>
            <a:off x="1439863" y="1827213"/>
            <a:ext cx="1490662" cy="76200"/>
          </a:xfrm>
          <a:prstGeom prst="rightArrow">
            <a:avLst>
              <a:gd name="adj1" fmla="val 50000"/>
              <a:gd name="adj2" fmla="val 49631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40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5928">
            <a:off x="1401763" y="3297238"/>
            <a:ext cx="100012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9469">
            <a:off x="1344613" y="6186488"/>
            <a:ext cx="1265237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905375"/>
            <a:ext cx="5445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39131">
            <a:off x="7369175" y="2670176"/>
            <a:ext cx="10239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6325" y="423863"/>
            <a:ext cx="4816475" cy="461962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n-lt"/>
                <a:cs typeface="+mn-cs"/>
              </a:rPr>
              <a:t>2012 Cover Crop Trial B</a:t>
            </a:r>
            <a:endParaRPr lang="en-US" b="1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2012 – Warm season CCC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520825"/>
            <a:ext cx="7153275" cy="5364163"/>
          </a:xfrm>
        </p:spPr>
      </p:pic>
      <p:sp>
        <p:nvSpPr>
          <p:cNvPr id="4" name="TextBox 3"/>
          <p:cNvSpPr txBox="1"/>
          <p:nvPr/>
        </p:nvSpPr>
        <p:spPr>
          <a:xfrm>
            <a:off x="1219200" y="1752600"/>
            <a:ext cx="2590800" cy="461963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dirty="0">
                <a:latin typeface="+mn-lt"/>
                <a:cs typeface="+mn-cs"/>
              </a:rPr>
              <a:t>Crimson clover</a:t>
            </a:r>
          </a:p>
        </p:txBody>
      </p:sp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2590800" y="5943600"/>
            <a:ext cx="766763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E2116"/>
                </a:solidFill>
                <a:latin typeface="Arial" panose="020B0604020202020204" pitchFamily="34" charset="0"/>
              </a:rPr>
              <a:t>Flax</a:t>
            </a:r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4267200" y="2819400"/>
            <a:ext cx="165735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E2116"/>
                </a:solidFill>
                <a:latin typeface="Arial" panose="020B0604020202020204" pitchFamily="34" charset="0"/>
              </a:rPr>
              <a:t>Faba bean</a:t>
            </a:r>
          </a:p>
        </p:txBody>
      </p:sp>
      <p:sp>
        <p:nvSpPr>
          <p:cNvPr id="45062" name="Rectangle 11"/>
          <p:cNvSpPr>
            <a:spLocks noChangeArrowheads="1"/>
          </p:cNvSpPr>
          <p:nvPr/>
        </p:nvSpPr>
        <p:spPr bwMode="auto">
          <a:xfrm>
            <a:off x="5562600" y="5867400"/>
            <a:ext cx="9048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E2116"/>
                </a:solidFill>
                <a:latin typeface="Arial" panose="020B0604020202020204" pitchFamily="34" charset="0"/>
              </a:rPr>
              <a:t>Millet</a:t>
            </a:r>
          </a:p>
        </p:txBody>
      </p:sp>
      <p:sp>
        <p:nvSpPr>
          <p:cNvPr id="45063" name="Rectangle 12"/>
          <p:cNvSpPr>
            <a:spLocks noChangeArrowheads="1"/>
          </p:cNvSpPr>
          <p:nvPr/>
        </p:nvSpPr>
        <p:spPr bwMode="auto">
          <a:xfrm>
            <a:off x="6172200" y="1752600"/>
            <a:ext cx="16922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E2116"/>
                </a:solidFill>
                <a:latin typeface="Arial" panose="020B0604020202020204" pitchFamily="34" charset="0"/>
              </a:rPr>
              <a:t>Buckwheat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76200"/>
            <a:ext cx="78200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533400"/>
          </a:xfrm>
        </p:spPr>
        <p:txBody>
          <a:bodyPr/>
          <a:lstStyle/>
          <a:p>
            <a:r>
              <a:rPr lang="en-US" altLang="en-US" smtClean="0"/>
              <a:t>Revised Goal – Cover crops work with winter precip. system</a:t>
            </a:r>
          </a:p>
        </p:txBody>
      </p:sp>
      <p:pic>
        <p:nvPicPr>
          <p:cNvPr id="47106" name="Picture 5" descr="H:\Ag pictures\2012\Cover Crops\Clover broadcast co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62100"/>
            <a:ext cx="39719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524000"/>
            <a:ext cx="49530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0525" y="5334000"/>
            <a:ext cx="47148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latin typeface="+mn-lt"/>
                <a:cs typeface="+mn-cs"/>
              </a:rPr>
              <a:t>Grandfathers used yellow sweet clover as cover crop…</a:t>
            </a:r>
            <a:endParaRPr lang="en-US" b="1" dirty="0">
              <a:latin typeface="+mn-lt"/>
              <a:cs typeface="+mn-cs"/>
            </a:endParaRPr>
          </a:p>
        </p:txBody>
      </p:sp>
      <p:sp>
        <p:nvSpPr>
          <p:cNvPr id="47109" name="Rounded Rectangular Callout 2"/>
          <p:cNvSpPr>
            <a:spLocks noChangeArrowheads="1"/>
          </p:cNvSpPr>
          <p:nvPr/>
        </p:nvSpPr>
        <p:spPr bwMode="auto">
          <a:xfrm>
            <a:off x="2551113" y="2286000"/>
            <a:ext cx="1524000" cy="1058863"/>
          </a:xfrm>
          <a:prstGeom prst="wedgeRoundRectCallout">
            <a:avLst>
              <a:gd name="adj1" fmla="val -60833"/>
              <a:gd name="adj2" fmla="val 116167"/>
              <a:gd name="adj3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27313" y="2309813"/>
            <a:ext cx="144780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800" dirty="0">
                <a:latin typeface="+mn-lt"/>
                <a:cs typeface="+mn-cs"/>
              </a:rPr>
              <a:t>My name is </a:t>
            </a:r>
            <a:r>
              <a:rPr lang="en-US" sz="1800" b="1" i="1" dirty="0" err="1">
                <a:latin typeface="+mn-lt"/>
                <a:cs typeface="+mn-cs"/>
              </a:rPr>
              <a:t>Murungu</a:t>
            </a:r>
            <a:r>
              <a:rPr lang="en-US" sz="1800" dirty="0">
                <a:latin typeface="+mn-lt"/>
                <a:cs typeface="+mn-cs"/>
              </a:rPr>
              <a:t> – not “Raven”</a:t>
            </a:r>
            <a:endParaRPr lang="en-US" sz="1800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YSC is a biennial…</a:t>
            </a:r>
          </a:p>
        </p:txBody>
      </p:sp>
      <p:pic>
        <p:nvPicPr>
          <p:cNvPr id="48130" name="Picture 3" descr="H:\Ag pictures\2012\Cover Crops\Sweet Clover Aug 2 co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2955925"/>
            <a:ext cx="52022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2022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 was nervous waiting for the YSC to show last spring…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52022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55875"/>
            <a:ext cx="57372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392613"/>
            <a:ext cx="35052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n-lt"/>
                <a:cs typeface="+mn-cs"/>
              </a:rPr>
              <a:t>Spray out at Bolting</a:t>
            </a:r>
          </a:p>
          <a:p>
            <a:pPr eaLnBrk="0" hangingPunct="0">
              <a:defRPr/>
            </a:pPr>
            <a:endParaRPr lang="en-US" dirty="0">
              <a:latin typeface="+mn-lt"/>
              <a:cs typeface="+mn-cs"/>
            </a:endParaRPr>
          </a:p>
          <a:p>
            <a:pPr eaLnBrk="0" hangingPunct="0">
              <a:defRPr/>
            </a:pPr>
            <a:endParaRPr lang="en-US" dirty="0"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latin typeface="+mn-lt"/>
                <a:cs typeface="+mn-cs"/>
              </a:rPr>
              <a:t>Spray out at Flowering </a:t>
            </a:r>
          </a:p>
          <a:p>
            <a:pPr eaLnBrk="0" hangingPunct="0">
              <a:defRPr/>
            </a:pPr>
            <a:r>
              <a:rPr lang="en-US" dirty="0">
                <a:latin typeface="+mn-lt"/>
                <a:cs typeface="+mn-cs"/>
              </a:rPr>
              <a:t>(nodules slough off)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50181" name="Up Arrow 7"/>
          <p:cNvSpPr>
            <a:spLocks noChangeArrowheads="1"/>
          </p:cNvSpPr>
          <p:nvPr/>
        </p:nvSpPr>
        <p:spPr bwMode="auto">
          <a:xfrm rot="1085178">
            <a:off x="1985963" y="2641600"/>
            <a:ext cx="214312" cy="1600200"/>
          </a:xfrm>
          <a:prstGeom prst="upArrow">
            <a:avLst>
              <a:gd name="adj1" fmla="val 50000"/>
              <a:gd name="adj2" fmla="val 5012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0182" name="Right Arrow 9"/>
          <p:cNvSpPr>
            <a:spLocks noChangeArrowheads="1"/>
          </p:cNvSpPr>
          <p:nvPr/>
        </p:nvSpPr>
        <p:spPr bwMode="auto">
          <a:xfrm>
            <a:off x="3043238" y="5943600"/>
            <a:ext cx="1447800" cy="152400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 model: The farmers have the Great Ideas!</a:t>
            </a:r>
          </a:p>
        </p:txBody>
      </p:sp>
      <p:pic>
        <p:nvPicPr>
          <p:cNvPr id="2253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524000"/>
            <a:ext cx="547528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ounded Rectangular Callout 8"/>
          <p:cNvSpPr>
            <a:spLocks noChangeArrowheads="1"/>
          </p:cNvSpPr>
          <p:nvPr/>
        </p:nvSpPr>
        <p:spPr bwMode="auto">
          <a:xfrm>
            <a:off x="152400" y="1752600"/>
            <a:ext cx="2819400" cy="1323975"/>
          </a:xfrm>
          <a:prstGeom prst="wedgeRoundRectCallout">
            <a:avLst>
              <a:gd name="adj1" fmla="val -3940"/>
              <a:gd name="adj2" fmla="val 65380"/>
              <a:gd name="adj3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8913" y="1752600"/>
            <a:ext cx="2971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n-lt"/>
                <a:cs typeface="+mn-cs"/>
              </a:rPr>
              <a:t>… then we grow acres of strange plants in replicated strips on the WSU </a:t>
            </a:r>
            <a:r>
              <a:rPr lang="en-US" sz="2000" dirty="0" err="1">
                <a:latin typeface="+mn-lt"/>
                <a:cs typeface="+mn-cs"/>
              </a:rPr>
              <a:t>Wilke</a:t>
            </a:r>
            <a:r>
              <a:rPr lang="en-US" sz="2000" dirty="0">
                <a:latin typeface="+mn-lt"/>
                <a:cs typeface="+mn-cs"/>
              </a:rPr>
              <a:t> Farm…</a:t>
            </a:r>
            <a:endParaRPr lang="en-US" sz="2000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ChangeArrowheads="1"/>
          </p:cNvSpPr>
          <p:nvPr/>
        </p:nvSpPr>
        <p:spPr bwMode="auto">
          <a:xfrm>
            <a:off x="0" y="1524000"/>
            <a:ext cx="9144000" cy="5334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Wilke 2012 Companion Crop Trial C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" y="1524000"/>
          <a:ext cx="8915400" cy="4129088"/>
        </p:xfrm>
        <a:graphic>
          <a:graphicData uri="http://schemas.openxmlformats.org/drawingml/2006/table">
            <a:tbl>
              <a:tblPr/>
              <a:tblGrid>
                <a:gridCol w="980694"/>
                <a:gridCol w="1923631"/>
                <a:gridCol w="1971422"/>
                <a:gridCol w="2046230"/>
                <a:gridCol w="1993422"/>
              </a:tblGrid>
              <a:tr h="136805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Lenatah  - Companion crop Yellow sweet clover - Madrid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Lenatah  - Companion crop Yellow sweet clover - Madrid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Lenatah  - Companion crop Yellow sweet clover - Madrid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Lenatah  - Companion crop Yellow sweet clover - Madrid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</a:tr>
              <a:tr h="55220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reps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F8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Fert: </a:t>
                      </a:r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</a:t>
                      </a: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Seed 70 lb/A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Fert: </a:t>
                      </a:r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</a:t>
                      </a: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Seed 70 lb/A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Fert: </a:t>
                      </a:r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</a:t>
                      </a: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Seed 70 lb/A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Fert: </a:t>
                      </a:r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</a:t>
                      </a: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Seed 70 lb/A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6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2012/13</a:t>
                      </a: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</a:tr>
              <a:tr h="10961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Seed 10-15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/A Broadcast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Inoculum :(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Fert: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Seed 10-15 lb/A Broadcast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Inoculum :(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Fert: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Seed 10-15 lb/A Broadcast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Inoculum :(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Fert: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Zero :(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Seed 10-15 lb/A Broadcast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Inoculum :(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0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Winter wheat -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Xerpha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wheat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Winter wheat - Xerpha</a:t>
                      </a: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wheat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026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reps</a:t>
                      </a: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10-Sep</a:t>
                      </a:r>
                    </a:p>
                  </a:txBody>
                  <a:tcPr marL="7454" marR="7454" marT="745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10-Sep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4" marR="7454" marT="74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ChangeArrowheads="1"/>
          </p:cNvSpPr>
          <p:nvPr/>
        </p:nvSpPr>
        <p:spPr bwMode="auto">
          <a:xfrm>
            <a:off x="0" y="1524000"/>
            <a:ext cx="9144000" cy="5334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Wilke 2013 Companion Crop Trial 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1546225"/>
          <a:ext cx="8991600" cy="4381500"/>
        </p:xfrm>
        <a:graphic>
          <a:graphicData uri="http://schemas.openxmlformats.org/drawingml/2006/table">
            <a:tbl>
              <a:tblPr/>
              <a:tblGrid>
                <a:gridCol w="939776"/>
                <a:gridCol w="2186178"/>
                <a:gridCol w="1911412"/>
                <a:gridCol w="2006983"/>
                <a:gridCol w="1947251"/>
              </a:tblGrid>
              <a:tr h="136040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Lenatah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- Companion crop Yellow sweet clover - Madrid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Lenatah  - Companion crop Yellow sweet clover - Madrid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Lenatah  - Companion crop Yellow sweet clover - Madrid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barley - Lenatah  - Companion crop Yellow sweet clover - Madrid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</a:tr>
              <a:tr h="54861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reps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Barley April 25 - Aug 24  1.6 ton/A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Barley April 25 - Aug 24  1.6 ton/A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Barley April 25 - Aug 24  1.6 ton/A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Barley April 25 - Aug 24  1.6 ton/A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1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2013/14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YSC biennial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AC04"/>
                    </a:solidFill>
                  </a:tcPr>
                </a:tc>
              </a:tr>
              <a:tr h="81921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reps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25, 2013 Seed 20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/A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Broadcast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inoculant :(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25, 2013 Seed 20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/A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Broadcast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inoculant :(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25, 2013 Seed 20 lb/A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Broadcast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inoculant :(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25, 2013 Seed 20 lb/A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Broadcast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inoculant :(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21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30,  2013 </a:t>
                      </a:r>
                    </a:p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/A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Drilled</a:t>
                      </a:r>
                    </a:p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inoculant :(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30,  2013 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/A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Drilled </a:t>
                      </a:r>
                      <a:endParaRPr lang="en-US" sz="16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inoculant :(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30,  2013 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/A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Drilled </a:t>
                      </a:r>
                      <a:endParaRPr lang="en-US" sz="16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inoculant :(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30,  2013 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/A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Drilled </a:t>
                      </a:r>
                      <a:endParaRPr lang="en-US" sz="16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inoculant :(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1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Winter wheat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wheat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Winter wheat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Spring wheat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7801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reps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8" marR="6688" marT="66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8" marR="6688" marT="66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4274" name="Picture 2" descr="C:\Users\droberts\Desktop\2015-06-03 10.34.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450" y="-1366838"/>
            <a:ext cx="12790488" cy="959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700"/>
            <a:ext cx="91598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Fall 2013 Companion Crop - Charles Gross’s idea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/>
          <p:cNvSpPr>
            <a:spLocks noChangeArrowheads="1"/>
          </p:cNvSpPr>
          <p:nvPr/>
        </p:nvSpPr>
        <p:spPr bwMode="auto">
          <a:xfrm>
            <a:off x="0" y="1524000"/>
            <a:ext cx="9144000" cy="5334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Wilke 2013 Companion Crop Trial E</a:t>
            </a:r>
          </a:p>
        </p:txBody>
      </p:sp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905000"/>
            <a:ext cx="75596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29713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Wilke Companion Crop Trial E (Fall 2013)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6988"/>
            <a:ext cx="910907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6988"/>
            <a:ext cx="910907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505200" y="990600"/>
            <a:ext cx="5029200" cy="533400"/>
          </a:xfrm>
        </p:spPr>
        <p:txBody>
          <a:bodyPr/>
          <a:lstStyle/>
          <a:p>
            <a:r>
              <a:rPr lang="en-US" altLang="en-US" smtClean="0"/>
              <a:t>Effective crop species?</a:t>
            </a:r>
          </a:p>
        </p:txBody>
      </p:sp>
      <p:pic>
        <p:nvPicPr>
          <p:cNvPr id="583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0638"/>
            <a:ext cx="3490912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3190875"/>
            <a:ext cx="27495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905000"/>
            <a:ext cx="388461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6"/>
          <p:cNvSpPr txBox="1">
            <a:spLocks noChangeArrowheads="1"/>
          </p:cNvSpPr>
          <p:nvPr/>
        </p:nvSpPr>
        <p:spPr bwMode="auto">
          <a:xfrm>
            <a:off x="6172200" y="53340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72200" y="4953000"/>
            <a:ext cx="266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+mn-lt"/>
                <a:cs typeface="+mn-cs"/>
              </a:rPr>
              <a:t>Faba</a:t>
            </a:r>
            <a:r>
              <a:rPr lang="en-US" dirty="0">
                <a:latin typeface="+mn-lt"/>
                <a:cs typeface="+mn-cs"/>
              </a:rPr>
              <a:t> bean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300" y="6238875"/>
            <a:ext cx="266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n-lt"/>
                <a:cs typeface="+mn-cs"/>
              </a:rPr>
              <a:t>Crimson clover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300" y="4418013"/>
            <a:ext cx="2667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n-lt"/>
                <a:cs typeface="+mn-cs"/>
              </a:rPr>
              <a:t>Nitro radish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8" y="3810000"/>
            <a:ext cx="2133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+mn-cs"/>
              </a:rPr>
              <a:t>Jill </a:t>
            </a:r>
            <a:r>
              <a:rPr lang="en-US" dirty="0" err="1">
                <a:solidFill>
                  <a:srgbClr val="FFFFFF"/>
                </a:solidFill>
                <a:latin typeface="+mn-lt"/>
                <a:cs typeface="+mn-cs"/>
              </a:rPr>
              <a:t>Clapperton</a:t>
            </a:r>
            <a:endParaRPr lang="en-US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113" y="5776913"/>
            <a:ext cx="35179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n-lt"/>
                <a:cs typeface="+mn-cs"/>
              </a:rPr>
              <a:t>NRCS (Pamela </a:t>
            </a:r>
            <a:r>
              <a:rPr lang="en-US" sz="2000" dirty="0" err="1">
                <a:latin typeface="+mn-lt"/>
                <a:cs typeface="+mn-cs"/>
              </a:rPr>
              <a:t>Pavek</a:t>
            </a:r>
            <a:r>
              <a:rPr lang="en-US" sz="2000" dirty="0">
                <a:latin typeface="+mn-lt"/>
                <a:cs typeface="+mn-cs"/>
              </a:rPr>
              <a:t>) testing individual species</a:t>
            </a:r>
            <a:endParaRPr lang="en-US" sz="2000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4343400" cy="4419600"/>
          </a:xfrm>
        </p:spPr>
        <p:txBody>
          <a:bodyPr/>
          <a:lstStyle/>
          <a:p>
            <a:pPr lvl="1">
              <a:buFontTx/>
              <a:buNone/>
            </a:pPr>
            <a:endParaRPr lang="en-US" altLang="en-US" sz="2400" smtClean="0"/>
          </a:p>
          <a:p>
            <a:pPr lvl="1"/>
            <a:endParaRPr lang="en-US" altLang="en-US" sz="2400" smtClean="0"/>
          </a:p>
        </p:txBody>
      </p:sp>
      <p:pic>
        <p:nvPicPr>
          <p:cNvPr id="59395" name="Picture 7" descr="Wheat pea interseed Nov 2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8600" y="23813"/>
            <a:ext cx="8763000" cy="3046412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latin typeface="+mn-lt"/>
                <a:cs typeface="+mn-cs"/>
              </a:rPr>
              <a:t>Lessons learned to date: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Legumes benefit subsequent crops only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Fertilize companion/cover crops?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Use inoculant for all legumes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Fallow provides H2O for germinating crop – cover crop likely reduce this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Need to seed companion crops at economic rate and don’t outcompete the primary crop…</a:t>
            </a:r>
            <a:endParaRPr lang="en-US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2625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6988"/>
            <a:ext cx="5815013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Content Placeholder 5"/>
          <p:cNvSpPr>
            <a:spLocks noGrp="1"/>
          </p:cNvSpPr>
          <p:nvPr>
            <p:ph idx="1"/>
          </p:nvPr>
        </p:nvSpPr>
        <p:spPr>
          <a:xfrm>
            <a:off x="228600" y="2438400"/>
            <a:ext cx="8686800" cy="53197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rgbClr val="FFFFFF"/>
                </a:solidFill>
              </a:rPr>
              <a:t>Austrian pea cover crop, Bob Quinn farm, Big Sandy, </a:t>
            </a:r>
            <a:r>
              <a:rPr lang="en-US" sz="2400" dirty="0" smtClean="0">
                <a:solidFill>
                  <a:srgbClr val="FFFFFF"/>
                </a:solidFill>
              </a:rPr>
              <a:t>MT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14 inch </a:t>
            </a:r>
            <a:r>
              <a:rPr lang="en-US" sz="2400" dirty="0" err="1" smtClean="0">
                <a:solidFill>
                  <a:srgbClr val="FFFFFF"/>
                </a:solidFill>
              </a:rPr>
              <a:t>precip</a:t>
            </a:r>
            <a:r>
              <a:rPr lang="en-US" sz="2400" dirty="0" smtClean="0">
                <a:solidFill>
                  <a:srgbClr val="FFFFFF"/>
                </a:solidFill>
              </a:rPr>
              <a:t>, 40% in May and June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Zone 3 (-40 F)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4,000 acres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Certified organic since 1991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9-yr rotation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50% in cover crop all the time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NO supplementary fertilizer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742950"/>
            <a:ext cx="54864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latin typeface="+mn-lt"/>
                <a:cs typeface="+mn-cs"/>
              </a:rPr>
              <a:t>Why cover crops?</a:t>
            </a:r>
            <a:endParaRPr lang="en-US" sz="3600" b="1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Companion crop with winter pea fall 2015</a:t>
            </a:r>
          </a:p>
        </p:txBody>
      </p:sp>
      <p:pic>
        <p:nvPicPr>
          <p:cNvPr id="614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600200"/>
            <a:ext cx="92122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"/>
            <a:ext cx="571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24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76200"/>
            <a:ext cx="78200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45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Companion crop with winter wheat fall 2015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20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4775"/>
            <a:ext cx="5715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95288" y="5638800"/>
            <a:ext cx="83820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Questions?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6563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762000" y="3436938"/>
            <a:ext cx="7848600" cy="3124200"/>
          </a:xfrm>
          <a:solidFill>
            <a:srgbClr val="FFFFFF"/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/>
              <a:t>Additional lessons/goals</a:t>
            </a:r>
            <a:r>
              <a:rPr lang="en-US" dirty="0" smtClean="0"/>
              <a:t>:</a:t>
            </a:r>
          </a:p>
          <a:p>
            <a:pPr>
              <a:defRPr/>
            </a:pPr>
            <a:r>
              <a:rPr lang="en-US" dirty="0" smtClean="0"/>
              <a:t>Cover </a:t>
            </a:r>
            <a:r>
              <a:rPr lang="en-US" dirty="0"/>
              <a:t>crop in place of fallow is high risk in our </a:t>
            </a:r>
            <a:r>
              <a:rPr lang="en-US" dirty="0" smtClean="0"/>
              <a:t>environment</a:t>
            </a:r>
          </a:p>
          <a:p>
            <a:pPr>
              <a:defRPr/>
            </a:pPr>
            <a:r>
              <a:rPr lang="en-US" dirty="0" smtClean="0"/>
              <a:t>Farmers want to maintain cash crop economics</a:t>
            </a:r>
          </a:p>
          <a:p>
            <a:pPr>
              <a:defRPr/>
            </a:pPr>
            <a:r>
              <a:rPr lang="en-US" dirty="0" smtClean="0"/>
              <a:t>Companion crops may be more feasible</a:t>
            </a:r>
          </a:p>
          <a:p>
            <a:pPr>
              <a:defRPr/>
            </a:pPr>
            <a:r>
              <a:rPr lang="en-US" dirty="0" smtClean="0"/>
              <a:t>Trying to secure more funding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PQuestion"/>
          <p:cNvSpPr>
            <a:spLocks noGrp="1"/>
          </p:cNvSpPr>
          <p:nvPr>
            <p:ph type="title"/>
          </p:nvPr>
        </p:nvSpPr>
        <p:spPr>
          <a:xfrm>
            <a:off x="457200" y="990600"/>
            <a:ext cx="8382000" cy="533400"/>
          </a:xfrm>
        </p:spPr>
        <p:txBody>
          <a:bodyPr/>
          <a:lstStyle/>
          <a:p>
            <a:r>
              <a:rPr lang="en-US" altLang="en-US" smtClean="0"/>
              <a:t>Answer all applicable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Chart" r:id="rId6" imgW="6858312" imgH="7715250" progId="MSGraph.Chart.8">
                  <p:embed followColorScheme="full"/>
                </p:oleObj>
              </mc:Choice>
              <mc:Fallback>
                <p:oleObj name="Chart" r:id="rId6" imgW="6858312" imgH="771525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419600"/>
          </a:xfrm>
        </p:spPr>
        <p:txBody>
          <a:bodyPr/>
          <a:lstStyle/>
          <a:p>
            <a:pPr marL="514350" indent="-514350">
              <a:spcBef>
                <a:spcPct val="20000"/>
              </a:spcBef>
              <a:buFontTx/>
              <a:buAutoNum type="arabicPeriod"/>
            </a:pPr>
            <a:r>
              <a:rPr lang="en-US" altLang="en-US" sz="2400" smtClean="0"/>
              <a:t>I have tried cover/companion crops – successfully</a:t>
            </a:r>
          </a:p>
          <a:p>
            <a:pPr marL="514350" indent="-514350">
              <a:spcBef>
                <a:spcPct val="20000"/>
              </a:spcBef>
              <a:buFontTx/>
              <a:buAutoNum type="arabicPeriod"/>
            </a:pPr>
            <a:r>
              <a:rPr lang="en-US" altLang="en-US" sz="2400" smtClean="0"/>
              <a:t>I have tried cover/companion crops – never again</a:t>
            </a:r>
          </a:p>
          <a:p>
            <a:pPr marL="514350" indent="-514350">
              <a:spcBef>
                <a:spcPct val="20000"/>
              </a:spcBef>
              <a:buFontTx/>
              <a:buAutoNum type="arabicPeriod"/>
            </a:pPr>
            <a:r>
              <a:rPr lang="en-US" altLang="en-US" sz="2400" smtClean="0"/>
              <a:t>Cover/companion crops won’t work in my area</a:t>
            </a:r>
          </a:p>
          <a:p>
            <a:pPr marL="514350" indent="-514350">
              <a:spcBef>
                <a:spcPct val="20000"/>
              </a:spcBef>
              <a:buFontTx/>
              <a:buAutoNum type="arabicPeriod"/>
            </a:pPr>
            <a:r>
              <a:rPr lang="en-US" altLang="en-US" sz="2400" smtClean="0"/>
              <a:t>I plan to try cover/companion crops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-33338"/>
            <a:ext cx="9186862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6"/>
          <p:cNvSpPr>
            <a:spLocks noGrp="1"/>
          </p:cNvSpPr>
          <p:nvPr>
            <p:ph type="title"/>
          </p:nvPr>
        </p:nvSpPr>
        <p:spPr>
          <a:xfrm>
            <a:off x="401638" y="228600"/>
            <a:ext cx="8382000" cy="533400"/>
          </a:xfrm>
        </p:spPr>
        <p:txBody>
          <a:bodyPr/>
          <a:lstStyle/>
          <a:p>
            <a:r>
              <a:rPr lang="en-US" altLang="en-US" smtClean="0"/>
              <a:t>Yellow sweet clover cover crop</a:t>
            </a:r>
          </a:p>
        </p:txBody>
      </p:sp>
      <p:sp>
        <p:nvSpPr>
          <p:cNvPr id="6148" name="Text Placeholder 7"/>
          <p:cNvSpPr>
            <a:spLocks noGrp="1"/>
          </p:cNvSpPr>
          <p:nvPr>
            <p:ph type="body" sz="half" idx="1"/>
          </p:nvPr>
        </p:nvSpPr>
        <p:spPr>
          <a:xfrm>
            <a:off x="762000" y="1238250"/>
            <a:ext cx="7772400" cy="895350"/>
          </a:xfrm>
        </p:spPr>
        <p:txBody>
          <a:bodyPr/>
          <a:lstStyle/>
          <a:p>
            <a:r>
              <a:rPr lang="en-US" altLang="en-US" sz="2400" smtClean="0">
                <a:solidFill>
                  <a:srgbClr val="FFFFFF"/>
                </a:solidFill>
              </a:rPr>
              <a:t>Seeded with nurse/companion crop (barley)</a:t>
            </a:r>
          </a:p>
          <a:p>
            <a:r>
              <a:rPr lang="en-US" altLang="en-US" sz="2400" smtClean="0">
                <a:solidFill>
                  <a:srgbClr val="FFFFFF"/>
                </a:solidFill>
              </a:rPr>
              <a:t>Disked down at flowering after 14 mths</a:t>
            </a:r>
          </a:p>
        </p:txBody>
      </p:sp>
      <p:sp>
        <p:nvSpPr>
          <p:cNvPr id="6149" name="Rounded Rectangular Callout 9"/>
          <p:cNvSpPr>
            <a:spLocks noChangeArrowheads="1"/>
          </p:cNvSpPr>
          <p:nvPr/>
        </p:nvSpPr>
        <p:spPr bwMode="auto">
          <a:xfrm>
            <a:off x="6324600" y="4202113"/>
            <a:ext cx="2438400" cy="1104900"/>
          </a:xfrm>
          <a:prstGeom prst="wedgeRoundRectCallout">
            <a:avLst>
              <a:gd name="adj1" fmla="val -79394"/>
              <a:gd name="adj2" fmla="val -120023"/>
              <a:gd name="adj3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448425" y="4246563"/>
            <a:ext cx="2286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i="1" dirty="0">
                <a:latin typeface="+mn-lt"/>
                <a:cs typeface="+mn-cs"/>
              </a:rPr>
              <a:t>Bob Quinn, “ I feed the soil, not the crop.”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Bob Quinn homestead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ounded Rectangular Callout 3"/>
          <p:cNvSpPr>
            <a:spLocks noChangeArrowheads="1"/>
          </p:cNvSpPr>
          <p:nvPr/>
        </p:nvSpPr>
        <p:spPr bwMode="auto">
          <a:xfrm>
            <a:off x="2324100" y="4953000"/>
            <a:ext cx="5824538" cy="1784350"/>
          </a:xfrm>
          <a:prstGeom prst="wedgeRoundRectCallout">
            <a:avLst>
              <a:gd name="adj1" fmla="val -49042"/>
              <a:gd name="adj2" fmla="val -145671"/>
              <a:gd name="adj3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5105400"/>
            <a:ext cx="5291138" cy="163195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i="1" dirty="0">
                <a:solidFill>
                  <a:srgbClr val="000000"/>
                </a:solidFill>
                <a:latin typeface="+mn-lt"/>
                <a:cs typeface="+mn-cs"/>
              </a:rPr>
              <a:t>Fred Fleming, “After taking this tour and seeing Bob's farm it confirmed my belief that</a:t>
            </a:r>
          </a:p>
          <a:p>
            <a:pPr eaLnBrk="0" hangingPunct="0">
              <a:defRPr/>
            </a:pPr>
            <a:r>
              <a:rPr lang="en-US" sz="2000" i="1" dirty="0">
                <a:solidFill>
                  <a:srgbClr val="000000"/>
                </a:solidFill>
                <a:latin typeface="+mn-lt"/>
                <a:cs typeface="+mn-cs"/>
              </a:rPr>
              <a:t>a cover crop for soil health needs to be incorporated into my own direct seed farming system</a:t>
            </a:r>
            <a:r>
              <a:rPr lang="en-US" sz="2000" i="1" dirty="0">
                <a:solidFill>
                  <a:srgbClr val="000000"/>
                </a:solidFill>
                <a:cs typeface="+mn-cs"/>
              </a:rPr>
              <a:t>.”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Cover crop history in WA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81200"/>
            <a:ext cx="7848600" cy="43434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Walter Goldstein (1980s) – crimson clover promising</a:t>
            </a:r>
          </a:p>
          <a:p>
            <a:pPr>
              <a:defRPr/>
            </a:pPr>
            <a:r>
              <a:rPr lang="en-US" altLang="en-US" dirty="0" smtClean="0"/>
              <a:t>Joel </a:t>
            </a:r>
            <a:r>
              <a:rPr lang="en-US" altLang="en-US" dirty="0" err="1" smtClean="0"/>
              <a:t>Jahn</a:t>
            </a:r>
            <a:r>
              <a:rPr lang="en-US" altLang="en-US" dirty="0" smtClean="0"/>
              <a:t>, Cliff </a:t>
            </a:r>
            <a:r>
              <a:rPr lang="en-US" altLang="en-US" dirty="0" err="1" smtClean="0"/>
              <a:t>Carstens</a:t>
            </a:r>
            <a:r>
              <a:rPr lang="en-US" altLang="en-US" dirty="0" smtClean="0"/>
              <a:t> (1992) – black medic not competitive</a:t>
            </a:r>
          </a:p>
          <a:p>
            <a:pPr>
              <a:defRPr/>
            </a:pPr>
            <a:r>
              <a:rPr lang="en-US" altLang="en-US" dirty="0" smtClean="0"/>
              <a:t>David Huggins (USDA-ARS) “We tried cover crops at Pullman and nothing was economic”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r>
              <a:rPr lang="en-US" altLang="en-US" dirty="0" smtClean="0">
                <a:solidFill>
                  <a:srgbClr val="C00000"/>
                </a:solidFill>
              </a:rPr>
              <a:t>I have confidence in Farmers to Find a Way!</a:t>
            </a:r>
          </a:p>
          <a:p>
            <a:pPr>
              <a:defRPr/>
            </a:pPr>
            <a:endParaRPr lang="en-US" altLang="en-US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00038" y="1143000"/>
            <a:ext cx="8382000" cy="533400"/>
          </a:xfrm>
        </p:spPr>
        <p:txBody>
          <a:bodyPr/>
          <a:lstStyle/>
          <a:p>
            <a:r>
              <a:rPr lang="en-US" altLang="en-US" smtClean="0"/>
              <a:t>Definitions: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6700" y="1752600"/>
            <a:ext cx="8610600" cy="48006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Cover Crop </a:t>
            </a:r>
            <a:r>
              <a:rPr lang="en-US" sz="2000" dirty="0" smtClean="0"/>
              <a:t>– grown to feed/benefit the soil so no harvested material leaves the field. Incorporated by tillage or sprayed down</a:t>
            </a:r>
          </a:p>
          <a:p>
            <a:pPr lvl="1">
              <a:defRPr/>
            </a:pPr>
            <a:r>
              <a:rPr lang="en-US" sz="2000" dirty="0" smtClean="0"/>
              <a:t>Legumes in the Palouse benefit subsequent crops but are not cover crops</a:t>
            </a:r>
          </a:p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Companion Crop </a:t>
            </a:r>
            <a:r>
              <a:rPr lang="en-US" sz="2000" dirty="0" smtClean="0"/>
              <a:t>– cover crop grown together with a harvested crop</a:t>
            </a:r>
          </a:p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Cover Crop Cocktail </a:t>
            </a:r>
            <a:r>
              <a:rPr lang="en-US" sz="2000" dirty="0" smtClean="0"/>
              <a:t>- mixture of 7 – 9 species as cover crop</a:t>
            </a:r>
          </a:p>
          <a:p>
            <a:pPr lvl="1">
              <a:defRPr/>
            </a:pPr>
            <a:r>
              <a:rPr lang="en-US" sz="2000" dirty="0" smtClean="0"/>
              <a:t>Warm season</a:t>
            </a:r>
          </a:p>
          <a:p>
            <a:pPr lvl="1">
              <a:defRPr/>
            </a:pPr>
            <a:r>
              <a:rPr lang="en-US" sz="2000" dirty="0" smtClean="0"/>
              <a:t>Cool season</a:t>
            </a:r>
          </a:p>
          <a:p>
            <a:pPr lvl="1">
              <a:defRPr/>
            </a:pPr>
            <a:r>
              <a:rPr lang="en-US" sz="2000" dirty="0" smtClean="0"/>
              <a:t>Grasses - biomass</a:t>
            </a:r>
          </a:p>
          <a:p>
            <a:pPr lvl="1">
              <a:defRPr/>
            </a:pPr>
            <a:r>
              <a:rPr lang="en-US" sz="2000" dirty="0" smtClean="0"/>
              <a:t>Broadleaves – tap root</a:t>
            </a:r>
          </a:p>
          <a:p>
            <a:pPr lvl="1">
              <a:defRPr/>
            </a:pPr>
            <a:r>
              <a:rPr lang="en-US" sz="2000" dirty="0" smtClean="0"/>
              <a:t>Legumes – fix nitrogen</a:t>
            </a:r>
          </a:p>
          <a:p>
            <a:pPr>
              <a:defRPr/>
            </a:pPr>
            <a:r>
              <a:rPr lang="en-US" sz="2000" dirty="0" smtClean="0"/>
              <a:t>ND data showed very little moisture loss, even in a dry year</a:t>
            </a:r>
          </a:p>
          <a:p>
            <a:pPr marL="0" indent="0" algn="ctr">
              <a:buFontTx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“Something will thrive!”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USESECONDARYMONITOR" val="True"/>
  <p:tag name="ANSWERNOWSTYLE" val="-1"/>
  <p:tag name="RESPCOUNTERFORMAT" val="0"/>
  <p:tag name="NUMRESPONSES" val="1"/>
  <p:tag name="CHARTVALUEFORMAT" val="0%"/>
  <p:tag name="AUTOUPDATEALIASES" val="True"/>
  <p:tag name="RACEANIMATIONSPEED" val="3"/>
  <p:tag name="MAXRESPONDERS" val="5"/>
  <p:tag name="BUBBLEGROUPING" val="3"/>
  <p:tag name="CUSTOMCELLBACKCOLOR1" val="-657956"/>
  <p:tag name="USESCHEMECOLORS" val="True"/>
  <p:tag name="GRIDOPACITY" val="90"/>
  <p:tag name="GRIDPOSITION" val="1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TPOS" val="2"/>
  <p:tag name="SAVECSVWITHSESSION" val="True"/>
  <p:tag name="COUNTDOWNSTYLE" val="-1"/>
  <p:tag name="INPUTSOURCE" val="1"/>
  <p:tag name="AUTOADVANCE" val="False"/>
  <p:tag name="RACEENDPOINTS" val="100"/>
  <p:tag name="TEAMSINLEADERBOARD" val="5"/>
  <p:tag name="DEFAULTNUMTEAMS" val="5"/>
  <p:tag name="CUSTOMCELLBACKCOLOR3" val="-268652"/>
  <p:tag name="DISPLAYDEVICEID" val="True"/>
  <p:tag name="GRIDFONTSIZE" val="12"/>
  <p:tag name="INCLUDENONRESPONDERS" val="False"/>
  <p:tag name="INCORRECTPOINTVALUE" val="0"/>
  <p:tag name="ADVANCEDSETTINGSVIEW" val="False"/>
  <p:tag name="PRRESPONSE1" val="10"/>
  <p:tag name="PRRESPONSE6" val="5"/>
  <p:tag name="ALWAYSOPENPOLL" val="False"/>
  <p:tag name="SHOWBARVISIBLE" val="True"/>
  <p:tag name="ANSWERNOWTEXT" val="Answer Now"/>
  <p:tag name="ALLOWDUPLICATES" val="False"/>
  <p:tag name="ROTATIONINTERVAL" val="2"/>
  <p:tag name="PARTICIPANTSINLEADERBOARD" val="5"/>
  <p:tag name="CUSTOMGRIDBACKCOLOR" val="-722948"/>
  <p:tag name="DISPLAYNAME" val="True"/>
  <p:tag name="GRIDSIZE" val="{Width=800, Height=600}"/>
  <p:tag name="MULTIRESPDIVISOR" val="1"/>
  <p:tag name="ZEROBASED" val="False"/>
  <p:tag name="FIBDISPLAYKEYWORDS" val="True"/>
  <p:tag name="PRRESPONSE8" val="3"/>
  <p:tag name="BULLETTYPE" val="3"/>
  <p:tag name="BACKUPSESSIONS" val="True"/>
  <p:tag name="RACERSMAXDISPLAYED" val="5"/>
  <p:tag name="BUBBLEVALUEFORMAT" val="0.0"/>
  <p:tag name="DISPLAYDEVICENUMBER" val="True"/>
  <p:tag name="CHARTCOLORS" val="0"/>
  <p:tag name="REALTIMEBACKUPPATH" val="(None)"/>
  <p:tag name="PRRESPONSE2" val="9"/>
  <p:tag name="PRRESPONSE10" val="1"/>
  <p:tag name="CSVFORMAT" val="0"/>
  <p:tag name="BACKUPMAINTENANCE" val="7"/>
  <p:tag name="BUBBLENAMEVISIBLE" val="True"/>
  <p:tag name="CUSTOMCELLBACKCOLOR4" val="-8355712"/>
  <p:tag name="RESETCHARTS" val="True"/>
  <p:tag name="FIBDISPLAYRESULTS" val="True"/>
  <p:tag name="PRRESPONSE9" val="2"/>
  <p:tag name="RESPCOUNTERSTYLE" val="-1"/>
  <p:tag name="STDCHART" val="1"/>
  <p:tag name="CUSTOMCELLBACKCOLOR2" val="-13395457"/>
  <p:tag name="ALLOWUSERFEEDBACK" val="True"/>
  <p:tag name="PRRESPONSE4" val="7"/>
  <p:tag name="EXPANDSHOWBAR" val="True"/>
  <p:tag name="SKIPREMAININGRACESLIDES" val="True"/>
  <p:tag name="AUTOSIZEGRID" val="True"/>
  <p:tag name="FIBNUMRESULTS" val="5"/>
  <p:tag name="RESPTABLESTYLE" val="-1"/>
  <p:tag name="CUSTOMCELLFORECOLOR" val="-16777216"/>
  <p:tag name="AUTOADJUSTPARTRANGE" val="True"/>
  <p:tag name="COUNTDOWNSECONDS" val="10"/>
  <p:tag name="POLLINGCYCLE" val="2"/>
  <p:tag name="POWERPOINTVERSION" val="14.0"/>
  <p:tag name="CORRECTPOINTVALUE" val="1"/>
  <p:tag name="BUBBLESIZEVISIBLE" val="True"/>
  <p:tag name="REVIEWONLY" val="False"/>
  <p:tag name="GRIDROTATIONINTERVAL" val="2"/>
  <p:tag name="WASPOLLED" val="157AC5C5D632461DB068778FECB479C4"/>
  <p:tag name="PRRESPONSE5" val="6"/>
  <p:tag name="DELIMITERS" val="3.1"/>
  <p:tag name="TPFULLVERSION" val="4.3.1.110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83096670C864E81A7A443E829220FD3"/>
  <p:tag name="SLIDEID" val="683096670C864E81A7A443E829220FD3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Answer all applicable"/>
  <p:tag name="ANSWERSALIAS" val="I have tried cover/companion crops – successfully|smicln|I have tried cover/companion crops – never again|smicln|Cover/companion crops won’t work in my area|smicln|I plan to try cover/companion crops"/>
  <p:tag name="VALUES" val="No Value|smicln|No Value|smicln|No Value|smicln|No Val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78"/>
  <p:tag name="FONTSIZE" val="24"/>
  <p:tag name="BULLETTYPE" val="ppBulletArabicPeriod"/>
  <p:tag name="ANSWERTEXT" val="I have tried cover/companion crops – successfully&#10;I have tried cover/companion crops – never again&#10;Cover/companion crops won’t work in my area&#10;I plan to try cover/companion crop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3E2116"/>
      </a:dk1>
      <a:lt1>
        <a:srgbClr val="DFECE4"/>
      </a:lt1>
      <a:dk2>
        <a:srgbClr val="3E2116"/>
      </a:dk2>
      <a:lt2>
        <a:srgbClr val="495058"/>
      </a:lt2>
      <a:accent1>
        <a:srgbClr val="677F91"/>
      </a:accent1>
      <a:accent2>
        <a:srgbClr val="5C8A70"/>
      </a:accent2>
      <a:accent3>
        <a:srgbClr val="ECF4EF"/>
      </a:accent3>
      <a:accent4>
        <a:srgbClr val="341B11"/>
      </a:accent4>
      <a:accent5>
        <a:srgbClr val="B8C0C7"/>
      </a:accent5>
      <a:accent6>
        <a:srgbClr val="537D65"/>
      </a:accent6>
      <a:hlink>
        <a:srgbClr val="008138"/>
      </a:hlink>
      <a:folHlink>
        <a:srgbClr val="881525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3E2116"/>
        </a:dk1>
        <a:lt1>
          <a:srgbClr val="DFECE4"/>
        </a:lt1>
        <a:dk2>
          <a:srgbClr val="3E2116"/>
        </a:dk2>
        <a:lt2>
          <a:srgbClr val="495058"/>
        </a:lt2>
        <a:accent1>
          <a:srgbClr val="677F91"/>
        </a:accent1>
        <a:accent2>
          <a:srgbClr val="5C8A70"/>
        </a:accent2>
        <a:accent3>
          <a:srgbClr val="ECF4EF"/>
        </a:accent3>
        <a:accent4>
          <a:srgbClr val="341B11"/>
        </a:accent4>
        <a:accent5>
          <a:srgbClr val="B8C0C7"/>
        </a:accent5>
        <a:accent6>
          <a:srgbClr val="537D65"/>
        </a:accent6>
        <a:hlink>
          <a:srgbClr val="008138"/>
        </a:hlink>
        <a:folHlink>
          <a:srgbClr val="881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9.2:Programs:Microsoft Office 98:Templates:Blank Presentation</Template>
  <TotalTime>7435</TotalTime>
  <Words>1050</Words>
  <Application>Microsoft Office PowerPoint</Application>
  <PresentationFormat>On-screen Show (4:3)</PresentationFormat>
  <Paragraphs>201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Times</vt:lpstr>
      <vt:lpstr>Arial</vt:lpstr>
      <vt:lpstr>Stone Sans Semibold</vt:lpstr>
      <vt:lpstr>Stone Sans</vt:lpstr>
      <vt:lpstr>Blank Presentation</vt:lpstr>
      <vt:lpstr>Worksheet</vt:lpstr>
      <vt:lpstr>Chart</vt:lpstr>
      <vt:lpstr>Cover Cropping &amp; Companion Cropping  for the  Inland Northwest; a work in progress</vt:lpstr>
      <vt:lpstr>A Farmer-Driven Project!</vt:lpstr>
      <vt:lpstr>Project model: The farmers have the Great Ideas!</vt:lpstr>
      <vt:lpstr>PowerPoint Presentation</vt:lpstr>
      <vt:lpstr>Yellow sweet clover cover crop</vt:lpstr>
      <vt:lpstr>Bob Quinn homestead</vt:lpstr>
      <vt:lpstr>PowerPoint Presentation</vt:lpstr>
      <vt:lpstr>Cover crop history in WA</vt:lpstr>
      <vt:lpstr>Definitions: </vt:lpstr>
      <vt:lpstr>PowerPoint Presentation</vt:lpstr>
      <vt:lpstr>Goals/Resource Concerns of the Group</vt:lpstr>
      <vt:lpstr>2011 Cover Crop Trial A </vt:lpstr>
      <vt:lpstr>WSU Wilke Farm, Davenport, WA  - replicated strips 18 ft x 200 ft  - seeded mid-May  7 area farms, 5-acre demonstrations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2012 wheat yields after CCC</vt:lpstr>
      <vt:lpstr>PowerPoint Presentation</vt:lpstr>
      <vt:lpstr>PowerPoint Presentation</vt:lpstr>
      <vt:lpstr>Stratification of pH</vt:lpstr>
      <vt:lpstr>PowerPoint Presentation</vt:lpstr>
      <vt:lpstr>2012 – Warm season CCC</vt:lpstr>
      <vt:lpstr>PowerPoint Presentation</vt:lpstr>
      <vt:lpstr>Revised Goal – Cover crops work with winter precip. system</vt:lpstr>
      <vt:lpstr>YSC is a biennial…</vt:lpstr>
      <vt:lpstr>I was nervous waiting for the YSC to show last spring…</vt:lpstr>
      <vt:lpstr>PowerPoint Presentation</vt:lpstr>
      <vt:lpstr>PowerPoint Presentation</vt:lpstr>
      <vt:lpstr>Wilke 2012 Companion Crop Trial C</vt:lpstr>
      <vt:lpstr>Wilke 2013 Companion Crop Trial D</vt:lpstr>
      <vt:lpstr>PowerPoint Presentation</vt:lpstr>
      <vt:lpstr>Fall 2013 Companion Crop - Charles Gross’s idea</vt:lpstr>
      <vt:lpstr>Wilke 2013 Companion Crop Trial E</vt:lpstr>
      <vt:lpstr>Wilke Companion Crop Trial E (Fall 2013)</vt:lpstr>
      <vt:lpstr>Effective crop species?</vt:lpstr>
      <vt:lpstr>PowerPoint Presentation</vt:lpstr>
      <vt:lpstr>PowerPoint Presentation</vt:lpstr>
      <vt:lpstr>Companion crop with winter pea fall 2015</vt:lpstr>
      <vt:lpstr>PowerPoint Presentation</vt:lpstr>
      <vt:lpstr>PowerPoint Presentation</vt:lpstr>
      <vt:lpstr>PowerPoint Presentation</vt:lpstr>
      <vt:lpstr>Companion crop with winter wheat fall 2015</vt:lpstr>
      <vt:lpstr>PowerPoint Presentation</vt:lpstr>
      <vt:lpstr>Answer all applicable</vt:lpstr>
    </vt:vector>
  </TitlesOfParts>
  <Company>CAHNRS Information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Diana Roberts</dc:creator>
  <cp:lastModifiedBy>DROBERTS</cp:lastModifiedBy>
  <cp:revision>240</cp:revision>
  <cp:lastPrinted>2007-06-14T14:58:17Z</cp:lastPrinted>
  <dcterms:created xsi:type="dcterms:W3CDTF">2007-05-14T22:15:50Z</dcterms:created>
  <dcterms:modified xsi:type="dcterms:W3CDTF">2016-06-30T03:01:43Z</dcterms:modified>
</cp:coreProperties>
</file>