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6" r:id="rId2"/>
    <p:sldId id="360" r:id="rId3"/>
    <p:sldId id="384" r:id="rId4"/>
    <p:sldId id="380" r:id="rId5"/>
    <p:sldId id="306" r:id="rId6"/>
    <p:sldId id="307" r:id="rId7"/>
    <p:sldId id="309" r:id="rId8"/>
    <p:sldId id="314" r:id="rId9"/>
    <p:sldId id="358" r:id="rId10"/>
    <p:sldId id="361" r:id="rId11"/>
    <p:sldId id="362" r:id="rId12"/>
    <p:sldId id="363" r:id="rId13"/>
    <p:sldId id="364" r:id="rId14"/>
    <p:sldId id="383" r:id="rId15"/>
    <p:sldId id="366" r:id="rId16"/>
    <p:sldId id="367" r:id="rId17"/>
    <p:sldId id="377" r:id="rId18"/>
    <p:sldId id="378" r:id="rId19"/>
    <p:sldId id="368" r:id="rId20"/>
    <p:sldId id="370" r:id="rId21"/>
    <p:sldId id="371" r:id="rId22"/>
    <p:sldId id="372" r:id="rId23"/>
    <p:sldId id="373" r:id="rId24"/>
    <p:sldId id="374" r:id="rId25"/>
    <p:sldId id="375"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6">
          <p15:clr>
            <a:srgbClr val="A4A3A4"/>
          </p15:clr>
        </p15:guide>
        <p15:guide id="2"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8129" autoAdjust="0"/>
  </p:normalViewPr>
  <p:slideViewPr>
    <p:cSldViewPr>
      <p:cViewPr varScale="1">
        <p:scale>
          <a:sx n="74" d="100"/>
          <a:sy n="74" d="100"/>
        </p:scale>
        <p:origin x="366" y="60"/>
      </p:cViewPr>
      <p:guideLst>
        <p:guide orient="horz" pos="346"/>
        <p:guide pos="3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DD54EE-5850-4F63-8CEB-475AA6CB3487}" type="datetimeFigureOut">
              <a:rPr lang="en-US" smtClean="0"/>
              <a:t>9/30/2017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A59C19-CB23-455E-8269-11F688E9989B}" type="slidenum">
              <a:rPr lang="en-US" smtClean="0"/>
              <a:t>‹#›</a:t>
            </a:fld>
            <a:endParaRPr lang="en-US" dirty="0"/>
          </a:p>
        </p:txBody>
      </p:sp>
    </p:spTree>
    <p:extLst>
      <p:ext uri="{BB962C8B-B14F-4D97-AF65-F5344CB8AC3E}">
        <p14:creationId xmlns:p14="http://schemas.microsoft.com/office/powerpoint/2010/main" val="141779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192B62-4305-4944-A1C8-47FC48F18B45}" type="datetimeFigureOut">
              <a:rPr lang="en-US" smtClean="0"/>
              <a:t>9/30/2017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D0CF07-4F83-4A3B-A5D5-6F837ADA0744}" type="slidenum">
              <a:rPr lang="en-US" smtClean="0"/>
              <a:t>‹#›</a:t>
            </a:fld>
            <a:endParaRPr lang="en-US" dirty="0"/>
          </a:p>
        </p:txBody>
      </p:sp>
    </p:spTree>
    <p:extLst>
      <p:ext uri="{BB962C8B-B14F-4D97-AF65-F5344CB8AC3E}">
        <p14:creationId xmlns:p14="http://schemas.microsoft.com/office/powerpoint/2010/main" val="22112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buFontTx/>
              <a:buChar char="•"/>
            </a:pPr>
            <a:r>
              <a:rPr lang="en-US" altLang="en-US" b="1" dirty="0" smtClean="0"/>
              <a:t>Ideas that need to change</a:t>
            </a:r>
          </a:p>
          <a:p>
            <a:pPr lvl="1" eaLnBrk="1" hangingPunct="1">
              <a:buFontTx/>
              <a:buChar char="•"/>
            </a:pPr>
            <a:r>
              <a:rPr lang="en-US" altLang="en-US" b="1" dirty="0" smtClean="0"/>
              <a:t>All worms are bad and that no worms should be tolerated in a horse</a:t>
            </a:r>
          </a:p>
          <a:p>
            <a:pPr lvl="2" eaLnBrk="1" hangingPunct="1">
              <a:buFontTx/>
              <a:buChar char="•"/>
            </a:pPr>
            <a:r>
              <a:rPr lang="en-US" altLang="en-US" b="1" dirty="0" smtClean="0"/>
              <a:t>Horses evolved with their worms and small numbers of most worms do not cause a problem</a:t>
            </a:r>
          </a:p>
          <a:p>
            <a:pPr lvl="2" eaLnBrk="1" hangingPunct="1">
              <a:buFontTx/>
              <a:buChar char="•"/>
            </a:pPr>
            <a:r>
              <a:rPr lang="en-US" altLang="en-US" b="1" dirty="0" smtClean="0"/>
              <a:t>Small numbers actually help to stimulate the horses immune system to protect them from larger infestations</a:t>
            </a:r>
          </a:p>
          <a:p>
            <a:pPr lvl="1" eaLnBrk="1" hangingPunct="1">
              <a:buFontTx/>
              <a:buChar char="•"/>
            </a:pPr>
            <a:r>
              <a:rPr lang="en-US" altLang="en-US" b="1" dirty="0" smtClean="0"/>
              <a:t>All horses are highly susceptible to worms and should be treated the same</a:t>
            </a:r>
          </a:p>
          <a:p>
            <a:pPr lvl="2" eaLnBrk="1" hangingPunct="1">
              <a:buFontTx/>
              <a:buChar char="•"/>
            </a:pPr>
            <a:r>
              <a:rPr lang="en-US" altLang="en-US" b="1" dirty="0" smtClean="0"/>
              <a:t>All horses  are not the same (older horses 3 years and older)</a:t>
            </a:r>
          </a:p>
          <a:p>
            <a:pPr lvl="2" eaLnBrk="1" hangingPunct="1">
              <a:buFontTx/>
              <a:buChar char="•"/>
            </a:pPr>
            <a:r>
              <a:rPr lang="en-US" altLang="en-US" b="1" dirty="0" smtClean="0"/>
              <a:t>20-30% of horses (on some farms this number is even smaller) harbor 80 % of worms </a:t>
            </a:r>
          </a:p>
          <a:p>
            <a:pPr eaLnBrk="1" hangingPunct="1">
              <a:buFontTx/>
              <a:buChar char="•"/>
            </a:pPr>
            <a:endParaRPr lang="en-US" altLang="en-US" b="1" dirty="0" smtClean="0"/>
          </a:p>
        </p:txBody>
      </p:sp>
      <p:sp>
        <p:nvSpPr>
          <p:cNvPr id="39940" name="Slide Number Placeholder 3"/>
          <p:cNvSpPr>
            <a:spLocks noGrp="1"/>
          </p:cNvSpPr>
          <p:nvPr>
            <p:ph type="sldNum" sz="quarter" idx="5"/>
          </p:nvPr>
        </p:nvSpPr>
        <p:spPr>
          <a:noFill/>
        </p:spPr>
        <p:txBody>
          <a:bodyPr/>
          <a:lstStyle/>
          <a:p>
            <a:fld id="{333F5B8B-F461-498A-AFAC-A8D644D96D15}" type="slidenum">
              <a:rPr lang="en-US" altLang="en-US" smtClean="0">
                <a:solidFill>
                  <a:prstClr val="black"/>
                </a:solidFill>
              </a:rPr>
              <a:pPr/>
              <a:t>4</a:t>
            </a:fld>
            <a:endParaRPr lang="en-US" altLang="en-US" dirty="0" smtClean="0">
              <a:solidFill>
                <a:prstClr val="black"/>
              </a:solidFill>
            </a:endParaRPr>
          </a:p>
        </p:txBody>
      </p:sp>
    </p:spTree>
    <p:extLst>
      <p:ext uri="{BB962C8B-B14F-4D97-AF65-F5344CB8AC3E}">
        <p14:creationId xmlns:p14="http://schemas.microsoft.com/office/powerpoint/2010/main" val="386456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64" indent="-292294" eaLnBrk="0" hangingPunct="0">
              <a:spcBef>
                <a:spcPct val="30000"/>
              </a:spcBef>
              <a:defRPr sz="1200">
                <a:solidFill>
                  <a:schemeClr val="tx1"/>
                </a:solidFill>
                <a:latin typeface="Arial" charset="0"/>
              </a:defRPr>
            </a:lvl2pPr>
            <a:lvl3pPr marL="1169175" indent="-233835" eaLnBrk="0" hangingPunct="0">
              <a:spcBef>
                <a:spcPct val="30000"/>
              </a:spcBef>
              <a:defRPr sz="1200">
                <a:solidFill>
                  <a:schemeClr val="tx1"/>
                </a:solidFill>
                <a:latin typeface="Arial" charset="0"/>
              </a:defRPr>
            </a:lvl3pPr>
            <a:lvl4pPr marL="1636845" indent="-233835" eaLnBrk="0" hangingPunct="0">
              <a:spcBef>
                <a:spcPct val="30000"/>
              </a:spcBef>
              <a:defRPr sz="1200">
                <a:solidFill>
                  <a:schemeClr val="tx1"/>
                </a:solidFill>
                <a:latin typeface="Arial" charset="0"/>
              </a:defRPr>
            </a:lvl4pPr>
            <a:lvl5pPr marL="2104514" indent="-233835" eaLnBrk="0" hangingPunct="0">
              <a:spcBef>
                <a:spcPct val="30000"/>
              </a:spcBef>
              <a:defRPr sz="1200">
                <a:solidFill>
                  <a:schemeClr val="tx1"/>
                </a:solidFill>
                <a:latin typeface="Arial" charset="0"/>
              </a:defRPr>
            </a:lvl5pPr>
            <a:lvl6pPr marL="2572184" indent="-233835" eaLnBrk="0" fontAlgn="base" hangingPunct="0">
              <a:spcBef>
                <a:spcPct val="30000"/>
              </a:spcBef>
              <a:spcAft>
                <a:spcPct val="0"/>
              </a:spcAft>
              <a:defRPr sz="1200">
                <a:solidFill>
                  <a:schemeClr val="tx1"/>
                </a:solidFill>
                <a:latin typeface="Arial" charset="0"/>
              </a:defRPr>
            </a:lvl6pPr>
            <a:lvl7pPr marL="3039854" indent="-233835" eaLnBrk="0" fontAlgn="base" hangingPunct="0">
              <a:spcBef>
                <a:spcPct val="30000"/>
              </a:spcBef>
              <a:spcAft>
                <a:spcPct val="0"/>
              </a:spcAft>
              <a:defRPr sz="1200">
                <a:solidFill>
                  <a:schemeClr val="tx1"/>
                </a:solidFill>
                <a:latin typeface="Arial" charset="0"/>
              </a:defRPr>
            </a:lvl7pPr>
            <a:lvl8pPr marL="3507524" indent="-233835" eaLnBrk="0" fontAlgn="base" hangingPunct="0">
              <a:spcBef>
                <a:spcPct val="30000"/>
              </a:spcBef>
              <a:spcAft>
                <a:spcPct val="0"/>
              </a:spcAft>
              <a:defRPr sz="1200">
                <a:solidFill>
                  <a:schemeClr val="tx1"/>
                </a:solidFill>
                <a:latin typeface="Arial" charset="0"/>
              </a:defRPr>
            </a:lvl8pPr>
            <a:lvl9pPr marL="3975194" indent="-2338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920B96-306B-4D2E-808A-6C33F3B59CCE}" type="slidenum">
              <a:rPr lang="en-US" altLang="en-US">
                <a:solidFill>
                  <a:prstClr val="black"/>
                </a:solidFill>
              </a:rPr>
              <a:pPr eaLnBrk="1" hangingPunct="1">
                <a:spcBef>
                  <a:spcPct val="0"/>
                </a:spcBef>
              </a:pPr>
              <a:t>5</a:t>
            </a:fld>
            <a:endParaRPr lang="en-US" altLang="en-US" dirty="0">
              <a:solidFill>
                <a:prstClr val="black"/>
              </a:solidFill>
            </a:endParaRPr>
          </a:p>
        </p:txBody>
      </p:sp>
    </p:spTree>
    <p:extLst>
      <p:ext uri="{BB962C8B-B14F-4D97-AF65-F5344CB8AC3E}">
        <p14:creationId xmlns:p14="http://schemas.microsoft.com/office/powerpoint/2010/main" val="7759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buFont typeface="Arial" pitchFamily="34" charset="0"/>
              <a:buChar char="•"/>
              <a:defRPr/>
            </a:pPr>
            <a:endParaRPr lang="en-US" b="1" dirty="0" smtClean="0"/>
          </a:p>
        </p:txBody>
      </p:sp>
      <p:sp>
        <p:nvSpPr>
          <p:cNvPr id="38916" name="Slide Number Placeholder 3"/>
          <p:cNvSpPr>
            <a:spLocks noGrp="1"/>
          </p:cNvSpPr>
          <p:nvPr>
            <p:ph type="sldNum" sz="quarter" idx="5"/>
          </p:nvPr>
        </p:nvSpPr>
        <p:spPr>
          <a:noFill/>
        </p:spPr>
        <p:txBody>
          <a:bodyPr/>
          <a:lstStyle/>
          <a:p>
            <a:fld id="{51D26FD5-C6E9-436B-8716-41A4D02F6143}" type="slidenum">
              <a:rPr lang="en-US" altLang="en-US" smtClean="0">
                <a:solidFill>
                  <a:prstClr val="black"/>
                </a:solidFill>
              </a:rPr>
              <a:pPr/>
              <a:t>8</a:t>
            </a:fld>
            <a:endParaRPr lang="en-US" altLang="en-US" dirty="0" smtClean="0">
              <a:solidFill>
                <a:prstClr val="black"/>
              </a:solidFill>
            </a:endParaRPr>
          </a:p>
        </p:txBody>
      </p:sp>
    </p:spTree>
    <p:extLst>
      <p:ext uri="{BB962C8B-B14F-4D97-AF65-F5344CB8AC3E}">
        <p14:creationId xmlns:p14="http://schemas.microsoft.com/office/powerpoint/2010/main" val="38237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64" indent="-292294" eaLnBrk="0" hangingPunct="0">
              <a:spcBef>
                <a:spcPct val="30000"/>
              </a:spcBef>
              <a:defRPr sz="1200">
                <a:solidFill>
                  <a:schemeClr val="tx1"/>
                </a:solidFill>
                <a:latin typeface="Arial" charset="0"/>
              </a:defRPr>
            </a:lvl2pPr>
            <a:lvl3pPr marL="1169175" indent="-233835" eaLnBrk="0" hangingPunct="0">
              <a:spcBef>
                <a:spcPct val="30000"/>
              </a:spcBef>
              <a:defRPr sz="1200">
                <a:solidFill>
                  <a:schemeClr val="tx1"/>
                </a:solidFill>
                <a:latin typeface="Arial" charset="0"/>
              </a:defRPr>
            </a:lvl3pPr>
            <a:lvl4pPr marL="1636845" indent="-233835" eaLnBrk="0" hangingPunct="0">
              <a:spcBef>
                <a:spcPct val="30000"/>
              </a:spcBef>
              <a:defRPr sz="1200">
                <a:solidFill>
                  <a:schemeClr val="tx1"/>
                </a:solidFill>
                <a:latin typeface="Arial" charset="0"/>
              </a:defRPr>
            </a:lvl4pPr>
            <a:lvl5pPr marL="2104514" indent="-233835" eaLnBrk="0" hangingPunct="0">
              <a:spcBef>
                <a:spcPct val="30000"/>
              </a:spcBef>
              <a:defRPr sz="1200">
                <a:solidFill>
                  <a:schemeClr val="tx1"/>
                </a:solidFill>
                <a:latin typeface="Arial" charset="0"/>
              </a:defRPr>
            </a:lvl5pPr>
            <a:lvl6pPr marL="2572184" indent="-233835" eaLnBrk="0" fontAlgn="base" hangingPunct="0">
              <a:spcBef>
                <a:spcPct val="30000"/>
              </a:spcBef>
              <a:spcAft>
                <a:spcPct val="0"/>
              </a:spcAft>
              <a:defRPr sz="1200">
                <a:solidFill>
                  <a:schemeClr val="tx1"/>
                </a:solidFill>
                <a:latin typeface="Arial" charset="0"/>
              </a:defRPr>
            </a:lvl6pPr>
            <a:lvl7pPr marL="3039854" indent="-233835" eaLnBrk="0" fontAlgn="base" hangingPunct="0">
              <a:spcBef>
                <a:spcPct val="30000"/>
              </a:spcBef>
              <a:spcAft>
                <a:spcPct val="0"/>
              </a:spcAft>
              <a:defRPr sz="1200">
                <a:solidFill>
                  <a:schemeClr val="tx1"/>
                </a:solidFill>
                <a:latin typeface="Arial" charset="0"/>
              </a:defRPr>
            </a:lvl7pPr>
            <a:lvl8pPr marL="3507524" indent="-233835" eaLnBrk="0" fontAlgn="base" hangingPunct="0">
              <a:spcBef>
                <a:spcPct val="30000"/>
              </a:spcBef>
              <a:spcAft>
                <a:spcPct val="0"/>
              </a:spcAft>
              <a:defRPr sz="1200">
                <a:solidFill>
                  <a:schemeClr val="tx1"/>
                </a:solidFill>
                <a:latin typeface="Arial" charset="0"/>
              </a:defRPr>
            </a:lvl8pPr>
            <a:lvl9pPr marL="3975194" indent="-2338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B97DD7-3899-47FF-8D42-65A085AB8A19}" type="slidenum">
              <a:rPr lang="en-US" altLang="en-US" smtClean="0"/>
              <a:pPr eaLnBrk="1" hangingPunct="1">
                <a:spcBef>
                  <a:spcPct val="0"/>
                </a:spcBef>
              </a:pPr>
              <a:t>20</a:t>
            </a:fld>
            <a:endParaRPr lang="en-US" altLang="en-US" dirty="0" smtClean="0"/>
          </a:p>
        </p:txBody>
      </p:sp>
    </p:spTree>
    <p:extLst>
      <p:ext uri="{BB962C8B-B14F-4D97-AF65-F5344CB8AC3E}">
        <p14:creationId xmlns:p14="http://schemas.microsoft.com/office/powerpoint/2010/main" val="225064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64" indent="-292294" eaLnBrk="0" hangingPunct="0">
              <a:spcBef>
                <a:spcPct val="30000"/>
              </a:spcBef>
              <a:defRPr sz="1200">
                <a:solidFill>
                  <a:schemeClr val="tx1"/>
                </a:solidFill>
                <a:latin typeface="Arial" charset="0"/>
              </a:defRPr>
            </a:lvl2pPr>
            <a:lvl3pPr marL="1169175" indent="-233835" eaLnBrk="0" hangingPunct="0">
              <a:spcBef>
                <a:spcPct val="30000"/>
              </a:spcBef>
              <a:defRPr sz="1200">
                <a:solidFill>
                  <a:schemeClr val="tx1"/>
                </a:solidFill>
                <a:latin typeface="Arial" charset="0"/>
              </a:defRPr>
            </a:lvl3pPr>
            <a:lvl4pPr marL="1636845" indent="-233835" eaLnBrk="0" hangingPunct="0">
              <a:spcBef>
                <a:spcPct val="30000"/>
              </a:spcBef>
              <a:defRPr sz="1200">
                <a:solidFill>
                  <a:schemeClr val="tx1"/>
                </a:solidFill>
                <a:latin typeface="Arial" charset="0"/>
              </a:defRPr>
            </a:lvl4pPr>
            <a:lvl5pPr marL="2104514" indent="-233835" eaLnBrk="0" hangingPunct="0">
              <a:spcBef>
                <a:spcPct val="30000"/>
              </a:spcBef>
              <a:defRPr sz="1200">
                <a:solidFill>
                  <a:schemeClr val="tx1"/>
                </a:solidFill>
                <a:latin typeface="Arial" charset="0"/>
              </a:defRPr>
            </a:lvl5pPr>
            <a:lvl6pPr marL="2572184" indent="-233835" eaLnBrk="0" fontAlgn="base" hangingPunct="0">
              <a:spcBef>
                <a:spcPct val="30000"/>
              </a:spcBef>
              <a:spcAft>
                <a:spcPct val="0"/>
              </a:spcAft>
              <a:defRPr sz="1200">
                <a:solidFill>
                  <a:schemeClr val="tx1"/>
                </a:solidFill>
                <a:latin typeface="Arial" charset="0"/>
              </a:defRPr>
            </a:lvl6pPr>
            <a:lvl7pPr marL="3039854" indent="-233835" eaLnBrk="0" fontAlgn="base" hangingPunct="0">
              <a:spcBef>
                <a:spcPct val="30000"/>
              </a:spcBef>
              <a:spcAft>
                <a:spcPct val="0"/>
              </a:spcAft>
              <a:defRPr sz="1200">
                <a:solidFill>
                  <a:schemeClr val="tx1"/>
                </a:solidFill>
                <a:latin typeface="Arial" charset="0"/>
              </a:defRPr>
            </a:lvl7pPr>
            <a:lvl8pPr marL="3507524" indent="-233835" eaLnBrk="0" fontAlgn="base" hangingPunct="0">
              <a:spcBef>
                <a:spcPct val="30000"/>
              </a:spcBef>
              <a:spcAft>
                <a:spcPct val="0"/>
              </a:spcAft>
              <a:defRPr sz="1200">
                <a:solidFill>
                  <a:schemeClr val="tx1"/>
                </a:solidFill>
                <a:latin typeface="Arial" charset="0"/>
              </a:defRPr>
            </a:lvl8pPr>
            <a:lvl9pPr marL="3975194" indent="-2338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B97DD7-3899-47FF-8D42-65A085AB8A19}" type="slidenum">
              <a:rPr lang="en-US" altLang="en-US" smtClean="0"/>
              <a:pPr eaLnBrk="1" hangingPunct="1">
                <a:spcBef>
                  <a:spcPct val="0"/>
                </a:spcBef>
              </a:pPr>
              <a:t>22</a:t>
            </a:fld>
            <a:endParaRPr lang="en-US" altLang="en-US" dirty="0" smtClean="0"/>
          </a:p>
        </p:txBody>
      </p:sp>
    </p:spTree>
    <p:extLst>
      <p:ext uri="{BB962C8B-B14F-4D97-AF65-F5344CB8AC3E}">
        <p14:creationId xmlns:p14="http://schemas.microsoft.com/office/powerpoint/2010/main" val="1450704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 Industry Thumbnails">
    <p:spTree>
      <p:nvGrpSpPr>
        <p:cNvPr id="1" name=""/>
        <p:cNvGrpSpPr/>
        <p:nvPr/>
      </p:nvGrpSpPr>
      <p:grpSpPr>
        <a:xfrm>
          <a:off x="0" y="0"/>
          <a:ext cx="0" cy="0"/>
          <a:chOff x="0" y="0"/>
          <a:chExt cx="0" cy="0"/>
        </a:xfrm>
      </p:grpSpPr>
      <p:sp>
        <p:nvSpPr>
          <p:cNvPr id="2"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Footer1.jpg"/>
          <p:cNvPicPr>
            <a:picLocks noChangeAspect="1"/>
          </p:cNvPicPr>
          <p:nvPr userDrawn="1"/>
        </p:nvPicPr>
        <p:blipFill>
          <a:blip r:embed="rId2" cstate="print"/>
          <a:stretch>
            <a:fillRect/>
          </a:stretch>
        </p:blipFill>
        <p:spPr>
          <a:xfrm>
            <a:off x="0" y="5857624"/>
            <a:ext cx="9144000" cy="1027826"/>
          </a:xfrm>
          <a:prstGeom prst="rect">
            <a:avLst/>
          </a:prstGeom>
        </p:spPr>
      </p:pic>
      <p:pic>
        <p:nvPicPr>
          <p:cNvPr id="6" name="Picture 5" descr="blankheadt.jpg"/>
          <p:cNvPicPr>
            <a:picLocks noChangeAspect="1"/>
          </p:cNvPicPr>
          <p:nvPr userDrawn="1"/>
        </p:nvPicPr>
        <p:blipFill>
          <a:blip r:embed="rId3" cstate="print"/>
          <a:stretch>
            <a:fillRect/>
          </a:stretch>
        </p:blipFill>
        <p:spPr>
          <a:xfrm>
            <a:off x="0" y="-27450"/>
            <a:ext cx="9144000" cy="627888"/>
          </a:xfrm>
          <a:prstGeom prst="rect">
            <a:avLst/>
          </a:prstGeom>
        </p:spPr>
      </p:pic>
    </p:spTree>
    <p:extLst>
      <p:ext uri="{BB962C8B-B14F-4D97-AF65-F5344CB8AC3E}">
        <p14:creationId xmlns:p14="http://schemas.microsoft.com/office/powerpoint/2010/main" val="370196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 Bottom Bar">
    <p:spTree>
      <p:nvGrpSpPr>
        <p:cNvPr id="1" name=""/>
        <p:cNvGrpSpPr/>
        <p:nvPr/>
      </p:nvGrpSpPr>
      <p:grpSpPr>
        <a:xfrm>
          <a:off x="0" y="0"/>
          <a:ext cx="0" cy="0"/>
          <a:chOff x="0" y="0"/>
          <a:chExt cx="0" cy="0"/>
        </a:xfrm>
      </p:grpSpPr>
      <p:sp>
        <p:nvSpPr>
          <p:cNvPr id="5" name="Title 1"/>
          <p:cNvSpPr txBox="1">
            <a:spLocks/>
          </p:cNvSpPr>
          <p:nvPr userDrawn="1"/>
        </p:nvSpPr>
        <p:spPr bwMode="auto">
          <a:xfrm>
            <a:off x="645546" y="356600"/>
            <a:ext cx="811259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a:spLocks noGrp="1"/>
          </p:cNvSpPr>
          <p:nvPr>
            <p:ph sz="half" idx="10"/>
          </p:nvPr>
        </p:nvSpPr>
        <p:spPr>
          <a:xfrm>
            <a:off x="654690" y="127100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1"/>
          </p:nvPr>
        </p:nvSpPr>
        <p:spPr>
          <a:xfrm>
            <a:off x="4802430" y="127832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
        <p:nvSpPr>
          <p:cNvPr id="8"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52140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32675"/>
            <a:ext cx="8151004" cy="731838"/>
          </a:xfrm>
        </p:spPr>
        <p:txBody>
          <a:bodyPr lIns="0" rIns="0"/>
          <a:lstStyle>
            <a:lvl1pPr algn="l">
              <a:defRPr/>
            </a:lvl1pPr>
          </a:lstStyle>
          <a:p>
            <a:r>
              <a:rPr lang="en-US" smtClean="0"/>
              <a:t>Click to edit Master title style</a:t>
            </a:r>
            <a:endParaRPr lang="en-US" dirty="0"/>
          </a:p>
        </p:txBody>
      </p:sp>
      <p:pic>
        <p:nvPicPr>
          <p:cNvPr id="3" name="Picture 2"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279385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 Bottom Bar">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
        <p:nvSpPr>
          <p:cNvPr id="5"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89838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9838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s">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userDrawn="1"/>
        </p:nvSpPr>
        <p:spPr>
          <a:xfrm>
            <a:off x="1077145" y="2507280"/>
            <a:ext cx="7104925" cy="3656129"/>
          </a:xfrm>
          <a:prstGeom prst="rect">
            <a:avLst/>
          </a:prstGeom>
          <a:noFill/>
        </p:spPr>
        <p:txBody>
          <a:bodyPr wrap="square" rtlCol="0">
            <a:spAutoFit/>
          </a:bodyPr>
          <a:lstStyle/>
          <a:p>
            <a:pPr>
              <a:lnSpc>
                <a:spcPts val="1740"/>
              </a:lnSpc>
            </a:pPr>
            <a:r>
              <a:rPr lang="en-US" sz="1200" b="1" dirty="0">
                <a:latin typeface="Verdana"/>
                <a:cs typeface="Verdana"/>
              </a:rPr>
              <a:t>This publication is available in alternative media on request. </a:t>
            </a:r>
          </a:p>
          <a:p>
            <a:pPr>
              <a:lnSpc>
                <a:spcPts val="1740"/>
              </a:lnSpc>
            </a:pPr>
            <a:endParaRPr lang="en-US" sz="1200" dirty="0">
              <a:latin typeface="Verdana"/>
              <a:cs typeface="Verdana"/>
            </a:endParaRPr>
          </a:p>
          <a:p>
            <a:pPr>
              <a:lnSpc>
                <a:spcPts val="1740"/>
              </a:lnSpc>
            </a:pPr>
            <a:r>
              <a:rPr lang="en-US" sz="1200" dirty="0">
                <a:latin typeface="Verdana"/>
                <a:cs typeface="Verdana"/>
              </a:rPr>
              <a:t>The University is committed to equal access to programs, facilities, admission and employment for all persons. 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Discriminatory conduct and harassment, as well as sexual misconduct and relationship violence, violates the dignity of individuals, impedes the realization of the University’s educational mission, and will not be tolerated. Direct all inquiries regarding the nondiscrimination policy to Dr. Kenneth Lehrman III, Vice Provost for Affirmative Action, Affirmative Action Office, The Pennsylvania State University, 328 Boucke Building, University Park, PA 16802-5901, email: kfl2@psu.edu, phone: 814-863-0471.</a:t>
            </a:r>
          </a:p>
          <a:p>
            <a:pPr>
              <a:lnSpc>
                <a:spcPts val="1740"/>
              </a:lnSpc>
            </a:pPr>
            <a:endParaRPr lang="en-US" sz="1200" dirty="0"/>
          </a:p>
        </p:txBody>
      </p:sp>
    </p:spTree>
    <p:extLst>
      <p:ext uri="{BB962C8B-B14F-4D97-AF65-F5344CB8AC3E}">
        <p14:creationId xmlns:p14="http://schemas.microsoft.com/office/powerpoint/2010/main" val="242618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Science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descr="Footer2.jpg"/>
          <p:cNvPicPr>
            <a:picLocks noChangeAspect="1"/>
          </p:cNvPicPr>
          <p:nvPr userDrawn="1"/>
        </p:nvPicPr>
        <p:blipFill>
          <a:blip r:embed="rId2" cstate="print"/>
          <a:stretch>
            <a:fillRect/>
          </a:stretch>
        </p:blipFill>
        <p:spPr>
          <a:xfrm>
            <a:off x="0" y="5857624"/>
            <a:ext cx="9144000" cy="1027826"/>
          </a:xfrm>
          <a:prstGeom prst="rect">
            <a:avLst/>
          </a:prstGeom>
        </p:spPr>
      </p:pic>
      <p:pic>
        <p:nvPicPr>
          <p:cNvPr id="6" name="Picture 5" descr="blankheadt.jpg"/>
          <p:cNvPicPr>
            <a:picLocks noChangeAspect="1"/>
          </p:cNvPicPr>
          <p:nvPr userDrawn="1"/>
        </p:nvPicPr>
        <p:blipFill>
          <a:blip r:embed="rId3" cstate="print"/>
          <a:stretch>
            <a:fillRect/>
          </a:stretch>
        </p:blipFill>
        <p:spPr>
          <a:xfrm>
            <a:off x="0" y="-27450"/>
            <a:ext cx="9144000" cy="627888"/>
          </a:xfrm>
          <a:prstGeom prst="rect">
            <a:avLst/>
          </a:prstGeom>
        </p:spPr>
      </p:pic>
    </p:spTree>
    <p:extLst>
      <p:ext uri="{BB962C8B-B14F-4D97-AF65-F5344CB8AC3E}">
        <p14:creationId xmlns:p14="http://schemas.microsoft.com/office/powerpoint/2010/main" val="370196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4H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blankheadt.jpg"/>
          <p:cNvPicPr>
            <a:picLocks noChangeAspect="1"/>
          </p:cNvPicPr>
          <p:nvPr userDrawn="1"/>
        </p:nvPicPr>
        <p:blipFill>
          <a:blip r:embed="rId2" cstate="print"/>
          <a:stretch>
            <a:fillRect/>
          </a:stretch>
        </p:blipFill>
        <p:spPr>
          <a:xfrm>
            <a:off x="0" y="-27450"/>
            <a:ext cx="9144000" cy="627888"/>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55226"/>
            <a:ext cx="9144000" cy="1030224"/>
          </a:xfrm>
          <a:prstGeom prst="rect">
            <a:avLst/>
          </a:prstGeom>
        </p:spPr>
      </p:pic>
    </p:spTree>
    <p:extLst>
      <p:ext uri="{BB962C8B-B14F-4D97-AF65-F5344CB8AC3E}">
        <p14:creationId xmlns:p14="http://schemas.microsoft.com/office/powerpoint/2010/main" val="26796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People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blankheadt.jpg"/>
          <p:cNvPicPr>
            <a:picLocks noChangeAspect="1"/>
          </p:cNvPicPr>
          <p:nvPr userDrawn="1"/>
        </p:nvPicPr>
        <p:blipFill>
          <a:blip r:embed="rId2" cstate="print"/>
          <a:stretch>
            <a:fillRect/>
          </a:stretch>
        </p:blipFill>
        <p:spPr>
          <a:xfrm>
            <a:off x="0" y="-27450"/>
            <a:ext cx="9144000" cy="627888"/>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55226"/>
            <a:ext cx="9144000" cy="1030224"/>
          </a:xfrm>
          <a:prstGeom prst="rect">
            <a:avLst/>
          </a:prstGeom>
        </p:spPr>
      </p:pic>
    </p:spTree>
    <p:extLst>
      <p:ext uri="{BB962C8B-B14F-4D97-AF65-F5344CB8AC3E}">
        <p14:creationId xmlns:p14="http://schemas.microsoft.com/office/powerpoint/2010/main" val="366877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644022" y="1733080"/>
            <a:ext cx="8114123" cy="4677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289736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Bottom Bar">
    <p:spTree>
      <p:nvGrpSpPr>
        <p:cNvPr id="1" name=""/>
        <p:cNvGrpSpPr/>
        <p:nvPr/>
      </p:nvGrpSpPr>
      <p:grpSpPr>
        <a:xfrm>
          <a:off x="0" y="0"/>
          <a:ext cx="0" cy="0"/>
          <a:chOff x="0" y="0"/>
          <a:chExt cx="0" cy="0"/>
        </a:xfrm>
      </p:grpSpPr>
      <p:sp>
        <p:nvSpPr>
          <p:cNvPr id="4" name="Title 1"/>
          <p:cNvSpPr>
            <a:spLocks noGrp="1"/>
          </p:cNvSpPr>
          <p:nvPr>
            <p:ph type="title"/>
          </p:nvPr>
        </p:nvSpPr>
        <p:spPr>
          <a:xfrm>
            <a:off x="656214" y="353568"/>
            <a:ext cx="8077830" cy="731838"/>
          </a:xfrm>
        </p:spPr>
        <p:txBody>
          <a:bodyPr lIns="0" tIns="0" rIns="0" bIns="0"/>
          <a:lstStyle>
            <a:lvl1pPr algn="l">
              <a:defRPr/>
            </a:lvl1pPr>
          </a:lstStyle>
          <a:p>
            <a:r>
              <a:rPr lang="en-US" smtClean="0"/>
              <a:t>Click to edit Master title style</a:t>
            </a:r>
            <a:endParaRPr lang="en-US" dirty="0"/>
          </a:p>
        </p:txBody>
      </p:sp>
      <p:sp>
        <p:nvSpPr>
          <p:cNvPr id="5" name="Content Placeholder 2"/>
          <p:cNvSpPr>
            <a:spLocks noGrp="1"/>
          </p:cNvSpPr>
          <p:nvPr>
            <p:ph idx="1"/>
          </p:nvPr>
        </p:nvSpPr>
        <p:spPr>
          <a:xfrm>
            <a:off x="654690" y="1115568"/>
            <a:ext cx="8077830" cy="47137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Tree>
    <p:extLst>
      <p:ext uri="{BB962C8B-B14F-4D97-AF65-F5344CB8AC3E}">
        <p14:creationId xmlns:p14="http://schemas.microsoft.com/office/powerpoint/2010/main" val="62717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w/ Top Bar">
    <p:spTree>
      <p:nvGrpSpPr>
        <p:cNvPr id="1" name=""/>
        <p:cNvGrpSpPr/>
        <p:nvPr/>
      </p:nvGrpSpPr>
      <p:grpSpPr>
        <a:xfrm>
          <a:off x="0" y="0"/>
          <a:ext cx="0" cy="0"/>
          <a:chOff x="0" y="0"/>
          <a:chExt cx="0" cy="0"/>
        </a:xfrm>
      </p:grpSpPr>
      <p:sp>
        <p:nvSpPr>
          <p:cNvPr id="2" name="Title 1"/>
          <p:cNvSpPr>
            <a:spLocks noGrp="1"/>
          </p:cNvSpPr>
          <p:nvPr>
            <p:ph type="title"/>
          </p:nvPr>
        </p:nvSpPr>
        <p:spPr>
          <a:xfrm>
            <a:off x="634573" y="2707005"/>
            <a:ext cx="7969952" cy="1362075"/>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52861" y="1206818"/>
            <a:ext cx="795166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421508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 Botton Bar">
    <p:spTree>
      <p:nvGrpSpPr>
        <p:cNvPr id="1" name=""/>
        <p:cNvGrpSpPr/>
        <p:nvPr/>
      </p:nvGrpSpPr>
      <p:grpSpPr>
        <a:xfrm>
          <a:off x="0" y="0"/>
          <a:ext cx="0" cy="0"/>
          <a:chOff x="0" y="0"/>
          <a:chExt cx="0" cy="0"/>
        </a:xfrm>
      </p:grpSpPr>
      <p:sp>
        <p:nvSpPr>
          <p:cNvPr id="4" name="Title 1"/>
          <p:cNvSpPr>
            <a:spLocks noGrp="1"/>
          </p:cNvSpPr>
          <p:nvPr>
            <p:ph type="title"/>
          </p:nvPr>
        </p:nvSpPr>
        <p:spPr>
          <a:xfrm>
            <a:off x="665662" y="2699305"/>
            <a:ext cx="8015673" cy="1362075"/>
          </a:xfrm>
        </p:spPr>
        <p:txBody>
          <a:bodyPr lIns="0" tIns="0" rIns="0" bIns="0" anchor="t"/>
          <a:lstStyle>
            <a:lvl1pPr algn="l">
              <a:defRPr sz="4000" b="1" cap="all"/>
            </a:lvl1pPr>
          </a:lstStyle>
          <a:p>
            <a:r>
              <a:rPr lang="en-US" smtClean="0"/>
              <a:t>Click to edit Master title style</a:t>
            </a:r>
            <a:endParaRPr lang="en-US" dirty="0"/>
          </a:p>
        </p:txBody>
      </p:sp>
      <p:sp>
        <p:nvSpPr>
          <p:cNvPr id="5" name="Text Placeholder 2"/>
          <p:cNvSpPr>
            <a:spLocks noGrp="1"/>
          </p:cNvSpPr>
          <p:nvPr>
            <p:ph type="body" idx="1"/>
          </p:nvPr>
        </p:nvSpPr>
        <p:spPr>
          <a:xfrm>
            <a:off x="683951" y="1199118"/>
            <a:ext cx="799738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Head&amp;FootArt.jpg"/>
          <p:cNvPicPr>
            <a:picLocks noChangeAspect="1"/>
          </p:cNvPicPr>
          <p:nvPr userDrawn="1"/>
        </p:nvPicPr>
        <p:blipFill>
          <a:blip r:embed="rId2" cstate="print"/>
          <a:stretch>
            <a:fillRect/>
          </a:stretch>
        </p:blipFill>
        <p:spPr>
          <a:xfrm>
            <a:off x="0" y="6230112"/>
            <a:ext cx="9144000" cy="627888"/>
          </a:xfrm>
          <a:prstGeom prst="rect">
            <a:avLst/>
          </a:prstGeom>
        </p:spPr>
      </p:pic>
    </p:spTree>
    <p:extLst>
      <p:ext uri="{BB962C8B-B14F-4D97-AF65-F5344CB8AC3E}">
        <p14:creationId xmlns:p14="http://schemas.microsoft.com/office/powerpoint/2010/main" val="122692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4690" y="188548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4802430" y="189280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Head&amp;FootArt.jpg"/>
          <p:cNvPicPr>
            <a:picLocks noChangeAspect="1"/>
          </p:cNvPicPr>
          <p:nvPr userDrawn="1"/>
        </p:nvPicPr>
        <p:blipFill>
          <a:blip r:embed="rId2" cstate="print"/>
          <a:stretch>
            <a:fillRect/>
          </a:stretch>
        </p:blipFill>
        <p:spPr>
          <a:xfrm>
            <a:off x="0" y="0"/>
            <a:ext cx="9144000" cy="627888"/>
          </a:xfrm>
          <a:prstGeom prst="rect">
            <a:avLst/>
          </a:prstGeom>
        </p:spPr>
      </p:pic>
    </p:spTree>
    <p:extLst>
      <p:ext uri="{BB962C8B-B14F-4D97-AF65-F5344CB8AC3E}">
        <p14:creationId xmlns:p14="http://schemas.microsoft.com/office/powerpoint/2010/main" val="139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6AB9AF-1185-4ECD-BA84-5D162B28D68E}" type="datetimeFigureOut">
              <a:rPr lang="en-US"/>
              <a:pPr>
                <a:defRPr/>
              </a:pPr>
              <a:t>9/30/2017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64EBF3-1474-4063-B1F5-F9DB89D333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812" r:id="rId2"/>
    <p:sldLayoutId id="2147483814" r:id="rId3"/>
    <p:sldLayoutId id="2147483815" r:id="rId4"/>
    <p:sldLayoutId id="2147483764" r:id="rId5"/>
    <p:sldLayoutId id="2147483786" r:id="rId6"/>
    <p:sldLayoutId id="2147483792" r:id="rId7"/>
    <p:sldLayoutId id="2147483794" r:id="rId8"/>
    <p:sldLayoutId id="2147483797" r:id="rId9"/>
    <p:sldLayoutId id="2147483798" r:id="rId10"/>
    <p:sldLayoutId id="2147483802" r:id="rId11"/>
    <p:sldLayoutId id="2147483803" r:id="rId12"/>
    <p:sldLayoutId id="2147483813" r:id="rId13"/>
    <p:sldLayoutId id="2147483816"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dlf5@psu.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15551" cy="4648200"/>
          </a:xfrm>
        </p:spPr>
        <p:txBody>
          <a:bodyPr/>
          <a:lstStyle/>
          <a:p>
            <a:pPr algn="ctr"/>
            <a:r>
              <a:rPr lang="en-US" sz="4400" dirty="0" smtClean="0">
                <a:solidFill>
                  <a:schemeClr val="accent1">
                    <a:lumMod val="50000"/>
                  </a:schemeClr>
                </a:solidFill>
              </a:rPr>
              <a:t>The Penn State Parasite Project </a:t>
            </a:r>
            <a:endParaRPr lang="en-US" sz="4400" dirty="0">
              <a:solidFill>
                <a:schemeClr val="accent1">
                  <a:lumMod val="50000"/>
                </a:schemeClr>
              </a:solidFill>
            </a:endParaRPr>
          </a:p>
        </p:txBody>
      </p:sp>
      <p:sp>
        <p:nvSpPr>
          <p:cNvPr id="3" name="Text Placeholder 2"/>
          <p:cNvSpPr>
            <a:spLocks noGrp="1"/>
          </p:cNvSpPr>
          <p:nvPr>
            <p:ph type="body" idx="1"/>
          </p:nvPr>
        </p:nvSpPr>
        <p:spPr>
          <a:xfrm>
            <a:off x="685801" y="1676401"/>
            <a:ext cx="8110750" cy="990600"/>
          </a:xfrm>
        </p:spPr>
        <p:txBody>
          <a:bodyPr/>
          <a:lstStyle/>
          <a:p>
            <a:pPr algn="ctr"/>
            <a:r>
              <a:rPr lang="en-US" sz="2800" b="1" dirty="0">
                <a:solidFill>
                  <a:schemeClr val="accent1">
                    <a:lumMod val="50000"/>
                  </a:schemeClr>
                </a:solidFill>
              </a:rPr>
              <a:t>Reducing Parasite Resistance on Equine Operations Using a Comprehensive Whole Farm </a:t>
            </a:r>
            <a:r>
              <a:rPr lang="en-US" sz="2800" b="1" dirty="0" smtClean="0">
                <a:solidFill>
                  <a:schemeClr val="accent1">
                    <a:lumMod val="50000"/>
                  </a:schemeClr>
                </a:solidFill>
              </a:rPr>
              <a:t>Approach</a:t>
            </a:r>
            <a:endParaRPr lang="en-US" sz="2800" b="1" i="1" dirty="0">
              <a:solidFill>
                <a:schemeClr val="accent1">
                  <a:lumMod val="50000"/>
                </a:schemeClr>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342900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893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67600" cy="457200"/>
          </a:xfrm>
        </p:spPr>
        <p:txBody>
          <a:bodyPr/>
          <a:lstStyle/>
          <a:p>
            <a:pPr algn="ctr"/>
            <a:r>
              <a:rPr lang="en-US" sz="3600" b="1" dirty="0" smtClean="0">
                <a:solidFill>
                  <a:schemeClr val="accent2">
                    <a:lumMod val="50000"/>
                  </a:schemeClr>
                </a:solidFill>
              </a:rPr>
              <a:t>Penn State Parasite Project Goals</a:t>
            </a:r>
            <a:endParaRPr lang="en-US" sz="3600" b="1" dirty="0">
              <a:solidFill>
                <a:schemeClr val="accent2">
                  <a:lumMod val="50000"/>
                </a:schemeClr>
              </a:solidFill>
            </a:endParaRPr>
          </a:p>
        </p:txBody>
      </p:sp>
      <p:sp>
        <p:nvSpPr>
          <p:cNvPr id="3" name="Content Placeholder 2"/>
          <p:cNvSpPr>
            <a:spLocks noGrp="1"/>
          </p:cNvSpPr>
          <p:nvPr>
            <p:ph idx="1"/>
          </p:nvPr>
        </p:nvSpPr>
        <p:spPr>
          <a:xfrm>
            <a:off x="152400" y="990600"/>
            <a:ext cx="8839200" cy="4866132"/>
          </a:xfrm>
        </p:spPr>
        <p:txBody>
          <a:bodyPr/>
          <a:lstStyle/>
          <a:p>
            <a:pPr marL="0" indent="0">
              <a:buNone/>
            </a:pPr>
            <a:r>
              <a:rPr lang="en-US" sz="2400" b="1" dirty="0" smtClean="0">
                <a:solidFill>
                  <a:schemeClr val="accent1">
                    <a:lumMod val="50000"/>
                  </a:schemeClr>
                </a:solidFill>
              </a:rPr>
              <a:t>*  To empower farm managers to </a:t>
            </a:r>
            <a:r>
              <a:rPr lang="en-US" sz="2400" b="1" u="sng" dirty="0" smtClean="0">
                <a:solidFill>
                  <a:schemeClr val="accent2">
                    <a:lumMod val="50000"/>
                  </a:schemeClr>
                </a:solidFill>
              </a:rPr>
              <a:t>make changes </a:t>
            </a:r>
            <a:r>
              <a:rPr lang="en-US" sz="2400" b="1" dirty="0" smtClean="0">
                <a:solidFill>
                  <a:schemeClr val="accent1">
                    <a:lumMod val="50000"/>
                  </a:schemeClr>
                </a:solidFill>
              </a:rPr>
              <a:t>in their parasite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management program in order to reduce the overuse of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dewormers that leads to product resistance.</a:t>
            </a:r>
          </a:p>
          <a:p>
            <a:pPr marL="0" indent="0">
              <a:buNone/>
            </a:pPr>
            <a:r>
              <a:rPr lang="en-US" sz="2400" b="1" dirty="0" smtClean="0">
                <a:solidFill>
                  <a:schemeClr val="accent1">
                    <a:lumMod val="50000"/>
                  </a:schemeClr>
                </a:solidFill>
              </a:rPr>
              <a:t>*  To </a:t>
            </a:r>
            <a:r>
              <a:rPr lang="en-US" sz="2400" b="1" dirty="0">
                <a:solidFill>
                  <a:schemeClr val="accent1">
                    <a:lumMod val="50000"/>
                  </a:schemeClr>
                </a:solidFill>
              </a:rPr>
              <a:t>document levels of parasite burdens and product </a:t>
            </a:r>
            <a:r>
              <a:rPr lang="en-US" sz="2400" b="1" dirty="0" smtClean="0">
                <a:solidFill>
                  <a:schemeClr val="accent1">
                    <a:lumMod val="50000"/>
                  </a:schemeClr>
                </a:solidFill>
              </a:rPr>
              <a:t>resistance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on PA </a:t>
            </a:r>
            <a:r>
              <a:rPr lang="en-US" sz="2400" b="1" dirty="0">
                <a:solidFill>
                  <a:schemeClr val="accent1">
                    <a:lumMod val="50000"/>
                  </a:schemeClr>
                </a:solidFill>
              </a:rPr>
              <a:t>horse farms</a:t>
            </a:r>
            <a:r>
              <a:rPr lang="en-US" sz="2400" b="1" dirty="0" smtClean="0">
                <a:solidFill>
                  <a:schemeClr val="accent1">
                    <a:lumMod val="50000"/>
                  </a:schemeClr>
                </a:solidFill>
              </a:rPr>
              <a:t>.</a:t>
            </a:r>
          </a:p>
          <a:p>
            <a:pPr marL="0" indent="0">
              <a:buNone/>
            </a:pPr>
            <a:endParaRPr lang="en-US" sz="2400" b="1" dirty="0" smtClean="0">
              <a:solidFill>
                <a:schemeClr val="accent1">
                  <a:lumMod val="50000"/>
                </a:schemeClr>
              </a:solidFill>
            </a:endParaRPr>
          </a:p>
          <a:p>
            <a:pPr marL="0" indent="0">
              <a:buNone/>
            </a:pPr>
            <a:r>
              <a:rPr lang="en-US" sz="2400" b="1" dirty="0" smtClean="0">
                <a:solidFill>
                  <a:schemeClr val="accent1">
                    <a:lumMod val="50000"/>
                  </a:schemeClr>
                </a:solidFill>
              </a:rPr>
              <a:t>	</a:t>
            </a:r>
          </a:p>
          <a:p>
            <a:pPr marL="0" indent="0">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3200400"/>
            <a:ext cx="2590801" cy="29236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81400"/>
            <a:ext cx="3581400" cy="2428875"/>
          </a:xfrm>
          <a:prstGeom prst="rect">
            <a:avLst/>
          </a:prstGeom>
        </p:spPr>
      </p:pic>
    </p:spTree>
    <p:extLst>
      <p:ext uri="{BB962C8B-B14F-4D97-AF65-F5344CB8AC3E}">
        <p14:creationId xmlns:p14="http://schemas.microsoft.com/office/powerpoint/2010/main" val="2929167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1371600"/>
            <a:ext cx="8077830" cy="152400"/>
          </a:xfrm>
        </p:spPr>
        <p:txBody>
          <a:bodyPr/>
          <a:lstStyle/>
          <a:p>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smtClean="0">
                <a:solidFill>
                  <a:schemeClr val="accent2">
                    <a:lumMod val="50000"/>
                  </a:schemeClr>
                </a:solidFill>
              </a:rPr>
              <a:t>Eliciting Change……………..</a:t>
            </a: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smtClean="0">
                <a:solidFill>
                  <a:schemeClr val="tx2">
                    <a:lumMod val="50000"/>
                  </a:schemeClr>
                </a:solidFill>
              </a:rPr>
              <a:t>“</a:t>
            </a:r>
            <a:r>
              <a:rPr lang="en-US" sz="2400" b="1" i="1" dirty="0" smtClean="0">
                <a:solidFill>
                  <a:schemeClr val="tx2">
                    <a:lumMod val="50000"/>
                  </a:schemeClr>
                </a:solidFill>
              </a:rPr>
              <a:t>In order to empower horse owners to make changes to their deworming program it is necessary to provide them with the  knowledge and skills necessary to be confident that they are making good management decisions.”</a:t>
            </a:r>
            <a:endParaRPr lang="en-US" sz="2400" b="1" i="1" dirty="0">
              <a:solidFill>
                <a:schemeClr val="tx2">
                  <a:lumMod val="50000"/>
                </a:schemeClr>
              </a:solidFill>
            </a:endParaRPr>
          </a:p>
        </p:txBody>
      </p:sp>
      <p:sp>
        <p:nvSpPr>
          <p:cNvPr id="3" name="Content Placeholder 2"/>
          <p:cNvSpPr>
            <a:spLocks noGrp="1"/>
          </p:cNvSpPr>
          <p:nvPr>
            <p:ph idx="1"/>
          </p:nvPr>
        </p:nvSpPr>
        <p:spPr>
          <a:xfrm>
            <a:off x="76200" y="3048000"/>
            <a:ext cx="8915400" cy="2514600"/>
          </a:xfrm>
        </p:spPr>
        <p:txBody>
          <a:bodyPr/>
          <a:lstStyle/>
          <a:p>
            <a:pPr marL="0" indent="0">
              <a:buNone/>
            </a:pPr>
            <a:endParaRPr lang="en-US" sz="2400" b="1" dirty="0" smtClean="0">
              <a:solidFill>
                <a:schemeClr val="accent1">
                  <a:lumMod val="50000"/>
                </a:schemeClr>
              </a:solidFill>
            </a:endParaRPr>
          </a:p>
          <a:p>
            <a:pPr marL="457200" indent="-457200">
              <a:buAutoNum type="arabicPeriod"/>
            </a:pPr>
            <a:r>
              <a:rPr lang="en-US" sz="2400" b="1" dirty="0" smtClean="0">
                <a:solidFill>
                  <a:schemeClr val="accent1">
                    <a:lumMod val="50000"/>
                  </a:schemeClr>
                </a:solidFill>
              </a:rPr>
              <a:t>Developed a comprehensive</a:t>
            </a:r>
            <a:r>
              <a:rPr lang="en-US" sz="2400" b="1" dirty="0">
                <a:solidFill>
                  <a:schemeClr val="accent1">
                    <a:lumMod val="50000"/>
                  </a:schemeClr>
                </a:solidFill>
              </a:rPr>
              <a:t> s</a:t>
            </a:r>
            <a:r>
              <a:rPr lang="en-US" sz="2400" b="1" dirty="0" smtClean="0">
                <a:solidFill>
                  <a:schemeClr val="accent1">
                    <a:lumMod val="50000"/>
                  </a:schemeClr>
                </a:solidFill>
              </a:rPr>
              <a:t>hort </a:t>
            </a:r>
          </a:p>
          <a:p>
            <a:pPr marL="0" indent="0">
              <a:buNone/>
            </a:pPr>
            <a:r>
              <a:rPr lang="en-US" sz="2400" b="1" dirty="0">
                <a:solidFill>
                  <a:schemeClr val="accent1">
                    <a:lumMod val="50000"/>
                  </a:schemeClr>
                </a:solidFill>
              </a:rPr>
              <a:t> </a:t>
            </a:r>
            <a:r>
              <a:rPr lang="en-US" sz="2400" b="1" dirty="0" smtClean="0">
                <a:solidFill>
                  <a:schemeClr val="accent1">
                    <a:lumMod val="50000"/>
                  </a:schemeClr>
                </a:solidFill>
              </a:rPr>
              <a:t>      course offered statewide: </a:t>
            </a:r>
            <a:r>
              <a:rPr lang="en-US" sz="2400" b="1" i="1" dirty="0" smtClean="0">
                <a:solidFill>
                  <a:schemeClr val="accent1">
                    <a:lumMod val="50000"/>
                  </a:schemeClr>
                </a:solidFill>
              </a:rPr>
              <a:t>Reducing </a:t>
            </a:r>
          </a:p>
          <a:p>
            <a:pPr marL="0" indent="0">
              <a:buNone/>
            </a:pPr>
            <a:r>
              <a:rPr lang="en-US" sz="2400" b="1" i="1" dirty="0" smtClean="0">
                <a:solidFill>
                  <a:schemeClr val="accent1">
                    <a:lumMod val="50000"/>
                  </a:schemeClr>
                </a:solidFill>
              </a:rPr>
              <a:t>       Parasite Resistance Using a Whole </a:t>
            </a:r>
          </a:p>
          <a:p>
            <a:pPr marL="0" indent="0">
              <a:buNone/>
            </a:pPr>
            <a:r>
              <a:rPr lang="en-US" sz="2400" b="1" i="1" dirty="0" smtClean="0">
                <a:solidFill>
                  <a:schemeClr val="accent1">
                    <a:lumMod val="50000"/>
                  </a:schemeClr>
                </a:solidFill>
              </a:rPr>
              <a:t>       Farm Approach - </a:t>
            </a:r>
            <a:r>
              <a:rPr lang="en-US" sz="2400" b="1" dirty="0" smtClean="0">
                <a:solidFill>
                  <a:schemeClr val="accent1">
                    <a:lumMod val="50000"/>
                  </a:schemeClr>
                </a:solidFill>
              </a:rPr>
              <a:t>attended by 287 </a:t>
            </a:r>
          </a:p>
          <a:p>
            <a:pPr marL="0" indent="0">
              <a:buNone/>
            </a:pPr>
            <a:r>
              <a:rPr lang="en-US" sz="2400" b="1" dirty="0" smtClean="0">
                <a:solidFill>
                  <a:schemeClr val="accent1">
                    <a:lumMod val="50000"/>
                  </a:schemeClr>
                </a:solidFill>
              </a:rPr>
              <a:t>       farm managers.</a:t>
            </a:r>
          </a:p>
          <a:p>
            <a:pPr marL="0" indent="0">
              <a:buNone/>
            </a:pPr>
            <a:endParaRPr lang="en-US" sz="2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867" y="3200400"/>
            <a:ext cx="3400045" cy="2819400"/>
          </a:xfrm>
          <a:prstGeom prst="rect">
            <a:avLst/>
          </a:prstGeom>
          <a:ln>
            <a:noFill/>
          </a:ln>
          <a:effectLst>
            <a:softEdge rad="112500"/>
          </a:effectLst>
        </p:spPr>
      </p:pic>
    </p:spTree>
    <p:extLst>
      <p:ext uri="{BB962C8B-B14F-4D97-AF65-F5344CB8AC3E}">
        <p14:creationId xmlns:p14="http://schemas.microsoft.com/office/powerpoint/2010/main" val="85155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8452735" cy="5943600"/>
          </a:xfrm>
        </p:spPr>
        <p:txBody>
          <a:bodyPr/>
          <a:lstStyle/>
          <a:p>
            <a:r>
              <a:rPr lang="en-US" sz="2400" b="1" dirty="0" smtClean="0">
                <a:solidFill>
                  <a:schemeClr val="accent1">
                    <a:lumMod val="50000"/>
                  </a:schemeClr>
                </a:solidFill>
              </a:rPr>
              <a:t>2.  Engaged farm managers in a project designed to </a:t>
            </a:r>
            <a:r>
              <a:rPr lang="en-US" sz="2400" b="1" dirty="0" smtClean="0">
                <a:solidFill>
                  <a:schemeClr val="accent2">
                    <a:lumMod val="50000"/>
                  </a:schemeClr>
                </a:solidFill>
              </a:rPr>
              <a:t>monitor farm </a:t>
            </a:r>
          </a:p>
          <a:p>
            <a:r>
              <a:rPr lang="en-US" sz="2400" b="1" dirty="0" smtClean="0">
                <a:solidFill>
                  <a:schemeClr val="accent2">
                    <a:lumMod val="50000"/>
                  </a:schemeClr>
                </a:solidFill>
              </a:rPr>
              <a:t>     specific strongyle egg production</a:t>
            </a:r>
            <a:r>
              <a:rPr lang="en-US" sz="2400" b="1" dirty="0" smtClean="0">
                <a:solidFill>
                  <a:schemeClr val="accent1">
                    <a:lumMod val="50000"/>
                  </a:schemeClr>
                </a:solidFill>
              </a:rPr>
              <a:t>, identify “shedders” and </a:t>
            </a:r>
          </a:p>
          <a:p>
            <a:r>
              <a:rPr lang="en-US" sz="2400" b="1" dirty="0" smtClean="0">
                <a:solidFill>
                  <a:schemeClr val="accent2">
                    <a:lumMod val="75000"/>
                  </a:schemeClr>
                </a:solidFill>
              </a:rPr>
              <a:t>     </a:t>
            </a:r>
            <a:r>
              <a:rPr lang="en-US" sz="2400" b="1" dirty="0" smtClean="0">
                <a:solidFill>
                  <a:schemeClr val="accent2">
                    <a:lumMod val="50000"/>
                  </a:schemeClr>
                </a:solidFill>
              </a:rPr>
              <a:t>evaluate product efficacy </a:t>
            </a:r>
            <a:r>
              <a:rPr lang="en-US" sz="2400" b="1" dirty="0" smtClean="0">
                <a:solidFill>
                  <a:schemeClr val="accent1">
                    <a:lumMod val="50000"/>
                  </a:schemeClr>
                </a:solidFill>
              </a:rPr>
              <a:t>by conducting pre and post </a:t>
            </a:r>
          </a:p>
          <a:p>
            <a:r>
              <a:rPr lang="en-US" sz="2400" b="1" dirty="0" smtClean="0">
                <a:solidFill>
                  <a:schemeClr val="accent1">
                    <a:lumMod val="50000"/>
                  </a:schemeClr>
                </a:solidFill>
              </a:rPr>
              <a:t>     deworming egg count.</a:t>
            </a:r>
          </a:p>
          <a:p>
            <a:endParaRPr lang="en-US" sz="2400" b="1" dirty="0" smtClean="0">
              <a:solidFill>
                <a:schemeClr val="accent1">
                  <a:lumMod val="50000"/>
                </a:schemeClr>
              </a:solidFill>
            </a:endParaRPr>
          </a:p>
          <a:p>
            <a:r>
              <a:rPr lang="en-US" sz="2400" b="1" dirty="0" smtClean="0">
                <a:solidFill>
                  <a:schemeClr val="accent1">
                    <a:lumMod val="50000"/>
                  </a:schemeClr>
                </a:solidFill>
              </a:rPr>
              <a:t>3.  Supplied microscopes and supplies </a:t>
            </a:r>
          </a:p>
          <a:p>
            <a:r>
              <a:rPr lang="en-US" sz="2400" b="1" dirty="0">
                <a:solidFill>
                  <a:schemeClr val="accent1">
                    <a:lumMod val="50000"/>
                  </a:schemeClr>
                </a:solidFill>
              </a:rPr>
              <a:t> </a:t>
            </a:r>
            <a:r>
              <a:rPr lang="en-US" sz="2400" b="1" dirty="0" smtClean="0">
                <a:solidFill>
                  <a:schemeClr val="accent1">
                    <a:lumMod val="50000"/>
                  </a:schemeClr>
                </a:solidFill>
              </a:rPr>
              <a:t>    and hosted “manure” parties every</a:t>
            </a:r>
            <a:endParaRPr lang="en-US" sz="2400" b="1" u="sng" dirty="0">
              <a:solidFill>
                <a:schemeClr val="accent1">
                  <a:lumMod val="50000"/>
                </a:schemeClr>
              </a:solidFill>
            </a:endParaRPr>
          </a:p>
          <a:p>
            <a:r>
              <a:rPr lang="en-US" sz="2400" b="1" dirty="0">
                <a:solidFill>
                  <a:schemeClr val="accent1">
                    <a:lumMod val="50000"/>
                  </a:schemeClr>
                </a:solidFill>
              </a:rPr>
              <a:t> </a:t>
            </a:r>
            <a:r>
              <a:rPr lang="en-US" sz="2400" b="1" dirty="0" smtClean="0">
                <a:solidFill>
                  <a:schemeClr val="accent1">
                    <a:lumMod val="50000"/>
                  </a:schemeClr>
                </a:solidFill>
              </a:rPr>
              <a:t>    eight weeks at predetermined sites</a:t>
            </a:r>
            <a:r>
              <a:rPr lang="en-US" sz="2800" b="1" dirty="0" smtClean="0">
                <a:solidFill>
                  <a:schemeClr val="accent1">
                    <a:lumMod val="50000"/>
                  </a:schemeClr>
                </a:solidFill>
              </a:rPr>
              <a:t>.</a:t>
            </a:r>
          </a:p>
          <a:p>
            <a:endParaRPr lang="en-US" sz="2800" b="1" dirty="0" smtClean="0">
              <a:solidFill>
                <a:schemeClr val="accent1">
                  <a:lumMod val="50000"/>
                </a:schemeClr>
              </a:solidFill>
            </a:endParaRPr>
          </a:p>
          <a:p>
            <a:r>
              <a:rPr lang="en-US" sz="2400" b="1" i="1" dirty="0" smtClean="0">
                <a:solidFill>
                  <a:schemeClr val="accent2">
                    <a:lumMod val="50000"/>
                  </a:schemeClr>
                </a:solidFill>
              </a:rPr>
              <a:t>Funded </a:t>
            </a:r>
            <a:r>
              <a:rPr lang="en-US" sz="2400" b="1" i="1" dirty="0">
                <a:solidFill>
                  <a:schemeClr val="accent2">
                    <a:lumMod val="50000"/>
                  </a:schemeClr>
                </a:solidFill>
              </a:rPr>
              <a:t>by $146,000 SARE </a:t>
            </a:r>
            <a:r>
              <a:rPr lang="en-US" sz="2400" b="1" i="1" dirty="0" smtClean="0">
                <a:solidFill>
                  <a:schemeClr val="accent2">
                    <a:lumMod val="50000"/>
                  </a:schemeClr>
                </a:solidFill>
              </a:rPr>
              <a:t>grant.</a:t>
            </a:r>
            <a:endParaRPr lang="en-US" sz="2400" b="1" i="1" dirty="0">
              <a:solidFill>
                <a:schemeClr val="accent2">
                  <a:lumMod val="50000"/>
                </a:schemeClr>
              </a:solidFill>
            </a:endParaRPr>
          </a:p>
          <a:p>
            <a:pPr marL="457200" indent="-457200">
              <a:buFont typeface="Arial" panose="020B0604020202020204" pitchFamily="34" charset="0"/>
              <a:buChar char="•"/>
            </a:pPr>
            <a:endParaRPr lang="en-US" sz="2800" b="1" dirty="0" smtClean="0">
              <a:solidFill>
                <a:schemeClr val="accent1">
                  <a:lumMod val="50000"/>
                </a:schemeClr>
              </a:solidFill>
            </a:endParaRPr>
          </a:p>
          <a:p>
            <a:pPr marL="457200" indent="-457200">
              <a:buFont typeface="Arial" panose="020B0604020202020204" pitchFamily="34" charset="0"/>
              <a:buChar char="•"/>
            </a:pPr>
            <a:endParaRPr lang="en-US" sz="2800" b="1"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590800"/>
            <a:ext cx="3447177" cy="2743200"/>
          </a:xfrm>
          <a:prstGeom prst="rect">
            <a:avLst/>
          </a:prstGeom>
          <a:ln>
            <a:noFill/>
          </a:ln>
          <a:effectLst>
            <a:softEdge rad="112500"/>
          </a:effectLst>
        </p:spPr>
      </p:pic>
    </p:spTree>
    <p:extLst>
      <p:ext uri="{BB962C8B-B14F-4D97-AF65-F5344CB8AC3E}">
        <p14:creationId xmlns:p14="http://schemas.microsoft.com/office/powerpoint/2010/main" val="137719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2400"/>
            <a:ext cx="4953001"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29857"/>
            <a:ext cx="234235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73353"/>
            <a:ext cx="24384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325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lumMod val="50000"/>
                  </a:schemeClr>
                </a:solidFill>
              </a:rPr>
              <a:t>Determining Product Resistance Using Fecal Egg Count Reduction (FECR) Tests</a:t>
            </a:r>
            <a:endParaRPr lang="en-US" sz="3200" b="1" dirty="0">
              <a:solidFill>
                <a:schemeClr val="accent2">
                  <a:lumMod val="50000"/>
                </a:schemeClr>
              </a:solidFill>
            </a:endParaRPr>
          </a:p>
        </p:txBody>
      </p:sp>
      <p:sp>
        <p:nvSpPr>
          <p:cNvPr id="3" name="Content Placeholder 2"/>
          <p:cNvSpPr>
            <a:spLocks noGrp="1"/>
          </p:cNvSpPr>
          <p:nvPr>
            <p:ph idx="1"/>
          </p:nvPr>
        </p:nvSpPr>
        <p:spPr>
          <a:xfrm>
            <a:off x="228600" y="1447800"/>
            <a:ext cx="8763000" cy="4381500"/>
          </a:xfrm>
        </p:spPr>
        <p:txBody>
          <a:bodyPr/>
          <a:lstStyle/>
          <a:p>
            <a:pPr>
              <a:buAutoNum type="arabicPeriod"/>
            </a:pPr>
            <a:r>
              <a:rPr lang="en-US" altLang="en-US" sz="2000" b="1" dirty="0">
                <a:solidFill>
                  <a:srgbClr val="002060"/>
                </a:solidFill>
              </a:rPr>
              <a:t>Conduct Whole Farm Fecal Egg Count</a:t>
            </a:r>
          </a:p>
          <a:p>
            <a:pPr>
              <a:buAutoNum type="arabicPeriod"/>
            </a:pPr>
            <a:r>
              <a:rPr lang="en-US" altLang="en-US" sz="2000" b="1" dirty="0">
                <a:solidFill>
                  <a:srgbClr val="002060"/>
                </a:solidFill>
              </a:rPr>
              <a:t>Deworm moderate to high shedders</a:t>
            </a:r>
          </a:p>
          <a:p>
            <a:pPr>
              <a:buAutoNum type="arabicPeriod"/>
            </a:pPr>
            <a:r>
              <a:rPr lang="en-US" altLang="en-US" sz="2000" b="1" dirty="0">
                <a:solidFill>
                  <a:srgbClr val="002060"/>
                </a:solidFill>
              </a:rPr>
              <a:t>Conduct egg counts 14 days later</a:t>
            </a:r>
          </a:p>
          <a:p>
            <a:pPr marL="0" indent="0">
              <a:buNone/>
            </a:pPr>
            <a:endParaRPr lang="en-US" altLang="en-US" sz="2000" b="1" dirty="0" smtClean="0">
              <a:solidFill>
                <a:srgbClr val="002060"/>
              </a:solidFill>
            </a:endParaRPr>
          </a:p>
          <a:p>
            <a:pPr marL="0" indent="0">
              <a:buNone/>
            </a:pPr>
            <a:r>
              <a:rPr lang="en-US" altLang="en-US" sz="2800" b="1" dirty="0" smtClean="0">
                <a:solidFill>
                  <a:schemeClr val="accent2">
                    <a:lumMod val="50000"/>
                  </a:schemeClr>
                </a:solidFill>
              </a:rPr>
              <a:t>              % Fecal Egg Count Reduction (FECR)</a:t>
            </a:r>
          </a:p>
          <a:p>
            <a:pPr marL="0" indent="0">
              <a:buNone/>
            </a:pPr>
            <a:r>
              <a:rPr lang="en-US" altLang="en-US" sz="2000" b="1" dirty="0" smtClean="0">
                <a:solidFill>
                  <a:schemeClr val="accent2">
                    <a:lumMod val="50000"/>
                  </a:schemeClr>
                </a:solidFill>
              </a:rPr>
              <a:t>FEC </a:t>
            </a:r>
            <a:r>
              <a:rPr lang="en-US" altLang="en-US" sz="2000" b="1" dirty="0">
                <a:solidFill>
                  <a:schemeClr val="accent2">
                    <a:lumMod val="50000"/>
                  </a:schemeClr>
                </a:solidFill>
              </a:rPr>
              <a:t>before deworming – FEC post deworming / FEC before  deworming x 100</a:t>
            </a:r>
          </a:p>
          <a:p>
            <a:endParaRPr lang="en-US" altLang="en-US" sz="2000" b="1" dirty="0">
              <a:solidFill>
                <a:schemeClr val="accent2">
                  <a:lumMod val="50000"/>
                </a:schemeClr>
              </a:solidFill>
            </a:endParaRPr>
          </a:p>
          <a:p>
            <a:pPr>
              <a:buFont typeface="Arial" panose="020B0604020202020204" pitchFamily="34" charset="0"/>
              <a:buChar char="•"/>
            </a:pPr>
            <a:r>
              <a:rPr lang="en-US" altLang="en-US" sz="2000" b="1" dirty="0">
                <a:solidFill>
                  <a:srgbClr val="002060"/>
                </a:solidFill>
              </a:rPr>
              <a:t>Resistance occurs </a:t>
            </a:r>
            <a:r>
              <a:rPr lang="en-US" altLang="en-US" sz="2000" b="1" dirty="0" smtClean="0">
                <a:solidFill>
                  <a:srgbClr val="002060"/>
                </a:solidFill>
              </a:rPr>
              <a:t>at </a:t>
            </a:r>
            <a:r>
              <a:rPr lang="en-US" altLang="en-US" sz="2000" b="1" dirty="0">
                <a:solidFill>
                  <a:srgbClr val="002060"/>
                </a:solidFill>
              </a:rPr>
              <a:t>the farm level – at least 3 horses should be included in </a:t>
            </a:r>
            <a:r>
              <a:rPr lang="en-US" altLang="en-US" sz="2000" b="1" dirty="0" smtClean="0">
                <a:solidFill>
                  <a:srgbClr val="002060"/>
                </a:solidFill>
              </a:rPr>
              <a:t>FECR </a:t>
            </a:r>
            <a:r>
              <a:rPr lang="en-US" altLang="en-US" sz="2000" b="1" dirty="0">
                <a:solidFill>
                  <a:srgbClr val="002060"/>
                </a:solidFill>
              </a:rPr>
              <a:t>and the results should be </a:t>
            </a:r>
            <a:r>
              <a:rPr lang="en-US" altLang="en-US" sz="2000" b="1" dirty="0" smtClean="0">
                <a:solidFill>
                  <a:srgbClr val="002060"/>
                </a:solidFill>
              </a:rPr>
              <a:t>averaged.</a:t>
            </a:r>
            <a:endParaRPr lang="en-US" altLang="en-US" sz="2000" b="1" dirty="0">
              <a:solidFill>
                <a:srgbClr val="002060"/>
              </a:solidFill>
            </a:endParaRPr>
          </a:p>
          <a:p>
            <a:pPr>
              <a:buFont typeface="Arial" panose="020B0604020202020204" pitchFamily="34" charset="0"/>
              <a:buChar char="•"/>
            </a:pPr>
            <a:r>
              <a:rPr lang="en-US" altLang="en-US" sz="2000" b="1" dirty="0" err="1">
                <a:solidFill>
                  <a:srgbClr val="002060"/>
                </a:solidFill>
              </a:rPr>
              <a:t>Pyrantel</a:t>
            </a:r>
            <a:r>
              <a:rPr lang="en-US" altLang="en-US" sz="2000" b="1" dirty="0">
                <a:solidFill>
                  <a:srgbClr val="002060"/>
                </a:solidFill>
              </a:rPr>
              <a:t> and </a:t>
            </a:r>
            <a:r>
              <a:rPr lang="en-US" altLang="en-US" sz="2000" b="1" dirty="0" err="1">
                <a:solidFill>
                  <a:srgbClr val="002060"/>
                </a:solidFill>
              </a:rPr>
              <a:t>Benzimidazoles</a:t>
            </a:r>
            <a:r>
              <a:rPr lang="en-US" altLang="en-US" sz="2000" b="1" dirty="0">
                <a:solidFill>
                  <a:srgbClr val="002060"/>
                </a:solidFill>
              </a:rPr>
              <a:t> should show at least a 90% </a:t>
            </a:r>
            <a:r>
              <a:rPr lang="en-US" altLang="en-US" sz="2000" b="1" dirty="0" smtClean="0">
                <a:solidFill>
                  <a:srgbClr val="002060"/>
                </a:solidFill>
              </a:rPr>
              <a:t>reduction.</a:t>
            </a:r>
            <a:endParaRPr lang="en-US" altLang="en-US" sz="2000" b="1" dirty="0">
              <a:solidFill>
                <a:srgbClr val="002060"/>
              </a:solidFill>
            </a:endParaRPr>
          </a:p>
          <a:p>
            <a:pPr>
              <a:buFont typeface="Arial" panose="020B0604020202020204" pitchFamily="34" charset="0"/>
              <a:buChar char="•"/>
            </a:pPr>
            <a:r>
              <a:rPr lang="en-US" altLang="en-US" sz="2000" b="1" dirty="0" err="1">
                <a:solidFill>
                  <a:srgbClr val="002060"/>
                </a:solidFill>
              </a:rPr>
              <a:t>Ivermectin</a:t>
            </a:r>
            <a:r>
              <a:rPr lang="en-US" altLang="en-US" sz="2000" b="1" dirty="0">
                <a:solidFill>
                  <a:srgbClr val="002060"/>
                </a:solidFill>
              </a:rPr>
              <a:t> </a:t>
            </a:r>
            <a:r>
              <a:rPr lang="en-US" altLang="en-US" sz="2000" b="1" dirty="0" smtClean="0">
                <a:solidFill>
                  <a:srgbClr val="002060"/>
                </a:solidFill>
              </a:rPr>
              <a:t>and </a:t>
            </a:r>
            <a:r>
              <a:rPr lang="en-US" altLang="en-US" sz="2000" b="1" dirty="0" err="1">
                <a:solidFill>
                  <a:srgbClr val="002060"/>
                </a:solidFill>
              </a:rPr>
              <a:t>moxidectin</a:t>
            </a:r>
            <a:r>
              <a:rPr lang="en-US" altLang="en-US" sz="2000" b="1" dirty="0">
                <a:solidFill>
                  <a:srgbClr val="002060"/>
                </a:solidFill>
              </a:rPr>
              <a:t> should show </a:t>
            </a:r>
            <a:r>
              <a:rPr lang="en-US" altLang="en-US" sz="2000" b="1" dirty="0" smtClean="0">
                <a:solidFill>
                  <a:srgbClr val="002060"/>
                </a:solidFill>
              </a:rPr>
              <a:t>a </a:t>
            </a:r>
            <a:r>
              <a:rPr lang="en-US" altLang="en-US" sz="2000" b="1" dirty="0">
                <a:solidFill>
                  <a:srgbClr val="002060"/>
                </a:solidFill>
              </a:rPr>
              <a:t>reduction of at least </a:t>
            </a:r>
            <a:r>
              <a:rPr lang="en-US" altLang="en-US" sz="2000" b="1" dirty="0" smtClean="0">
                <a:solidFill>
                  <a:srgbClr val="002060"/>
                </a:solidFill>
              </a:rPr>
              <a:t>95%.</a:t>
            </a:r>
            <a:endParaRPr lang="en-US" altLang="en-US" sz="2000" b="1" dirty="0">
              <a:solidFill>
                <a:srgbClr val="002060"/>
              </a:solidFill>
            </a:endParaRPr>
          </a:p>
          <a:p>
            <a:pPr algn="r">
              <a:buFont typeface="Arial" panose="020B0604020202020204" pitchFamily="34" charset="0"/>
              <a:buChar char="•"/>
            </a:pPr>
            <a:endParaRPr lang="en-US" altLang="en-US" b="1" dirty="0">
              <a:solidFill>
                <a:srgbClr val="002060"/>
              </a:solidFill>
            </a:endParaRPr>
          </a:p>
          <a:p>
            <a:r>
              <a:rPr lang="en-US" altLang="en-US" sz="2000" dirty="0">
                <a:solidFill>
                  <a:srgbClr val="002060"/>
                </a:solidFill>
              </a:rPr>
              <a:t>	</a:t>
            </a:r>
          </a:p>
        </p:txBody>
      </p:sp>
    </p:spTree>
    <p:extLst>
      <p:ext uri="{BB962C8B-B14F-4D97-AF65-F5344CB8AC3E}">
        <p14:creationId xmlns:p14="http://schemas.microsoft.com/office/powerpoint/2010/main" val="269106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0"/>
            <a:ext cx="8377145" cy="609600"/>
          </a:xfrm>
        </p:spPr>
        <p:txBody>
          <a:bodyPr/>
          <a:lstStyle/>
          <a:p>
            <a:r>
              <a:rPr lang="en-US" sz="3200" b="1" dirty="0" smtClean="0">
                <a:solidFill>
                  <a:schemeClr val="accent1">
                    <a:lumMod val="50000"/>
                  </a:schemeClr>
                </a:solidFill>
              </a:rPr>
              <a:t>			Windy Hill Farm</a:t>
            </a:r>
            <a:endParaRPr lang="en-US" sz="3200" b="1" dirty="0">
              <a:solidFill>
                <a:schemeClr val="accent1">
                  <a:lumMod val="50000"/>
                </a:schemeClr>
              </a:solidFill>
            </a:endParaRPr>
          </a:p>
        </p:txBody>
      </p:sp>
      <p:sp>
        <p:nvSpPr>
          <p:cNvPr id="4" name="Content Placeholder 3"/>
          <p:cNvSpPr>
            <a:spLocks noGrp="1"/>
          </p:cNvSpPr>
          <p:nvPr>
            <p:ph idx="1"/>
          </p:nvPr>
        </p:nvSpPr>
        <p:spPr>
          <a:xfrm>
            <a:off x="228600" y="1295400"/>
            <a:ext cx="8839200" cy="5334000"/>
          </a:xfrm>
        </p:spPr>
        <p:txBody>
          <a:bodyPr/>
          <a:lstStyle/>
          <a:p>
            <a:pPr marL="0" indent="0">
              <a:buNone/>
            </a:pPr>
            <a:r>
              <a:rPr lang="en-US" sz="2400" b="1" dirty="0" smtClean="0">
                <a:solidFill>
                  <a:schemeClr val="accent1">
                    <a:lumMod val="50000"/>
                  </a:schemeClr>
                </a:solidFill>
              </a:rPr>
              <a:t>Product – pyrantel</a:t>
            </a:r>
          </a:p>
          <a:p>
            <a:pPr marL="0" indent="0">
              <a:buNone/>
            </a:pPr>
            <a:r>
              <a:rPr lang="en-US" sz="2400" b="1" dirty="0" smtClean="0">
                <a:solidFill>
                  <a:schemeClr val="accent1">
                    <a:lumMod val="50000"/>
                  </a:schemeClr>
                </a:solidFill>
              </a:rPr>
              <a:t>Date of fecal egg count – 7/1</a:t>
            </a:r>
          </a:p>
          <a:p>
            <a:pPr marL="0" indent="0">
              <a:buNone/>
            </a:pPr>
            <a:r>
              <a:rPr lang="en-US" sz="2400" b="1" dirty="0" smtClean="0">
                <a:solidFill>
                  <a:schemeClr val="accent1">
                    <a:lumMod val="50000"/>
                  </a:schemeClr>
                </a:solidFill>
              </a:rPr>
              <a:t>Date dewormed – 7/2</a:t>
            </a:r>
          </a:p>
          <a:p>
            <a:pPr marL="0" indent="0">
              <a:buNone/>
            </a:pPr>
            <a:r>
              <a:rPr lang="en-US" sz="2400" b="1" dirty="0" smtClean="0">
                <a:solidFill>
                  <a:schemeClr val="accent1">
                    <a:lumMod val="50000"/>
                  </a:schemeClr>
                </a:solidFill>
              </a:rPr>
              <a:t>Date of recheck – 7/15</a:t>
            </a:r>
          </a:p>
          <a:p>
            <a:pPr marL="0" indent="0">
              <a:buNone/>
            </a:pPr>
            <a:endParaRPr lang="en-US" sz="2400" b="1" dirty="0">
              <a:solidFill>
                <a:schemeClr val="accent1">
                  <a:lumMod val="50000"/>
                </a:schemeClr>
              </a:solidFill>
            </a:endParaRPr>
          </a:p>
          <a:p>
            <a:pPr marL="0" indent="0">
              <a:buNone/>
            </a:pPr>
            <a:r>
              <a:rPr lang="en-US" sz="2400" b="1" dirty="0" smtClean="0">
                <a:solidFill>
                  <a:schemeClr val="accent1">
                    <a:lumMod val="50000"/>
                  </a:schemeClr>
                </a:solidFill>
              </a:rPr>
              <a:t>Horse    FEC before deworming</a:t>
            </a:r>
            <a:r>
              <a:rPr lang="en-US" sz="2400" b="1" dirty="0">
                <a:solidFill>
                  <a:schemeClr val="accent1">
                    <a:lumMod val="50000"/>
                  </a:schemeClr>
                </a:solidFill>
              </a:rPr>
              <a:t> </a:t>
            </a:r>
            <a:r>
              <a:rPr lang="en-US" sz="2400" b="1" dirty="0" smtClean="0">
                <a:solidFill>
                  <a:schemeClr val="accent1">
                    <a:lumMod val="50000"/>
                  </a:schemeClr>
                </a:solidFill>
              </a:rPr>
              <a:t>   FEC after deworming     % reduction</a:t>
            </a:r>
          </a:p>
          <a:p>
            <a:pPr marL="0" indent="0">
              <a:buNone/>
            </a:pPr>
            <a:r>
              <a:rPr lang="en-US" sz="2400" b="1" dirty="0" smtClean="0">
                <a:solidFill>
                  <a:schemeClr val="accent1">
                    <a:lumMod val="50000"/>
                  </a:schemeClr>
                </a:solidFill>
              </a:rPr>
              <a:t>Ghost	  	1475			562			61%</a:t>
            </a:r>
          </a:p>
          <a:p>
            <a:pPr marL="0" indent="0">
              <a:buNone/>
            </a:pPr>
            <a:r>
              <a:rPr lang="en-US" sz="2400" b="1" dirty="0" smtClean="0">
                <a:solidFill>
                  <a:schemeClr val="accent1">
                    <a:lumMod val="50000"/>
                  </a:schemeClr>
                </a:solidFill>
              </a:rPr>
              <a:t>Lucky	  	2350			450			80%</a:t>
            </a:r>
          </a:p>
          <a:p>
            <a:pPr marL="0" indent="0">
              <a:buNone/>
            </a:pPr>
            <a:r>
              <a:rPr lang="en-US" sz="2400" b="1" dirty="0" smtClean="0">
                <a:solidFill>
                  <a:schemeClr val="accent1">
                    <a:lumMod val="50000"/>
                  </a:schemeClr>
                </a:solidFill>
              </a:rPr>
              <a:t>Deli		650			300			54%</a:t>
            </a:r>
          </a:p>
          <a:p>
            <a:pPr marL="0" indent="0">
              <a:buNone/>
            </a:pPr>
            <a:r>
              <a:rPr lang="en-US" sz="2400" b="1" dirty="0" smtClean="0">
                <a:solidFill>
                  <a:schemeClr val="accent1">
                    <a:lumMod val="50000"/>
                  </a:schemeClr>
                </a:solidFill>
              </a:rPr>
              <a:t>Rocky		1800			2350			0%</a:t>
            </a:r>
          </a:p>
          <a:p>
            <a:pPr marL="0" indent="0">
              <a:buNone/>
            </a:pPr>
            <a:r>
              <a:rPr lang="en-US" sz="2400" b="1" dirty="0" smtClean="0">
                <a:solidFill>
                  <a:schemeClr val="accent1">
                    <a:lumMod val="50000"/>
                  </a:schemeClr>
                </a:solidFill>
              </a:rPr>
              <a:t>Fred		475			125			</a:t>
            </a:r>
            <a:r>
              <a:rPr lang="en-US" sz="2400" b="1" u="sng" dirty="0" smtClean="0">
                <a:solidFill>
                  <a:schemeClr val="accent1">
                    <a:lumMod val="50000"/>
                  </a:schemeClr>
                </a:solidFill>
              </a:rPr>
              <a:t>74%</a:t>
            </a:r>
          </a:p>
          <a:p>
            <a:pPr marL="0" indent="0">
              <a:buNone/>
            </a:pPr>
            <a:r>
              <a:rPr lang="en-US" sz="2400" b="1" dirty="0" smtClean="0">
                <a:solidFill>
                  <a:schemeClr val="accent1">
                    <a:lumMod val="50000"/>
                  </a:schemeClr>
                </a:solidFill>
              </a:rPr>
              <a:t>					          </a:t>
            </a:r>
            <a:r>
              <a:rPr lang="en-US" sz="2400" b="1" dirty="0" smtClean="0">
                <a:solidFill>
                  <a:schemeClr val="accent2">
                    <a:lumMod val="50000"/>
                  </a:schemeClr>
                </a:solidFill>
              </a:rPr>
              <a:t>Farm average – 53.8%</a:t>
            </a:r>
          </a:p>
          <a:p>
            <a:pPr marL="0" indent="0">
              <a:buNone/>
            </a:pPr>
            <a:r>
              <a:rPr lang="en-US" sz="2400" dirty="0" smtClean="0"/>
              <a:t>			</a:t>
            </a:r>
            <a:endParaRPr lang="en-US" sz="2400" dirty="0"/>
          </a:p>
        </p:txBody>
      </p:sp>
    </p:spTree>
    <p:extLst>
      <p:ext uri="{BB962C8B-B14F-4D97-AF65-F5344CB8AC3E}">
        <p14:creationId xmlns:p14="http://schemas.microsoft.com/office/powerpoint/2010/main" val="434213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1" cy="7848600"/>
          </a:xfrm>
        </p:spPr>
        <p:txBody>
          <a:bodyPr/>
          <a:lstStyle/>
          <a:p>
            <a:pPr algn="ct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Dewormer Resistance on PA Farms</a:t>
            </a:r>
            <a:br>
              <a:rPr lang="en-US" sz="3200" b="1" dirty="0" smtClean="0">
                <a:solidFill>
                  <a:schemeClr val="accent2">
                    <a:lumMod val="75000"/>
                  </a:schemeClr>
                </a:solidFill>
              </a:rPr>
            </a:br>
            <a:r>
              <a:rPr lang="en-US" sz="3200" b="1" dirty="0" smtClean="0">
                <a:solidFill>
                  <a:schemeClr val="accent2">
                    <a:lumMod val="75000"/>
                  </a:schemeClr>
                </a:solidFill>
              </a:rPr>
              <a:t>Pyrantel</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4000" b="1" dirty="0" smtClean="0">
                <a:solidFill>
                  <a:schemeClr val="accent2">
                    <a:lumMod val="50000"/>
                  </a:schemeClr>
                </a:solidFill>
              </a:rPr>
              <a:t/>
            </a:r>
            <a:br>
              <a:rPr lang="en-US" sz="4000" b="1" dirty="0" smtClean="0">
                <a:solidFill>
                  <a:schemeClr val="accent2">
                    <a:lumMod val="50000"/>
                  </a:schemeClr>
                </a:solidFill>
              </a:rPr>
            </a:br>
            <a:r>
              <a:rPr lang="en-US" dirty="0"/>
              <a:t/>
            </a:r>
            <a:br>
              <a:rPr lang="en-US" dirty="0"/>
            </a:br>
            <a:r>
              <a:rPr lang="en-US" dirty="0" smtClean="0"/>
              <a:t> *</a:t>
            </a:r>
            <a:br>
              <a:rPr lang="en-US" dirty="0" smtClean="0"/>
            </a:br>
            <a:r>
              <a:rPr lang="en-US" dirty="0" smtClean="0"/>
              <a:t/>
            </a:r>
            <a:br>
              <a:rPr lang="en-US" dirty="0" smtClean="0"/>
            </a:br>
            <a:r>
              <a:rPr lang="en-US" sz="2400" b="1" dirty="0" smtClean="0"/>
              <a:t/>
            </a:r>
            <a:br>
              <a:rPr lang="en-US" sz="2400" b="1" dirty="0" smtClean="0"/>
            </a:br>
            <a:r>
              <a:rPr lang="en-US" sz="2400" b="1" dirty="0" smtClean="0"/>
              <a:t/>
            </a:r>
            <a:br>
              <a:rPr lang="en-US" sz="2400" b="1" dirty="0" smtClean="0"/>
            </a:br>
            <a:r>
              <a:rPr lang="en-US" sz="1600" dirty="0" smtClean="0"/>
              <a:t>* 300-500 eggs per gram</a:t>
            </a:r>
            <a:br>
              <a:rPr lang="en-US" sz="1600" dirty="0" smtClean="0"/>
            </a:br>
            <a:r>
              <a:rPr lang="en-US" sz="1600" dirty="0" smtClean="0"/>
              <a:t>** Farms with 3 or more horses that were moderate or high shedders</a:t>
            </a:r>
            <a:br>
              <a:rPr lang="en-US" sz="1600" dirty="0" smtClean="0"/>
            </a:br>
            <a:r>
              <a:rPr lang="en-US" sz="1600" dirty="0" smtClean="0"/>
              <a:t>***Farm average egg shedding was reduced less than 90% </a:t>
            </a:r>
            <a:br>
              <a:rPr lang="en-US" sz="1600" dirty="0" smtClean="0"/>
            </a:br>
            <a:r>
              <a:rPr lang="en-US" sz="1600" dirty="0" smtClean="0"/>
              <a:t>****Farm average egg shedding reduction was at least 90%</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80396"/>
              </p:ext>
            </p:extLst>
          </p:nvPr>
        </p:nvGraphicFramePr>
        <p:xfrm>
          <a:off x="304800" y="1752601"/>
          <a:ext cx="8577579" cy="3810000"/>
        </p:xfrm>
        <a:graphic>
          <a:graphicData uri="http://schemas.openxmlformats.org/drawingml/2006/table">
            <a:tbl>
              <a:tblPr firstRow="1" bandRow="1">
                <a:tableStyleId>{5C22544A-7EE6-4342-B048-85BDC9FD1C3A}</a:tableStyleId>
              </a:tblPr>
              <a:tblGrid>
                <a:gridCol w="4191000"/>
                <a:gridCol w="1447800"/>
                <a:gridCol w="1447800"/>
                <a:gridCol w="1490979"/>
              </a:tblGrid>
              <a:tr h="362323">
                <a:tc>
                  <a:txBody>
                    <a:bodyPr/>
                    <a:lstStyle/>
                    <a:p>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Total</a:t>
                      </a:r>
                      <a:endParaRPr lang="en-US" dirty="0"/>
                    </a:p>
                  </a:txBody>
                  <a:tcPr/>
                </a:tc>
              </a:tr>
              <a:tr h="437426">
                <a:tc>
                  <a:txBody>
                    <a:bodyPr/>
                    <a:lstStyle/>
                    <a:p>
                      <a:r>
                        <a:rPr lang="en-US" sz="2000" b="1" dirty="0" smtClean="0"/>
                        <a:t>Number</a:t>
                      </a:r>
                      <a:r>
                        <a:rPr lang="en-US" sz="2000" b="1" baseline="0" dirty="0" smtClean="0"/>
                        <a:t> of farms in the study</a:t>
                      </a:r>
                      <a:endParaRPr lang="en-US" sz="2000" b="1" dirty="0"/>
                    </a:p>
                  </a:txBody>
                  <a:tcPr/>
                </a:tc>
                <a:tc>
                  <a:txBody>
                    <a:bodyPr/>
                    <a:lstStyle/>
                    <a:p>
                      <a:r>
                        <a:rPr lang="en-US" sz="2400" b="1" dirty="0" smtClean="0"/>
                        <a:t>52</a:t>
                      </a:r>
                      <a:endParaRPr lang="en-US" sz="2400" b="1" dirty="0"/>
                    </a:p>
                  </a:txBody>
                  <a:tcPr/>
                </a:tc>
                <a:tc>
                  <a:txBody>
                    <a:bodyPr/>
                    <a:lstStyle/>
                    <a:p>
                      <a:r>
                        <a:rPr lang="en-US" sz="2400" b="1" dirty="0" smtClean="0"/>
                        <a:t>22</a:t>
                      </a:r>
                      <a:endParaRPr lang="en-US" sz="2400" b="1" dirty="0"/>
                    </a:p>
                  </a:txBody>
                  <a:tcPr/>
                </a:tc>
                <a:tc>
                  <a:txBody>
                    <a:bodyPr/>
                    <a:lstStyle/>
                    <a:p>
                      <a:r>
                        <a:rPr lang="en-US" sz="2400" b="1" dirty="0" smtClean="0"/>
                        <a:t>74</a:t>
                      </a:r>
                      <a:endParaRPr lang="en-US" sz="2400" b="1" dirty="0"/>
                    </a:p>
                  </a:txBody>
                  <a:tcPr/>
                </a:tc>
              </a:tr>
              <a:tr h="437426">
                <a:tc>
                  <a:txBody>
                    <a:bodyPr/>
                    <a:lstStyle/>
                    <a:p>
                      <a:r>
                        <a:rPr lang="en-US" sz="2000" b="1" dirty="0" smtClean="0"/>
                        <a:t>Number of horses in the study</a:t>
                      </a:r>
                      <a:endParaRPr lang="en-US" sz="2000" b="1" dirty="0"/>
                    </a:p>
                  </a:txBody>
                  <a:tcPr/>
                </a:tc>
                <a:tc>
                  <a:txBody>
                    <a:bodyPr/>
                    <a:lstStyle/>
                    <a:p>
                      <a:r>
                        <a:rPr lang="en-US" sz="2400" b="1" dirty="0" smtClean="0"/>
                        <a:t>467</a:t>
                      </a:r>
                      <a:endParaRPr lang="en-US" sz="2400" b="1" dirty="0"/>
                    </a:p>
                  </a:txBody>
                  <a:tcPr/>
                </a:tc>
                <a:tc>
                  <a:txBody>
                    <a:bodyPr/>
                    <a:lstStyle/>
                    <a:p>
                      <a:r>
                        <a:rPr lang="en-US" sz="2400" b="1" dirty="0" smtClean="0"/>
                        <a:t>244</a:t>
                      </a:r>
                      <a:endParaRPr lang="en-US" sz="2400" b="1" dirty="0"/>
                    </a:p>
                  </a:txBody>
                  <a:tcPr/>
                </a:tc>
                <a:tc>
                  <a:txBody>
                    <a:bodyPr/>
                    <a:lstStyle/>
                    <a:p>
                      <a:r>
                        <a:rPr lang="en-US" sz="2400" b="1" dirty="0" smtClean="0"/>
                        <a:t>711</a:t>
                      </a:r>
                      <a:endParaRPr lang="en-US" sz="2400" b="1" dirty="0"/>
                    </a:p>
                  </a:txBody>
                  <a:tcPr/>
                </a:tc>
              </a:tr>
              <a:tr h="670720">
                <a:tc>
                  <a:txBody>
                    <a:bodyPr/>
                    <a:lstStyle/>
                    <a:p>
                      <a:pPr marL="0" indent="0">
                        <a:buFont typeface="Arial" charset="0"/>
                        <a:buNone/>
                      </a:pPr>
                      <a:r>
                        <a:rPr lang="en-US" sz="2000" b="1" dirty="0" smtClean="0"/>
                        <a:t>*Farms</a:t>
                      </a:r>
                      <a:r>
                        <a:rPr lang="en-US" sz="2000" b="1" baseline="0" dirty="0" smtClean="0"/>
                        <a:t> with no horses at deworming  </a:t>
                      </a:r>
                    </a:p>
                    <a:p>
                      <a:pPr marL="0" indent="0">
                        <a:buFont typeface="Arial" charset="0"/>
                        <a:buNone/>
                      </a:pPr>
                      <a:r>
                        <a:rPr lang="en-US" sz="2000" b="1" baseline="0" dirty="0" smtClean="0"/>
                        <a:t>  threshold</a:t>
                      </a:r>
                      <a:endParaRPr lang="en-US" sz="2000" b="1" dirty="0" smtClean="0"/>
                    </a:p>
                  </a:txBody>
                  <a:tcPr/>
                </a:tc>
                <a:tc>
                  <a:txBody>
                    <a:bodyPr/>
                    <a:lstStyle/>
                    <a:p>
                      <a:r>
                        <a:rPr lang="en-US" sz="2400" b="1" dirty="0" smtClean="0"/>
                        <a:t>14</a:t>
                      </a:r>
                      <a:r>
                        <a:rPr lang="en-US" sz="2400" b="1" baseline="0" dirty="0" smtClean="0"/>
                        <a:t>   (27%)</a:t>
                      </a:r>
                      <a:endParaRPr lang="en-US" sz="2400" b="1" dirty="0"/>
                    </a:p>
                  </a:txBody>
                  <a:tcPr/>
                </a:tc>
                <a:tc>
                  <a:txBody>
                    <a:bodyPr/>
                    <a:lstStyle/>
                    <a:p>
                      <a:r>
                        <a:rPr lang="en-US" sz="2400" b="1" dirty="0" smtClean="0"/>
                        <a:t>5</a:t>
                      </a:r>
                      <a:r>
                        <a:rPr lang="en-US" sz="2400" b="1" baseline="0" dirty="0" smtClean="0"/>
                        <a:t>    (23%)</a:t>
                      </a:r>
                      <a:endParaRPr lang="en-US" sz="2400" b="1" dirty="0"/>
                    </a:p>
                  </a:txBody>
                  <a:tcPr/>
                </a:tc>
                <a:tc>
                  <a:txBody>
                    <a:bodyPr/>
                    <a:lstStyle/>
                    <a:p>
                      <a:r>
                        <a:rPr lang="en-US" sz="2400" b="1" dirty="0" smtClean="0"/>
                        <a:t>19</a:t>
                      </a:r>
                      <a:r>
                        <a:rPr lang="en-US" sz="2400" b="1" baseline="0" dirty="0" smtClean="0"/>
                        <a:t>  (26%)</a:t>
                      </a:r>
                      <a:endParaRPr lang="en-US" sz="2400" b="1" dirty="0"/>
                    </a:p>
                  </a:txBody>
                  <a:tcPr/>
                </a:tc>
              </a:tr>
              <a:tr h="437426">
                <a:tc>
                  <a:txBody>
                    <a:bodyPr/>
                    <a:lstStyle/>
                    <a:p>
                      <a:pPr marL="0" indent="0">
                        <a:buFont typeface="Arial" charset="0"/>
                        <a:buNone/>
                      </a:pPr>
                      <a:r>
                        <a:rPr lang="en-US" sz="2000" b="1" dirty="0" smtClean="0"/>
                        <a:t>*Farms at</a:t>
                      </a:r>
                      <a:r>
                        <a:rPr lang="en-US" sz="2000" b="1" baseline="0" dirty="0" smtClean="0"/>
                        <a:t> </a:t>
                      </a:r>
                      <a:r>
                        <a:rPr lang="en-US" sz="2000" b="1" dirty="0" smtClean="0"/>
                        <a:t>deworming threshold</a:t>
                      </a:r>
                    </a:p>
                  </a:txBody>
                  <a:tcPr/>
                </a:tc>
                <a:tc>
                  <a:txBody>
                    <a:bodyPr/>
                    <a:lstStyle/>
                    <a:p>
                      <a:r>
                        <a:rPr lang="en-US" sz="2400" b="1" dirty="0" smtClean="0"/>
                        <a:t>38   (73%)</a:t>
                      </a:r>
                      <a:endParaRPr lang="en-US" sz="2400" b="1" dirty="0"/>
                    </a:p>
                  </a:txBody>
                  <a:tcPr/>
                </a:tc>
                <a:tc>
                  <a:txBody>
                    <a:bodyPr/>
                    <a:lstStyle/>
                    <a:p>
                      <a:r>
                        <a:rPr lang="en-US" sz="2400" b="1" dirty="0" smtClean="0"/>
                        <a:t>17</a:t>
                      </a:r>
                      <a:r>
                        <a:rPr lang="en-US" sz="2400" b="1" baseline="0" dirty="0" smtClean="0"/>
                        <a:t>   (</a:t>
                      </a:r>
                      <a:r>
                        <a:rPr lang="en-US" sz="2400" b="1" dirty="0" smtClean="0"/>
                        <a:t>77%)</a:t>
                      </a:r>
                      <a:endParaRPr lang="en-US" sz="2400" b="1" dirty="0"/>
                    </a:p>
                  </a:txBody>
                  <a:tcPr/>
                </a:tc>
                <a:tc>
                  <a:txBody>
                    <a:bodyPr/>
                    <a:lstStyle/>
                    <a:p>
                      <a:r>
                        <a:rPr lang="en-US" sz="2400" b="1" dirty="0" smtClean="0"/>
                        <a:t>55   (74%)</a:t>
                      </a:r>
                      <a:endParaRPr lang="en-US" sz="2400" b="1" dirty="0"/>
                    </a:p>
                  </a:txBody>
                  <a:tcPr/>
                </a:tc>
              </a:tr>
              <a:tr h="437426">
                <a:tc>
                  <a:txBody>
                    <a:bodyPr/>
                    <a:lstStyle/>
                    <a:p>
                      <a:r>
                        <a:rPr lang="en-US" sz="2400" b="1" dirty="0" smtClean="0"/>
                        <a:t>**</a:t>
                      </a:r>
                      <a:r>
                        <a:rPr lang="en-US" sz="2400" b="1" baseline="0" dirty="0" smtClean="0"/>
                        <a:t> </a:t>
                      </a:r>
                      <a:r>
                        <a:rPr lang="en-US" sz="2000" b="1" baseline="0" dirty="0" smtClean="0"/>
                        <a:t>Qualified farms</a:t>
                      </a:r>
                      <a:endParaRPr lang="en-US" sz="2000" b="1" dirty="0"/>
                    </a:p>
                  </a:txBody>
                  <a:tcPr/>
                </a:tc>
                <a:tc>
                  <a:txBody>
                    <a:bodyPr/>
                    <a:lstStyle/>
                    <a:p>
                      <a:r>
                        <a:rPr lang="en-US" sz="2400" b="1" dirty="0" smtClean="0"/>
                        <a:t>20</a:t>
                      </a:r>
                      <a:r>
                        <a:rPr lang="en-US" sz="2400" b="1" baseline="0" dirty="0" smtClean="0"/>
                        <a:t>   (38%)</a:t>
                      </a:r>
                      <a:endParaRPr lang="en-US" sz="2400" b="1" dirty="0"/>
                    </a:p>
                  </a:txBody>
                  <a:tcPr/>
                </a:tc>
                <a:tc>
                  <a:txBody>
                    <a:bodyPr/>
                    <a:lstStyle/>
                    <a:p>
                      <a:r>
                        <a:rPr lang="en-US" sz="2400" b="1" dirty="0" smtClean="0"/>
                        <a:t>9</a:t>
                      </a:r>
                      <a:r>
                        <a:rPr lang="en-US" sz="2400" b="1" baseline="0" dirty="0" smtClean="0"/>
                        <a:t>     (41%)</a:t>
                      </a:r>
                      <a:endParaRPr lang="en-US" sz="2400" b="1" dirty="0"/>
                    </a:p>
                  </a:txBody>
                  <a:tcPr/>
                </a:tc>
                <a:tc>
                  <a:txBody>
                    <a:bodyPr/>
                    <a:lstStyle/>
                    <a:p>
                      <a:r>
                        <a:rPr lang="en-US" sz="2400" b="1" dirty="0" smtClean="0"/>
                        <a:t>29</a:t>
                      </a:r>
                      <a:r>
                        <a:rPr lang="en-US" sz="2400" b="1" baseline="0" dirty="0" smtClean="0"/>
                        <a:t>   (39%)</a:t>
                      </a:r>
                      <a:endParaRPr lang="en-US" sz="2400" b="1" dirty="0"/>
                    </a:p>
                  </a:txBody>
                  <a:tcPr/>
                </a:tc>
              </a:tr>
              <a:tr h="437426">
                <a:tc>
                  <a:txBody>
                    <a:bodyPr/>
                    <a:lstStyle/>
                    <a:p>
                      <a:r>
                        <a:rPr lang="en-US" sz="2000" b="1" dirty="0" smtClean="0"/>
                        <a:t>***Farms showing reduced efficacy</a:t>
                      </a:r>
                      <a:endParaRPr lang="en-US" sz="2000" b="1" dirty="0"/>
                    </a:p>
                  </a:txBody>
                  <a:tcPr/>
                </a:tc>
                <a:tc>
                  <a:txBody>
                    <a:bodyPr/>
                    <a:lstStyle/>
                    <a:p>
                      <a:r>
                        <a:rPr lang="en-US" sz="2400" b="1" dirty="0" smtClean="0">
                          <a:solidFill>
                            <a:schemeClr val="accent2">
                              <a:lumMod val="75000"/>
                            </a:schemeClr>
                          </a:solidFill>
                        </a:rPr>
                        <a:t>16</a:t>
                      </a:r>
                      <a:r>
                        <a:rPr lang="en-US" sz="2400" b="1" baseline="0" dirty="0" smtClean="0">
                          <a:solidFill>
                            <a:schemeClr val="accent2">
                              <a:lumMod val="75000"/>
                            </a:schemeClr>
                          </a:solidFill>
                        </a:rPr>
                        <a:t>   (80%)</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6   </a:t>
                      </a:r>
                      <a:r>
                        <a:rPr lang="en-US" sz="2400" b="1" baseline="0" dirty="0" smtClean="0">
                          <a:solidFill>
                            <a:schemeClr val="accent2">
                              <a:lumMod val="75000"/>
                            </a:schemeClr>
                          </a:solidFill>
                        </a:rPr>
                        <a:t>  (67%)</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22   (76%)</a:t>
                      </a:r>
                      <a:endParaRPr lang="en-US" sz="2400" b="1" dirty="0">
                        <a:solidFill>
                          <a:schemeClr val="accent2">
                            <a:lumMod val="75000"/>
                          </a:schemeClr>
                        </a:solidFill>
                      </a:endParaRPr>
                    </a:p>
                  </a:txBody>
                  <a:tcPr/>
                </a:tc>
              </a:tr>
              <a:tr h="437426">
                <a:tc>
                  <a:txBody>
                    <a:bodyPr/>
                    <a:lstStyle/>
                    <a:p>
                      <a:r>
                        <a:rPr lang="en-US" sz="2000" b="1" dirty="0" smtClean="0"/>
                        <a:t>****Farms showing intact efficacy</a:t>
                      </a:r>
                      <a:endParaRPr lang="en-US" sz="2000" b="1" dirty="0"/>
                    </a:p>
                  </a:txBody>
                  <a:tcPr/>
                </a:tc>
                <a:tc>
                  <a:txBody>
                    <a:bodyPr/>
                    <a:lstStyle/>
                    <a:p>
                      <a:r>
                        <a:rPr lang="en-US" sz="2400" b="1" dirty="0" smtClean="0">
                          <a:solidFill>
                            <a:schemeClr val="accent2">
                              <a:lumMod val="75000"/>
                            </a:schemeClr>
                          </a:solidFill>
                        </a:rPr>
                        <a:t>4     (20%)</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3     (33%)</a:t>
                      </a:r>
                      <a:endParaRPr lang="en-US" sz="2400" b="1" dirty="0">
                        <a:solidFill>
                          <a:schemeClr val="accent2">
                            <a:lumMod val="75000"/>
                          </a:schemeClr>
                        </a:solidFill>
                      </a:endParaRPr>
                    </a:p>
                  </a:txBody>
                  <a:tcPr/>
                </a:tc>
                <a:tc>
                  <a:txBody>
                    <a:bodyPr/>
                    <a:lstStyle/>
                    <a:p>
                      <a:r>
                        <a:rPr lang="en-US" sz="2400" b="1" dirty="0" smtClean="0">
                          <a:solidFill>
                            <a:schemeClr val="accent2">
                              <a:lumMod val="75000"/>
                            </a:schemeClr>
                          </a:solidFill>
                        </a:rPr>
                        <a:t>7</a:t>
                      </a:r>
                      <a:r>
                        <a:rPr lang="en-US" sz="2400" b="1" baseline="0" dirty="0" smtClean="0">
                          <a:solidFill>
                            <a:schemeClr val="accent2">
                              <a:lumMod val="75000"/>
                            </a:schemeClr>
                          </a:solidFill>
                        </a:rPr>
                        <a:t>     (24%)</a:t>
                      </a:r>
                      <a:endParaRPr lang="en-US" sz="2400" b="1"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317266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1" cy="7848600"/>
          </a:xfrm>
        </p:spPr>
        <p:txBody>
          <a:bodyPr/>
          <a:lstStyle/>
          <a:p>
            <a:pPr algn="ct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Dewormer Resistance on PA Farms</a:t>
            </a:r>
            <a:br>
              <a:rPr lang="en-US" sz="3200" b="1" dirty="0" smtClean="0">
                <a:solidFill>
                  <a:schemeClr val="accent2">
                    <a:lumMod val="75000"/>
                  </a:schemeClr>
                </a:solidFill>
              </a:rPr>
            </a:br>
            <a:r>
              <a:rPr lang="en-US" sz="3200" b="1" dirty="0" smtClean="0">
                <a:solidFill>
                  <a:schemeClr val="accent2">
                    <a:lumMod val="75000"/>
                  </a:schemeClr>
                </a:solidFill>
              </a:rPr>
              <a:t>Fenbendazole</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4000" b="1" dirty="0" smtClean="0">
                <a:solidFill>
                  <a:schemeClr val="accent2">
                    <a:lumMod val="50000"/>
                  </a:schemeClr>
                </a:solidFill>
              </a:rPr>
              <a:t/>
            </a:r>
            <a:br>
              <a:rPr lang="en-US" sz="4000" b="1" dirty="0" smtClean="0">
                <a:solidFill>
                  <a:schemeClr val="accent2">
                    <a:lumMod val="50000"/>
                  </a:schemeClr>
                </a:solidFill>
              </a:rPr>
            </a:br>
            <a:r>
              <a:rPr lang="en-US" dirty="0"/>
              <a:t/>
            </a:r>
            <a:br>
              <a:rPr lang="en-US" dirty="0"/>
            </a:br>
            <a:r>
              <a:rPr lang="en-US" dirty="0" smtClean="0"/>
              <a:t> *</a:t>
            </a:r>
            <a:br>
              <a:rPr lang="en-US" dirty="0" smtClean="0"/>
            </a:br>
            <a:r>
              <a:rPr lang="en-US" dirty="0" smtClean="0"/>
              <a:t/>
            </a:r>
            <a:br>
              <a:rPr lang="en-US" dirty="0" smtClean="0"/>
            </a:br>
            <a:r>
              <a:rPr lang="en-US" sz="2400" b="1" dirty="0" smtClean="0"/>
              <a:t/>
            </a:r>
            <a:br>
              <a:rPr lang="en-US" sz="2400" b="1" dirty="0" smtClean="0"/>
            </a:br>
            <a:r>
              <a:rPr lang="en-US" sz="2400" b="1" dirty="0" smtClean="0"/>
              <a:t/>
            </a:r>
            <a:br>
              <a:rPr lang="en-US" sz="2400" b="1" dirty="0" smtClean="0"/>
            </a:br>
            <a:r>
              <a:rPr lang="en-US" sz="1600" dirty="0" smtClean="0"/>
              <a:t>* 300-500 eggs per gram</a:t>
            </a:r>
            <a:br>
              <a:rPr lang="en-US" sz="1600" dirty="0" smtClean="0"/>
            </a:br>
            <a:r>
              <a:rPr lang="en-US" sz="1600" dirty="0" smtClean="0"/>
              <a:t>** Farms with 3 or more horses that were moderate or high shedders</a:t>
            </a:r>
            <a:br>
              <a:rPr lang="en-US" sz="1600" dirty="0" smtClean="0"/>
            </a:br>
            <a:r>
              <a:rPr lang="en-US" sz="1600" dirty="0" smtClean="0"/>
              <a:t>***Farm average egg shedding was reduced less than 90% </a:t>
            </a:r>
            <a:br>
              <a:rPr lang="en-US" sz="1600" dirty="0" smtClean="0"/>
            </a:br>
            <a:r>
              <a:rPr lang="en-US" sz="1600" dirty="0" smtClean="0"/>
              <a:t>****Farm average egg shedding reduction was at least 90%</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537102"/>
              </p:ext>
            </p:extLst>
          </p:nvPr>
        </p:nvGraphicFramePr>
        <p:xfrm>
          <a:off x="304800" y="1752601"/>
          <a:ext cx="8577579" cy="3674569"/>
        </p:xfrm>
        <a:graphic>
          <a:graphicData uri="http://schemas.openxmlformats.org/drawingml/2006/table">
            <a:tbl>
              <a:tblPr firstRow="1" bandRow="1">
                <a:tableStyleId>{5C22544A-7EE6-4342-B048-85BDC9FD1C3A}</a:tableStyleId>
              </a:tblPr>
              <a:tblGrid>
                <a:gridCol w="4114800"/>
                <a:gridCol w="1524000"/>
                <a:gridCol w="1447800"/>
                <a:gridCol w="1490979"/>
              </a:tblGrid>
              <a:tr h="416999">
                <a:tc>
                  <a:txBody>
                    <a:bodyPr/>
                    <a:lstStyle/>
                    <a:p>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Total</a:t>
                      </a:r>
                      <a:endParaRPr lang="en-US" dirty="0"/>
                    </a:p>
                  </a:txBody>
                  <a:tcPr/>
                </a:tc>
              </a:tr>
              <a:tr h="380091">
                <a:tc>
                  <a:txBody>
                    <a:bodyPr/>
                    <a:lstStyle/>
                    <a:p>
                      <a:r>
                        <a:rPr lang="en-US" sz="2000" b="1" dirty="0" smtClean="0"/>
                        <a:t>Number</a:t>
                      </a:r>
                      <a:r>
                        <a:rPr lang="en-US" sz="2000" b="1" baseline="0" dirty="0" smtClean="0"/>
                        <a:t> of farms in the study</a:t>
                      </a:r>
                      <a:endParaRPr lang="en-US" sz="2000" b="1" dirty="0"/>
                    </a:p>
                  </a:txBody>
                  <a:tcPr/>
                </a:tc>
                <a:tc>
                  <a:txBody>
                    <a:bodyPr/>
                    <a:lstStyle/>
                    <a:p>
                      <a:r>
                        <a:rPr lang="en-US" sz="2000" b="1" dirty="0" smtClean="0"/>
                        <a:t>52</a:t>
                      </a:r>
                      <a:endParaRPr lang="en-US" sz="2000" b="1" dirty="0"/>
                    </a:p>
                  </a:txBody>
                  <a:tcPr/>
                </a:tc>
                <a:tc>
                  <a:txBody>
                    <a:bodyPr/>
                    <a:lstStyle/>
                    <a:p>
                      <a:r>
                        <a:rPr lang="en-US" sz="2000" b="1" dirty="0" smtClean="0"/>
                        <a:t>22</a:t>
                      </a:r>
                      <a:endParaRPr lang="en-US" sz="2000" b="1" dirty="0"/>
                    </a:p>
                  </a:txBody>
                  <a:tcPr/>
                </a:tc>
                <a:tc>
                  <a:txBody>
                    <a:bodyPr/>
                    <a:lstStyle/>
                    <a:p>
                      <a:r>
                        <a:rPr lang="en-US" sz="2000" b="1" dirty="0" smtClean="0"/>
                        <a:t>74</a:t>
                      </a:r>
                      <a:endParaRPr lang="en-US" sz="2000" b="1" dirty="0"/>
                    </a:p>
                  </a:txBody>
                  <a:tcPr/>
                </a:tc>
              </a:tr>
              <a:tr h="380091">
                <a:tc>
                  <a:txBody>
                    <a:bodyPr/>
                    <a:lstStyle/>
                    <a:p>
                      <a:r>
                        <a:rPr lang="en-US" sz="2000" b="1" dirty="0" smtClean="0"/>
                        <a:t>Number of horses in the study</a:t>
                      </a:r>
                      <a:endParaRPr lang="en-US" sz="2000" b="1" dirty="0"/>
                    </a:p>
                  </a:txBody>
                  <a:tcPr/>
                </a:tc>
                <a:tc>
                  <a:txBody>
                    <a:bodyPr/>
                    <a:lstStyle/>
                    <a:p>
                      <a:r>
                        <a:rPr lang="en-US" sz="2000" b="1" dirty="0" smtClean="0"/>
                        <a:t>467</a:t>
                      </a:r>
                      <a:endParaRPr lang="en-US" sz="2000" b="1" dirty="0"/>
                    </a:p>
                  </a:txBody>
                  <a:tcPr/>
                </a:tc>
                <a:tc>
                  <a:txBody>
                    <a:bodyPr/>
                    <a:lstStyle/>
                    <a:p>
                      <a:r>
                        <a:rPr lang="en-US" sz="2000" b="1" dirty="0" smtClean="0"/>
                        <a:t>244</a:t>
                      </a:r>
                      <a:endParaRPr lang="en-US" sz="2000" b="1" dirty="0"/>
                    </a:p>
                  </a:txBody>
                  <a:tcPr/>
                </a:tc>
                <a:tc>
                  <a:txBody>
                    <a:bodyPr/>
                    <a:lstStyle/>
                    <a:p>
                      <a:r>
                        <a:rPr lang="en-US" sz="2000" b="1" dirty="0" smtClean="0"/>
                        <a:t>711</a:t>
                      </a:r>
                      <a:endParaRPr lang="en-US" sz="2000" b="1" dirty="0"/>
                    </a:p>
                  </a:txBody>
                  <a:tcPr/>
                </a:tc>
              </a:tr>
              <a:tr h="672468">
                <a:tc>
                  <a:txBody>
                    <a:bodyPr/>
                    <a:lstStyle/>
                    <a:p>
                      <a:pPr marL="0" indent="0">
                        <a:buFont typeface="Arial" charset="0"/>
                        <a:buNone/>
                      </a:pPr>
                      <a:r>
                        <a:rPr lang="en-US" sz="2000" b="1" dirty="0" smtClean="0"/>
                        <a:t>*Farms</a:t>
                      </a:r>
                      <a:r>
                        <a:rPr lang="en-US" sz="2000" b="1" baseline="0" dirty="0" smtClean="0"/>
                        <a:t> with no horses at deworming  </a:t>
                      </a:r>
                    </a:p>
                    <a:p>
                      <a:pPr marL="0" indent="0">
                        <a:buFont typeface="Arial" charset="0"/>
                        <a:buNone/>
                      </a:pPr>
                      <a:r>
                        <a:rPr lang="en-US" sz="2000" b="1" baseline="0" dirty="0" smtClean="0"/>
                        <a:t>  threshold</a:t>
                      </a:r>
                      <a:endParaRPr lang="en-US" sz="2000" b="1" dirty="0" smtClean="0"/>
                    </a:p>
                  </a:txBody>
                  <a:tcPr/>
                </a:tc>
                <a:tc>
                  <a:txBody>
                    <a:bodyPr/>
                    <a:lstStyle/>
                    <a:p>
                      <a:r>
                        <a:rPr lang="en-US" sz="2000" b="1" baseline="0" dirty="0" smtClean="0"/>
                        <a:t>28  (54%)</a:t>
                      </a:r>
                      <a:endParaRPr lang="en-US" sz="2000" b="1" dirty="0"/>
                    </a:p>
                  </a:txBody>
                  <a:tcPr/>
                </a:tc>
                <a:tc>
                  <a:txBody>
                    <a:bodyPr/>
                    <a:lstStyle/>
                    <a:p>
                      <a:r>
                        <a:rPr lang="en-US" sz="2000" b="1" baseline="0" dirty="0" smtClean="0"/>
                        <a:t>8    (36%)</a:t>
                      </a:r>
                      <a:endParaRPr lang="en-US" sz="2000" b="1" dirty="0"/>
                    </a:p>
                  </a:txBody>
                  <a:tcPr/>
                </a:tc>
                <a:tc>
                  <a:txBody>
                    <a:bodyPr/>
                    <a:lstStyle/>
                    <a:p>
                      <a:r>
                        <a:rPr lang="en-US" sz="2000" b="1" baseline="0" dirty="0" smtClean="0"/>
                        <a:t>36  (49%)</a:t>
                      </a:r>
                      <a:endParaRPr lang="en-US" sz="2000" b="1" dirty="0"/>
                    </a:p>
                  </a:txBody>
                  <a:tcPr/>
                </a:tc>
              </a:tr>
              <a:tr h="485785">
                <a:tc>
                  <a:txBody>
                    <a:bodyPr/>
                    <a:lstStyle/>
                    <a:p>
                      <a:pPr marL="0" indent="0">
                        <a:buFont typeface="Arial" charset="0"/>
                        <a:buNone/>
                      </a:pPr>
                      <a:r>
                        <a:rPr lang="en-US" sz="2000" b="1" dirty="0" smtClean="0"/>
                        <a:t>*Farms at</a:t>
                      </a:r>
                      <a:r>
                        <a:rPr lang="en-US" sz="2000" b="1" baseline="0" dirty="0" smtClean="0"/>
                        <a:t> </a:t>
                      </a:r>
                      <a:r>
                        <a:rPr lang="en-US" sz="2000" b="1" dirty="0" smtClean="0"/>
                        <a:t>deworming threshold</a:t>
                      </a:r>
                    </a:p>
                  </a:txBody>
                  <a:tcPr/>
                </a:tc>
                <a:tc>
                  <a:txBody>
                    <a:bodyPr/>
                    <a:lstStyle/>
                    <a:p>
                      <a:r>
                        <a:rPr lang="en-US" sz="2000" b="1" dirty="0" smtClean="0"/>
                        <a:t>24   (46%)</a:t>
                      </a:r>
                      <a:endParaRPr lang="en-US" sz="2000" b="1" dirty="0"/>
                    </a:p>
                  </a:txBody>
                  <a:tcPr/>
                </a:tc>
                <a:tc>
                  <a:txBody>
                    <a:bodyPr/>
                    <a:lstStyle/>
                    <a:p>
                      <a:r>
                        <a:rPr lang="en-US" sz="2000" b="1" baseline="0" dirty="0" smtClean="0"/>
                        <a:t>14   (64</a:t>
                      </a:r>
                      <a:r>
                        <a:rPr lang="en-US" sz="2000" b="1" dirty="0" smtClean="0"/>
                        <a:t>%)</a:t>
                      </a:r>
                      <a:endParaRPr lang="en-US" sz="2000" b="1" dirty="0"/>
                    </a:p>
                  </a:txBody>
                  <a:tcPr/>
                </a:tc>
                <a:tc>
                  <a:txBody>
                    <a:bodyPr/>
                    <a:lstStyle/>
                    <a:p>
                      <a:r>
                        <a:rPr lang="en-US" sz="2000" b="1" dirty="0" smtClean="0"/>
                        <a:t>38  (51%)</a:t>
                      </a:r>
                      <a:endParaRPr lang="en-US" sz="2000" b="1" dirty="0"/>
                    </a:p>
                  </a:txBody>
                  <a:tcPr/>
                </a:tc>
              </a:tr>
              <a:tr h="380091">
                <a:tc>
                  <a:txBody>
                    <a:bodyPr/>
                    <a:lstStyle/>
                    <a:p>
                      <a:r>
                        <a:rPr lang="en-US" sz="2000" b="1" dirty="0" smtClean="0"/>
                        <a:t>**</a:t>
                      </a:r>
                      <a:r>
                        <a:rPr lang="en-US" sz="2000" b="1" baseline="0" dirty="0" smtClean="0"/>
                        <a:t> Qualified farms</a:t>
                      </a:r>
                      <a:endParaRPr lang="en-US" sz="2000" b="1" dirty="0"/>
                    </a:p>
                  </a:txBody>
                  <a:tcPr/>
                </a:tc>
                <a:tc>
                  <a:txBody>
                    <a:bodyPr/>
                    <a:lstStyle/>
                    <a:p>
                      <a:r>
                        <a:rPr lang="en-US" sz="2000" b="1" baseline="0" dirty="0" smtClean="0"/>
                        <a:t>11   (21%)</a:t>
                      </a:r>
                      <a:endParaRPr lang="en-US" sz="2000" b="1" dirty="0"/>
                    </a:p>
                  </a:txBody>
                  <a:tcPr/>
                </a:tc>
                <a:tc>
                  <a:txBody>
                    <a:bodyPr/>
                    <a:lstStyle/>
                    <a:p>
                      <a:r>
                        <a:rPr lang="en-US" sz="2000" b="1" baseline="0" dirty="0" smtClean="0"/>
                        <a:t>10   (45%)</a:t>
                      </a:r>
                      <a:endParaRPr lang="en-US" sz="2000" b="1" dirty="0"/>
                    </a:p>
                  </a:txBody>
                  <a:tcPr/>
                </a:tc>
                <a:tc>
                  <a:txBody>
                    <a:bodyPr/>
                    <a:lstStyle/>
                    <a:p>
                      <a:r>
                        <a:rPr lang="en-US" sz="2000" b="1" dirty="0" smtClean="0"/>
                        <a:t>21</a:t>
                      </a:r>
                      <a:r>
                        <a:rPr lang="en-US" sz="2000" b="1" baseline="0" dirty="0" smtClean="0"/>
                        <a:t>   (28%)</a:t>
                      </a:r>
                      <a:endParaRPr lang="en-US" sz="2000" b="1" dirty="0"/>
                    </a:p>
                  </a:txBody>
                  <a:tcPr/>
                </a:tc>
              </a:tr>
              <a:tr h="485785">
                <a:tc>
                  <a:txBody>
                    <a:bodyPr/>
                    <a:lstStyle/>
                    <a:p>
                      <a:r>
                        <a:rPr lang="en-US" sz="2000" b="1" dirty="0" smtClean="0"/>
                        <a:t>***Farms showing reduced efficacy</a:t>
                      </a:r>
                      <a:endParaRPr lang="en-US" sz="2000" b="1" dirty="0"/>
                    </a:p>
                  </a:txBody>
                  <a:tcPr/>
                </a:tc>
                <a:tc>
                  <a:txBody>
                    <a:bodyPr/>
                    <a:lstStyle/>
                    <a:p>
                      <a:r>
                        <a:rPr lang="en-US" sz="2000" b="1" dirty="0" smtClean="0">
                          <a:solidFill>
                            <a:schemeClr val="accent2">
                              <a:lumMod val="75000"/>
                            </a:schemeClr>
                          </a:solidFill>
                        </a:rPr>
                        <a:t>11</a:t>
                      </a:r>
                      <a:r>
                        <a:rPr lang="en-US" sz="2000" b="1" baseline="0" dirty="0" smtClean="0">
                          <a:solidFill>
                            <a:schemeClr val="accent2">
                              <a:lumMod val="75000"/>
                            </a:schemeClr>
                          </a:solidFill>
                        </a:rPr>
                        <a:t>  (100%)</a:t>
                      </a:r>
                      <a:endParaRPr lang="en-US" sz="2000" b="1" dirty="0">
                        <a:solidFill>
                          <a:schemeClr val="accent2">
                            <a:lumMod val="75000"/>
                          </a:schemeClr>
                        </a:solidFill>
                      </a:endParaRPr>
                    </a:p>
                  </a:txBody>
                  <a:tcPr/>
                </a:tc>
                <a:tc>
                  <a:txBody>
                    <a:bodyPr/>
                    <a:lstStyle/>
                    <a:p>
                      <a:r>
                        <a:rPr lang="en-US" sz="2000" b="1" baseline="0" dirty="0" smtClean="0">
                          <a:solidFill>
                            <a:schemeClr val="accent2">
                              <a:lumMod val="75000"/>
                            </a:schemeClr>
                          </a:solidFill>
                        </a:rPr>
                        <a:t> 9</a:t>
                      </a:r>
                      <a:r>
                        <a:rPr lang="en-US" sz="2000" b="1" dirty="0" smtClean="0">
                          <a:solidFill>
                            <a:schemeClr val="accent2">
                              <a:lumMod val="75000"/>
                            </a:schemeClr>
                          </a:solidFill>
                        </a:rPr>
                        <a:t>  </a:t>
                      </a:r>
                      <a:r>
                        <a:rPr lang="en-US" sz="2000" b="1" baseline="0" dirty="0" smtClean="0">
                          <a:solidFill>
                            <a:schemeClr val="accent2">
                              <a:lumMod val="75000"/>
                            </a:schemeClr>
                          </a:solidFill>
                        </a:rPr>
                        <a:t>  (90%)</a:t>
                      </a:r>
                      <a:endParaRPr lang="en-US" sz="2000" b="1" dirty="0">
                        <a:solidFill>
                          <a:schemeClr val="accent2">
                            <a:lumMod val="75000"/>
                          </a:schemeClr>
                        </a:solidFill>
                      </a:endParaRPr>
                    </a:p>
                  </a:txBody>
                  <a:tcPr/>
                </a:tc>
                <a:tc>
                  <a:txBody>
                    <a:bodyPr/>
                    <a:lstStyle/>
                    <a:p>
                      <a:r>
                        <a:rPr lang="en-US" sz="2000" b="1" dirty="0" smtClean="0">
                          <a:solidFill>
                            <a:schemeClr val="accent2">
                              <a:lumMod val="75000"/>
                            </a:schemeClr>
                          </a:solidFill>
                        </a:rPr>
                        <a:t>20   (95%)</a:t>
                      </a:r>
                      <a:endParaRPr lang="en-US" sz="2000" b="1" dirty="0">
                        <a:solidFill>
                          <a:schemeClr val="accent2">
                            <a:lumMod val="75000"/>
                          </a:schemeClr>
                        </a:solidFill>
                      </a:endParaRPr>
                    </a:p>
                  </a:txBody>
                  <a:tcPr/>
                </a:tc>
              </a:tr>
              <a:tr h="380091">
                <a:tc>
                  <a:txBody>
                    <a:bodyPr/>
                    <a:lstStyle/>
                    <a:p>
                      <a:r>
                        <a:rPr lang="en-US" sz="2000" b="1" dirty="0" smtClean="0"/>
                        <a:t>****Farms showing intact efficacy</a:t>
                      </a:r>
                      <a:endParaRPr lang="en-US" sz="2000" b="1" dirty="0"/>
                    </a:p>
                  </a:txBody>
                  <a:tcPr/>
                </a:tc>
                <a:tc>
                  <a:txBody>
                    <a:bodyPr/>
                    <a:lstStyle/>
                    <a:p>
                      <a:r>
                        <a:rPr lang="en-US" sz="2000" b="1" dirty="0" smtClean="0">
                          <a:solidFill>
                            <a:schemeClr val="accent2">
                              <a:lumMod val="75000"/>
                            </a:schemeClr>
                          </a:solidFill>
                        </a:rPr>
                        <a:t>0     (0%)</a:t>
                      </a:r>
                      <a:endParaRPr lang="en-US" sz="2000" b="1" dirty="0">
                        <a:solidFill>
                          <a:schemeClr val="accent2">
                            <a:lumMod val="75000"/>
                          </a:schemeClr>
                        </a:solidFill>
                      </a:endParaRPr>
                    </a:p>
                  </a:txBody>
                  <a:tcPr/>
                </a:tc>
                <a:tc>
                  <a:txBody>
                    <a:bodyPr/>
                    <a:lstStyle/>
                    <a:p>
                      <a:r>
                        <a:rPr lang="en-US" sz="2000" b="1" baseline="0" dirty="0" smtClean="0">
                          <a:solidFill>
                            <a:schemeClr val="accent2">
                              <a:lumMod val="75000"/>
                            </a:schemeClr>
                          </a:solidFill>
                        </a:rPr>
                        <a:t> 1</a:t>
                      </a:r>
                      <a:r>
                        <a:rPr lang="en-US" sz="2000" b="1" dirty="0" smtClean="0">
                          <a:solidFill>
                            <a:schemeClr val="accent2">
                              <a:lumMod val="75000"/>
                            </a:schemeClr>
                          </a:solidFill>
                        </a:rPr>
                        <a:t>    (10%)</a:t>
                      </a:r>
                      <a:endParaRPr lang="en-US" sz="2000" b="1" dirty="0">
                        <a:solidFill>
                          <a:schemeClr val="accent2">
                            <a:lumMod val="75000"/>
                          </a:schemeClr>
                        </a:solidFill>
                      </a:endParaRPr>
                    </a:p>
                  </a:txBody>
                  <a:tcPr/>
                </a:tc>
                <a:tc>
                  <a:txBody>
                    <a:bodyPr/>
                    <a:lstStyle/>
                    <a:p>
                      <a:r>
                        <a:rPr lang="en-US" sz="2000" b="1" baseline="0" dirty="0" smtClean="0">
                          <a:solidFill>
                            <a:schemeClr val="accent2">
                              <a:lumMod val="75000"/>
                            </a:schemeClr>
                          </a:solidFill>
                        </a:rPr>
                        <a:t>1     (.05%)</a:t>
                      </a:r>
                      <a:endParaRPr lang="en-US" sz="2000" b="1"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1132761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1" cy="7848600"/>
          </a:xfrm>
        </p:spPr>
        <p:txBody>
          <a:bodyPr/>
          <a:lstStyle/>
          <a:p>
            <a:pPr algn="ct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Dewormer Resistance on PA Farms</a:t>
            </a:r>
            <a:br>
              <a:rPr lang="en-US" sz="3200" b="1" dirty="0" smtClean="0">
                <a:solidFill>
                  <a:schemeClr val="accent2">
                    <a:lumMod val="75000"/>
                  </a:schemeClr>
                </a:solidFill>
              </a:rPr>
            </a:br>
            <a:r>
              <a:rPr lang="en-US" sz="3200" b="1" dirty="0" smtClean="0">
                <a:solidFill>
                  <a:schemeClr val="accent2">
                    <a:lumMod val="75000"/>
                  </a:schemeClr>
                </a:solidFill>
              </a:rPr>
              <a:t>Ivermectin</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4000" b="1" dirty="0" smtClean="0">
                <a:solidFill>
                  <a:schemeClr val="accent2">
                    <a:lumMod val="50000"/>
                  </a:schemeClr>
                </a:solidFill>
              </a:rPr>
              <a:t/>
            </a:r>
            <a:br>
              <a:rPr lang="en-US" sz="4000" b="1" dirty="0" smtClean="0">
                <a:solidFill>
                  <a:schemeClr val="accent2">
                    <a:lumMod val="50000"/>
                  </a:schemeClr>
                </a:solidFill>
              </a:rPr>
            </a:br>
            <a:r>
              <a:rPr lang="en-US" dirty="0"/>
              <a:t/>
            </a:r>
            <a:br>
              <a:rPr lang="en-US" dirty="0"/>
            </a:br>
            <a:r>
              <a:rPr lang="en-US" dirty="0" smtClean="0"/>
              <a:t> *</a:t>
            </a:r>
            <a:br>
              <a:rPr lang="en-US" dirty="0" smtClean="0"/>
            </a:br>
            <a:r>
              <a:rPr lang="en-US" dirty="0" smtClean="0"/>
              <a:t/>
            </a:r>
            <a:br>
              <a:rPr lang="en-US" dirty="0" smtClean="0"/>
            </a:br>
            <a:r>
              <a:rPr lang="en-US" sz="2400" b="1" dirty="0" smtClean="0"/>
              <a:t/>
            </a:r>
            <a:br>
              <a:rPr lang="en-US" sz="2400" b="1" dirty="0" smtClean="0"/>
            </a:br>
            <a:r>
              <a:rPr lang="en-US" sz="2400" b="1" dirty="0" smtClean="0"/>
              <a:t/>
            </a:r>
            <a:br>
              <a:rPr lang="en-US" sz="2400" b="1" dirty="0" smtClean="0"/>
            </a:br>
            <a:r>
              <a:rPr lang="en-US" sz="1600" dirty="0" smtClean="0"/>
              <a:t>* 300-500 eggs per gram</a:t>
            </a:r>
            <a:br>
              <a:rPr lang="en-US" sz="1600" dirty="0" smtClean="0"/>
            </a:br>
            <a:r>
              <a:rPr lang="en-US" sz="1600" dirty="0" smtClean="0"/>
              <a:t>** Farms with 3 or more horses that were moderate or high shedders</a:t>
            </a:r>
            <a:br>
              <a:rPr lang="en-US" sz="1600" dirty="0" smtClean="0"/>
            </a:br>
            <a:r>
              <a:rPr lang="en-US" sz="1600" dirty="0" smtClean="0"/>
              <a:t>***Farm average egg shedding was reduced less than 95% </a:t>
            </a:r>
            <a:br>
              <a:rPr lang="en-US" sz="1600" dirty="0" smtClean="0"/>
            </a:br>
            <a:r>
              <a:rPr lang="en-US" sz="1600" dirty="0" smtClean="0"/>
              <a:t>****Farm average egg shedding reduction was at least 95%</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5842484"/>
              </p:ext>
            </p:extLst>
          </p:nvPr>
        </p:nvGraphicFramePr>
        <p:xfrm>
          <a:off x="304800" y="1752601"/>
          <a:ext cx="8577579" cy="3810000"/>
        </p:xfrm>
        <a:graphic>
          <a:graphicData uri="http://schemas.openxmlformats.org/drawingml/2006/table">
            <a:tbl>
              <a:tblPr firstRow="1" bandRow="1">
                <a:tableStyleId>{5C22544A-7EE6-4342-B048-85BDC9FD1C3A}</a:tableStyleId>
              </a:tblPr>
              <a:tblGrid>
                <a:gridCol w="4114800"/>
                <a:gridCol w="1524000"/>
                <a:gridCol w="1447800"/>
                <a:gridCol w="1490979"/>
              </a:tblGrid>
              <a:tr h="343814">
                <a:tc>
                  <a:txBody>
                    <a:bodyPr/>
                    <a:lstStyle/>
                    <a:p>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Total</a:t>
                      </a:r>
                      <a:endParaRPr lang="en-US" dirty="0"/>
                    </a:p>
                  </a:txBody>
                  <a:tcPr/>
                </a:tc>
              </a:tr>
              <a:tr h="429768">
                <a:tc>
                  <a:txBody>
                    <a:bodyPr/>
                    <a:lstStyle/>
                    <a:p>
                      <a:r>
                        <a:rPr lang="en-US" sz="2000" b="1" dirty="0" smtClean="0"/>
                        <a:t>Number</a:t>
                      </a:r>
                      <a:r>
                        <a:rPr lang="en-US" sz="2000" b="1" baseline="0" dirty="0" smtClean="0"/>
                        <a:t> of farms in the study</a:t>
                      </a:r>
                      <a:endParaRPr lang="en-US" sz="2000" b="1" dirty="0"/>
                    </a:p>
                  </a:txBody>
                  <a:tcPr/>
                </a:tc>
                <a:tc>
                  <a:txBody>
                    <a:bodyPr/>
                    <a:lstStyle/>
                    <a:p>
                      <a:r>
                        <a:rPr lang="en-US" sz="2400" b="1" dirty="0" smtClean="0"/>
                        <a:t>52</a:t>
                      </a:r>
                      <a:endParaRPr lang="en-US" sz="2400" b="1" dirty="0"/>
                    </a:p>
                  </a:txBody>
                  <a:tcPr/>
                </a:tc>
                <a:tc>
                  <a:txBody>
                    <a:bodyPr/>
                    <a:lstStyle/>
                    <a:p>
                      <a:r>
                        <a:rPr lang="en-US" sz="2400" b="1" dirty="0" smtClean="0"/>
                        <a:t>22</a:t>
                      </a:r>
                      <a:endParaRPr lang="en-US" sz="2400" b="1" dirty="0"/>
                    </a:p>
                  </a:txBody>
                  <a:tcPr/>
                </a:tc>
                <a:tc>
                  <a:txBody>
                    <a:bodyPr/>
                    <a:lstStyle/>
                    <a:p>
                      <a:r>
                        <a:rPr lang="en-US" sz="2400" b="1" dirty="0" smtClean="0"/>
                        <a:t>74</a:t>
                      </a:r>
                      <a:endParaRPr lang="en-US" sz="2400" b="1" dirty="0"/>
                    </a:p>
                  </a:txBody>
                  <a:tcPr/>
                </a:tc>
              </a:tr>
              <a:tr h="429768">
                <a:tc>
                  <a:txBody>
                    <a:bodyPr/>
                    <a:lstStyle/>
                    <a:p>
                      <a:r>
                        <a:rPr lang="en-US" sz="2000" b="1" dirty="0" smtClean="0"/>
                        <a:t>Number of horses in the study</a:t>
                      </a:r>
                      <a:endParaRPr lang="en-US" sz="2000" b="1" dirty="0"/>
                    </a:p>
                  </a:txBody>
                  <a:tcPr/>
                </a:tc>
                <a:tc>
                  <a:txBody>
                    <a:bodyPr/>
                    <a:lstStyle/>
                    <a:p>
                      <a:r>
                        <a:rPr lang="en-US" sz="2400" b="1" dirty="0" smtClean="0"/>
                        <a:t>467</a:t>
                      </a:r>
                      <a:endParaRPr lang="en-US" sz="2400" b="1" dirty="0"/>
                    </a:p>
                  </a:txBody>
                  <a:tcPr/>
                </a:tc>
                <a:tc>
                  <a:txBody>
                    <a:bodyPr/>
                    <a:lstStyle/>
                    <a:p>
                      <a:r>
                        <a:rPr lang="en-US" sz="2400" b="1" dirty="0" smtClean="0"/>
                        <a:t>244</a:t>
                      </a:r>
                      <a:endParaRPr lang="en-US" sz="2400" b="1" dirty="0"/>
                    </a:p>
                  </a:txBody>
                  <a:tcPr/>
                </a:tc>
                <a:tc>
                  <a:txBody>
                    <a:bodyPr/>
                    <a:lstStyle/>
                    <a:p>
                      <a:r>
                        <a:rPr lang="en-US" sz="2400" b="1" dirty="0" smtClean="0"/>
                        <a:t>711</a:t>
                      </a:r>
                      <a:endParaRPr lang="en-US" sz="2400" b="1" dirty="0"/>
                    </a:p>
                  </a:txBody>
                  <a:tcPr/>
                </a:tc>
              </a:tr>
              <a:tr h="658977">
                <a:tc>
                  <a:txBody>
                    <a:bodyPr/>
                    <a:lstStyle/>
                    <a:p>
                      <a:pPr marL="0" indent="0">
                        <a:buFont typeface="Arial" charset="0"/>
                        <a:buNone/>
                      </a:pPr>
                      <a:r>
                        <a:rPr lang="en-US" sz="2000" b="1" dirty="0" smtClean="0"/>
                        <a:t>*Farms</a:t>
                      </a:r>
                      <a:r>
                        <a:rPr lang="en-US" sz="2000" b="1" baseline="0" dirty="0" smtClean="0"/>
                        <a:t> with no horses at deworming </a:t>
                      </a:r>
                    </a:p>
                    <a:p>
                      <a:pPr marL="0" indent="0">
                        <a:buFont typeface="Arial" charset="0"/>
                        <a:buNone/>
                      </a:pPr>
                      <a:r>
                        <a:rPr lang="en-US" sz="2000" b="1" baseline="0" dirty="0" smtClean="0"/>
                        <a:t>  threshold</a:t>
                      </a:r>
                      <a:endParaRPr lang="en-US" sz="2000" b="1" dirty="0" smtClean="0"/>
                    </a:p>
                  </a:txBody>
                  <a:tcPr/>
                </a:tc>
                <a:tc>
                  <a:txBody>
                    <a:bodyPr/>
                    <a:lstStyle/>
                    <a:p>
                      <a:r>
                        <a:rPr lang="en-US" sz="2400" b="1" baseline="0" dirty="0" smtClean="0"/>
                        <a:t>23  (44%)</a:t>
                      </a:r>
                      <a:endParaRPr lang="en-US" sz="2400" b="1" dirty="0"/>
                    </a:p>
                  </a:txBody>
                  <a:tcPr/>
                </a:tc>
                <a:tc>
                  <a:txBody>
                    <a:bodyPr/>
                    <a:lstStyle/>
                    <a:p>
                      <a:r>
                        <a:rPr lang="en-US" sz="2400" b="1" baseline="0" dirty="0" smtClean="0"/>
                        <a:t>5    (23%)</a:t>
                      </a:r>
                      <a:endParaRPr lang="en-US" sz="2400" b="1" dirty="0"/>
                    </a:p>
                  </a:txBody>
                  <a:tcPr/>
                </a:tc>
                <a:tc>
                  <a:txBody>
                    <a:bodyPr/>
                    <a:lstStyle/>
                    <a:p>
                      <a:r>
                        <a:rPr lang="en-US" sz="2400" b="1" baseline="0" dirty="0" smtClean="0"/>
                        <a:t>28  (38%)</a:t>
                      </a:r>
                      <a:endParaRPr lang="en-US" sz="2400" b="1" dirty="0"/>
                    </a:p>
                  </a:txBody>
                  <a:tcPr/>
                </a:tc>
              </a:tr>
              <a:tr h="429768">
                <a:tc>
                  <a:txBody>
                    <a:bodyPr/>
                    <a:lstStyle/>
                    <a:p>
                      <a:pPr marL="0" indent="0">
                        <a:buFont typeface="Arial" charset="0"/>
                        <a:buNone/>
                      </a:pPr>
                      <a:r>
                        <a:rPr lang="en-US" sz="2000" b="1" dirty="0" smtClean="0"/>
                        <a:t>*Farms at</a:t>
                      </a:r>
                      <a:r>
                        <a:rPr lang="en-US" sz="2000" b="1" baseline="0" dirty="0" smtClean="0"/>
                        <a:t> </a:t>
                      </a:r>
                      <a:r>
                        <a:rPr lang="en-US" sz="2000" b="1" dirty="0" smtClean="0"/>
                        <a:t>deworming threshold</a:t>
                      </a:r>
                    </a:p>
                  </a:txBody>
                  <a:tcPr/>
                </a:tc>
                <a:tc>
                  <a:txBody>
                    <a:bodyPr/>
                    <a:lstStyle/>
                    <a:p>
                      <a:r>
                        <a:rPr lang="en-US" sz="2400" b="1" dirty="0" smtClean="0"/>
                        <a:t>29   (56%)</a:t>
                      </a:r>
                      <a:endParaRPr lang="en-US" sz="2400" b="1" dirty="0"/>
                    </a:p>
                  </a:txBody>
                  <a:tcPr/>
                </a:tc>
                <a:tc>
                  <a:txBody>
                    <a:bodyPr/>
                    <a:lstStyle/>
                    <a:p>
                      <a:r>
                        <a:rPr lang="en-US" sz="2400" b="1" baseline="0" dirty="0" smtClean="0"/>
                        <a:t>17   (77</a:t>
                      </a:r>
                      <a:r>
                        <a:rPr lang="en-US" sz="2400" b="1" dirty="0" smtClean="0"/>
                        <a:t>%)</a:t>
                      </a:r>
                      <a:endParaRPr lang="en-US" sz="2400" b="1" dirty="0"/>
                    </a:p>
                  </a:txBody>
                  <a:tcPr/>
                </a:tc>
                <a:tc>
                  <a:txBody>
                    <a:bodyPr/>
                    <a:lstStyle/>
                    <a:p>
                      <a:r>
                        <a:rPr lang="en-US" sz="2400" b="1" dirty="0" smtClean="0"/>
                        <a:t>46  (62%)</a:t>
                      </a:r>
                      <a:endParaRPr lang="en-US" sz="2400" b="1" dirty="0"/>
                    </a:p>
                  </a:txBody>
                  <a:tcPr/>
                </a:tc>
              </a:tr>
              <a:tr h="429768">
                <a:tc>
                  <a:txBody>
                    <a:bodyPr/>
                    <a:lstStyle/>
                    <a:p>
                      <a:r>
                        <a:rPr lang="en-US" sz="2400" b="1" dirty="0" smtClean="0"/>
                        <a:t>**</a:t>
                      </a:r>
                      <a:r>
                        <a:rPr lang="en-US" sz="2400" b="1" baseline="0" dirty="0" smtClean="0"/>
                        <a:t> </a:t>
                      </a:r>
                      <a:r>
                        <a:rPr lang="en-US" sz="2000" b="1" baseline="0" dirty="0" smtClean="0"/>
                        <a:t>Qualified farms</a:t>
                      </a:r>
                      <a:endParaRPr lang="en-US" sz="2000" b="1" dirty="0"/>
                    </a:p>
                  </a:txBody>
                  <a:tcPr/>
                </a:tc>
                <a:tc>
                  <a:txBody>
                    <a:bodyPr/>
                    <a:lstStyle/>
                    <a:p>
                      <a:r>
                        <a:rPr lang="en-US" sz="2400" b="1" baseline="0" dirty="0" smtClean="0"/>
                        <a:t>13   (44%)</a:t>
                      </a:r>
                      <a:endParaRPr lang="en-US" sz="2400" b="1" dirty="0"/>
                    </a:p>
                  </a:txBody>
                  <a:tcPr/>
                </a:tc>
                <a:tc>
                  <a:txBody>
                    <a:bodyPr/>
                    <a:lstStyle/>
                    <a:p>
                      <a:r>
                        <a:rPr lang="en-US" sz="2400" b="1" baseline="0" dirty="0" smtClean="0"/>
                        <a:t> 9    (41%)</a:t>
                      </a:r>
                      <a:endParaRPr lang="en-US" sz="2400" b="1" dirty="0"/>
                    </a:p>
                  </a:txBody>
                  <a:tcPr/>
                </a:tc>
                <a:tc>
                  <a:txBody>
                    <a:bodyPr/>
                    <a:lstStyle/>
                    <a:p>
                      <a:r>
                        <a:rPr lang="en-US" sz="2400" b="1" dirty="0" smtClean="0"/>
                        <a:t>22</a:t>
                      </a:r>
                      <a:r>
                        <a:rPr lang="en-US" sz="2400" b="1" baseline="0" dirty="0" smtClean="0"/>
                        <a:t>  (30%)</a:t>
                      </a:r>
                      <a:endParaRPr lang="en-US" sz="2400" b="1" dirty="0"/>
                    </a:p>
                  </a:txBody>
                  <a:tcPr/>
                </a:tc>
              </a:tr>
              <a:tr h="429768">
                <a:tc>
                  <a:txBody>
                    <a:bodyPr/>
                    <a:lstStyle/>
                    <a:p>
                      <a:r>
                        <a:rPr lang="en-US" sz="2000" b="1" dirty="0" smtClean="0"/>
                        <a:t>***Farms showing reduced efficacy</a:t>
                      </a:r>
                      <a:endParaRPr lang="en-US" sz="2000" b="1" dirty="0"/>
                    </a:p>
                  </a:txBody>
                  <a:tcPr/>
                </a:tc>
                <a:tc>
                  <a:txBody>
                    <a:bodyPr/>
                    <a:lstStyle/>
                    <a:p>
                      <a:r>
                        <a:rPr lang="en-US" sz="2400" b="1" baseline="0" dirty="0" smtClean="0">
                          <a:solidFill>
                            <a:schemeClr val="accent2">
                              <a:lumMod val="75000"/>
                            </a:schemeClr>
                          </a:solidFill>
                        </a:rPr>
                        <a:t>0     (0%)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 0</a:t>
                      </a:r>
                      <a:r>
                        <a:rPr lang="en-US" sz="2400" b="1" dirty="0" smtClean="0">
                          <a:solidFill>
                            <a:schemeClr val="accent2">
                              <a:lumMod val="75000"/>
                            </a:schemeClr>
                          </a:solidFill>
                        </a:rPr>
                        <a:t>  </a:t>
                      </a:r>
                      <a:r>
                        <a:rPr lang="en-US" sz="2400" b="1" baseline="0" dirty="0" smtClean="0">
                          <a:solidFill>
                            <a:schemeClr val="accent2">
                              <a:lumMod val="75000"/>
                            </a:schemeClr>
                          </a:solidFill>
                        </a:rPr>
                        <a:t>   (0%)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 0</a:t>
                      </a:r>
                      <a:r>
                        <a:rPr lang="en-US" sz="2400" b="1" dirty="0" smtClean="0">
                          <a:solidFill>
                            <a:schemeClr val="accent2">
                              <a:lumMod val="75000"/>
                            </a:schemeClr>
                          </a:solidFill>
                        </a:rPr>
                        <a:t>    (0%)</a:t>
                      </a:r>
                      <a:endParaRPr lang="en-US" sz="2400" b="1" dirty="0">
                        <a:solidFill>
                          <a:schemeClr val="accent2">
                            <a:lumMod val="75000"/>
                          </a:schemeClr>
                        </a:solidFill>
                      </a:endParaRPr>
                    </a:p>
                  </a:txBody>
                  <a:tcPr/>
                </a:tc>
              </a:tr>
              <a:tr h="429768">
                <a:tc>
                  <a:txBody>
                    <a:bodyPr/>
                    <a:lstStyle/>
                    <a:p>
                      <a:r>
                        <a:rPr lang="en-US" sz="2000" b="1" dirty="0" smtClean="0"/>
                        <a:t>****Farms showing intact efficacy</a:t>
                      </a:r>
                      <a:endParaRPr lang="en-US" sz="2000" b="1" dirty="0"/>
                    </a:p>
                  </a:txBody>
                  <a:tcPr/>
                </a:tc>
                <a:tc>
                  <a:txBody>
                    <a:bodyPr/>
                    <a:lstStyle/>
                    <a:p>
                      <a:r>
                        <a:rPr lang="en-US" sz="2400" b="1" dirty="0" smtClean="0">
                          <a:solidFill>
                            <a:schemeClr val="accent2">
                              <a:lumMod val="75000"/>
                            </a:schemeClr>
                          </a:solidFill>
                        </a:rPr>
                        <a:t>13 (100%)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 9</a:t>
                      </a:r>
                      <a:r>
                        <a:rPr lang="en-US" sz="2400" b="1" dirty="0" smtClean="0">
                          <a:solidFill>
                            <a:schemeClr val="accent2">
                              <a:lumMod val="75000"/>
                            </a:schemeClr>
                          </a:solidFill>
                        </a:rPr>
                        <a:t>  (100%)</a:t>
                      </a:r>
                      <a:endParaRPr lang="en-US" sz="2400" b="1" dirty="0">
                        <a:solidFill>
                          <a:schemeClr val="accent2">
                            <a:lumMod val="75000"/>
                          </a:schemeClr>
                        </a:solidFill>
                      </a:endParaRPr>
                    </a:p>
                  </a:txBody>
                  <a:tcPr/>
                </a:tc>
                <a:tc>
                  <a:txBody>
                    <a:bodyPr/>
                    <a:lstStyle/>
                    <a:p>
                      <a:r>
                        <a:rPr lang="en-US" sz="2400" b="1" baseline="0" dirty="0" smtClean="0">
                          <a:solidFill>
                            <a:schemeClr val="accent2">
                              <a:lumMod val="75000"/>
                            </a:schemeClr>
                          </a:solidFill>
                        </a:rPr>
                        <a:t>22 (100%)</a:t>
                      </a:r>
                      <a:endParaRPr lang="en-US" sz="2400" b="1"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312476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86800" cy="5715000"/>
          </a:xfrm>
        </p:spPr>
        <p:txBody>
          <a:bodyPr/>
          <a:lstStyle/>
          <a:p>
            <a:r>
              <a:rPr lang="en-US" sz="3600" b="1" dirty="0" smtClean="0">
                <a:solidFill>
                  <a:schemeClr val="accent2">
                    <a:lumMod val="50000"/>
                  </a:schemeClr>
                </a:solidFill>
              </a:rPr>
              <a:t>	</a:t>
            </a:r>
            <a:r>
              <a:rPr lang="en-US" sz="3600" b="1" dirty="0">
                <a:solidFill>
                  <a:schemeClr val="accent2">
                    <a:lumMod val="75000"/>
                  </a:schemeClr>
                </a:solidFill>
              </a:rPr>
              <a:t> </a:t>
            </a:r>
            <a:r>
              <a:rPr lang="en-US" sz="3600" b="1" dirty="0" smtClean="0">
                <a:solidFill>
                  <a:schemeClr val="accent2">
                    <a:lumMod val="75000"/>
                  </a:schemeClr>
                </a:solidFill>
              </a:rPr>
              <a:t>     </a:t>
            </a:r>
            <a:r>
              <a:rPr lang="en-US" sz="3600" b="1" dirty="0" smtClean="0">
                <a:solidFill>
                  <a:schemeClr val="accent2">
                    <a:lumMod val="50000"/>
                  </a:schemeClr>
                </a:solidFill>
              </a:rPr>
              <a:t>Farm </a:t>
            </a:r>
            <a:r>
              <a:rPr lang="en-US" sz="3600" b="1" dirty="0">
                <a:solidFill>
                  <a:schemeClr val="accent2">
                    <a:lumMod val="50000"/>
                  </a:schemeClr>
                </a:solidFill>
              </a:rPr>
              <a:t>P</a:t>
            </a:r>
            <a:r>
              <a:rPr lang="en-US" sz="3600" b="1" dirty="0" smtClean="0">
                <a:solidFill>
                  <a:schemeClr val="accent2">
                    <a:lumMod val="50000"/>
                  </a:schemeClr>
                </a:solidFill>
              </a:rPr>
              <a:t>artner Survey Results</a:t>
            </a:r>
            <a:r>
              <a:rPr lang="en-US" dirty="0" smtClean="0">
                <a:solidFill>
                  <a:schemeClr val="accent2">
                    <a:lumMod val="50000"/>
                  </a:schemeClr>
                </a:solidFill>
              </a:rPr>
              <a:t/>
            </a:r>
            <a:br>
              <a:rPr lang="en-US" dirty="0" smtClean="0">
                <a:solidFill>
                  <a:schemeClr val="accent2">
                    <a:lumMod val="50000"/>
                  </a:schemeClr>
                </a:solidFill>
              </a:rPr>
            </a:br>
            <a:r>
              <a:rPr lang="en-US" sz="2400" b="1" dirty="0" smtClean="0">
                <a:solidFill>
                  <a:schemeClr val="tx2"/>
                </a:solidFill>
              </a:rPr>
              <a:t>100%  were able to identify high shedders.</a:t>
            </a:r>
            <a:br>
              <a:rPr lang="en-US" sz="2400" b="1" dirty="0" smtClean="0">
                <a:solidFill>
                  <a:schemeClr val="tx2"/>
                </a:solidFill>
              </a:rPr>
            </a:br>
            <a:r>
              <a:rPr lang="en-US" sz="2400" b="1" dirty="0" smtClean="0">
                <a:solidFill>
                  <a:schemeClr val="tx2"/>
                </a:solidFill>
              </a:rPr>
              <a:t>95%    were able to identify horses with good immunity against small  </a:t>
            </a:r>
            <a:br>
              <a:rPr lang="en-US" sz="2400" b="1" dirty="0" smtClean="0">
                <a:solidFill>
                  <a:schemeClr val="tx2"/>
                </a:solidFill>
              </a:rPr>
            </a:br>
            <a:r>
              <a:rPr lang="en-US" sz="2400" b="1" dirty="0">
                <a:solidFill>
                  <a:schemeClr val="tx2"/>
                </a:solidFill>
              </a:rPr>
              <a:t> </a:t>
            </a:r>
            <a:r>
              <a:rPr lang="en-US" sz="2400" b="1" dirty="0" smtClean="0">
                <a:solidFill>
                  <a:schemeClr val="tx2"/>
                </a:solidFill>
              </a:rPr>
              <a:t>           </a:t>
            </a:r>
            <a:r>
              <a:rPr lang="en-US" sz="2400" b="1" dirty="0" err="1" smtClean="0">
                <a:solidFill>
                  <a:schemeClr val="tx2"/>
                </a:solidFill>
              </a:rPr>
              <a:t>strongyles</a:t>
            </a:r>
            <a:r>
              <a:rPr lang="en-US" sz="2400" b="1" dirty="0" smtClean="0">
                <a:solidFill>
                  <a:schemeClr val="tx2"/>
                </a:solidFill>
              </a:rPr>
              <a:t>.</a:t>
            </a:r>
            <a:br>
              <a:rPr lang="en-US" sz="2400" b="1" dirty="0" smtClean="0">
                <a:solidFill>
                  <a:schemeClr val="tx2"/>
                </a:solidFill>
              </a:rPr>
            </a:br>
            <a:r>
              <a:rPr lang="en-US" sz="2400" b="1" dirty="0" smtClean="0">
                <a:solidFill>
                  <a:schemeClr val="tx2"/>
                </a:solidFill>
              </a:rPr>
              <a:t>95%    were able to identify products that were viable on the farm.</a:t>
            </a:r>
            <a:br>
              <a:rPr lang="en-US" sz="2400" b="1" dirty="0" smtClean="0">
                <a:solidFill>
                  <a:schemeClr val="tx2"/>
                </a:solidFill>
              </a:rPr>
            </a:br>
            <a:r>
              <a:rPr lang="en-US" sz="2400" b="1" dirty="0" smtClean="0">
                <a:solidFill>
                  <a:schemeClr val="tx2"/>
                </a:solidFill>
              </a:rPr>
              <a:t>81%    reduced the use of </a:t>
            </a:r>
            <a:r>
              <a:rPr lang="en-US" sz="2400" b="1" dirty="0" err="1" smtClean="0">
                <a:solidFill>
                  <a:schemeClr val="tx2"/>
                </a:solidFill>
              </a:rPr>
              <a:t>dewormers</a:t>
            </a:r>
            <a:r>
              <a:rPr lang="en-US" sz="2400" b="1" dirty="0" smtClean="0">
                <a:solidFill>
                  <a:schemeClr val="tx2"/>
                </a:solidFill>
              </a:rPr>
              <a:t>.</a:t>
            </a:r>
            <a:br>
              <a:rPr lang="en-US" sz="2400" b="1" dirty="0" smtClean="0">
                <a:solidFill>
                  <a:schemeClr val="tx2"/>
                </a:solidFill>
              </a:rPr>
            </a:br>
            <a:r>
              <a:rPr lang="en-US" sz="2400" b="1" dirty="0" smtClean="0">
                <a:solidFill>
                  <a:schemeClr val="tx2"/>
                </a:solidFill>
              </a:rPr>
              <a:t>100%  had increased confidence in surveillance based deworming. </a:t>
            </a:r>
            <a:br>
              <a:rPr lang="en-US" sz="2400" b="1" dirty="0" smtClean="0">
                <a:solidFill>
                  <a:schemeClr val="tx2"/>
                </a:solidFill>
              </a:rPr>
            </a:br>
            <a:r>
              <a:rPr lang="en-US" sz="2400" b="1" dirty="0" smtClean="0">
                <a:solidFill>
                  <a:schemeClr val="tx2"/>
                </a:solidFill>
              </a:rPr>
              <a:t>100%  planned to continue to use FECs in their deworming program.</a:t>
            </a:r>
            <a:br>
              <a:rPr lang="en-US" sz="2400" b="1" dirty="0" smtClean="0">
                <a:solidFill>
                  <a:schemeClr val="tx2"/>
                </a:solidFill>
              </a:rPr>
            </a:br>
            <a:r>
              <a:rPr lang="en-US" sz="2400" b="1" dirty="0" smtClean="0">
                <a:solidFill>
                  <a:schemeClr val="tx2"/>
                </a:solidFill>
              </a:rPr>
              <a:t>68%    adopted practices to improve pastures to reduce parasite  </a:t>
            </a:r>
            <a:br>
              <a:rPr lang="en-US" sz="2400" b="1" dirty="0" smtClean="0">
                <a:solidFill>
                  <a:schemeClr val="tx2"/>
                </a:solidFill>
              </a:rPr>
            </a:br>
            <a:r>
              <a:rPr lang="en-US" sz="2400" b="1" dirty="0">
                <a:solidFill>
                  <a:schemeClr val="tx2"/>
                </a:solidFill>
              </a:rPr>
              <a:t> </a:t>
            </a:r>
            <a:r>
              <a:rPr lang="en-US" sz="2400" b="1" dirty="0" smtClean="0">
                <a:solidFill>
                  <a:schemeClr val="tx2"/>
                </a:solidFill>
              </a:rPr>
              <a:t>           exposure.</a:t>
            </a:r>
            <a:br>
              <a:rPr lang="en-US" sz="2400" b="1" dirty="0" smtClean="0">
                <a:solidFill>
                  <a:schemeClr val="tx2"/>
                </a:solidFill>
              </a:rPr>
            </a:br>
            <a:r>
              <a:rPr lang="en-US" sz="2400" b="1" dirty="0" smtClean="0">
                <a:solidFill>
                  <a:schemeClr val="tx2"/>
                </a:solidFill>
              </a:rPr>
              <a:t>45%    removed manure from pastures.</a:t>
            </a:r>
            <a:br>
              <a:rPr lang="en-US" sz="2400" b="1" dirty="0" smtClean="0">
                <a:solidFill>
                  <a:schemeClr val="tx2"/>
                </a:solidFill>
              </a:rPr>
            </a:br>
            <a:r>
              <a:rPr lang="en-US" sz="2400" b="1" dirty="0" smtClean="0">
                <a:solidFill>
                  <a:schemeClr val="tx2"/>
                </a:solidFill>
              </a:rPr>
              <a:t>79%    stopped harrowing pastures or restricted harrowing to fall.</a:t>
            </a:r>
            <a:br>
              <a:rPr lang="en-US" sz="2400" b="1" dirty="0" smtClean="0">
                <a:solidFill>
                  <a:schemeClr val="tx2"/>
                </a:solidFill>
              </a:rPr>
            </a:br>
            <a:r>
              <a:rPr lang="en-US" sz="2400" b="1" dirty="0" smtClean="0">
                <a:solidFill>
                  <a:schemeClr val="accent1">
                    <a:lumMod val="50000"/>
                  </a:schemeClr>
                </a:solidFill>
              </a:rPr>
              <a:t>97%    remained in the project.</a:t>
            </a:r>
            <a:endParaRPr lang="en-US" sz="2400" b="1" dirty="0">
              <a:solidFill>
                <a:schemeClr val="accent1">
                  <a:lumMod val="50000"/>
                </a:schemeClr>
              </a:solidFill>
            </a:endParaRPr>
          </a:p>
        </p:txBody>
      </p:sp>
    </p:spTree>
    <p:extLst>
      <p:ext uri="{BB962C8B-B14F-4D97-AF65-F5344CB8AC3E}">
        <p14:creationId xmlns:p14="http://schemas.microsoft.com/office/powerpoint/2010/main" val="225130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46" y="1828800"/>
            <a:ext cx="8151004" cy="2971800"/>
          </a:xfrm>
        </p:spPr>
        <p:txBody>
          <a:bodyPr/>
          <a:lstStyle/>
          <a:p>
            <a:r>
              <a:rPr lang="en-US" b="1" dirty="0" smtClean="0">
                <a:solidFill>
                  <a:schemeClr val="accent2">
                    <a:lumMod val="50000"/>
                  </a:schemeClr>
                </a:solidFill>
              </a:rPr>
              <a:t/>
            </a:r>
            <a:br>
              <a:rPr lang="en-US" b="1" dirty="0" smtClean="0">
                <a:solidFill>
                  <a:schemeClr val="accent2">
                    <a:lumMod val="50000"/>
                  </a:schemeClr>
                </a:solidFill>
              </a:rPr>
            </a:br>
            <a:r>
              <a:rPr lang="en-US" b="1" dirty="0" smtClean="0">
                <a:solidFill>
                  <a:schemeClr val="accent2">
                    <a:lumMod val="50000"/>
                  </a:schemeClr>
                </a:solidFill>
              </a:rPr>
              <a:t>Changing Minds One at a Time</a:t>
            </a:r>
            <a:br>
              <a:rPr lang="en-US" b="1" dirty="0" smtClean="0">
                <a:solidFill>
                  <a:schemeClr val="accent2">
                    <a:lumMod val="50000"/>
                  </a:schemeClr>
                </a:solidFill>
              </a:rPr>
            </a:br>
            <a:r>
              <a:rPr lang="en-US" dirty="0" smtClean="0"/>
              <a:t/>
            </a:r>
            <a:br>
              <a:rPr lang="en-US" dirty="0" smtClean="0"/>
            </a:br>
            <a:r>
              <a:rPr lang="en-US" dirty="0" smtClean="0"/>
              <a:t>“</a:t>
            </a:r>
            <a:r>
              <a:rPr lang="en-US" sz="2800" b="1" i="1" dirty="0" smtClean="0"/>
              <a:t>By now virtually every equine veterinarian in this country knows that regularly scheduled, across the board deworming is a bad idea. And I know many horse people do as well.  But how many people have acted on this information and changed their approach to parasite control. Not nearly enough.”</a:t>
            </a:r>
            <a:br>
              <a:rPr lang="en-US" sz="2800" b="1" i="1" dirty="0" smtClean="0"/>
            </a:br>
            <a:r>
              <a:rPr lang="en-US" sz="2800" b="1" i="1" dirty="0"/>
              <a:t/>
            </a:r>
            <a:br>
              <a:rPr lang="en-US" sz="2800" b="1" i="1" dirty="0"/>
            </a:br>
            <a:r>
              <a:rPr lang="en-US" sz="2000" i="1" dirty="0" smtClean="0"/>
              <a:t>Dr. Martin Nielsen , DVM&lt; PhD, DECK, DACVM quoted in Equus magazine</a:t>
            </a:r>
            <a:br>
              <a:rPr lang="en-US" sz="2000" i="1" dirty="0" smtClean="0"/>
            </a:br>
            <a:endParaRPr lang="en-US" sz="2000" i="1" dirty="0"/>
          </a:p>
        </p:txBody>
      </p:sp>
    </p:spTree>
    <p:extLst>
      <p:ext uri="{BB962C8B-B14F-4D97-AF65-F5344CB8AC3E}">
        <p14:creationId xmlns:p14="http://schemas.microsoft.com/office/powerpoint/2010/main" val="413019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304800"/>
            <a:ext cx="8305800" cy="789432"/>
          </a:xfrm>
        </p:spPr>
        <p:txBody>
          <a:bodyPr/>
          <a:lstStyle/>
          <a:p>
            <a:pPr algn="ctr"/>
            <a:r>
              <a:rPr lang="en-US" altLang="en-US" sz="3200" b="1" dirty="0" smtClean="0">
                <a:solidFill>
                  <a:schemeClr val="accent2">
                    <a:lumMod val="50000"/>
                  </a:schemeClr>
                </a:solidFill>
              </a:rPr>
              <a:t>Other Factors Being Evaluated  </a:t>
            </a:r>
          </a:p>
        </p:txBody>
      </p:sp>
      <p:sp>
        <p:nvSpPr>
          <p:cNvPr id="43011" name="Content Placeholder 2"/>
          <p:cNvSpPr>
            <a:spLocks noGrp="1"/>
          </p:cNvSpPr>
          <p:nvPr>
            <p:ph idx="1"/>
          </p:nvPr>
        </p:nvSpPr>
        <p:spPr>
          <a:xfrm>
            <a:off x="654690" y="1295400"/>
            <a:ext cx="8077830" cy="4533900"/>
          </a:xfrm>
        </p:spPr>
        <p:txBody>
          <a:bodyPr/>
          <a:lstStyle/>
          <a:p>
            <a:pPr marL="514350" indent="-514350">
              <a:buFontTx/>
              <a:buAutoNum type="arabicPeriod"/>
            </a:pPr>
            <a:r>
              <a:rPr lang="en-US" altLang="en-US" sz="2800" b="1" dirty="0" smtClean="0">
                <a:solidFill>
                  <a:schemeClr val="accent1">
                    <a:lumMod val="50000"/>
                  </a:schemeClr>
                </a:solidFill>
              </a:rPr>
              <a:t>Age and health of horses</a:t>
            </a:r>
          </a:p>
          <a:p>
            <a:pPr marL="514350" indent="-514350">
              <a:buFontTx/>
              <a:buAutoNum type="arabicPeriod"/>
            </a:pPr>
            <a:r>
              <a:rPr lang="en-US" altLang="en-US" sz="2800" b="1" dirty="0" smtClean="0">
                <a:solidFill>
                  <a:schemeClr val="accent1">
                    <a:lumMod val="50000"/>
                  </a:schemeClr>
                </a:solidFill>
              </a:rPr>
              <a:t>Horse genetics</a:t>
            </a:r>
          </a:p>
          <a:p>
            <a:pPr marL="514350" indent="-514350">
              <a:buFontTx/>
              <a:buAutoNum type="arabicPeriod"/>
            </a:pPr>
            <a:r>
              <a:rPr lang="en-US" altLang="en-US" sz="2800" b="1" dirty="0" smtClean="0">
                <a:solidFill>
                  <a:schemeClr val="accent1">
                    <a:lumMod val="50000"/>
                  </a:schemeClr>
                </a:solidFill>
              </a:rPr>
              <a:t>Manure removal/management</a:t>
            </a:r>
          </a:p>
          <a:p>
            <a:pPr marL="514350" indent="-514350">
              <a:buFontTx/>
              <a:buAutoNum type="arabicPeriod"/>
            </a:pPr>
            <a:r>
              <a:rPr lang="en-US" altLang="en-US" sz="2800" b="1" dirty="0" smtClean="0">
                <a:solidFill>
                  <a:schemeClr val="accent1">
                    <a:lumMod val="50000"/>
                  </a:schemeClr>
                </a:solidFill>
              </a:rPr>
              <a:t>Pasture management</a:t>
            </a:r>
          </a:p>
          <a:p>
            <a:pPr marL="514350" indent="-514350">
              <a:buFontTx/>
              <a:buAutoNum type="arabicPeriod"/>
            </a:pPr>
            <a:r>
              <a:rPr lang="en-US" altLang="en-US" sz="2800" b="1" dirty="0" smtClean="0">
                <a:solidFill>
                  <a:schemeClr val="accent1">
                    <a:lumMod val="50000"/>
                  </a:schemeClr>
                </a:solidFill>
              </a:rPr>
              <a:t>Horse density</a:t>
            </a:r>
          </a:p>
          <a:p>
            <a:pPr marL="514350" indent="-514350">
              <a:buFontTx/>
              <a:buAutoNum type="arabicPeriod"/>
            </a:pPr>
            <a:r>
              <a:rPr lang="en-US" altLang="en-US" sz="2800" b="1" dirty="0" smtClean="0">
                <a:solidFill>
                  <a:schemeClr val="accent1">
                    <a:lumMod val="50000"/>
                  </a:schemeClr>
                </a:solidFill>
              </a:rPr>
              <a:t>Stability of horse population</a:t>
            </a:r>
          </a:p>
          <a:p>
            <a:pPr marL="514350" indent="-514350">
              <a:buFontTx/>
              <a:buAutoNum type="arabicPeriod"/>
            </a:pPr>
            <a:r>
              <a:rPr lang="en-US" altLang="en-US" sz="2800" b="1" dirty="0" smtClean="0">
                <a:solidFill>
                  <a:schemeClr val="accent1">
                    <a:lumMod val="50000"/>
                  </a:schemeClr>
                </a:solidFill>
              </a:rPr>
              <a:t>Use of daily dewormer</a:t>
            </a:r>
          </a:p>
          <a:p>
            <a:pPr marL="514350" indent="-514350">
              <a:buFontTx/>
              <a:buAutoNum type="arabicPeriod"/>
            </a:pPr>
            <a:r>
              <a:rPr lang="en-US" altLang="en-US" sz="2800" b="1" dirty="0" smtClean="0">
                <a:solidFill>
                  <a:schemeClr val="accent1">
                    <a:lumMod val="50000"/>
                  </a:schemeClr>
                </a:solidFill>
              </a:rPr>
              <a:t>History of dewormer use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90800"/>
            <a:ext cx="28956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681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46" y="932675"/>
            <a:ext cx="8151004" cy="286525"/>
          </a:xfrm>
        </p:spPr>
        <p:txBody>
          <a:bodyPr/>
          <a:lstStyle/>
          <a:p>
            <a:r>
              <a:rPr lang="en-US" dirty="0" smtClean="0"/>
              <a:t>Equus Magazine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73" y="1447800"/>
            <a:ext cx="7162800" cy="483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38200"/>
            <a:ext cx="155733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73" y="1447800"/>
            <a:ext cx="6763827" cy="506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621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304800"/>
            <a:ext cx="8305800" cy="789432"/>
          </a:xfrm>
        </p:spPr>
        <p:txBody>
          <a:bodyPr/>
          <a:lstStyle/>
          <a:p>
            <a:r>
              <a:rPr lang="en-US" altLang="en-US" sz="4000" b="1" dirty="0" smtClean="0">
                <a:solidFill>
                  <a:schemeClr val="accent2">
                    <a:lumMod val="50000"/>
                  </a:schemeClr>
                </a:solidFill>
              </a:rPr>
              <a:t>Conclusions  </a:t>
            </a:r>
          </a:p>
        </p:txBody>
      </p:sp>
      <p:sp>
        <p:nvSpPr>
          <p:cNvPr id="43011" name="Content Placeholder 2"/>
          <p:cNvSpPr>
            <a:spLocks noGrp="1"/>
          </p:cNvSpPr>
          <p:nvPr>
            <p:ph idx="1"/>
          </p:nvPr>
        </p:nvSpPr>
        <p:spPr>
          <a:xfrm>
            <a:off x="228600" y="1143000"/>
            <a:ext cx="8503920" cy="4686300"/>
          </a:xfrm>
        </p:spPr>
        <p:txBody>
          <a:bodyPr/>
          <a:lstStyle/>
          <a:p>
            <a:pPr marL="571500" lvl="0" indent="-571500">
              <a:buFont typeface="Arial" panose="020B0604020202020204" pitchFamily="34" charset="0"/>
              <a:buChar char="•"/>
            </a:pPr>
            <a:r>
              <a:rPr lang="en-US" sz="2400" b="1" dirty="0">
                <a:solidFill>
                  <a:schemeClr val="accent1">
                    <a:lumMod val="50000"/>
                  </a:schemeClr>
                </a:solidFill>
              </a:rPr>
              <a:t>M</a:t>
            </a:r>
            <a:r>
              <a:rPr lang="en-US" sz="2400" b="1" dirty="0" smtClean="0">
                <a:solidFill>
                  <a:schemeClr val="accent1">
                    <a:lumMod val="50000"/>
                  </a:schemeClr>
                </a:solidFill>
              </a:rPr>
              <a:t>ost PA horses </a:t>
            </a:r>
            <a:r>
              <a:rPr lang="en-US" sz="2400" b="1" dirty="0">
                <a:solidFill>
                  <a:schemeClr val="accent1">
                    <a:lumMod val="50000"/>
                  </a:schemeClr>
                </a:solidFill>
              </a:rPr>
              <a:t>in the study </a:t>
            </a:r>
            <a:r>
              <a:rPr lang="en-US" sz="2400" b="1" dirty="0" smtClean="0">
                <a:solidFill>
                  <a:schemeClr val="accent1">
                    <a:lumMod val="50000"/>
                  </a:schemeClr>
                </a:solidFill>
              </a:rPr>
              <a:t>were low shedders and consistently shed low or no eggs. </a:t>
            </a:r>
            <a:r>
              <a:rPr lang="en-US" sz="2400" b="1" dirty="0">
                <a:solidFill>
                  <a:schemeClr val="accent1">
                    <a:lumMod val="50000"/>
                  </a:schemeClr>
                </a:solidFill>
              </a:rPr>
              <a:t>High shedders </a:t>
            </a:r>
            <a:r>
              <a:rPr lang="en-US" sz="2400" b="1" dirty="0" smtClean="0">
                <a:solidFill>
                  <a:schemeClr val="accent1">
                    <a:lumMod val="50000"/>
                  </a:schemeClr>
                </a:solidFill>
              </a:rPr>
              <a:t>tended </a:t>
            </a:r>
            <a:r>
              <a:rPr lang="en-US" sz="2400" b="1" dirty="0">
                <a:solidFill>
                  <a:schemeClr val="accent1">
                    <a:lumMod val="50000"/>
                  </a:schemeClr>
                </a:solidFill>
              </a:rPr>
              <a:t>to remain </a:t>
            </a:r>
            <a:r>
              <a:rPr lang="en-US" sz="2400" b="1" dirty="0" smtClean="0">
                <a:solidFill>
                  <a:schemeClr val="accent1">
                    <a:lumMod val="50000"/>
                  </a:schemeClr>
                </a:solidFill>
              </a:rPr>
              <a:t>high </a:t>
            </a:r>
            <a:r>
              <a:rPr lang="en-US" sz="2400" b="1" dirty="0">
                <a:solidFill>
                  <a:schemeClr val="accent1">
                    <a:lumMod val="50000"/>
                  </a:schemeClr>
                </a:solidFill>
              </a:rPr>
              <a:t>and </a:t>
            </a:r>
            <a:r>
              <a:rPr lang="en-US" sz="2400" b="1" dirty="0" smtClean="0">
                <a:solidFill>
                  <a:schemeClr val="accent1">
                    <a:lumMod val="50000"/>
                  </a:schemeClr>
                </a:solidFill>
              </a:rPr>
              <a:t>needed to be </a:t>
            </a:r>
            <a:r>
              <a:rPr lang="en-US" sz="2400" b="1" dirty="0">
                <a:solidFill>
                  <a:schemeClr val="accent1">
                    <a:lumMod val="50000"/>
                  </a:schemeClr>
                </a:solidFill>
              </a:rPr>
              <a:t>strategically dewormed.</a:t>
            </a:r>
          </a:p>
          <a:p>
            <a:pPr marL="571500" lvl="0" indent="-571500">
              <a:buFont typeface="Arial" panose="020B0604020202020204" pitchFamily="34" charset="0"/>
              <a:buChar char="•"/>
            </a:pPr>
            <a:r>
              <a:rPr lang="en-US" sz="2400" b="1" dirty="0">
                <a:solidFill>
                  <a:schemeClr val="accent1">
                    <a:lumMod val="50000"/>
                  </a:schemeClr>
                </a:solidFill>
              </a:rPr>
              <a:t>There is </a:t>
            </a:r>
            <a:r>
              <a:rPr lang="en-US" sz="2400" b="1" dirty="0" smtClean="0">
                <a:solidFill>
                  <a:schemeClr val="accent1">
                    <a:lumMod val="50000"/>
                  </a:schemeClr>
                </a:solidFill>
              </a:rPr>
              <a:t>reduced efficacy and appears </a:t>
            </a:r>
            <a:r>
              <a:rPr lang="en-US" sz="2400" b="1" smtClean="0">
                <a:solidFill>
                  <a:schemeClr val="accent1">
                    <a:lumMod val="50000"/>
                  </a:schemeClr>
                </a:solidFill>
              </a:rPr>
              <a:t>to be significant </a:t>
            </a:r>
            <a:r>
              <a:rPr lang="en-US" sz="2400" b="1" dirty="0">
                <a:solidFill>
                  <a:schemeClr val="accent1">
                    <a:lumMod val="50000"/>
                  </a:schemeClr>
                </a:solidFill>
              </a:rPr>
              <a:t>resistance to </a:t>
            </a:r>
            <a:r>
              <a:rPr lang="en-US" sz="2400" b="1" dirty="0" smtClean="0">
                <a:solidFill>
                  <a:schemeClr val="accent1">
                    <a:lumMod val="50000"/>
                  </a:schemeClr>
                </a:solidFill>
              </a:rPr>
              <a:t>Pyrantel and </a:t>
            </a:r>
            <a:r>
              <a:rPr lang="en-US" sz="2400" b="1" dirty="0">
                <a:solidFill>
                  <a:schemeClr val="accent1">
                    <a:lumMod val="50000"/>
                  </a:schemeClr>
                </a:solidFill>
              </a:rPr>
              <a:t>Fenbendazole on Pennsylvania farms</a:t>
            </a:r>
            <a:r>
              <a:rPr lang="en-US" sz="2400" b="1" dirty="0" smtClean="0">
                <a:solidFill>
                  <a:schemeClr val="accent1">
                    <a:lumMod val="50000"/>
                  </a:schemeClr>
                </a:solidFill>
              </a:rPr>
              <a:t>. </a:t>
            </a:r>
          </a:p>
          <a:p>
            <a:pPr marL="571500" lvl="0" indent="-571500">
              <a:buFont typeface="Arial" panose="020B0604020202020204" pitchFamily="34" charset="0"/>
              <a:buChar char="•"/>
            </a:pPr>
            <a:r>
              <a:rPr lang="en-US" sz="2400" b="1" dirty="0" smtClean="0">
                <a:solidFill>
                  <a:schemeClr val="accent1">
                    <a:lumMod val="50000"/>
                  </a:schemeClr>
                </a:solidFill>
              </a:rPr>
              <a:t>It </a:t>
            </a:r>
            <a:r>
              <a:rPr lang="en-US" sz="2400" b="1" dirty="0">
                <a:solidFill>
                  <a:schemeClr val="accent1">
                    <a:lumMod val="50000"/>
                  </a:schemeClr>
                </a:solidFill>
              </a:rPr>
              <a:t>is critical for </a:t>
            </a:r>
            <a:r>
              <a:rPr lang="en-US" sz="2400" b="1" dirty="0" smtClean="0">
                <a:solidFill>
                  <a:schemeClr val="accent1">
                    <a:lumMod val="50000"/>
                  </a:schemeClr>
                </a:solidFill>
              </a:rPr>
              <a:t>horse </a:t>
            </a:r>
            <a:r>
              <a:rPr lang="en-US" sz="2400" b="1" dirty="0">
                <a:solidFill>
                  <a:schemeClr val="accent1">
                    <a:lumMod val="50000"/>
                  </a:schemeClr>
                </a:solidFill>
              </a:rPr>
              <a:t>owners to use a comprehensive approach to manage parasites to reduce the rate of resistance development.</a:t>
            </a:r>
          </a:p>
          <a:p>
            <a:pPr marL="571500" lvl="0" indent="-571500">
              <a:buFont typeface="Arial" panose="020B0604020202020204" pitchFamily="34" charset="0"/>
              <a:buChar char="•"/>
            </a:pPr>
            <a:r>
              <a:rPr lang="en-US" sz="2400" b="1" dirty="0">
                <a:solidFill>
                  <a:schemeClr val="accent1">
                    <a:lumMod val="50000"/>
                  </a:schemeClr>
                </a:solidFill>
              </a:rPr>
              <a:t>Farm </a:t>
            </a:r>
            <a:r>
              <a:rPr lang="en-US" sz="2400" b="1" dirty="0" smtClean="0">
                <a:solidFill>
                  <a:schemeClr val="accent1">
                    <a:lumMod val="50000"/>
                  </a:schemeClr>
                </a:solidFill>
              </a:rPr>
              <a:t>managers </a:t>
            </a:r>
            <a:r>
              <a:rPr lang="en-US" sz="2400" b="1" u="sng" dirty="0">
                <a:solidFill>
                  <a:schemeClr val="accent1">
                    <a:lumMod val="50000"/>
                  </a:schemeClr>
                </a:solidFill>
              </a:rPr>
              <a:t>will </a:t>
            </a:r>
            <a:r>
              <a:rPr lang="en-US" sz="2400" b="1" dirty="0">
                <a:solidFill>
                  <a:schemeClr val="accent1">
                    <a:lumMod val="50000"/>
                  </a:schemeClr>
                </a:solidFill>
              </a:rPr>
              <a:t>adopt changes to their parasite management program when they have the knowledge       and tools necessary to make those changes</a:t>
            </a:r>
            <a:r>
              <a:rPr lang="en-US" sz="2400" b="1" dirty="0" smtClean="0">
                <a:solidFill>
                  <a:schemeClr val="accent1">
                    <a:lumMod val="50000"/>
                  </a:schemeClr>
                </a:solidFill>
              </a:rPr>
              <a:t>.</a:t>
            </a:r>
            <a:endParaRPr lang="en-US" sz="2400" b="1" dirty="0">
              <a:solidFill>
                <a:schemeClr val="accent1">
                  <a:lumMod val="50000"/>
                </a:schemeClr>
              </a:solidFill>
            </a:endParaRPr>
          </a:p>
        </p:txBody>
      </p:sp>
    </p:spTree>
    <p:extLst>
      <p:ext uri="{BB962C8B-B14F-4D97-AF65-F5344CB8AC3E}">
        <p14:creationId xmlns:p14="http://schemas.microsoft.com/office/powerpoint/2010/main" val="1058764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09600" y="1199118"/>
            <a:ext cx="8071735" cy="1772682"/>
          </a:xfrm>
        </p:spPr>
        <p:txBody>
          <a:bodyPr/>
          <a:lstStyle/>
          <a:p>
            <a:endParaRPr lang="en-US" sz="3200" b="1" dirty="0" smtClean="0">
              <a:solidFill>
                <a:schemeClr val="accent2">
                  <a:lumMod val="50000"/>
                </a:schemeClr>
              </a:solidFill>
            </a:endParaRPr>
          </a:p>
          <a:p>
            <a:endParaRPr lang="en-US" sz="2800" b="1" dirty="0" smtClean="0">
              <a:solidFill>
                <a:schemeClr val="accent1">
                  <a:lumMod val="50000"/>
                </a:schemeClr>
              </a:solidFill>
            </a:endParaRPr>
          </a:p>
          <a:p>
            <a:r>
              <a:rPr lang="en-US" sz="2800" b="1" dirty="0" smtClean="0">
                <a:solidFill>
                  <a:schemeClr val="accent1">
                    <a:lumMod val="50000"/>
                  </a:schemeClr>
                </a:solidFill>
              </a:rPr>
              <a:t>We are very grateful for the dedication of all of our farm partners who are truly committed to the project and the research that benefits their horses and the equine community.  The bonds of trust that are generated in working together and the strong relationships that develop along the way are priceless. </a:t>
            </a: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844" y="3581400"/>
            <a:ext cx="2514600" cy="23817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626" y="3495178"/>
            <a:ext cx="2438400" cy="2495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03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3951" y="609601"/>
            <a:ext cx="7997384" cy="990599"/>
          </a:xfrm>
        </p:spPr>
        <p:txBody>
          <a:bodyPr/>
          <a:lstStyle/>
          <a:p>
            <a:r>
              <a:rPr lang="en-US" sz="3600" b="1" dirty="0" smtClean="0">
                <a:solidFill>
                  <a:schemeClr val="accent1">
                    <a:lumMod val="50000"/>
                  </a:schemeClr>
                </a:solidFill>
              </a:rPr>
              <a:t>This project is partially funded by:</a:t>
            </a:r>
            <a:endParaRPr lang="en-US" sz="3600" b="1" dirty="0">
              <a:solidFill>
                <a:schemeClr val="accent1">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66109"/>
            <a:ext cx="3124200" cy="166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657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67200"/>
            <a:ext cx="2236788" cy="135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18509"/>
            <a:ext cx="3124200" cy="166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7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sz="half" idx="10"/>
          </p:nvPr>
        </p:nvSpPr>
        <p:spPr>
          <a:xfrm>
            <a:off x="654690" y="914400"/>
            <a:ext cx="3955715" cy="4890499"/>
          </a:xfrm>
        </p:spPr>
        <p:txBody>
          <a:bodyPr/>
          <a:lstStyle/>
          <a:p>
            <a:pPr marL="0" indent="0" eaLnBrk="1" hangingPunct="1">
              <a:buNone/>
            </a:pPr>
            <a:endParaRPr lang="en-US" sz="1800" b="1" dirty="0" smtClean="0">
              <a:solidFill>
                <a:schemeClr val="accent1">
                  <a:lumMod val="50000"/>
                </a:schemeClr>
              </a:solidFill>
              <a:latin typeface="+mj-lt"/>
              <a:cs typeface="Times New Roman" pitchFamily="18" charset="0"/>
            </a:endParaRPr>
          </a:p>
          <a:p>
            <a:pPr marL="0" indent="0" eaLnBrk="1" hangingPunct="1">
              <a:buNone/>
            </a:pPr>
            <a:r>
              <a:rPr lang="en-US" sz="1800" b="1" dirty="0" smtClean="0">
                <a:solidFill>
                  <a:schemeClr val="accent1">
                    <a:lumMod val="50000"/>
                  </a:schemeClr>
                </a:solidFill>
                <a:latin typeface="+mj-lt"/>
                <a:cs typeface="Times New Roman" pitchFamily="18" charset="0"/>
              </a:rPr>
              <a:t>Donna Foulk</a:t>
            </a:r>
          </a:p>
          <a:p>
            <a:pPr marL="0" indent="0" eaLnBrk="1" hangingPunct="1">
              <a:buNone/>
            </a:pPr>
            <a:r>
              <a:rPr lang="en-US" sz="1800" b="1" dirty="0" smtClean="0">
                <a:solidFill>
                  <a:schemeClr val="accent1">
                    <a:lumMod val="50000"/>
                  </a:schemeClr>
                </a:solidFill>
                <a:latin typeface="+mj-lt"/>
                <a:cs typeface="Times New Roman" pitchFamily="18" charset="0"/>
              </a:rPr>
              <a:t>Penn State  Extension Equine Natural Resources Educator</a:t>
            </a:r>
          </a:p>
          <a:p>
            <a:pPr marL="0" indent="0" eaLnBrk="1" hangingPunct="1">
              <a:buNone/>
            </a:pPr>
            <a:r>
              <a:rPr lang="en-US" sz="1800" b="1" dirty="0" smtClean="0">
                <a:solidFill>
                  <a:schemeClr val="accent1">
                    <a:lumMod val="50000"/>
                  </a:schemeClr>
                </a:solidFill>
                <a:latin typeface="+mj-lt"/>
                <a:cs typeface="Times New Roman" pitchFamily="18" charset="0"/>
              </a:rPr>
              <a:t>610-746-1970, ext. 5 </a:t>
            </a:r>
            <a:r>
              <a:rPr lang="en-US" sz="1800" dirty="0" smtClean="0">
                <a:solidFill>
                  <a:schemeClr val="accent1">
                    <a:lumMod val="50000"/>
                  </a:schemeClr>
                </a:solidFill>
                <a:latin typeface="+mj-lt"/>
                <a:cs typeface="Times New Roman" pitchFamily="18" charset="0"/>
                <a:hlinkClick r:id="rId2"/>
              </a:rPr>
              <a:t>dlf5@psu.edu</a:t>
            </a:r>
            <a:endParaRPr lang="en-US" sz="1800" dirty="0" smtClean="0">
              <a:solidFill>
                <a:schemeClr val="accent1">
                  <a:lumMod val="50000"/>
                </a:schemeClr>
              </a:solidFill>
              <a:latin typeface="+mj-lt"/>
              <a:cs typeface="Times New Roman" pitchFamily="18" charset="0"/>
            </a:endParaRPr>
          </a:p>
          <a:p>
            <a:pPr marL="0" indent="0" eaLnBrk="1" hangingPunct="1">
              <a:buNone/>
            </a:pPr>
            <a:r>
              <a:rPr lang="en-US" sz="1800" b="1" i="1" dirty="0" smtClean="0">
                <a:solidFill>
                  <a:schemeClr val="accent1">
                    <a:lumMod val="75000"/>
                  </a:schemeClr>
                </a:solidFill>
                <a:latin typeface="+mj-lt"/>
                <a:cs typeface="Times New Roman" pitchFamily="18" charset="0"/>
              </a:rPr>
              <a:t> </a:t>
            </a:r>
          </a:p>
          <a:p>
            <a:pPr marL="0" indent="0" eaLnBrk="1" hangingPunct="1">
              <a:lnSpc>
                <a:spcPct val="130000"/>
              </a:lnSpc>
              <a:buNone/>
            </a:pPr>
            <a:endParaRPr lang="en-US" sz="1800" i="1" dirty="0" smtClean="0">
              <a:solidFill>
                <a:schemeClr val="accent1">
                  <a:lumMod val="50000"/>
                </a:schemeClr>
              </a:solidFill>
              <a:latin typeface="+mj-lt"/>
              <a:cs typeface="Times New Roman" pitchFamily="18" charset="0"/>
            </a:endParaRPr>
          </a:p>
        </p:txBody>
      </p:sp>
      <p:sp>
        <p:nvSpPr>
          <p:cNvPr id="4" name="Content Placeholder 3"/>
          <p:cNvSpPr>
            <a:spLocks noGrp="1"/>
          </p:cNvSpPr>
          <p:nvPr>
            <p:ph sz="half" idx="11"/>
          </p:nvPr>
        </p:nvSpPr>
        <p:spPr>
          <a:xfrm>
            <a:off x="5029200" y="1219200"/>
            <a:ext cx="3728945" cy="4593019"/>
          </a:xfrm>
        </p:spPr>
        <p:txBody>
          <a:bodyPr/>
          <a:lstStyle/>
          <a:p>
            <a:pPr marL="0" indent="0">
              <a:buNone/>
            </a:pPr>
            <a:r>
              <a:rPr lang="en-US" sz="1800" b="1" dirty="0" smtClean="0"/>
              <a:t>Dr. Martin Nielsen, DVM, PhD.</a:t>
            </a:r>
          </a:p>
          <a:p>
            <a:pPr marL="0" indent="0">
              <a:buNone/>
            </a:pPr>
            <a:r>
              <a:rPr lang="en-US" sz="1800" b="1" dirty="0" smtClean="0"/>
              <a:t>Equine Parasitologist, University of Kentucky, Gluck Institute</a:t>
            </a:r>
          </a:p>
          <a:p>
            <a:pPr marL="0" indent="0">
              <a:buNone/>
            </a:pPr>
            <a:r>
              <a:rPr lang="en-US" sz="1800" b="1" dirty="0"/>
              <a:t> </a:t>
            </a:r>
            <a:r>
              <a:rPr lang="en-US" sz="1800" b="1" dirty="0" smtClean="0"/>
              <a:t>       </a:t>
            </a:r>
          </a:p>
          <a:p>
            <a:pPr marL="0" indent="0">
              <a:buNone/>
            </a:pPr>
            <a:r>
              <a:rPr lang="en-US" sz="1800" b="1" dirty="0" smtClean="0"/>
              <a:t>Dr. Ed Jedrzejewski – DVM</a:t>
            </a:r>
          </a:p>
          <a:p>
            <a:pPr marL="0" indent="0">
              <a:buNone/>
            </a:pPr>
            <a:r>
              <a:rPr lang="en-US" sz="1800" b="1" dirty="0" smtClean="0"/>
              <a:t>Penn State Unversity</a:t>
            </a:r>
          </a:p>
          <a:p>
            <a:pPr marL="0" indent="0">
              <a:buNone/>
            </a:pPr>
            <a:endParaRPr lang="en-US" sz="1800" b="1" dirty="0"/>
          </a:p>
        </p:txBody>
      </p:sp>
      <p:sp>
        <p:nvSpPr>
          <p:cNvPr id="57346" name="Rectangle 2"/>
          <p:cNvSpPr>
            <a:spLocks noGrp="1" noChangeArrowheads="1"/>
          </p:cNvSpPr>
          <p:nvPr>
            <p:ph type="title"/>
          </p:nvPr>
        </p:nvSpPr>
        <p:spPr>
          <a:xfrm>
            <a:off x="645546" y="228600"/>
            <a:ext cx="8151004" cy="762000"/>
          </a:xfrm>
        </p:spPr>
        <p:txBody>
          <a:bodyPr/>
          <a:lstStyle/>
          <a:p>
            <a:pPr marL="54864" indent="0" algn="ctr" eaLnBrk="1" fontAlgn="auto" hangingPunct="1">
              <a:spcAft>
                <a:spcPts val="0"/>
              </a:spcAft>
              <a:defRPr/>
            </a:pPr>
            <a:r>
              <a:rPr lang="en-US" sz="3200" b="1" dirty="0" smtClean="0">
                <a:solidFill>
                  <a:schemeClr val="accent1">
                    <a:lumMod val="50000"/>
                  </a:schemeClr>
                </a:solidFill>
                <a:latin typeface="Calibri" panose="020F0502020204030204" pitchFamily="34" charset="0"/>
              </a:rPr>
              <a:t>Presentation Contributors</a:t>
            </a:r>
          </a:p>
        </p:txBody>
      </p:sp>
      <p:sp>
        <p:nvSpPr>
          <p:cNvPr id="6" name="Rectangle 5"/>
          <p:cNvSpPr/>
          <p:nvPr/>
        </p:nvSpPr>
        <p:spPr>
          <a:xfrm>
            <a:off x="0" y="3200400"/>
            <a:ext cx="9144000" cy="2308324"/>
          </a:xfrm>
          <a:prstGeom prst="rect">
            <a:avLst/>
          </a:prstGeom>
        </p:spPr>
        <p:txBody>
          <a:bodyPr wrap="square">
            <a:spAutoFit/>
          </a:bodyPr>
          <a:lstStyle/>
          <a:p>
            <a:pPr>
              <a:buNone/>
            </a:pPr>
            <a:endParaRPr lang="en-US" sz="1200" dirty="0" smtClean="0">
              <a:solidFill>
                <a:srgbClr val="002060"/>
              </a:solidFill>
            </a:endParaRPr>
          </a:p>
          <a:p>
            <a:pPr>
              <a:buNone/>
            </a:pPr>
            <a:endParaRPr lang="en-US" sz="1200" dirty="0" smtClean="0">
              <a:solidFill>
                <a:srgbClr val="002060"/>
              </a:solidFill>
            </a:endParaRPr>
          </a:p>
          <a:p>
            <a:pPr>
              <a:buNone/>
            </a:pPr>
            <a:endParaRPr lang="en-US" sz="1200" dirty="0">
              <a:solidFill>
                <a:srgbClr val="002060"/>
              </a:solidFill>
            </a:endParaRPr>
          </a:p>
          <a:p>
            <a:pPr>
              <a:buNone/>
            </a:pPr>
            <a:r>
              <a:rPr lang="en-US" sz="1200" dirty="0" smtClean="0">
                <a:solidFill>
                  <a:srgbClr val="002060"/>
                </a:solidFill>
              </a:rPr>
              <a:t>The Pennsylvania State University is committed to the policy that all persons shall have equal access to programs, facilities, admission, and employment without regard to personal characteristics not related to ability, performance, or qualifications as determined by University policy or by state or federal authorities. It is the policy of the University to maintain an academic and work environment free of discrimination, including harassment. The Pennsylvania State University prohibits discrimination and harassment against any person because of age, ancestry, color, disability or handicap, national origin, race, religious creed, sex, sexual orientation, gender identity, or veteran status. Discrimination or harassment against faculty, staff, or students will not be tolerated at The Pennsylvania State University. Direct all inquiries regarding the nondiscrimination policy to the Affirmative Action Director, The Pennsylvania State University, 328 Boucke Building, University Park, PA 16802-5901; Tel 814-865-4700/V, 814-863-1150/TTY</a:t>
            </a:r>
            <a:endParaRPr lang="en-US" dirty="0" smtClean="0">
              <a:solidFill>
                <a:srgbClr val="002060"/>
              </a:solidFill>
            </a:endParaRPr>
          </a:p>
          <a:p>
            <a:pPr>
              <a:buNone/>
            </a:pPr>
            <a:r>
              <a:rPr lang="en-US" sz="1200" dirty="0" smtClean="0">
                <a:solidFill>
                  <a:srgbClr val="002060"/>
                </a:solidFill>
              </a:rPr>
              <a:t>This publication is available in alternative media on request.</a:t>
            </a:r>
            <a:endParaRPr lang="en-US" sz="1200" dirty="0"/>
          </a:p>
        </p:txBody>
      </p:sp>
      <p:pic>
        <p:nvPicPr>
          <p:cNvPr id="7" name="Picture 6" descr="extension-mark-blue-short.png"/>
          <p:cNvPicPr>
            <a:picLocks noChangeAspect="1"/>
          </p:cNvPicPr>
          <p:nvPr/>
        </p:nvPicPr>
        <p:blipFill>
          <a:blip r:embed="rId3" cstate="print"/>
          <a:stretch>
            <a:fillRect/>
          </a:stretch>
        </p:blipFill>
        <p:spPr>
          <a:xfrm>
            <a:off x="3962400" y="5105400"/>
            <a:ext cx="4729744" cy="990600"/>
          </a:xfrm>
          <a:prstGeom prst="rect">
            <a:avLst/>
          </a:prstGeom>
        </p:spPr>
      </p:pic>
    </p:spTree>
    <p:extLst>
      <p:ext uri="{BB962C8B-B14F-4D97-AF65-F5344CB8AC3E}">
        <p14:creationId xmlns:p14="http://schemas.microsoft.com/office/powerpoint/2010/main" val="464115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270918" y="762000"/>
            <a:ext cx="8412266" cy="5181600"/>
          </a:xfrm>
        </p:spPr>
        <p:txBody>
          <a:bodyPr/>
          <a:lstStyle/>
          <a:p>
            <a:pPr lvl="0"/>
            <a:r>
              <a:rPr lang="en-US" sz="3600" b="1" i="1" dirty="0" smtClean="0">
                <a:solidFill>
                  <a:schemeClr val="accent1">
                    <a:lumMod val="50000"/>
                  </a:schemeClr>
                </a:solidFill>
              </a:rPr>
              <a:t>	</a:t>
            </a:r>
          </a:p>
          <a:p>
            <a:pPr lvl="0"/>
            <a:endParaRPr lang="en-US" sz="3600" b="1" i="1" dirty="0">
              <a:solidFill>
                <a:schemeClr val="accent1">
                  <a:lumMod val="50000"/>
                </a:schemeClr>
              </a:solidFill>
            </a:endParaRPr>
          </a:p>
          <a:p>
            <a:pPr lvl="0"/>
            <a:r>
              <a:rPr lang="en-US" sz="3600" b="1" i="1" dirty="0" smtClean="0">
                <a:solidFill>
                  <a:schemeClr val="accent1">
                    <a:lumMod val="50000"/>
                  </a:schemeClr>
                </a:solidFill>
              </a:rPr>
              <a:t>	</a:t>
            </a:r>
          </a:p>
          <a:p>
            <a:pPr lvl="0"/>
            <a:endParaRPr lang="en-US" sz="3600" b="1" i="1" dirty="0">
              <a:solidFill>
                <a:schemeClr val="accent1">
                  <a:lumMod val="50000"/>
                </a:schemeClr>
              </a:solidFill>
            </a:endParaRPr>
          </a:p>
          <a:p>
            <a:pPr lvl="0"/>
            <a:r>
              <a:rPr lang="en-US" sz="3600" b="1" i="1" dirty="0">
                <a:solidFill>
                  <a:schemeClr val="accent1">
                    <a:lumMod val="50000"/>
                  </a:schemeClr>
                </a:solidFill>
              </a:rPr>
              <a:t> </a:t>
            </a:r>
            <a:r>
              <a:rPr lang="en-US" sz="3600" b="1" i="1" dirty="0" smtClean="0">
                <a:solidFill>
                  <a:schemeClr val="accent1">
                    <a:lumMod val="50000"/>
                  </a:schemeClr>
                </a:solidFill>
              </a:rPr>
              <a:t>  </a:t>
            </a:r>
            <a:r>
              <a:rPr lang="en-US" sz="3600" b="1" dirty="0" smtClean="0">
                <a:solidFill>
                  <a:schemeClr val="accent2">
                    <a:lumMod val="50000"/>
                  </a:schemeClr>
                </a:solidFill>
              </a:rPr>
              <a:t>Major Types of Equine Internal Parasites</a:t>
            </a:r>
          </a:p>
          <a:p>
            <a:pPr lvl="0"/>
            <a:r>
              <a:rPr lang="en-US" sz="4000" b="1" dirty="0" smtClean="0">
                <a:solidFill>
                  <a:schemeClr val="accent1">
                    <a:lumMod val="50000"/>
                  </a:schemeClr>
                </a:solidFill>
              </a:rPr>
              <a:t>    	*</a:t>
            </a:r>
            <a:r>
              <a:rPr lang="en-US" sz="3200" b="1" dirty="0" smtClean="0">
                <a:solidFill>
                  <a:schemeClr val="accent1">
                    <a:lumMod val="50000"/>
                  </a:schemeClr>
                </a:solidFill>
              </a:rPr>
              <a:t>Threadworms		* Bots</a:t>
            </a:r>
          </a:p>
          <a:p>
            <a:pPr lvl="0"/>
            <a:r>
              <a:rPr lang="en-US" sz="3200" b="1" dirty="0" smtClean="0">
                <a:solidFill>
                  <a:schemeClr val="accent1">
                    <a:lumMod val="50000"/>
                  </a:schemeClr>
                </a:solidFill>
              </a:rPr>
              <a:t>	* Pinworms		* Ascarids</a:t>
            </a:r>
          </a:p>
          <a:p>
            <a:pPr lvl="0"/>
            <a:r>
              <a:rPr lang="en-US" sz="3200" b="1" dirty="0" smtClean="0">
                <a:solidFill>
                  <a:schemeClr val="accent1">
                    <a:lumMod val="50000"/>
                  </a:schemeClr>
                </a:solidFill>
              </a:rPr>
              <a:t>	* Tapeworms		* Large Strongyles</a:t>
            </a:r>
          </a:p>
          <a:p>
            <a:pPr lvl="0"/>
            <a:r>
              <a:rPr lang="en-US" sz="3200" b="1" dirty="0">
                <a:solidFill>
                  <a:schemeClr val="accent1">
                    <a:lumMod val="50000"/>
                  </a:schemeClr>
                </a:solidFill>
              </a:rPr>
              <a:t>	</a:t>
            </a:r>
            <a:r>
              <a:rPr lang="en-US" sz="3200" b="1" dirty="0" smtClean="0">
                <a:solidFill>
                  <a:schemeClr val="accent1">
                    <a:lumMod val="50000"/>
                  </a:schemeClr>
                </a:solidFill>
              </a:rPr>
              <a:t>* Small Strongyles	* etc.</a:t>
            </a:r>
          </a:p>
          <a:p>
            <a:pPr lvl="0"/>
            <a:endParaRPr lang="en-US" sz="2400" b="1" i="1" dirty="0" smtClean="0">
              <a:solidFill>
                <a:schemeClr val="accent1">
                  <a:lumMod val="50000"/>
                </a:schemeClr>
              </a:solidFill>
            </a:endParaRPr>
          </a:p>
          <a:p>
            <a:pPr lvl="0"/>
            <a:endParaRPr lang="en-US" sz="2400" b="1" i="1" dirty="0" smtClean="0">
              <a:solidFill>
                <a:schemeClr val="accent1">
                  <a:lumMod val="50000"/>
                </a:schemeClr>
              </a:solidFill>
            </a:endParaRPr>
          </a:p>
          <a:p>
            <a:pPr lvl="0"/>
            <a:endParaRPr lang="en-US" sz="2400" b="1" i="1" dirty="0" smtClean="0">
              <a:solidFill>
                <a:schemeClr val="accent1">
                  <a:lumMod val="50000"/>
                </a:schemeClr>
              </a:solidFill>
            </a:endParaRPr>
          </a:p>
          <a:p>
            <a:pPr marL="342900" indent="-342900">
              <a:buFont typeface="Arial" panose="020B0604020202020204" pitchFamily="34" charset="0"/>
              <a:buChar char="•"/>
            </a:pPr>
            <a:endParaRPr lang="en-US" sz="2400" b="1" dirty="0">
              <a:solidFill>
                <a:schemeClr val="accent1">
                  <a:lumMod val="50000"/>
                </a:schemeClr>
              </a:solidFill>
            </a:endParaRPr>
          </a:p>
          <a:p>
            <a:pPr marL="342900" indent="-342900">
              <a:buFont typeface="Arial" panose="020B0604020202020204" pitchFamily="34" charset="0"/>
              <a:buChar char="•"/>
            </a:pPr>
            <a:endParaRPr lang="en-US" sz="2400" b="1" dirty="0">
              <a:solidFill>
                <a:schemeClr val="accent1">
                  <a:lumMod val="50000"/>
                </a:schemeClr>
              </a:solidFill>
            </a:endParaRPr>
          </a:p>
        </p:txBody>
      </p:sp>
      <p:pic>
        <p:nvPicPr>
          <p:cNvPr id="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968931"/>
            <a:ext cx="25908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2280693" cy="1828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47159"/>
            <a:ext cx="2514600" cy="19267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0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pPr eaLnBrk="1" hangingPunct="1"/>
            <a:r>
              <a:rPr lang="en-US" altLang="en-US" b="1" dirty="0" smtClean="0">
                <a:solidFill>
                  <a:schemeClr val="accent2">
                    <a:lumMod val="50000"/>
                  </a:schemeClr>
                </a:solidFill>
              </a:rPr>
              <a:t>  Parasite Control Misconceptions</a:t>
            </a:r>
          </a:p>
        </p:txBody>
      </p:sp>
      <p:sp>
        <p:nvSpPr>
          <p:cNvPr id="8" name="Content Placeholder 7"/>
          <p:cNvSpPr>
            <a:spLocks noGrp="1"/>
          </p:cNvSpPr>
          <p:nvPr>
            <p:ph idx="1"/>
          </p:nvPr>
        </p:nvSpPr>
        <p:spPr>
          <a:xfrm>
            <a:off x="381000" y="1752600"/>
            <a:ext cx="8351520" cy="4076700"/>
          </a:xfrm>
        </p:spPr>
        <p:txBody>
          <a:bodyPr/>
          <a:lstStyle/>
          <a:p>
            <a:pPr marL="514350" indent="-514350" eaLnBrk="1" hangingPunct="1">
              <a:buFontTx/>
              <a:buAutoNum type="arabicPeriod"/>
            </a:pPr>
            <a:r>
              <a:rPr lang="en-US" altLang="en-US" b="1" dirty="0" smtClean="0">
                <a:solidFill>
                  <a:srgbClr val="002060"/>
                </a:solidFill>
              </a:rPr>
              <a:t>All worms are bad and no worms should be tolerated in a horse.</a:t>
            </a:r>
          </a:p>
          <a:p>
            <a:pPr marL="0" indent="0" eaLnBrk="1" hangingPunct="1">
              <a:buNone/>
            </a:pPr>
            <a:endParaRPr lang="en-US" altLang="en-US" b="1" dirty="0" smtClean="0">
              <a:solidFill>
                <a:srgbClr val="002060"/>
              </a:solidFill>
            </a:endParaRPr>
          </a:p>
          <a:p>
            <a:pPr marL="0" indent="0" eaLnBrk="1" hangingPunct="1">
              <a:buNone/>
            </a:pPr>
            <a:r>
              <a:rPr lang="en-US" altLang="en-US" b="1" dirty="0" smtClean="0">
                <a:solidFill>
                  <a:srgbClr val="002060"/>
                </a:solidFill>
              </a:rPr>
              <a:t>2.  All horse are susceptible</a:t>
            </a:r>
          </a:p>
          <a:p>
            <a:pPr marL="0" indent="0" eaLnBrk="1" hangingPunct="1">
              <a:buNone/>
            </a:pPr>
            <a:r>
              <a:rPr lang="en-US" altLang="en-US" b="1" dirty="0">
                <a:solidFill>
                  <a:srgbClr val="002060"/>
                </a:solidFill>
              </a:rPr>
              <a:t> </a:t>
            </a:r>
            <a:r>
              <a:rPr lang="en-US" altLang="en-US" b="1" dirty="0" smtClean="0">
                <a:solidFill>
                  <a:srgbClr val="002060"/>
                </a:solidFill>
              </a:rPr>
              <a:t>    to worms and should be </a:t>
            </a:r>
          </a:p>
          <a:p>
            <a:pPr marL="0" indent="0" eaLnBrk="1" hangingPunct="1">
              <a:buNone/>
            </a:pPr>
            <a:r>
              <a:rPr lang="en-US" altLang="en-US" b="1" dirty="0">
                <a:solidFill>
                  <a:srgbClr val="002060"/>
                </a:solidFill>
              </a:rPr>
              <a:t> </a:t>
            </a:r>
            <a:r>
              <a:rPr lang="en-US" altLang="en-US" b="1" dirty="0" smtClean="0">
                <a:solidFill>
                  <a:srgbClr val="002060"/>
                </a:solidFill>
              </a:rPr>
              <a:t>    treated the same</a:t>
            </a:r>
            <a:r>
              <a:rPr lang="en-US" altLang="en-US" dirty="0" smtClean="0">
                <a:solidFill>
                  <a:srgbClr val="002060"/>
                </a:solidFill>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3124200"/>
            <a:ext cx="3200400" cy="2285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11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solidFill>
                  <a:schemeClr val="accent2">
                    <a:lumMod val="50000"/>
                  </a:schemeClr>
                </a:solidFill>
              </a:rPr>
              <a:t>	History of Parasite Control</a:t>
            </a:r>
          </a:p>
        </p:txBody>
      </p:sp>
      <p:sp>
        <p:nvSpPr>
          <p:cNvPr id="4099" name="Content Placeholder 2"/>
          <p:cNvSpPr>
            <a:spLocks noGrp="1"/>
          </p:cNvSpPr>
          <p:nvPr>
            <p:ph idx="1"/>
          </p:nvPr>
        </p:nvSpPr>
        <p:spPr/>
        <p:txBody>
          <a:bodyPr/>
          <a:lstStyle/>
          <a:p>
            <a:pPr marL="0" indent="0">
              <a:buNone/>
            </a:pPr>
            <a:r>
              <a:rPr lang="en-US" altLang="en-US" sz="2800" b="1" dirty="0" smtClean="0">
                <a:solidFill>
                  <a:schemeClr val="accent1">
                    <a:lumMod val="50000"/>
                  </a:schemeClr>
                </a:solidFill>
              </a:rPr>
              <a:t>1960’s</a:t>
            </a:r>
          </a:p>
          <a:p>
            <a:pPr lvl="1">
              <a:buFont typeface="Arial" panose="020B0604020202020204" pitchFamily="34" charset="0"/>
              <a:buChar char="•"/>
            </a:pPr>
            <a:r>
              <a:rPr lang="en-US" altLang="en-US" b="1" dirty="0" smtClean="0">
                <a:solidFill>
                  <a:schemeClr val="accent1">
                    <a:lumMod val="50000"/>
                  </a:schemeClr>
                </a:solidFill>
              </a:rPr>
              <a:t>Introduction of Benzimidazole</a:t>
            </a:r>
            <a:r>
              <a:rPr lang="en-US" altLang="en-US" b="1" dirty="0" smtClean="0">
                <a:solidFill>
                  <a:schemeClr val="accent2">
                    <a:lumMod val="75000"/>
                  </a:schemeClr>
                </a:solidFill>
              </a:rPr>
              <a:t> </a:t>
            </a:r>
            <a:r>
              <a:rPr lang="en-US" altLang="en-US" b="1" dirty="0" smtClean="0">
                <a:solidFill>
                  <a:schemeClr val="accent1">
                    <a:lumMod val="50000"/>
                  </a:schemeClr>
                </a:solidFill>
              </a:rPr>
              <a:t>anthelmintics</a:t>
            </a:r>
          </a:p>
          <a:p>
            <a:pPr lvl="1">
              <a:buFont typeface="Arial" panose="020B0604020202020204" pitchFamily="34" charset="0"/>
              <a:buChar char="•"/>
            </a:pPr>
            <a:r>
              <a:rPr lang="en-US" altLang="en-US" b="1" dirty="0" smtClean="0">
                <a:solidFill>
                  <a:schemeClr val="accent1">
                    <a:lumMod val="50000"/>
                  </a:schemeClr>
                </a:solidFill>
              </a:rPr>
              <a:t>Recommendation - </a:t>
            </a:r>
            <a:r>
              <a:rPr lang="en-US" altLang="en-US" b="1" dirty="0" smtClean="0">
                <a:solidFill>
                  <a:schemeClr val="accent2">
                    <a:lumMod val="50000"/>
                  </a:schemeClr>
                </a:solidFill>
              </a:rPr>
              <a:t>deworming every 8 weeks</a:t>
            </a:r>
          </a:p>
          <a:p>
            <a:pPr lvl="1">
              <a:buFont typeface="Arial" panose="020B0604020202020204" pitchFamily="34" charset="0"/>
              <a:buChar char="•"/>
            </a:pPr>
            <a:endParaRPr lang="en-US" altLang="en-US" b="1" dirty="0" smtClean="0">
              <a:solidFill>
                <a:schemeClr val="accent2">
                  <a:lumMod val="75000"/>
                </a:schemeClr>
              </a:solidFill>
            </a:endParaRPr>
          </a:p>
          <a:p>
            <a:pPr marL="0" indent="0">
              <a:buNone/>
            </a:pPr>
            <a:r>
              <a:rPr lang="en-US" altLang="en-US" sz="2800" b="1" dirty="0" smtClean="0">
                <a:solidFill>
                  <a:schemeClr val="accent1">
                    <a:lumMod val="50000"/>
                  </a:schemeClr>
                </a:solidFill>
              </a:rPr>
              <a:t>1970’s and 1980’s </a:t>
            </a:r>
          </a:p>
          <a:p>
            <a:pPr lvl="1">
              <a:buFont typeface="Arial" panose="020B0604020202020204" pitchFamily="34" charset="0"/>
              <a:buChar char="•"/>
            </a:pPr>
            <a:r>
              <a:rPr lang="en-US" altLang="en-US" b="1" dirty="0" smtClean="0">
                <a:solidFill>
                  <a:schemeClr val="accent1">
                    <a:lumMod val="50000"/>
                  </a:schemeClr>
                </a:solidFill>
              </a:rPr>
              <a:t>Development of ivermectin and other classes of dewormers</a:t>
            </a:r>
          </a:p>
          <a:p>
            <a:pPr lvl="1">
              <a:buFont typeface="Arial" panose="020B0604020202020204" pitchFamily="34" charset="0"/>
              <a:buChar char="•"/>
            </a:pPr>
            <a:r>
              <a:rPr lang="en-US" altLang="en-US" b="1" dirty="0" smtClean="0">
                <a:solidFill>
                  <a:schemeClr val="accent1">
                    <a:lumMod val="50000"/>
                  </a:schemeClr>
                </a:solidFill>
              </a:rPr>
              <a:t>Recommendation -  </a:t>
            </a:r>
            <a:r>
              <a:rPr lang="en-US" altLang="en-US" b="1" dirty="0" smtClean="0">
                <a:solidFill>
                  <a:schemeClr val="accent2">
                    <a:lumMod val="50000"/>
                  </a:schemeClr>
                </a:solidFill>
              </a:rPr>
              <a:t>rotate dewormers and deworm every 8 weeks</a:t>
            </a:r>
          </a:p>
          <a:p>
            <a:pPr lvl="1"/>
            <a:endParaRPr lang="en-US" altLang="en-US" b="1" dirty="0" smtClean="0">
              <a:solidFill>
                <a:schemeClr val="bg1"/>
              </a:solidFill>
            </a:endParaRPr>
          </a:p>
          <a:p>
            <a:pPr lvl="1"/>
            <a:endParaRPr lang="en-US" altLang="en-US" dirty="0" smtClean="0">
              <a:solidFill>
                <a:schemeClr val="bg1"/>
              </a:solidFill>
            </a:endParaRPr>
          </a:p>
        </p:txBody>
      </p:sp>
    </p:spTree>
    <p:extLst>
      <p:ext uri="{BB962C8B-B14F-4D97-AF65-F5344CB8AC3E}">
        <p14:creationId xmlns:p14="http://schemas.microsoft.com/office/powerpoint/2010/main" val="106983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62" y="3886200"/>
            <a:ext cx="8015673" cy="175180"/>
          </a:xfrm>
        </p:spPr>
        <p:txBody>
          <a:bodyPr/>
          <a:lstStyle/>
          <a:p>
            <a:endParaRPr lang="en-US" dirty="0"/>
          </a:p>
        </p:txBody>
      </p:sp>
      <p:sp>
        <p:nvSpPr>
          <p:cNvPr id="3" name="Text Placeholder 2"/>
          <p:cNvSpPr>
            <a:spLocks noGrp="1"/>
          </p:cNvSpPr>
          <p:nvPr>
            <p:ph type="body" idx="1"/>
          </p:nvPr>
        </p:nvSpPr>
        <p:spPr>
          <a:xfrm>
            <a:off x="381000" y="381000"/>
            <a:ext cx="8458200" cy="5791200"/>
          </a:xfrm>
        </p:spPr>
        <p:txBody>
          <a:bodyPr/>
          <a:lstStyle/>
          <a:p>
            <a:pPr lvl="0" algn="ctr"/>
            <a:r>
              <a:rPr lang="en-US" sz="4000" b="1" dirty="0" smtClean="0">
                <a:solidFill>
                  <a:schemeClr val="accent2">
                    <a:lumMod val="50000"/>
                  </a:schemeClr>
                </a:solidFill>
              </a:rPr>
              <a:t>Changes in Parasite </a:t>
            </a:r>
            <a:r>
              <a:rPr lang="en-US" sz="4000" b="1" dirty="0">
                <a:solidFill>
                  <a:schemeClr val="accent2">
                    <a:lumMod val="50000"/>
                  </a:schemeClr>
                </a:solidFill>
              </a:rPr>
              <a:t>P</a:t>
            </a:r>
            <a:r>
              <a:rPr lang="en-US" sz="4000" b="1" dirty="0" smtClean="0">
                <a:solidFill>
                  <a:schemeClr val="accent2">
                    <a:lumMod val="50000"/>
                  </a:schemeClr>
                </a:solidFill>
              </a:rPr>
              <a:t>opulations </a:t>
            </a:r>
          </a:p>
          <a:p>
            <a:pPr marL="457200" lvl="0" indent="-457200">
              <a:buFont typeface="Arial" panose="020B0604020202020204" pitchFamily="34" charset="0"/>
              <a:buChar char="•"/>
            </a:pPr>
            <a:r>
              <a:rPr lang="en-US" sz="3200" b="1" dirty="0" smtClean="0">
                <a:solidFill>
                  <a:schemeClr val="accent1">
                    <a:lumMod val="50000"/>
                  </a:schemeClr>
                </a:solidFill>
              </a:rPr>
              <a:t>Large </a:t>
            </a:r>
            <a:r>
              <a:rPr lang="en-US" sz="3200" b="1" dirty="0">
                <a:solidFill>
                  <a:schemeClr val="accent1">
                    <a:lumMod val="50000"/>
                  </a:schemeClr>
                </a:solidFill>
              </a:rPr>
              <a:t>strongyles are now rare </a:t>
            </a:r>
          </a:p>
          <a:p>
            <a:pPr marL="457200" lvl="0" indent="-457200">
              <a:buFont typeface="Arial" panose="020B0604020202020204" pitchFamily="34" charset="0"/>
              <a:buChar char="•"/>
            </a:pPr>
            <a:r>
              <a:rPr lang="en-US" sz="3200" b="1" dirty="0" smtClean="0">
                <a:solidFill>
                  <a:schemeClr val="accent1">
                    <a:lumMod val="50000"/>
                  </a:schemeClr>
                </a:solidFill>
              </a:rPr>
              <a:t>Small </a:t>
            </a:r>
            <a:r>
              <a:rPr lang="en-US" sz="3200" b="1" dirty="0" err="1">
                <a:solidFill>
                  <a:schemeClr val="accent1">
                    <a:lumMod val="50000"/>
                  </a:schemeClr>
                </a:solidFill>
              </a:rPr>
              <a:t>strongyles</a:t>
            </a:r>
            <a:r>
              <a:rPr lang="en-US" sz="3200" b="1" dirty="0">
                <a:solidFill>
                  <a:schemeClr val="accent1">
                    <a:lumMod val="50000"/>
                  </a:schemeClr>
                </a:solidFill>
              </a:rPr>
              <a:t> </a:t>
            </a:r>
            <a:r>
              <a:rPr lang="en-US" sz="3200" b="1" dirty="0" smtClean="0">
                <a:solidFill>
                  <a:schemeClr val="accent1">
                    <a:lumMod val="50000"/>
                  </a:schemeClr>
                </a:solidFill>
              </a:rPr>
              <a:t>are </a:t>
            </a:r>
            <a:r>
              <a:rPr lang="en-US" sz="3200" b="1" dirty="0">
                <a:solidFill>
                  <a:schemeClr val="accent1">
                    <a:lumMod val="50000"/>
                  </a:schemeClr>
                </a:solidFill>
              </a:rPr>
              <a:t>the parasites of concern in adult </a:t>
            </a:r>
            <a:r>
              <a:rPr lang="en-US" sz="3200" b="1" dirty="0" smtClean="0">
                <a:solidFill>
                  <a:schemeClr val="accent1">
                    <a:lumMod val="50000"/>
                  </a:schemeClr>
                </a:solidFill>
              </a:rPr>
              <a:t>horses</a:t>
            </a:r>
          </a:p>
          <a:p>
            <a:pPr marL="457200" lvl="0" indent="-457200">
              <a:buFont typeface="Arial" panose="020B0604020202020204" pitchFamily="34" charset="0"/>
              <a:buChar char="•"/>
            </a:pPr>
            <a:r>
              <a:rPr lang="en-US" sz="3200" b="1" dirty="0">
                <a:solidFill>
                  <a:schemeClr val="accent1">
                    <a:lumMod val="50000"/>
                  </a:schemeClr>
                </a:solidFill>
              </a:rPr>
              <a:t>A</a:t>
            </a:r>
            <a:r>
              <a:rPr lang="en-US" sz="3200" b="1" dirty="0" smtClean="0">
                <a:solidFill>
                  <a:schemeClr val="accent1">
                    <a:lumMod val="50000"/>
                  </a:schemeClr>
                </a:solidFill>
              </a:rPr>
              <a:t>scarids </a:t>
            </a:r>
            <a:r>
              <a:rPr lang="en-US" sz="3200" b="1" dirty="0">
                <a:solidFill>
                  <a:schemeClr val="accent1">
                    <a:lumMod val="50000"/>
                  </a:schemeClr>
                </a:solidFill>
              </a:rPr>
              <a:t>remain the most </a:t>
            </a:r>
            <a:endParaRPr lang="en-US" sz="3200" b="1" dirty="0" smtClean="0">
              <a:solidFill>
                <a:schemeClr val="accent1">
                  <a:lumMod val="50000"/>
                </a:schemeClr>
              </a:solidFill>
            </a:endParaRPr>
          </a:p>
          <a:p>
            <a:pPr lvl="0"/>
            <a:r>
              <a:rPr lang="en-US" sz="3200" b="1" dirty="0">
                <a:solidFill>
                  <a:schemeClr val="accent1">
                    <a:lumMod val="50000"/>
                  </a:schemeClr>
                </a:solidFill>
              </a:rPr>
              <a:t> </a:t>
            </a:r>
            <a:r>
              <a:rPr lang="en-US" sz="3200" b="1" dirty="0" smtClean="0">
                <a:solidFill>
                  <a:schemeClr val="accent1">
                    <a:lumMod val="50000"/>
                  </a:schemeClr>
                </a:solidFill>
              </a:rPr>
              <a:t>    important </a:t>
            </a:r>
            <a:r>
              <a:rPr lang="en-US" sz="3200" b="1" dirty="0">
                <a:solidFill>
                  <a:schemeClr val="accent1">
                    <a:lumMod val="50000"/>
                  </a:schemeClr>
                </a:solidFill>
              </a:rPr>
              <a:t>parasite in foals </a:t>
            </a:r>
            <a:endParaRPr lang="en-US" sz="3200" b="1" dirty="0" smtClean="0">
              <a:solidFill>
                <a:schemeClr val="accent1">
                  <a:lumMod val="50000"/>
                </a:schemeClr>
              </a:solidFill>
            </a:endParaRPr>
          </a:p>
          <a:p>
            <a:pPr lvl="0"/>
            <a:r>
              <a:rPr lang="en-US" sz="3200" b="1" dirty="0">
                <a:solidFill>
                  <a:schemeClr val="accent1">
                    <a:lumMod val="50000"/>
                  </a:schemeClr>
                </a:solidFill>
              </a:rPr>
              <a:t> </a:t>
            </a:r>
            <a:r>
              <a:rPr lang="en-US" sz="3200" b="1" dirty="0" smtClean="0">
                <a:solidFill>
                  <a:schemeClr val="accent1">
                    <a:lumMod val="50000"/>
                  </a:schemeClr>
                </a:solidFill>
              </a:rPr>
              <a:t>    and weanlings</a:t>
            </a:r>
            <a:r>
              <a:rPr lang="en-US" sz="3200" dirty="0" smtClean="0">
                <a:solidFill>
                  <a:schemeClr val="accent1">
                    <a:lumMod val="50000"/>
                  </a:schemeClr>
                </a:solidFill>
              </a:rPr>
              <a:t>. </a:t>
            </a:r>
          </a:p>
          <a:p>
            <a:pPr lvl="0"/>
            <a:endParaRPr lang="en-US" sz="3200" b="1" dirty="0">
              <a:solidFill>
                <a:schemeClr val="accent1">
                  <a:lumMod val="50000"/>
                </a:schemeClr>
              </a:solidFill>
            </a:endParaRPr>
          </a:p>
          <a:p>
            <a:pPr marL="457200" indent="-457200">
              <a:buFont typeface="Arial" panose="020B0604020202020204" pitchFamily="34" charset="0"/>
              <a:buChar char="•"/>
            </a:pPr>
            <a:endParaRPr lang="en-US" sz="3200" dirty="0">
              <a:solidFill>
                <a:schemeClr val="accent1">
                  <a:lumMod val="50000"/>
                </a:schemeClr>
              </a:solidFill>
            </a:endParaRP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76600"/>
            <a:ext cx="2667000"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96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62" y="2699305"/>
            <a:ext cx="8015673" cy="1720295"/>
          </a:xfrm>
        </p:spPr>
        <p:txBody>
          <a:bodyPr/>
          <a:lstStyle/>
          <a:p>
            <a:endParaRPr lang="en-US" dirty="0"/>
          </a:p>
        </p:txBody>
      </p:sp>
      <p:sp>
        <p:nvSpPr>
          <p:cNvPr id="3" name="Text Placeholder 2"/>
          <p:cNvSpPr>
            <a:spLocks noGrp="1"/>
          </p:cNvSpPr>
          <p:nvPr>
            <p:ph type="body" idx="1"/>
          </p:nvPr>
        </p:nvSpPr>
        <p:spPr>
          <a:xfrm>
            <a:off x="683951" y="381000"/>
            <a:ext cx="7997384" cy="5410200"/>
          </a:xfrm>
        </p:spPr>
        <p:txBody>
          <a:bodyPr/>
          <a:lstStyle/>
          <a:p>
            <a:pPr lvl="0"/>
            <a:endParaRPr lang="en-US" sz="4000" b="1" dirty="0" smtClean="0">
              <a:solidFill>
                <a:schemeClr val="accent2">
                  <a:lumMod val="50000"/>
                </a:schemeClr>
              </a:solidFill>
            </a:endParaRPr>
          </a:p>
          <a:p>
            <a:pPr lvl="0"/>
            <a:endParaRPr lang="en-US" sz="4000" b="1" dirty="0">
              <a:solidFill>
                <a:schemeClr val="accent2">
                  <a:lumMod val="50000"/>
                </a:schemeClr>
              </a:solidFill>
            </a:endParaRPr>
          </a:p>
          <a:p>
            <a:pPr lvl="0"/>
            <a:endParaRPr lang="en-US" sz="4000" b="1" dirty="0" smtClean="0">
              <a:solidFill>
                <a:schemeClr val="accent2">
                  <a:lumMod val="50000"/>
                </a:schemeClr>
              </a:solidFill>
            </a:endParaRPr>
          </a:p>
          <a:p>
            <a:pPr lvl="0"/>
            <a:endParaRPr lang="en-US" sz="4000" b="1" dirty="0" smtClean="0">
              <a:solidFill>
                <a:schemeClr val="accent2">
                  <a:lumMod val="50000"/>
                </a:schemeClr>
              </a:solidFill>
            </a:endParaRPr>
          </a:p>
          <a:p>
            <a:pPr lvl="0"/>
            <a:endParaRPr lang="en-US" sz="4000" b="1" dirty="0" smtClean="0">
              <a:solidFill>
                <a:schemeClr val="accent2">
                  <a:lumMod val="50000"/>
                </a:schemeClr>
              </a:solidFill>
            </a:endParaRPr>
          </a:p>
          <a:p>
            <a:pPr lvl="0"/>
            <a:endParaRPr lang="en-US" sz="4000" b="1" dirty="0" smtClean="0">
              <a:solidFill>
                <a:schemeClr val="accent2">
                  <a:lumMod val="50000"/>
                </a:schemeClr>
              </a:solidFill>
            </a:endParaRPr>
          </a:p>
          <a:p>
            <a:pPr lvl="0"/>
            <a:r>
              <a:rPr lang="en-US" sz="4000" b="1" dirty="0" smtClean="0">
                <a:solidFill>
                  <a:schemeClr val="accent2">
                    <a:lumMod val="50000"/>
                  </a:schemeClr>
                </a:solidFill>
              </a:rPr>
              <a:t>	Small Strongyles (</a:t>
            </a:r>
            <a:r>
              <a:rPr lang="en-US" sz="4000" b="1" dirty="0" err="1" smtClean="0">
                <a:solidFill>
                  <a:schemeClr val="accent2">
                    <a:lumMod val="50000"/>
                  </a:schemeClr>
                </a:solidFill>
              </a:rPr>
              <a:t>Cyathostomes</a:t>
            </a:r>
            <a:r>
              <a:rPr lang="en-US" sz="4000" b="1" dirty="0" smtClean="0">
                <a:solidFill>
                  <a:schemeClr val="accent2">
                    <a:lumMod val="50000"/>
                  </a:schemeClr>
                </a:solidFill>
              </a:rPr>
              <a:t>) </a:t>
            </a:r>
          </a:p>
          <a:p>
            <a:pPr marL="457200" lvl="0" indent="-457200">
              <a:buFont typeface="Arial" panose="020B0604020202020204" pitchFamily="34" charset="0"/>
              <a:buChar char="•"/>
            </a:pPr>
            <a:r>
              <a:rPr lang="en-US" sz="2800" b="1" dirty="0" smtClean="0">
                <a:solidFill>
                  <a:schemeClr val="accent1">
                    <a:lumMod val="50000"/>
                  </a:schemeClr>
                </a:solidFill>
              </a:rPr>
              <a:t>Present </a:t>
            </a:r>
            <a:r>
              <a:rPr lang="en-US" sz="2800" b="1" dirty="0">
                <a:solidFill>
                  <a:schemeClr val="accent1">
                    <a:lumMod val="50000"/>
                  </a:schemeClr>
                </a:solidFill>
              </a:rPr>
              <a:t>in all </a:t>
            </a:r>
            <a:r>
              <a:rPr lang="en-US" sz="2800" b="1" dirty="0" smtClean="0">
                <a:solidFill>
                  <a:schemeClr val="accent1">
                    <a:lumMod val="50000"/>
                  </a:schemeClr>
                </a:solidFill>
              </a:rPr>
              <a:t>horses. </a:t>
            </a:r>
            <a:endParaRPr lang="en-US" sz="2800" b="1" dirty="0">
              <a:solidFill>
                <a:schemeClr val="accent1">
                  <a:lumMod val="50000"/>
                </a:schemeClr>
              </a:solidFill>
            </a:endParaRPr>
          </a:p>
          <a:p>
            <a:pPr marL="457200" lvl="0" indent="-457200">
              <a:buFont typeface="Arial" panose="020B0604020202020204" pitchFamily="34" charset="0"/>
              <a:buChar char="•"/>
            </a:pPr>
            <a:r>
              <a:rPr lang="en-US" sz="2800" b="1" dirty="0">
                <a:solidFill>
                  <a:schemeClr val="accent1">
                    <a:lumMod val="50000"/>
                  </a:schemeClr>
                </a:solidFill>
              </a:rPr>
              <a:t>A</a:t>
            </a:r>
            <a:r>
              <a:rPr lang="en-US" sz="2800" b="1" dirty="0" smtClean="0">
                <a:solidFill>
                  <a:schemeClr val="accent1">
                    <a:lumMod val="50000"/>
                  </a:schemeClr>
                </a:solidFill>
              </a:rPr>
              <a:t>re </a:t>
            </a:r>
            <a:r>
              <a:rPr lang="en-US" sz="2800" b="1" dirty="0">
                <a:solidFill>
                  <a:schemeClr val="accent1">
                    <a:lumMod val="50000"/>
                  </a:schemeClr>
                </a:solidFill>
              </a:rPr>
              <a:t>relatively mild </a:t>
            </a:r>
            <a:r>
              <a:rPr lang="en-US" sz="2800" b="1" dirty="0" smtClean="0">
                <a:solidFill>
                  <a:schemeClr val="accent1">
                    <a:lumMod val="50000"/>
                  </a:schemeClr>
                </a:solidFill>
              </a:rPr>
              <a:t>pathogens - only </a:t>
            </a:r>
            <a:r>
              <a:rPr lang="en-US" sz="2800" b="1" dirty="0">
                <a:solidFill>
                  <a:schemeClr val="accent1">
                    <a:lumMod val="50000"/>
                  </a:schemeClr>
                </a:solidFill>
              </a:rPr>
              <a:t>produce disease when the </a:t>
            </a:r>
            <a:r>
              <a:rPr lang="en-US" sz="2800" b="1" dirty="0" smtClean="0">
                <a:solidFill>
                  <a:schemeClr val="accent1">
                    <a:lumMod val="50000"/>
                  </a:schemeClr>
                </a:solidFill>
              </a:rPr>
              <a:t>parasites </a:t>
            </a:r>
            <a:r>
              <a:rPr lang="en-US" sz="2800" b="1" dirty="0">
                <a:solidFill>
                  <a:schemeClr val="accent1">
                    <a:lumMod val="50000"/>
                  </a:schemeClr>
                </a:solidFill>
              </a:rPr>
              <a:t>are present at very </a:t>
            </a:r>
          </a:p>
          <a:p>
            <a:pPr lvl="0"/>
            <a:r>
              <a:rPr lang="en-US" sz="2800" b="1" dirty="0">
                <a:solidFill>
                  <a:schemeClr val="accent1">
                    <a:lumMod val="50000"/>
                  </a:schemeClr>
                </a:solidFill>
              </a:rPr>
              <a:t>      high </a:t>
            </a:r>
            <a:r>
              <a:rPr lang="en-US" sz="2800" b="1" dirty="0" smtClean="0">
                <a:solidFill>
                  <a:schemeClr val="accent1">
                    <a:lumMod val="50000"/>
                  </a:schemeClr>
                </a:solidFill>
              </a:rPr>
              <a:t>levels.</a:t>
            </a:r>
          </a:p>
          <a:p>
            <a:pPr marL="457200" lvl="0" indent="-457200">
              <a:buFont typeface="Arial" panose="020B0604020202020204" pitchFamily="34" charset="0"/>
              <a:buChar char="•"/>
            </a:pPr>
            <a:r>
              <a:rPr lang="en-US" sz="2800" b="1" dirty="0">
                <a:solidFill>
                  <a:schemeClr val="accent1">
                    <a:lumMod val="50000"/>
                  </a:schemeClr>
                </a:solidFill>
              </a:rPr>
              <a:t>G</a:t>
            </a:r>
            <a:r>
              <a:rPr lang="en-US" sz="2800" b="1" dirty="0" smtClean="0">
                <a:solidFill>
                  <a:schemeClr val="accent1">
                    <a:lumMod val="50000"/>
                  </a:schemeClr>
                </a:solidFill>
              </a:rPr>
              <a:t>enerally only migrate into the </a:t>
            </a:r>
          </a:p>
          <a:p>
            <a:pPr lvl="0"/>
            <a:r>
              <a:rPr lang="en-US" sz="2800" b="1" dirty="0">
                <a:solidFill>
                  <a:schemeClr val="accent1">
                    <a:lumMod val="50000"/>
                  </a:schemeClr>
                </a:solidFill>
              </a:rPr>
              <a:t> </a:t>
            </a:r>
            <a:r>
              <a:rPr lang="en-US" sz="2800" b="1" dirty="0" smtClean="0">
                <a:solidFill>
                  <a:schemeClr val="accent1">
                    <a:lumMod val="50000"/>
                  </a:schemeClr>
                </a:solidFill>
              </a:rPr>
              <a:t>     intestinal lining.</a:t>
            </a:r>
          </a:p>
          <a:p>
            <a:pPr marL="457200" lvl="0" indent="-457200">
              <a:buFont typeface="Arial" panose="020B0604020202020204" pitchFamily="34" charset="0"/>
              <a:buChar char="•"/>
            </a:pPr>
            <a:r>
              <a:rPr lang="en-US" sz="2800" b="1" dirty="0" smtClean="0">
                <a:solidFill>
                  <a:schemeClr val="accent1">
                    <a:lumMod val="50000"/>
                  </a:schemeClr>
                </a:solidFill>
              </a:rPr>
              <a:t>Frequent </a:t>
            </a:r>
            <a:r>
              <a:rPr lang="en-US" sz="2800" b="1" dirty="0">
                <a:solidFill>
                  <a:schemeClr val="accent1">
                    <a:lumMod val="50000"/>
                  </a:schemeClr>
                </a:solidFill>
              </a:rPr>
              <a:t>deworming treatments </a:t>
            </a:r>
            <a:endParaRPr lang="en-US" sz="2800" b="1" dirty="0" smtClean="0">
              <a:solidFill>
                <a:schemeClr val="accent1">
                  <a:lumMod val="50000"/>
                </a:schemeClr>
              </a:solidFill>
            </a:endParaRPr>
          </a:p>
          <a:p>
            <a:pPr lvl="0"/>
            <a:r>
              <a:rPr lang="en-US" sz="2800" b="1" dirty="0" smtClean="0">
                <a:solidFill>
                  <a:schemeClr val="accent1">
                    <a:lumMod val="50000"/>
                  </a:schemeClr>
                </a:solidFill>
              </a:rPr>
              <a:t>      are </a:t>
            </a:r>
            <a:r>
              <a:rPr lang="en-US" sz="2800" b="1" dirty="0">
                <a:solidFill>
                  <a:schemeClr val="accent1">
                    <a:lumMod val="50000"/>
                  </a:schemeClr>
                </a:solidFill>
              </a:rPr>
              <a:t>not needed to keep most </a:t>
            </a:r>
            <a:endParaRPr lang="en-US" sz="2800" b="1" dirty="0" smtClean="0">
              <a:solidFill>
                <a:schemeClr val="accent1">
                  <a:lumMod val="50000"/>
                </a:schemeClr>
              </a:solidFill>
            </a:endParaRPr>
          </a:p>
          <a:p>
            <a:pPr lvl="0"/>
            <a:r>
              <a:rPr lang="en-US" sz="2800" b="1" dirty="0">
                <a:solidFill>
                  <a:schemeClr val="accent1">
                    <a:lumMod val="50000"/>
                  </a:schemeClr>
                </a:solidFill>
              </a:rPr>
              <a:t> </a:t>
            </a:r>
            <a:r>
              <a:rPr lang="en-US" sz="2800" b="1" dirty="0" smtClean="0">
                <a:solidFill>
                  <a:schemeClr val="accent1">
                    <a:lumMod val="50000"/>
                  </a:schemeClr>
                </a:solidFill>
              </a:rPr>
              <a:t>     adult horses healthy.</a:t>
            </a:r>
            <a:endParaRPr lang="en-US" sz="2800" b="1" dirty="0">
              <a:solidFill>
                <a:schemeClr val="accent1">
                  <a:lumMod val="50000"/>
                </a:schemeClr>
              </a:solidFill>
            </a:endParaRP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33737"/>
            <a:ext cx="2514600" cy="237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84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381000" y="533400"/>
            <a:ext cx="8415550" cy="555038"/>
          </a:xfrm>
        </p:spPr>
        <p:txBody>
          <a:bodyPr/>
          <a:lstStyle/>
          <a:p>
            <a:pPr eaLnBrk="1" hangingPunct="1"/>
            <a:r>
              <a:rPr lang="en-US" altLang="en-US" sz="3200" b="1" dirty="0" smtClean="0">
                <a:solidFill>
                  <a:srgbClr val="C00000"/>
                </a:solidFill>
              </a:rPr>
              <a:t/>
            </a:r>
            <a:br>
              <a:rPr lang="en-US" altLang="en-US" sz="3200" b="1" dirty="0" smtClean="0">
                <a:solidFill>
                  <a:srgbClr val="C00000"/>
                </a:solidFill>
              </a:rPr>
            </a:br>
            <a:r>
              <a:rPr lang="en-US" altLang="en-US" sz="3200" b="1" dirty="0">
                <a:solidFill>
                  <a:srgbClr val="C00000"/>
                </a:solidFill>
              </a:rPr>
              <a:t/>
            </a:r>
            <a:br>
              <a:rPr lang="en-US" altLang="en-US" sz="3200" b="1" dirty="0">
                <a:solidFill>
                  <a:srgbClr val="C00000"/>
                </a:solidFill>
              </a:rPr>
            </a:br>
            <a:r>
              <a:rPr lang="en-US" altLang="en-US" sz="3200" b="1" dirty="0" smtClean="0">
                <a:solidFill>
                  <a:srgbClr val="C00000"/>
                </a:solidFill>
              </a:rPr>
              <a:t>		  </a:t>
            </a:r>
            <a:br>
              <a:rPr lang="en-US" altLang="en-US" sz="3200" b="1" dirty="0" smtClean="0">
                <a:solidFill>
                  <a:srgbClr val="C00000"/>
                </a:solidFill>
              </a:rPr>
            </a:br>
            <a:r>
              <a:rPr lang="en-US" altLang="en-US" sz="3200" b="1" dirty="0">
                <a:solidFill>
                  <a:srgbClr val="C00000"/>
                </a:solidFill>
              </a:rPr>
              <a:t/>
            </a:r>
            <a:br>
              <a:rPr lang="en-US" altLang="en-US" sz="3200" b="1" dirty="0">
                <a:solidFill>
                  <a:srgbClr val="C00000"/>
                </a:solidFill>
              </a:rPr>
            </a:br>
            <a:r>
              <a:rPr lang="en-US" altLang="en-US" sz="3200" b="1" dirty="0" smtClean="0">
                <a:solidFill>
                  <a:srgbClr val="C00000"/>
                </a:solidFill>
              </a:rPr>
              <a:t>                   </a:t>
            </a:r>
            <a:r>
              <a:rPr lang="en-US" altLang="en-US" sz="4000" b="1" dirty="0" smtClean="0">
                <a:solidFill>
                  <a:schemeClr val="accent2">
                    <a:lumMod val="50000"/>
                  </a:schemeClr>
                </a:solidFill>
              </a:rPr>
              <a:t>Product Resistance</a:t>
            </a:r>
            <a:br>
              <a:rPr lang="en-US" altLang="en-US" sz="4000" b="1" dirty="0" smtClean="0">
                <a:solidFill>
                  <a:schemeClr val="accent2">
                    <a:lumMod val="50000"/>
                  </a:schemeClr>
                </a:solidFill>
              </a:rPr>
            </a:br>
            <a:r>
              <a:rPr lang="en-US" altLang="en-US" sz="3200" b="1" dirty="0" smtClean="0">
                <a:solidFill>
                  <a:schemeClr val="accent2">
                    <a:lumMod val="50000"/>
                  </a:schemeClr>
                </a:solidFill>
              </a:rPr>
              <a:t/>
            </a:r>
            <a:br>
              <a:rPr lang="en-US" altLang="en-US" sz="3200" b="1" dirty="0" smtClean="0">
                <a:solidFill>
                  <a:schemeClr val="accent2">
                    <a:lumMod val="50000"/>
                  </a:schemeClr>
                </a:solidFill>
              </a:rPr>
            </a:br>
            <a:r>
              <a:rPr lang="en-US" altLang="en-US" sz="3200" b="1" dirty="0" smtClean="0">
                <a:solidFill>
                  <a:schemeClr val="accent2">
                    <a:lumMod val="50000"/>
                  </a:schemeClr>
                </a:solidFill>
              </a:rPr>
              <a:t>   </a:t>
            </a:r>
            <a:r>
              <a:rPr lang="en-US" altLang="en-US" sz="3200" b="1" i="1" dirty="0" smtClean="0">
                <a:solidFill>
                  <a:schemeClr val="accent1">
                    <a:lumMod val="50000"/>
                  </a:schemeClr>
                </a:solidFill>
              </a:rPr>
              <a:t>2001-2002 University of Kentucky tested 1274   </a:t>
            </a:r>
            <a:br>
              <a:rPr lang="en-US" altLang="en-US" sz="3200" b="1" i="1" dirty="0" smtClean="0">
                <a:solidFill>
                  <a:schemeClr val="accent1">
                    <a:lumMod val="50000"/>
                  </a:schemeClr>
                </a:solidFill>
              </a:rPr>
            </a:br>
            <a:r>
              <a:rPr lang="en-US" altLang="en-US" sz="3200" b="1" i="1" dirty="0">
                <a:solidFill>
                  <a:schemeClr val="accent1">
                    <a:lumMod val="50000"/>
                  </a:schemeClr>
                </a:solidFill>
              </a:rPr>
              <a:t> </a:t>
            </a:r>
            <a:r>
              <a:rPr lang="en-US" altLang="en-US" sz="3200" b="1" i="1" dirty="0" smtClean="0">
                <a:solidFill>
                  <a:schemeClr val="accent1">
                    <a:lumMod val="50000"/>
                  </a:schemeClr>
                </a:solidFill>
              </a:rPr>
              <a:t>  horses on 44 large farms in 5 southern states.</a:t>
            </a:r>
            <a:r>
              <a:rPr lang="en-US" altLang="en-US" sz="3200" b="1" i="1" dirty="0">
                <a:solidFill>
                  <a:schemeClr val="accent1">
                    <a:lumMod val="50000"/>
                  </a:schemeClr>
                </a:solidFill>
              </a:rPr>
              <a:t> </a:t>
            </a:r>
            <a:r>
              <a:rPr lang="en-US" altLang="en-US" sz="3200" b="1" i="1" dirty="0" smtClean="0">
                <a:solidFill>
                  <a:schemeClr val="accent1">
                    <a:lumMod val="50000"/>
                  </a:schemeClr>
                </a:solidFill>
              </a:rPr>
              <a:t/>
            </a:r>
            <a:br>
              <a:rPr lang="en-US" altLang="en-US" sz="3200" b="1" i="1" dirty="0" smtClean="0">
                <a:solidFill>
                  <a:schemeClr val="accent1">
                    <a:lumMod val="50000"/>
                  </a:schemeClr>
                </a:solidFill>
              </a:rPr>
            </a:br>
            <a:r>
              <a:rPr lang="en-US" altLang="en-US" sz="3200" b="1" i="1" dirty="0">
                <a:solidFill>
                  <a:schemeClr val="accent1">
                    <a:lumMod val="50000"/>
                  </a:schemeClr>
                </a:solidFill>
              </a:rPr>
              <a:t> </a:t>
            </a:r>
            <a:r>
              <a:rPr lang="en-US" altLang="en-US" sz="3200" b="1" i="1" dirty="0" smtClean="0">
                <a:solidFill>
                  <a:schemeClr val="accent1">
                    <a:lumMod val="50000"/>
                  </a:schemeClr>
                </a:solidFill>
              </a:rPr>
              <a:t>  </a:t>
            </a:r>
            <a:r>
              <a:rPr lang="en-US" altLang="en-US" sz="3200" b="1" i="1" dirty="0" smtClean="0">
                <a:solidFill>
                  <a:schemeClr val="accent2">
                    <a:lumMod val="50000"/>
                  </a:schemeClr>
                </a:solidFill>
              </a:rPr>
              <a:t>What about Pennsylvania?</a:t>
            </a:r>
            <a:br>
              <a:rPr lang="en-US" altLang="en-US" sz="3200" b="1" i="1" dirty="0" smtClean="0">
                <a:solidFill>
                  <a:schemeClr val="accent2">
                    <a:lumMod val="50000"/>
                  </a:schemeClr>
                </a:solidFill>
              </a:rPr>
            </a:br>
            <a:endParaRPr lang="en-US" altLang="en-US" sz="3200" i="1" dirty="0" smtClean="0">
              <a:solidFill>
                <a:schemeClr val="accent2">
                  <a:lumMod val="50000"/>
                </a:schemeClr>
              </a:solidFill>
            </a:endParaRPr>
          </a:p>
        </p:txBody>
      </p:sp>
      <p:sp>
        <p:nvSpPr>
          <p:cNvPr id="10" name="Content Placeholder 9"/>
          <p:cNvSpPr>
            <a:spLocks noGrp="1"/>
          </p:cNvSpPr>
          <p:nvPr>
            <p:ph sz="quarter" idx="4294967295"/>
          </p:nvPr>
        </p:nvSpPr>
        <p:spPr>
          <a:xfrm>
            <a:off x="4267200" y="2362200"/>
            <a:ext cx="4876800" cy="2895600"/>
          </a:xfrm>
        </p:spPr>
        <p:txBody>
          <a:bodyPr/>
          <a:lstStyle/>
          <a:p>
            <a:pPr eaLnBrk="1" hangingPunct="1"/>
            <a:endParaRPr lang="en-US" altLang="en-US" dirty="0" smtClean="0">
              <a:solidFill>
                <a:schemeClr val="bg1"/>
              </a:solidFill>
            </a:endParaRPr>
          </a:p>
          <a:p>
            <a:pPr eaLnBrk="1" hangingPunct="1">
              <a:buFontTx/>
              <a:buNone/>
            </a:pPr>
            <a:r>
              <a:rPr lang="en-US" altLang="en-US" sz="4400" dirty="0" smtClean="0">
                <a:solidFill>
                  <a:schemeClr val="bg1"/>
                </a:solidFill>
              </a:rPr>
              <a:t>- </a:t>
            </a:r>
            <a:r>
              <a:rPr lang="en-US" altLang="en-US" b="1" dirty="0" smtClean="0">
                <a:solidFill>
                  <a:srgbClr val="002060"/>
                </a:solidFill>
              </a:rPr>
              <a:t>97.7 %</a:t>
            </a:r>
          </a:p>
          <a:p>
            <a:pPr eaLnBrk="1" hangingPunct="1">
              <a:buFontTx/>
              <a:buNone/>
            </a:pPr>
            <a:r>
              <a:rPr lang="en-US" altLang="en-US" b="1" dirty="0" smtClean="0">
                <a:solidFill>
                  <a:srgbClr val="002060"/>
                </a:solidFill>
              </a:rPr>
              <a:t>   53.5 %</a:t>
            </a:r>
          </a:p>
          <a:p>
            <a:pPr eaLnBrk="1" hangingPunct="1">
              <a:buFontTx/>
              <a:buChar char="-"/>
            </a:pPr>
            <a:r>
              <a:rPr lang="en-US" altLang="en-US" b="1" dirty="0" smtClean="0">
                <a:solidFill>
                  <a:srgbClr val="002060"/>
                </a:solidFill>
              </a:rPr>
              <a:t>40.5 %</a:t>
            </a:r>
          </a:p>
          <a:p>
            <a:pPr eaLnBrk="1" hangingPunct="1">
              <a:buFontTx/>
              <a:buChar char="-"/>
            </a:pPr>
            <a:r>
              <a:rPr lang="en-US" altLang="en-US" b="1" dirty="0" smtClean="0">
                <a:solidFill>
                  <a:srgbClr val="002060"/>
                </a:solidFill>
              </a:rPr>
              <a:t>0 %</a:t>
            </a:r>
          </a:p>
          <a:p>
            <a:pPr marL="0" indent="0" eaLnBrk="1" hangingPunct="1">
              <a:buNone/>
            </a:pPr>
            <a:endParaRPr lang="en-US" altLang="en-US" sz="3600" b="1" dirty="0" smtClean="0">
              <a:solidFill>
                <a:srgbClr val="002060"/>
              </a:solidFill>
            </a:endParaRPr>
          </a:p>
        </p:txBody>
      </p:sp>
      <p:sp>
        <p:nvSpPr>
          <p:cNvPr id="5" name="Content Placeholder 4"/>
          <p:cNvSpPr>
            <a:spLocks noGrp="1"/>
          </p:cNvSpPr>
          <p:nvPr>
            <p:ph sz="half" idx="4294967295"/>
          </p:nvPr>
        </p:nvSpPr>
        <p:spPr>
          <a:xfrm>
            <a:off x="381000" y="3124200"/>
            <a:ext cx="6400800" cy="2286000"/>
          </a:xfrm>
        </p:spPr>
        <p:txBody>
          <a:bodyPr/>
          <a:lstStyle/>
          <a:p>
            <a:pPr marL="914400" lvl="1" indent="-514350" eaLnBrk="1" hangingPunct="1"/>
            <a:r>
              <a:rPr lang="en-US" altLang="en-US" sz="3200" b="1" dirty="0" err="1" smtClean="0">
                <a:solidFill>
                  <a:srgbClr val="002060"/>
                </a:solidFill>
              </a:rPr>
              <a:t>Fenbendazole</a:t>
            </a:r>
            <a:r>
              <a:rPr lang="en-US" altLang="en-US" sz="3200" b="1" dirty="0" smtClean="0">
                <a:solidFill>
                  <a:srgbClr val="002060"/>
                </a:solidFill>
              </a:rPr>
              <a:t>       -  </a:t>
            </a:r>
          </a:p>
          <a:p>
            <a:pPr marL="914400" lvl="1" indent="-514350" eaLnBrk="1" hangingPunct="1"/>
            <a:r>
              <a:rPr lang="en-US" altLang="en-US" sz="3200" b="1" dirty="0" smtClean="0">
                <a:solidFill>
                  <a:srgbClr val="002060"/>
                </a:solidFill>
              </a:rPr>
              <a:t>Oxibendazole 	   -</a:t>
            </a:r>
          </a:p>
          <a:p>
            <a:pPr marL="914400" lvl="1" indent="-514350" eaLnBrk="1" hangingPunct="1"/>
            <a:r>
              <a:rPr lang="en-US" altLang="en-US" sz="3200" b="1" dirty="0" smtClean="0">
                <a:solidFill>
                  <a:srgbClr val="002060"/>
                </a:solidFill>
              </a:rPr>
              <a:t>Pyrantel</a:t>
            </a:r>
          </a:p>
          <a:p>
            <a:pPr marL="914400" lvl="1" indent="-514350" eaLnBrk="1" hangingPunct="1"/>
            <a:r>
              <a:rPr lang="en-US" altLang="en-US" sz="3200" b="1" dirty="0" err="1" smtClean="0">
                <a:solidFill>
                  <a:srgbClr val="002060"/>
                </a:solidFill>
              </a:rPr>
              <a:t>Ivermectin</a:t>
            </a:r>
            <a:r>
              <a:rPr lang="en-US" altLang="en-US" sz="3200" b="1" dirty="0" smtClean="0">
                <a:solidFill>
                  <a:srgbClr val="002060"/>
                </a:solidFill>
              </a:rPr>
              <a:t> </a:t>
            </a:r>
            <a:r>
              <a:rPr lang="en-US" altLang="en-US" sz="3600" b="1" dirty="0" smtClean="0">
                <a:solidFill>
                  <a:srgbClr val="002060"/>
                </a:solidFill>
              </a:rPr>
              <a:t> </a:t>
            </a:r>
          </a:p>
        </p:txBody>
      </p:sp>
    </p:spTree>
    <p:extLst>
      <p:ext uri="{BB962C8B-B14F-4D97-AF65-F5344CB8AC3E}">
        <p14:creationId xmlns:p14="http://schemas.microsoft.com/office/powerpoint/2010/main" val="104823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3951" y="1676400"/>
            <a:ext cx="7997384" cy="4191000"/>
          </a:xfrm>
        </p:spPr>
        <p:txBody>
          <a:bodyPr/>
          <a:lstStyle/>
          <a:p>
            <a:endParaRPr lang="en-US" sz="3600" b="1" dirty="0" smtClean="0">
              <a:solidFill>
                <a:schemeClr val="accent2">
                  <a:lumMod val="50000"/>
                </a:schemeClr>
              </a:solidFill>
            </a:endParaRPr>
          </a:p>
          <a:p>
            <a:r>
              <a:rPr lang="en-US" sz="3600" b="1" dirty="0" smtClean="0">
                <a:solidFill>
                  <a:schemeClr val="accent2">
                    <a:lumMod val="50000"/>
                  </a:schemeClr>
                </a:solidFill>
              </a:rPr>
              <a:t>The New Protocol</a:t>
            </a:r>
          </a:p>
          <a:p>
            <a:endParaRPr lang="en-US" dirty="0"/>
          </a:p>
          <a:p>
            <a:r>
              <a:rPr lang="en-US" sz="2800" b="1" i="1" dirty="0" smtClean="0">
                <a:solidFill>
                  <a:schemeClr val="accent1">
                    <a:lumMod val="50000"/>
                  </a:schemeClr>
                </a:solidFill>
              </a:rPr>
              <a:t>*Use </a:t>
            </a:r>
            <a:r>
              <a:rPr lang="en-US" sz="2800" b="1" i="1" dirty="0">
                <a:solidFill>
                  <a:schemeClr val="accent1">
                    <a:lumMod val="50000"/>
                  </a:schemeClr>
                </a:solidFill>
              </a:rPr>
              <a:t>products with proven efficacy </a:t>
            </a:r>
          </a:p>
          <a:p>
            <a:r>
              <a:rPr lang="en-US" sz="2800" b="1" i="1" dirty="0" smtClean="0">
                <a:solidFill>
                  <a:schemeClr val="accent1">
                    <a:lumMod val="50000"/>
                  </a:schemeClr>
                </a:solidFill>
              </a:rPr>
              <a:t>*Administer </a:t>
            </a:r>
            <a:r>
              <a:rPr lang="en-US" sz="2800" b="1" i="1" dirty="0">
                <a:solidFill>
                  <a:schemeClr val="accent1">
                    <a:lumMod val="50000"/>
                  </a:schemeClr>
                </a:solidFill>
              </a:rPr>
              <a:t>at the appropriate time of the year </a:t>
            </a:r>
            <a:endParaRPr lang="en-US" sz="2800" b="1" i="1" dirty="0" smtClean="0">
              <a:solidFill>
                <a:schemeClr val="accent1">
                  <a:lumMod val="50000"/>
                </a:schemeClr>
              </a:solidFill>
            </a:endParaRPr>
          </a:p>
          <a:p>
            <a:r>
              <a:rPr lang="en-US" sz="2800" b="1" i="1" dirty="0" smtClean="0">
                <a:solidFill>
                  <a:schemeClr val="accent1">
                    <a:lumMod val="50000"/>
                  </a:schemeClr>
                </a:solidFill>
              </a:rPr>
              <a:t>*Deworm based </a:t>
            </a:r>
            <a:r>
              <a:rPr lang="en-US" sz="2800" b="1" i="1" dirty="0">
                <a:solidFill>
                  <a:schemeClr val="accent1">
                    <a:lumMod val="50000"/>
                  </a:schemeClr>
                </a:solidFill>
              </a:rPr>
              <a:t>on the parasite burdens of individual </a:t>
            </a:r>
            <a:r>
              <a:rPr lang="en-US" sz="2800" b="1" i="1" dirty="0" smtClean="0">
                <a:solidFill>
                  <a:schemeClr val="accent1">
                    <a:lumMod val="50000"/>
                  </a:schemeClr>
                </a:solidFill>
              </a:rPr>
              <a:t> </a:t>
            </a:r>
          </a:p>
          <a:p>
            <a:r>
              <a:rPr lang="en-US" sz="2800" b="1" i="1" dirty="0">
                <a:solidFill>
                  <a:schemeClr val="accent1">
                    <a:lumMod val="50000"/>
                  </a:schemeClr>
                </a:solidFill>
              </a:rPr>
              <a:t> </a:t>
            </a:r>
            <a:r>
              <a:rPr lang="en-US" sz="2800" b="1" i="1" dirty="0" smtClean="0">
                <a:solidFill>
                  <a:schemeClr val="accent1">
                    <a:lumMod val="50000"/>
                  </a:schemeClr>
                </a:solidFill>
              </a:rPr>
              <a:t>  horses</a:t>
            </a:r>
            <a:endParaRPr lang="en-US" sz="2400" b="1" i="1" dirty="0" smtClean="0">
              <a:solidFill>
                <a:schemeClr val="accent1">
                  <a:lumMod val="50000"/>
                </a:schemeClr>
              </a:solidFill>
            </a:endParaRPr>
          </a:p>
          <a:p>
            <a:endParaRPr lang="en-US" sz="2400" b="1" dirty="0">
              <a:solidFill>
                <a:schemeClr val="accent1">
                  <a:lumMod val="50000"/>
                </a:schemeClr>
              </a:solidFill>
            </a:endParaRPr>
          </a:p>
          <a:p>
            <a:r>
              <a:rPr lang="en-US" b="1" i="1" dirty="0" smtClean="0">
                <a:solidFill>
                  <a:schemeClr val="accent2">
                    <a:lumMod val="50000"/>
                  </a:schemeClr>
                </a:solidFill>
              </a:rPr>
              <a:t>The question you need to ask is what are you most </a:t>
            </a:r>
          </a:p>
          <a:p>
            <a:r>
              <a:rPr lang="en-US" b="1" i="1" dirty="0" smtClean="0">
                <a:solidFill>
                  <a:schemeClr val="accent2">
                    <a:lumMod val="50000"/>
                  </a:schemeClr>
                </a:solidFill>
              </a:rPr>
              <a:t>afraid of – allowing your horses </a:t>
            </a:r>
            <a:r>
              <a:rPr lang="en-US" b="1" i="1" dirty="0">
                <a:solidFill>
                  <a:schemeClr val="accent2">
                    <a:lumMod val="50000"/>
                  </a:schemeClr>
                </a:solidFill>
              </a:rPr>
              <a:t>t</a:t>
            </a:r>
            <a:r>
              <a:rPr lang="en-US" b="1" i="1" dirty="0" smtClean="0">
                <a:solidFill>
                  <a:schemeClr val="accent2">
                    <a:lumMod val="50000"/>
                  </a:schemeClr>
                </a:solidFill>
              </a:rPr>
              <a:t>o retain some </a:t>
            </a:r>
          </a:p>
          <a:p>
            <a:r>
              <a:rPr lang="en-US" b="1" i="1" dirty="0" smtClean="0">
                <a:solidFill>
                  <a:schemeClr val="accent2">
                    <a:lumMod val="50000"/>
                  </a:schemeClr>
                </a:solidFill>
              </a:rPr>
              <a:t>parasites or developing anthelmintic</a:t>
            </a:r>
          </a:p>
          <a:p>
            <a:r>
              <a:rPr lang="en-US" b="1" i="1" dirty="0">
                <a:solidFill>
                  <a:schemeClr val="accent2">
                    <a:lumMod val="50000"/>
                  </a:schemeClr>
                </a:solidFill>
              </a:rPr>
              <a:t>r</a:t>
            </a:r>
            <a:r>
              <a:rPr lang="en-US" b="1" i="1" dirty="0" smtClean="0">
                <a:solidFill>
                  <a:schemeClr val="accent2">
                    <a:lumMod val="50000"/>
                  </a:schemeClr>
                </a:solidFill>
              </a:rPr>
              <a:t>esistant parasites that can no longer be killed</a:t>
            </a:r>
            <a:r>
              <a:rPr lang="en-US" b="1" i="1" dirty="0" smtClean="0">
                <a:solidFill>
                  <a:schemeClr val="accent2">
                    <a:lumMod val="75000"/>
                  </a:schemeClr>
                </a:solidFill>
              </a:rPr>
              <a:t>. </a:t>
            </a:r>
            <a:endParaRPr lang="en-US" b="1" i="1" dirty="0">
              <a:solidFill>
                <a:schemeClr val="accent2">
                  <a:lumMod val="75000"/>
                </a:schemeClr>
              </a:solidFill>
            </a:endParaRPr>
          </a:p>
          <a:p>
            <a:endParaRPr lang="en-US" dirty="0">
              <a:solidFill>
                <a:schemeClr val="accent2">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581400"/>
            <a:ext cx="21336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89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4&quot;&gt;&lt;/object&gt;&lt;/object&gt;&lt;/database&gt;"/>
  <p:tag name="SECTOMILLISECCONVERTED" val="1"/>
</p:tagLst>
</file>

<file path=ppt/theme/theme1.xml><?xml version="1.0" encoding="utf-8"?>
<a:theme xmlns:a="http://schemas.openxmlformats.org/drawingml/2006/main" name="Extension_Powerpoint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Extension_Powerpoint_White</Template>
  <TotalTime>4193</TotalTime>
  <Words>1300</Words>
  <Application>Microsoft Office PowerPoint</Application>
  <PresentationFormat>On-screen Show (4:3)</PresentationFormat>
  <Paragraphs>272</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Verdana</vt:lpstr>
      <vt:lpstr>Extension_Powerpoint_White</vt:lpstr>
      <vt:lpstr>The Penn State Parasite Project </vt:lpstr>
      <vt:lpstr> Changing Minds One at a Time  “By now virtually every equine veterinarian in this country knows that regularly scheduled, across the board deworming is a bad idea. And I know many horse people do as well.  But how many people have acted on this information and changed their approach to parasite control. Not nearly enough.”  Dr. Martin Nielsen , DVM&lt; PhD, DECK, DACVM quoted in Equus magazine </vt:lpstr>
      <vt:lpstr>PowerPoint Presentation</vt:lpstr>
      <vt:lpstr>  Parasite Control Misconceptions</vt:lpstr>
      <vt:lpstr> History of Parasite Control</vt:lpstr>
      <vt:lpstr>PowerPoint Presentation</vt:lpstr>
      <vt:lpstr>PowerPoint Presentation</vt:lpstr>
      <vt:lpstr>                           Product Resistance     2001-2002 University of Kentucky tested 1274       horses on 44 large farms in 5 southern states.     What about Pennsylvania? </vt:lpstr>
      <vt:lpstr>PowerPoint Presentation</vt:lpstr>
      <vt:lpstr>Penn State Parasite Project Goals</vt:lpstr>
      <vt:lpstr> Eliciting Change…………….. “In order to empower horse owners to make changes to their deworming program it is necessary to provide them with the  knowledge and skills necessary to be confident that they are making good management decisions.”</vt:lpstr>
      <vt:lpstr>PowerPoint Presentation</vt:lpstr>
      <vt:lpstr>PowerPoint Presentation</vt:lpstr>
      <vt:lpstr>Determining Product Resistance Using Fecal Egg Count Reduction (FECR) Tests</vt:lpstr>
      <vt:lpstr>   Windy Hill Farm</vt:lpstr>
      <vt:lpstr> Dewormer Resistance on PA Farms Pyrantel     *    * 300-500 eggs per gram ** Farms with 3 or more horses that were moderate or high shedders ***Farm average egg shedding was reduced less than 90%  ****Farm average egg shedding reduction was at least 90%    </vt:lpstr>
      <vt:lpstr> Dewormer Resistance on PA Farms Fenbendazole     *    * 300-500 eggs per gram ** Farms with 3 or more horses that were moderate or high shedders ***Farm average egg shedding was reduced less than 90%  ****Farm average egg shedding reduction was at least 90%    </vt:lpstr>
      <vt:lpstr> Dewormer Resistance on PA Farms Ivermectin     *    * 300-500 eggs per gram ** Farms with 3 or more horses that were moderate or high shedders ***Farm average egg shedding was reduced less than 95%  ****Farm average egg shedding reduction was at least 95%    </vt:lpstr>
      <vt:lpstr>       Farm Partner Survey Results 100%  were able to identify high shedders. 95%    were able to identify horses with good immunity against small               strongyles. 95%    were able to identify products that were viable on the farm. 81%    reduced the use of dewormers. 100%  had increased confidence in surveillance based deworming.  100%  planned to continue to use FECs in their deworming program. 68%    adopted practices to improve pastures to reduce parasite               exposure. 45%    removed manure from pastures. 79%    stopped harrowing pastures or restricted harrowing to fall. 97%    remained in the project.</vt:lpstr>
      <vt:lpstr>Other Factors Being Evaluated  </vt:lpstr>
      <vt:lpstr>Equus Magazine</vt:lpstr>
      <vt:lpstr>Conclusions  </vt:lpstr>
      <vt:lpstr>PowerPoint Presentation</vt:lpstr>
      <vt:lpstr>PowerPoint Presentation</vt:lpstr>
      <vt:lpstr>Presentation Contributors</vt:lpstr>
    </vt:vector>
  </TitlesOfParts>
  <Company>Penn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Foulk</dc:creator>
  <cp:lastModifiedBy>Donna Foulk</cp:lastModifiedBy>
  <cp:revision>179</cp:revision>
  <cp:lastPrinted>2017-03-17T18:10:47Z</cp:lastPrinted>
  <dcterms:created xsi:type="dcterms:W3CDTF">2015-01-01T19:48:47Z</dcterms:created>
  <dcterms:modified xsi:type="dcterms:W3CDTF">2017-09-30T09:21:16Z</dcterms:modified>
</cp:coreProperties>
</file>