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59" r:id="rId3"/>
    <p:sldId id="263" r:id="rId4"/>
    <p:sldId id="278" r:id="rId5"/>
    <p:sldId id="271" r:id="rId6"/>
    <p:sldId id="258" r:id="rId7"/>
    <p:sldId id="260" r:id="rId8"/>
    <p:sldId id="272" r:id="rId9"/>
    <p:sldId id="273" r:id="rId10"/>
    <p:sldId id="274" r:id="rId11"/>
    <p:sldId id="275" r:id="rId12"/>
    <p:sldId id="276" r:id="rId13"/>
    <p:sldId id="277" r:id="rId14"/>
    <p:sldId id="279" r:id="rId15"/>
    <p:sldId id="286" r:id="rId16"/>
    <p:sldId id="287" r:id="rId17"/>
    <p:sldId id="257" r:id="rId18"/>
    <p:sldId id="262" r:id="rId19"/>
    <p:sldId id="282" r:id="rId20"/>
    <p:sldId id="281" r:id="rId21"/>
    <p:sldId id="283" r:id="rId22"/>
    <p:sldId id="284" r:id="rId23"/>
    <p:sldId id="285" r:id="rId24"/>
    <p:sldId id="267" r:id="rId25"/>
    <p:sldId id="270" r:id="rId26"/>
    <p:sldId id="261" r:id="rId27"/>
    <p:sldId id="264" r:id="rId28"/>
    <p:sldId id="266" r:id="rId29"/>
    <p:sldId id="265" r:id="rId30"/>
    <p:sldId id="268"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60"/>
  </p:normalViewPr>
  <p:slideViewPr>
    <p:cSldViewPr snapToGrid="0">
      <p:cViewPr varScale="1">
        <p:scale>
          <a:sx n="109" d="100"/>
          <a:sy n="109"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1AE6-6E1B-467A-8831-6D5D8F77C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9423C-A8DA-4F64-8B8B-F2AAF4D95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3BCD96-6EC3-4F80-87BD-B4A08DBB3C8F}"/>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63F69C6D-2D90-46BF-91A3-FE0DB5D9E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29CB2-3ADE-4334-94E0-3057FEDD12E0}"/>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381113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DE3C-6E4A-4AC4-9BB5-15E1673F81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947DA4-EA5A-4C0A-96B4-6F5E5BD630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28B12-E82D-461F-B65D-C261EA106B98}"/>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51551DF1-0836-481E-8CCE-D6AF553B2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465A7-EC4B-49BA-AF81-07F505F46F52}"/>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51408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9514E-62B8-4505-91C5-940E51599B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D7937-7E85-4527-9DEF-D02DE487D4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2203C-7EBC-4124-AC1B-7B74CD5C71B4}"/>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770C8126-D63A-47B3-A079-3F89355A9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E6934-46C6-4712-8BD3-789564D98A61}"/>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168349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9836-EE73-48A7-8F35-4163FAC2F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D2580-F0FF-45E1-BA37-E62E91475E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31019-A1A3-46FC-9904-8F1980B46EF0}"/>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90771C18-729B-40F7-9FB9-6F413804D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7BA31-23FC-4EF5-8971-5346880196B9}"/>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15530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E7BE-18F6-4F04-A7AA-3047CE1CB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1F2C5-958D-4391-8DFB-C03E13357F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4568F2-5AE2-415C-B4AD-F56CD547A914}"/>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2E2EC982-10A0-4D60-B1AB-44E24AE25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8DF72-966C-4872-994A-B0FD02F24E0E}"/>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256435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3137-0AE2-478E-B95F-A40F3F594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27A5C-3648-4876-8BFF-5AC88925D7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6836B-6DA5-4DBA-8E2A-4A21FB607D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E7D0A6-899B-4B3B-B9ED-BF76E73FB059}"/>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6" name="Footer Placeholder 5">
            <a:extLst>
              <a:ext uri="{FF2B5EF4-FFF2-40B4-BE49-F238E27FC236}">
                <a16:creationId xmlns:a16="http://schemas.microsoft.com/office/drawing/2014/main" id="{0FA0AA5C-362A-4E34-BE69-C79D51A56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DAF54-CFBE-45E9-9065-2B80F9300881}"/>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5418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B0C2-52D0-4E20-A7E4-C79A3949F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DE96A0-BE8C-42FA-BC17-30FAE864C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7DC9AC-2659-4DA0-8D37-4578A4E157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C46F20-E832-4661-AC16-85F2FF433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265C00-9E22-4CCB-A893-1522946481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930837-A642-4181-8291-4168228B4F67}"/>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8" name="Footer Placeholder 7">
            <a:extLst>
              <a:ext uri="{FF2B5EF4-FFF2-40B4-BE49-F238E27FC236}">
                <a16:creationId xmlns:a16="http://schemas.microsoft.com/office/drawing/2014/main" id="{6EFF3BB8-A84B-4F59-959F-EAA0DE700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15227-A5BC-42A6-8B12-BC2CD5438673}"/>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328723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47E1-4AD3-4518-9788-4DBF43CF9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5EA6C6-6FFA-43E6-9254-7BB9EBD0B150}"/>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4" name="Footer Placeholder 3">
            <a:extLst>
              <a:ext uri="{FF2B5EF4-FFF2-40B4-BE49-F238E27FC236}">
                <a16:creationId xmlns:a16="http://schemas.microsoft.com/office/drawing/2014/main" id="{F549F5F8-B85C-48E1-8625-554CAE261E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1C7BC8-3B7A-4C53-88FB-4EB048224BC9}"/>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321046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1330D-D660-4A83-9BCF-1FE85B50F750}"/>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3" name="Footer Placeholder 2">
            <a:extLst>
              <a:ext uri="{FF2B5EF4-FFF2-40B4-BE49-F238E27FC236}">
                <a16:creationId xmlns:a16="http://schemas.microsoft.com/office/drawing/2014/main" id="{C4D239E5-2B40-4186-A53B-DFC81A9C6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FA3CE-A6D7-4E7E-ACE6-00D237F11FF8}"/>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304754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388D-BC29-423E-89D4-E4D53FEC6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11B81-A99F-4430-97F2-6472BF615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0D35A-07C4-46DD-8BBF-47A57D709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E86846-A7CF-49AC-9E7A-300754DA66D8}"/>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6" name="Footer Placeholder 5">
            <a:extLst>
              <a:ext uri="{FF2B5EF4-FFF2-40B4-BE49-F238E27FC236}">
                <a16:creationId xmlns:a16="http://schemas.microsoft.com/office/drawing/2014/main" id="{411F28CD-C439-4A1B-9B88-1506AD1A5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AB275-37C6-459F-982C-E3A3857332BB}"/>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353383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6A7F-AAF1-4604-8D55-56C7FF064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35AEEB-1028-40BA-9462-ADEBE4C17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58978-B629-4452-B1CB-3DCAABDF7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8616AD-7335-4F34-B47B-232BD0B22C20}"/>
              </a:ext>
            </a:extLst>
          </p:cNvPr>
          <p:cNvSpPr>
            <a:spLocks noGrp="1"/>
          </p:cNvSpPr>
          <p:nvPr>
            <p:ph type="dt" sz="half" idx="10"/>
          </p:nvPr>
        </p:nvSpPr>
        <p:spPr/>
        <p:txBody>
          <a:bodyPr/>
          <a:lstStyle/>
          <a:p>
            <a:fld id="{832FF3DD-B7E5-4874-8933-D5289F6F3324}" type="datetimeFigureOut">
              <a:rPr lang="en-US" smtClean="0"/>
              <a:t>6/5/20</a:t>
            </a:fld>
            <a:endParaRPr lang="en-US"/>
          </a:p>
        </p:txBody>
      </p:sp>
      <p:sp>
        <p:nvSpPr>
          <p:cNvPr id="6" name="Footer Placeholder 5">
            <a:extLst>
              <a:ext uri="{FF2B5EF4-FFF2-40B4-BE49-F238E27FC236}">
                <a16:creationId xmlns:a16="http://schemas.microsoft.com/office/drawing/2014/main" id="{AE4B4994-38D6-4DD5-A08F-6D499E73D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DA3D5-F5D1-41FC-9EFF-030CBE46845A}"/>
              </a:ext>
            </a:extLst>
          </p:cNvPr>
          <p:cNvSpPr>
            <a:spLocks noGrp="1"/>
          </p:cNvSpPr>
          <p:nvPr>
            <p:ph type="sldNum" sz="quarter" idx="12"/>
          </p:nvPr>
        </p:nvSpPr>
        <p:spPr/>
        <p:txBody>
          <a:bodyPr/>
          <a:lstStyle/>
          <a:p>
            <a:fld id="{25C2C544-42B2-4862-99EB-DE50B18451E9}" type="slidenum">
              <a:rPr lang="en-US" smtClean="0"/>
              <a:t>‹#›</a:t>
            </a:fld>
            <a:endParaRPr lang="en-US"/>
          </a:p>
        </p:txBody>
      </p:sp>
    </p:spTree>
    <p:extLst>
      <p:ext uri="{BB962C8B-B14F-4D97-AF65-F5344CB8AC3E}">
        <p14:creationId xmlns:p14="http://schemas.microsoft.com/office/powerpoint/2010/main" val="115382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467DA-B217-489A-8B3D-53B65214C9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94441-6893-4EA0-84AB-175C25086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472DD-4AAF-4021-9FDF-F43BC3B66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FF3DD-B7E5-4874-8933-D5289F6F3324}" type="datetimeFigureOut">
              <a:rPr lang="en-US" smtClean="0"/>
              <a:t>6/5/20</a:t>
            </a:fld>
            <a:endParaRPr lang="en-US"/>
          </a:p>
        </p:txBody>
      </p:sp>
      <p:sp>
        <p:nvSpPr>
          <p:cNvPr id="5" name="Footer Placeholder 4">
            <a:extLst>
              <a:ext uri="{FF2B5EF4-FFF2-40B4-BE49-F238E27FC236}">
                <a16:creationId xmlns:a16="http://schemas.microsoft.com/office/drawing/2014/main" id="{A392539F-F848-437E-924D-349BD7438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3A6F84-33C5-4371-91ED-AA3036854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2C544-42B2-4862-99EB-DE50B18451E9}" type="slidenum">
              <a:rPr lang="en-US" smtClean="0"/>
              <a:t>‹#›</a:t>
            </a:fld>
            <a:endParaRPr lang="en-US"/>
          </a:p>
        </p:txBody>
      </p:sp>
    </p:spTree>
    <p:extLst>
      <p:ext uri="{BB962C8B-B14F-4D97-AF65-F5344CB8AC3E}">
        <p14:creationId xmlns:p14="http://schemas.microsoft.com/office/powerpoint/2010/main" val="304982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24.emf"/><Relationship Id="rId4" Type="http://schemas.openxmlformats.org/officeDocument/2006/relationships/package" Target="../embeddings/Microsoft_Excel_Worksheet2.xlsx"/></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66D7-CDCA-4EE5-B57C-80AE06E5E3F9}"/>
              </a:ext>
            </a:extLst>
          </p:cNvPr>
          <p:cNvSpPr>
            <a:spLocks noGrp="1"/>
          </p:cNvSpPr>
          <p:nvPr>
            <p:ph type="ctrTitle"/>
          </p:nvPr>
        </p:nvSpPr>
        <p:spPr/>
        <p:txBody>
          <a:bodyPr>
            <a:normAutofit fontScale="90000"/>
          </a:bodyPr>
          <a:lstStyle/>
          <a:p>
            <a:r>
              <a:rPr lang="en-US" b="1" dirty="0"/>
              <a:t>Finding the right mix of Cover Crops in a Sweetcorn and Snap Bean operation in the Midwest</a:t>
            </a:r>
          </a:p>
        </p:txBody>
      </p:sp>
      <p:sp>
        <p:nvSpPr>
          <p:cNvPr id="3" name="Subtitle 2">
            <a:extLst>
              <a:ext uri="{FF2B5EF4-FFF2-40B4-BE49-F238E27FC236}">
                <a16:creationId xmlns:a16="http://schemas.microsoft.com/office/drawing/2014/main" id="{9A7E8E9C-A886-471B-838E-65816DEB0832}"/>
              </a:ext>
            </a:extLst>
          </p:cNvPr>
          <p:cNvSpPr>
            <a:spLocks noGrp="1"/>
          </p:cNvSpPr>
          <p:nvPr>
            <p:ph type="subTitle" idx="1"/>
          </p:nvPr>
        </p:nvSpPr>
        <p:spPr>
          <a:xfrm>
            <a:off x="1524000" y="4438359"/>
            <a:ext cx="9144000" cy="1655762"/>
          </a:xfrm>
        </p:spPr>
        <p:txBody>
          <a:bodyPr/>
          <a:lstStyle/>
          <a:p>
            <a:r>
              <a:rPr lang="en-US" dirty="0"/>
              <a:t>Mark O’Rourke</a:t>
            </a:r>
          </a:p>
          <a:p>
            <a:r>
              <a:rPr lang="en-US" dirty="0"/>
              <a:t>O’Rourke Family Gardens</a:t>
            </a:r>
          </a:p>
          <a:p>
            <a:r>
              <a:rPr lang="en-US" dirty="0"/>
              <a:t>Downs, Illinois</a:t>
            </a:r>
          </a:p>
        </p:txBody>
      </p:sp>
      <p:pic>
        <p:nvPicPr>
          <p:cNvPr id="4" name="Picture 3">
            <a:extLst>
              <a:ext uri="{FF2B5EF4-FFF2-40B4-BE49-F238E27FC236}">
                <a16:creationId xmlns:a16="http://schemas.microsoft.com/office/drawing/2014/main" id="{543455AA-DE84-4495-9814-DB0336FBA939}"/>
              </a:ext>
            </a:extLst>
          </p:cNvPr>
          <p:cNvPicPr>
            <a:picLocks noChangeAspect="1"/>
          </p:cNvPicPr>
          <p:nvPr/>
        </p:nvPicPr>
        <p:blipFill>
          <a:blip r:embed="rId2"/>
          <a:stretch>
            <a:fillRect/>
          </a:stretch>
        </p:blipFill>
        <p:spPr>
          <a:xfrm>
            <a:off x="10668000" y="5735637"/>
            <a:ext cx="1042506" cy="816935"/>
          </a:xfrm>
          <a:prstGeom prst="rect">
            <a:avLst/>
          </a:prstGeom>
        </p:spPr>
      </p:pic>
    </p:spTree>
    <p:extLst>
      <p:ext uri="{BB962C8B-B14F-4D97-AF65-F5344CB8AC3E}">
        <p14:creationId xmlns:p14="http://schemas.microsoft.com/office/powerpoint/2010/main" val="403264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8950-8169-479A-82B7-F700AF13FBA6}"/>
              </a:ext>
            </a:extLst>
          </p:cNvPr>
          <p:cNvSpPr>
            <a:spLocks noGrp="1"/>
          </p:cNvSpPr>
          <p:nvPr>
            <p:ph type="title"/>
          </p:nvPr>
        </p:nvSpPr>
        <p:spPr/>
        <p:txBody>
          <a:bodyPr>
            <a:normAutofit/>
          </a:bodyPr>
          <a:lstStyle/>
          <a:p>
            <a:pPr algn="ctr"/>
            <a:r>
              <a:rPr lang="en-US" sz="4800" b="1" dirty="0"/>
              <a:t>Snap Bean Cover Crop Evaluation</a:t>
            </a:r>
          </a:p>
        </p:txBody>
      </p:sp>
      <p:pic>
        <p:nvPicPr>
          <p:cNvPr id="1026" name="Picture 2" descr="SARE - Sustainable Agriculture Research and Education">
            <a:extLst>
              <a:ext uri="{FF2B5EF4-FFF2-40B4-BE49-F238E27FC236}">
                <a16:creationId xmlns:a16="http://schemas.microsoft.com/office/drawing/2014/main" id="{3459D353-6B19-435F-94E6-A2288F2DF6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936C3D8-440E-4676-ACFC-A0412540A39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b="1" dirty="0"/>
              <a:t>Cereal Rye plus Hairy Vetch</a:t>
            </a:r>
          </a:p>
          <a:p>
            <a:r>
              <a:rPr lang="en-US" dirty="0"/>
              <a:t>Fast growing in warm conditions</a:t>
            </a:r>
          </a:p>
          <a:p>
            <a:r>
              <a:rPr lang="en-US" dirty="0"/>
              <a:t>Hairy vetch adds a desirable quality in this blend</a:t>
            </a:r>
          </a:p>
          <a:p>
            <a:r>
              <a:rPr lang="en-US" dirty="0"/>
              <a:t>Relatively easy termination with herbicides at early vegetative stages</a:t>
            </a:r>
          </a:p>
          <a:p>
            <a:r>
              <a:rPr lang="en-US" dirty="0"/>
              <a:t>Will over-winter well in Central Illinois</a:t>
            </a:r>
          </a:p>
          <a:p>
            <a:r>
              <a:rPr lang="en-US" dirty="0"/>
              <a:t>Provides good Winter Annual weed suppression</a:t>
            </a:r>
          </a:p>
          <a:p>
            <a:r>
              <a:rPr lang="en-US" dirty="0"/>
              <a:t>Considering increasing hairy vetch percentage in blend</a:t>
            </a:r>
          </a:p>
          <a:p>
            <a:r>
              <a:rPr lang="en-US" dirty="0"/>
              <a:t>Potential for growth of this cover to outpace need to terminate, especially if the growing season is wet</a:t>
            </a:r>
          </a:p>
          <a:p>
            <a:r>
              <a:rPr lang="en-US" dirty="0"/>
              <a:t>Hairy Vetch may provide some benefit to pollinators if this blend is terminated late in growing season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34246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8950-8169-479A-82B7-F700AF13FBA6}"/>
              </a:ext>
            </a:extLst>
          </p:cNvPr>
          <p:cNvSpPr>
            <a:spLocks noGrp="1"/>
          </p:cNvSpPr>
          <p:nvPr>
            <p:ph type="title"/>
          </p:nvPr>
        </p:nvSpPr>
        <p:spPr/>
        <p:txBody>
          <a:bodyPr>
            <a:normAutofit/>
          </a:bodyPr>
          <a:lstStyle/>
          <a:p>
            <a:pPr algn="ctr"/>
            <a:r>
              <a:rPr lang="en-US" sz="4800" b="1" dirty="0"/>
              <a:t>Snap Bean Cover Crop Evaluation</a:t>
            </a:r>
          </a:p>
        </p:txBody>
      </p:sp>
      <p:pic>
        <p:nvPicPr>
          <p:cNvPr id="1026" name="Picture 2" descr="SARE - Sustainable Agriculture Research and Education">
            <a:extLst>
              <a:ext uri="{FF2B5EF4-FFF2-40B4-BE49-F238E27FC236}">
                <a16:creationId xmlns:a16="http://schemas.microsoft.com/office/drawing/2014/main" id="{3459D353-6B19-435F-94E6-A2288F2DF6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936C3D8-440E-4676-ACFC-A0412540A39B}"/>
              </a:ext>
            </a:extLst>
          </p:cNvPr>
          <p:cNvSpPr>
            <a:spLocks noGrp="1"/>
          </p:cNvSpPr>
          <p:nvPr>
            <p:ph idx="1"/>
          </p:nvPr>
        </p:nvSpPr>
        <p:spPr/>
        <p:txBody>
          <a:bodyPr>
            <a:normAutofit/>
          </a:bodyPr>
          <a:lstStyle/>
          <a:p>
            <a:pPr marL="0" indent="0">
              <a:buNone/>
            </a:pPr>
            <a:r>
              <a:rPr lang="en-US" b="1" dirty="0"/>
              <a:t>BUCKWHEAT</a:t>
            </a:r>
          </a:p>
          <a:p>
            <a:r>
              <a:rPr lang="en-US" dirty="0"/>
              <a:t>Fast growing in warm conditions</a:t>
            </a:r>
          </a:p>
          <a:p>
            <a:r>
              <a:rPr lang="en-US" dirty="0"/>
              <a:t>Attractive blend of 3 cover crop species</a:t>
            </a:r>
          </a:p>
          <a:p>
            <a:r>
              <a:rPr lang="en-US" dirty="0"/>
              <a:t>Will terminate with first frost</a:t>
            </a:r>
          </a:p>
          <a:p>
            <a:r>
              <a:rPr lang="en-US" dirty="0"/>
              <a:t>Provides limited Winter Annual weed suppression</a:t>
            </a:r>
          </a:p>
          <a:p>
            <a:r>
              <a:rPr lang="en-US" dirty="0"/>
              <a:t>Will allow soil to warm earlier than soils with growing cover in Spring</a:t>
            </a:r>
          </a:p>
          <a:p>
            <a:r>
              <a:rPr lang="en-US" dirty="0"/>
              <a:t>Needs to be planted August through Early September for adequate growth prior to first frost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4075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5"/>
            <a:ext cx="7551198" cy="4351338"/>
          </a:xfrm>
        </p:spPr>
        <p:txBody>
          <a:bodyPr/>
          <a:lstStyle/>
          <a:p>
            <a:pPr marL="0" indent="0">
              <a:buNone/>
            </a:pPr>
            <a:r>
              <a:rPr lang="en-US" b="1" dirty="0"/>
              <a:t>PROJECT RECOMENDATION</a:t>
            </a:r>
          </a:p>
          <a:p>
            <a:pPr marL="0" indent="0">
              <a:buNone/>
            </a:pPr>
            <a:r>
              <a:rPr lang="en-US" b="1" dirty="0"/>
              <a:t>– EARLY GROWING SEASON</a:t>
            </a:r>
          </a:p>
          <a:p>
            <a:r>
              <a:rPr lang="en-US" dirty="0"/>
              <a:t>Will plan to use </a:t>
            </a:r>
            <a:r>
              <a:rPr lang="en-US" dirty="0" err="1"/>
              <a:t>NitroMax</a:t>
            </a:r>
            <a:r>
              <a:rPr lang="en-US" dirty="0"/>
              <a:t> Blend in areas where first snap bean planting is scheduled</a:t>
            </a:r>
          </a:p>
          <a:p>
            <a:r>
              <a:rPr lang="en-US" dirty="0"/>
              <a:t>Continue to experiment with Buckwheat when there is an opportunity to seed late August into early September.</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83413"/>
            <a:ext cx="10515600" cy="1325563"/>
          </a:xfrm>
        </p:spPr>
        <p:txBody>
          <a:bodyPr/>
          <a:lstStyle/>
          <a:p>
            <a:r>
              <a:rPr lang="en-US" b="1" dirty="0"/>
              <a:t>Snap Bean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316947" y="5768495"/>
            <a:ext cx="1042506" cy="816935"/>
          </a:xfrm>
          <a:prstGeom prst="rect">
            <a:avLst/>
          </a:prstGeom>
        </p:spPr>
      </p:pic>
      <p:pic>
        <p:nvPicPr>
          <p:cNvPr id="9" name="Picture 8">
            <a:extLst>
              <a:ext uri="{FF2B5EF4-FFF2-40B4-BE49-F238E27FC236}">
                <a16:creationId xmlns:a16="http://schemas.microsoft.com/office/drawing/2014/main" id="{1C714BAA-9285-4AE5-ABBA-3D949D08EC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410843" y="2076844"/>
            <a:ext cx="6176961" cy="3385351"/>
          </a:xfrm>
          <a:prstGeom prst="rect">
            <a:avLst/>
          </a:prstGeom>
        </p:spPr>
      </p:pic>
    </p:spTree>
    <p:extLst>
      <p:ext uri="{BB962C8B-B14F-4D97-AF65-F5344CB8AC3E}">
        <p14:creationId xmlns:p14="http://schemas.microsoft.com/office/powerpoint/2010/main" val="266401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199" y="1825625"/>
            <a:ext cx="7524565" cy="4351338"/>
          </a:xfrm>
        </p:spPr>
        <p:txBody>
          <a:bodyPr/>
          <a:lstStyle/>
          <a:p>
            <a:pPr marL="0" indent="0">
              <a:buNone/>
            </a:pPr>
            <a:r>
              <a:rPr lang="en-US" b="1" dirty="0"/>
              <a:t>PROJECT RECOMENDATION</a:t>
            </a:r>
          </a:p>
          <a:p>
            <a:pPr marL="0" indent="0">
              <a:buNone/>
            </a:pPr>
            <a:r>
              <a:rPr lang="en-US" b="1" dirty="0"/>
              <a:t>– MID to LATE SEASON</a:t>
            </a:r>
          </a:p>
          <a:p>
            <a:r>
              <a:rPr lang="en-US" dirty="0"/>
              <a:t>Will plan to use a Cereal Rye &amp; Hairy Vetch blend for soil building qualities</a:t>
            </a:r>
          </a:p>
          <a:p>
            <a:r>
              <a:rPr lang="en-US" dirty="0"/>
              <a:t>Will continue to develop practical equipment to have as a tool to manage/terminate Cereal Rye in addition to using herbicides</a:t>
            </a:r>
          </a:p>
          <a:p>
            <a:r>
              <a:rPr lang="en-US" dirty="0"/>
              <a:t>Need to be vigilant in managing this combination</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83413"/>
            <a:ext cx="10515600" cy="1325563"/>
          </a:xfrm>
        </p:spPr>
        <p:txBody>
          <a:bodyPr/>
          <a:lstStyle/>
          <a:p>
            <a:r>
              <a:rPr lang="en-US" b="1" dirty="0"/>
              <a:t>Snap Bean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316947" y="5768495"/>
            <a:ext cx="1042506" cy="816935"/>
          </a:xfrm>
          <a:prstGeom prst="rect">
            <a:avLst/>
          </a:prstGeom>
        </p:spPr>
      </p:pic>
      <p:pic>
        <p:nvPicPr>
          <p:cNvPr id="2" name="Picture 1">
            <a:extLst>
              <a:ext uri="{FF2B5EF4-FFF2-40B4-BE49-F238E27FC236}">
                <a16:creationId xmlns:a16="http://schemas.microsoft.com/office/drawing/2014/main" id="{A1DC297E-45FB-43EC-A200-CF375F3CEF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2053" y="1202924"/>
            <a:ext cx="3559947" cy="5655076"/>
          </a:xfrm>
          <a:prstGeom prst="rect">
            <a:avLst/>
          </a:prstGeom>
        </p:spPr>
      </p:pic>
    </p:spTree>
    <p:extLst>
      <p:ext uri="{BB962C8B-B14F-4D97-AF65-F5344CB8AC3E}">
        <p14:creationId xmlns:p14="http://schemas.microsoft.com/office/powerpoint/2010/main" val="292127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BC8CD1-1595-43B7-B65A-7CC76627A85D}"/>
              </a:ext>
            </a:extLst>
          </p:cNvPr>
          <p:cNvSpPr txBox="1">
            <a:spLocks noGrp="1"/>
          </p:cNvSpPr>
          <p:nvPr>
            <p:ph type="title"/>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Fall Sweetcorn Cover Crop Evaluation</a:t>
            </a:r>
          </a:p>
        </p:txBody>
      </p:sp>
      <p:pic>
        <p:nvPicPr>
          <p:cNvPr id="5" name="Picture 4">
            <a:extLst>
              <a:ext uri="{FF2B5EF4-FFF2-40B4-BE49-F238E27FC236}">
                <a16:creationId xmlns:a16="http://schemas.microsoft.com/office/drawing/2014/main" id="{804FD769-4353-4D3E-9504-45B88ADA4283}"/>
              </a:ext>
            </a:extLst>
          </p:cNvPr>
          <p:cNvPicPr>
            <a:picLocks noChangeAspect="1"/>
          </p:cNvPicPr>
          <p:nvPr/>
        </p:nvPicPr>
        <p:blipFill>
          <a:blip r:embed="rId2"/>
          <a:stretch>
            <a:fillRect/>
          </a:stretch>
        </p:blipFill>
        <p:spPr>
          <a:xfrm>
            <a:off x="316947" y="5768495"/>
            <a:ext cx="1042506" cy="816935"/>
          </a:xfrm>
          <a:prstGeom prst="rect">
            <a:avLst/>
          </a:prstGeom>
        </p:spPr>
      </p:pic>
    </p:spTree>
    <p:extLst>
      <p:ext uri="{BB962C8B-B14F-4D97-AF65-F5344CB8AC3E}">
        <p14:creationId xmlns:p14="http://schemas.microsoft.com/office/powerpoint/2010/main" val="365701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4"/>
            <a:ext cx="10515600" cy="5032375"/>
          </a:xfrm>
        </p:spPr>
        <p:txBody>
          <a:bodyPr>
            <a:normAutofit/>
          </a:bodyPr>
          <a:lstStyle/>
          <a:p>
            <a:pPr marL="0" indent="0">
              <a:buNone/>
            </a:pPr>
            <a:r>
              <a:rPr lang="en-US" b="1" dirty="0"/>
              <a:t>Cover Crops and Sweet Corn, a complex management strategy.</a:t>
            </a:r>
          </a:p>
          <a:p>
            <a:endParaRPr lang="en-US" sz="1100" b="1" dirty="0"/>
          </a:p>
          <a:p>
            <a:pPr marL="0" indent="0">
              <a:buNone/>
            </a:pPr>
            <a:r>
              <a:rPr lang="en-US" sz="2400" dirty="0"/>
              <a:t>Anyone who has attended a Producer only Farmer’s Market in the Midwest knows that one of the most anticipated products of the summer is Sweet Corn. Every producer hopes to have the first sweetcorn available at the market each season. One of the challenges of using cover crops in a Sweet Corn production system is to provide a warm seed bed early in the season where the conditions are adequate to promote prompt emergence. Many cultivars have labels attached to the seed package warning that for best results the soil temperature should be at least 65 degrees F. This can be a significant challenge to producers in a normal year using conventional tillage, let alone in systems where soil temperatures are typically cooler. </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83764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4"/>
            <a:ext cx="10515600" cy="5032375"/>
          </a:xfrm>
        </p:spPr>
        <p:txBody>
          <a:bodyPr>
            <a:normAutofit/>
          </a:bodyPr>
          <a:lstStyle/>
          <a:p>
            <a:pPr marL="0" indent="0">
              <a:buNone/>
            </a:pPr>
            <a:r>
              <a:rPr lang="en-US" b="1" dirty="0"/>
              <a:t>Cover Crops and Sweet Corn, a complex management strategy.</a:t>
            </a:r>
          </a:p>
          <a:p>
            <a:endParaRPr lang="en-US" sz="1100" b="1" dirty="0"/>
          </a:p>
          <a:p>
            <a:pPr marL="0" indent="0">
              <a:buNone/>
            </a:pPr>
            <a:r>
              <a:rPr lang="en-US" sz="2400" dirty="0"/>
              <a:t>One of the needs of a cover crop system for our operation is to provide some level of weed suppression as well as providing soil health benefits. The system should also allow for the soil to warm as early as practical. Fortunately, we do not believe in a “one system fits all” scenario and understand that incorporating cover crops properly into our production will result in the adoption of several cover crop types and varieties.  </a:t>
            </a:r>
          </a:p>
          <a:p>
            <a:pPr marL="0" indent="0">
              <a:buNone/>
            </a:pPr>
            <a:r>
              <a:rPr lang="en-US" sz="2400" dirty="0"/>
              <a:t>Nothing is free. We recognize that improving the soil health of the land we manage is worth the investment in learning new practices and implementing sound agricultural systems. </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158682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6289E9-730A-4F5C-ABD7-25E4CC69D2F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500060" y="2837259"/>
            <a:ext cx="4352925" cy="2095501"/>
          </a:xfrm>
        </p:spPr>
      </p:pic>
      <p:pic>
        <p:nvPicPr>
          <p:cNvPr id="7" name="Picture 6">
            <a:extLst>
              <a:ext uri="{FF2B5EF4-FFF2-40B4-BE49-F238E27FC236}">
                <a16:creationId xmlns:a16="http://schemas.microsoft.com/office/drawing/2014/main" id="{9EAF9B80-2416-43F8-B27A-CE872400D7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88310" y="2893219"/>
            <a:ext cx="4367213" cy="1962151"/>
          </a:xfrm>
          <a:prstGeom prst="rect">
            <a:avLst/>
          </a:prstGeom>
        </p:spPr>
      </p:pic>
      <p:pic>
        <p:nvPicPr>
          <p:cNvPr id="9" name="Picture 8">
            <a:extLst>
              <a:ext uri="{FF2B5EF4-FFF2-40B4-BE49-F238E27FC236}">
                <a16:creationId xmlns:a16="http://schemas.microsoft.com/office/drawing/2014/main" id="{D46602C0-7431-4D53-A40F-CE5C444CE2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912393" y="2786063"/>
            <a:ext cx="4367213" cy="2162176"/>
          </a:xfrm>
          <a:prstGeom prst="rect">
            <a:avLst/>
          </a:prstGeom>
        </p:spPr>
      </p:pic>
      <p:pic>
        <p:nvPicPr>
          <p:cNvPr id="13" name="Picture 12">
            <a:extLst>
              <a:ext uri="{FF2B5EF4-FFF2-40B4-BE49-F238E27FC236}">
                <a16:creationId xmlns:a16="http://schemas.microsoft.com/office/drawing/2014/main" id="{00408893-4054-42AA-A8F5-C3425F0EDF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32917" y="2803922"/>
            <a:ext cx="4374356" cy="2162177"/>
          </a:xfrm>
          <a:prstGeom prst="rect">
            <a:avLst/>
          </a:prstGeom>
        </p:spPr>
      </p:pic>
      <p:pic>
        <p:nvPicPr>
          <p:cNvPr id="15" name="Picture 14">
            <a:extLst>
              <a:ext uri="{FF2B5EF4-FFF2-40B4-BE49-F238E27FC236}">
                <a16:creationId xmlns:a16="http://schemas.microsoft.com/office/drawing/2014/main" id="{D15E7C18-A3B8-469A-B2EB-4FC370DEF7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466923" y="2889646"/>
            <a:ext cx="4361656" cy="1969296"/>
          </a:xfrm>
          <a:prstGeom prst="rect">
            <a:avLst/>
          </a:prstGeom>
        </p:spPr>
      </p:pic>
      <p:sp>
        <p:nvSpPr>
          <p:cNvPr id="16" name="Title 1">
            <a:extLst>
              <a:ext uri="{FF2B5EF4-FFF2-40B4-BE49-F238E27FC236}">
                <a16:creationId xmlns:a16="http://schemas.microsoft.com/office/drawing/2014/main" id="{E7E5D40C-4E64-417D-B5E8-4F0DA9ABE2D6}"/>
              </a:ext>
            </a:extLst>
          </p:cNvPr>
          <p:cNvSpPr txBox="1">
            <a:spLocks/>
          </p:cNvSpPr>
          <p:nvPr/>
        </p:nvSpPr>
        <p:spPr>
          <a:xfrm>
            <a:off x="628652" y="6072189"/>
            <a:ext cx="11206158" cy="785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   </a:t>
            </a:r>
            <a:r>
              <a:rPr lang="en-US" sz="3200" dirty="0" err="1"/>
              <a:t>NitroMax</a:t>
            </a:r>
            <a:r>
              <a:rPr lang="en-US" sz="3200" dirty="0"/>
              <a:t>        Cowpea       Hairy Vetch     Buckwheat         None</a:t>
            </a:r>
            <a:endParaRPr lang="en-US" dirty="0"/>
          </a:p>
        </p:txBody>
      </p:sp>
      <p:sp>
        <p:nvSpPr>
          <p:cNvPr id="10" name="Title 1">
            <a:extLst>
              <a:ext uri="{FF2B5EF4-FFF2-40B4-BE49-F238E27FC236}">
                <a16:creationId xmlns:a16="http://schemas.microsoft.com/office/drawing/2014/main" id="{3B37BE4F-7EED-4E39-AFC0-B1F1343BF9A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Fall Sweetcorn Cover Crop Evaluation</a:t>
            </a:r>
          </a:p>
        </p:txBody>
      </p:sp>
      <p:pic>
        <p:nvPicPr>
          <p:cNvPr id="14" name="Picture 13">
            <a:extLst>
              <a:ext uri="{FF2B5EF4-FFF2-40B4-BE49-F238E27FC236}">
                <a16:creationId xmlns:a16="http://schemas.microsoft.com/office/drawing/2014/main" id="{B08824DA-6B7E-4203-B98A-FC78CD0F8270}"/>
              </a:ext>
            </a:extLst>
          </p:cNvPr>
          <p:cNvPicPr>
            <a:picLocks noChangeAspect="1"/>
          </p:cNvPicPr>
          <p:nvPr/>
        </p:nvPicPr>
        <p:blipFill>
          <a:blip r:embed="rId7"/>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96526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FA5E9A-C17E-41C8-BFF4-C8505F372A8B}"/>
              </a:ext>
            </a:extLst>
          </p:cNvPr>
          <p:cNvPicPr>
            <a:picLocks noChangeAspect="1"/>
          </p:cNvPicPr>
          <p:nvPr/>
        </p:nvPicPr>
        <p:blipFill>
          <a:blip r:embed="rId3"/>
          <a:stretch>
            <a:fillRect/>
          </a:stretch>
        </p:blipFill>
        <p:spPr>
          <a:xfrm>
            <a:off x="10832547" y="365125"/>
            <a:ext cx="1042506" cy="816935"/>
          </a:xfrm>
          <a:prstGeom prst="rect">
            <a:avLst/>
          </a:prstGeom>
        </p:spPr>
      </p:pic>
      <p:sp>
        <p:nvSpPr>
          <p:cNvPr id="2" name="Title 1">
            <a:extLst>
              <a:ext uri="{FF2B5EF4-FFF2-40B4-BE49-F238E27FC236}">
                <a16:creationId xmlns:a16="http://schemas.microsoft.com/office/drawing/2014/main" id="{CFA67140-8897-4C9F-AD67-F80EB2B2C5C7}"/>
              </a:ext>
            </a:extLst>
          </p:cNvPr>
          <p:cNvSpPr>
            <a:spLocks noGrp="1"/>
          </p:cNvSpPr>
          <p:nvPr>
            <p:ph type="title"/>
          </p:nvPr>
        </p:nvSpPr>
        <p:spPr/>
        <p:txBody>
          <a:bodyPr/>
          <a:lstStyle/>
          <a:p>
            <a:r>
              <a:rPr lang="en-US" b="1" dirty="0"/>
              <a:t>Fall Sweet Corn Cover Crop Evaluation</a:t>
            </a:r>
          </a:p>
        </p:txBody>
      </p:sp>
      <p:graphicFrame>
        <p:nvGraphicFramePr>
          <p:cNvPr id="4" name="Object 3">
            <a:extLst>
              <a:ext uri="{FF2B5EF4-FFF2-40B4-BE49-F238E27FC236}">
                <a16:creationId xmlns:a16="http://schemas.microsoft.com/office/drawing/2014/main" id="{DF9E6ABB-C29A-470E-9AD1-59E03A738A46}"/>
              </a:ext>
            </a:extLst>
          </p:cNvPr>
          <p:cNvGraphicFramePr>
            <a:graphicFrameLocks noChangeAspect="1"/>
          </p:cNvGraphicFramePr>
          <p:nvPr>
            <p:extLst>
              <p:ext uri="{D42A27DB-BD31-4B8C-83A1-F6EECF244321}">
                <p14:modId xmlns:p14="http://schemas.microsoft.com/office/powerpoint/2010/main" val="1353929864"/>
              </p:ext>
            </p:extLst>
          </p:nvPr>
        </p:nvGraphicFramePr>
        <p:xfrm>
          <a:off x="1198484" y="1793288"/>
          <a:ext cx="9552373" cy="4404191"/>
        </p:xfrm>
        <a:graphic>
          <a:graphicData uri="http://schemas.openxmlformats.org/presentationml/2006/ole">
            <mc:AlternateContent xmlns:mc="http://schemas.openxmlformats.org/markup-compatibility/2006">
              <mc:Choice xmlns:v="urn:schemas-microsoft-com:vml" Requires="v">
                <p:oleObj spid="_x0000_s3087" name="Worksheet" r:id="rId4" imgW="5075133" imgH="2339497" progId="Excel.Sheet.12">
                  <p:embed/>
                </p:oleObj>
              </mc:Choice>
              <mc:Fallback>
                <p:oleObj name="Worksheet" r:id="rId4" imgW="5075133" imgH="2339497" progId="Excel.Sheet.12">
                  <p:embed/>
                  <p:pic>
                    <p:nvPicPr>
                      <p:cNvPr id="0" name=""/>
                      <p:cNvPicPr/>
                      <p:nvPr/>
                    </p:nvPicPr>
                    <p:blipFill>
                      <a:blip r:embed="rId5"/>
                      <a:stretch>
                        <a:fillRect/>
                      </a:stretch>
                    </p:blipFill>
                    <p:spPr>
                      <a:xfrm>
                        <a:off x="1198484" y="1793288"/>
                        <a:ext cx="9552373" cy="440419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AF59558-94AE-4E42-AB23-350CCA5F0E8B}"/>
              </a:ext>
            </a:extLst>
          </p:cNvPr>
          <p:cNvSpPr txBox="1"/>
          <p:nvPr/>
        </p:nvSpPr>
        <p:spPr>
          <a:xfrm>
            <a:off x="2578258" y="6398023"/>
            <a:ext cx="7319570" cy="369332"/>
          </a:xfrm>
          <a:prstGeom prst="rect">
            <a:avLst/>
          </a:prstGeom>
          <a:noFill/>
        </p:spPr>
        <p:txBody>
          <a:bodyPr wrap="square" rtlCol="0">
            <a:spAutoFit/>
          </a:bodyPr>
          <a:lstStyle/>
          <a:p>
            <a:r>
              <a:rPr lang="en-US" dirty="0"/>
              <a:t>Note:  Ratings 1 to 5 where 1 = Most </a:t>
            </a:r>
            <a:r>
              <a:rPr lang="en-US" dirty="0" err="1"/>
              <a:t>Desireable</a:t>
            </a:r>
            <a:r>
              <a:rPr lang="en-US" dirty="0"/>
              <a:t>; 5 = Least </a:t>
            </a:r>
            <a:r>
              <a:rPr lang="en-US" dirty="0" err="1"/>
              <a:t>Desireable</a:t>
            </a:r>
            <a:endParaRPr lang="en-US" dirty="0"/>
          </a:p>
        </p:txBody>
      </p:sp>
    </p:spTree>
    <p:extLst>
      <p:ext uri="{BB962C8B-B14F-4D97-AF65-F5344CB8AC3E}">
        <p14:creationId xmlns:p14="http://schemas.microsoft.com/office/powerpoint/2010/main" val="1818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199" y="1825625"/>
            <a:ext cx="7524565" cy="4351338"/>
          </a:xfrm>
        </p:spPr>
        <p:txBody>
          <a:bodyPr>
            <a:normAutofit lnSpcReduction="10000"/>
          </a:bodyPr>
          <a:lstStyle/>
          <a:p>
            <a:pPr marL="0" indent="0">
              <a:buNone/>
            </a:pPr>
            <a:r>
              <a:rPr lang="en-US" b="1" dirty="0"/>
              <a:t>NITROMAX BLEND</a:t>
            </a:r>
          </a:p>
          <a:p>
            <a:r>
              <a:rPr lang="en-US" dirty="0"/>
              <a:t>Requires warm conditions for adequate growth</a:t>
            </a:r>
          </a:p>
          <a:p>
            <a:r>
              <a:rPr lang="en-US" dirty="0"/>
              <a:t>Will terminate with normal Winter</a:t>
            </a:r>
          </a:p>
          <a:p>
            <a:r>
              <a:rPr lang="en-US" dirty="0"/>
              <a:t>Adequate seeding rate will provide moderate weed suppression</a:t>
            </a:r>
          </a:p>
          <a:p>
            <a:r>
              <a:rPr lang="en-US" dirty="0"/>
              <a:t>Seeding August to Early September</a:t>
            </a:r>
          </a:p>
          <a:p>
            <a:r>
              <a:rPr lang="en-US" dirty="0" err="1"/>
              <a:t>Plantability</a:t>
            </a:r>
            <a:r>
              <a:rPr lang="en-US" dirty="0"/>
              <a:t> into winter terminated crop is as favorable as fallow or Buckwheat</a:t>
            </a:r>
          </a:p>
          <a:p>
            <a:r>
              <a:rPr lang="en-US" dirty="0"/>
              <a:t>Good choice for first planted Sweet Corn in Spring</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 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pic>
        <p:nvPicPr>
          <p:cNvPr id="5" name="Content Placeholder 4">
            <a:extLst>
              <a:ext uri="{FF2B5EF4-FFF2-40B4-BE49-F238E27FC236}">
                <a16:creationId xmlns:a16="http://schemas.microsoft.com/office/drawing/2014/main" id="{C02CEC65-9804-440D-8A67-13DBF1EBC0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808394" y="2742709"/>
            <a:ext cx="5219289" cy="2512569"/>
          </a:xfrm>
          <a:prstGeom prst="rect">
            <a:avLst/>
          </a:prstGeom>
        </p:spPr>
      </p:pic>
    </p:spTree>
    <p:extLst>
      <p:ext uri="{BB962C8B-B14F-4D97-AF65-F5344CB8AC3E}">
        <p14:creationId xmlns:p14="http://schemas.microsoft.com/office/powerpoint/2010/main" val="249198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D3A0-EEF4-48BD-9188-8581E0F7DE1A}"/>
              </a:ext>
            </a:extLst>
          </p:cNvPr>
          <p:cNvSpPr>
            <a:spLocks noGrp="1"/>
          </p:cNvSpPr>
          <p:nvPr>
            <p:ph type="title"/>
          </p:nvPr>
        </p:nvSpPr>
        <p:spPr/>
        <p:txBody>
          <a:bodyPr/>
          <a:lstStyle/>
          <a:p>
            <a:r>
              <a:rPr lang="en-US" b="1" dirty="0"/>
              <a:t>Finding the right mix of Cover Crops</a:t>
            </a:r>
            <a:endParaRPr lang="en-US" dirty="0"/>
          </a:p>
        </p:txBody>
      </p:sp>
      <p:sp>
        <p:nvSpPr>
          <p:cNvPr id="3" name="Content Placeholder 2">
            <a:extLst>
              <a:ext uri="{FF2B5EF4-FFF2-40B4-BE49-F238E27FC236}">
                <a16:creationId xmlns:a16="http://schemas.microsoft.com/office/drawing/2014/main" id="{8D6246FD-E090-43D4-8659-C31D18BF98BF}"/>
              </a:ext>
            </a:extLst>
          </p:cNvPr>
          <p:cNvSpPr>
            <a:spLocks noGrp="1"/>
          </p:cNvSpPr>
          <p:nvPr>
            <p:ph idx="1"/>
          </p:nvPr>
        </p:nvSpPr>
        <p:spPr/>
        <p:txBody>
          <a:bodyPr/>
          <a:lstStyle/>
          <a:p>
            <a:pPr marL="0" indent="0">
              <a:buNone/>
            </a:pPr>
            <a:r>
              <a:rPr lang="en-US" dirty="0"/>
              <a:t>ABSTRACT:  In 2017 we introduced a mechanical green bean harvester into our vegetable production system that dramatically increased the number of acres devoted to snap beans. Increasing the annual acres of snap beans from less than ¼ acre to 3 acres provides an opportunity to enter into a crop rotation with sweet corn acres. The weight of the new harvesting equipment and utilization of 2-row equipment at the time made us realize we needed to make changes to our operation. The investigation of proper cover crop systems is part of our operation upgrade. We feel the by upgrading to 4-row no-till planting equipment while incorporating cover crops into the system will reap dividends in overall soil health.</a:t>
            </a:r>
          </a:p>
        </p:txBody>
      </p:sp>
      <p:pic>
        <p:nvPicPr>
          <p:cNvPr id="4" name="Picture 3">
            <a:extLst>
              <a:ext uri="{FF2B5EF4-FFF2-40B4-BE49-F238E27FC236}">
                <a16:creationId xmlns:a16="http://schemas.microsoft.com/office/drawing/2014/main" id="{42547457-45AA-49D9-9A00-02A7C4096990}"/>
              </a:ext>
            </a:extLst>
          </p:cNvPr>
          <p:cNvPicPr>
            <a:picLocks noChangeAspect="1"/>
          </p:cNvPicPr>
          <p:nvPr/>
        </p:nvPicPr>
        <p:blipFill>
          <a:blip r:embed="rId2"/>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79769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199" y="1825625"/>
            <a:ext cx="8146003" cy="4351338"/>
          </a:xfrm>
        </p:spPr>
        <p:txBody>
          <a:bodyPr/>
          <a:lstStyle/>
          <a:p>
            <a:pPr marL="0" indent="0">
              <a:buNone/>
            </a:pPr>
            <a:r>
              <a:rPr lang="en-US" b="1" dirty="0"/>
              <a:t>COWPEA</a:t>
            </a:r>
          </a:p>
          <a:p>
            <a:r>
              <a:rPr lang="en-US" dirty="0"/>
              <a:t>Requires warm conditions for adequate growth</a:t>
            </a:r>
          </a:p>
          <a:p>
            <a:r>
              <a:rPr lang="en-US" dirty="0"/>
              <a:t>Cowpea will terminate with first frost</a:t>
            </a:r>
          </a:p>
          <a:p>
            <a:r>
              <a:rPr lang="en-US" dirty="0"/>
              <a:t>May require spring tillage to control winter annuals</a:t>
            </a:r>
          </a:p>
          <a:p>
            <a:r>
              <a:rPr lang="en-US" dirty="0"/>
              <a:t>Seeding August to Early September</a:t>
            </a:r>
          </a:p>
          <a:p>
            <a:r>
              <a:rPr lang="en-US" dirty="0" err="1"/>
              <a:t>Plantability</a:t>
            </a:r>
            <a:r>
              <a:rPr lang="en-US" dirty="0"/>
              <a:t> into winter terminated crop is as favorable as fallow or Buckwheat</a:t>
            </a:r>
          </a:p>
          <a:p>
            <a:r>
              <a:rPr lang="en-US" dirty="0"/>
              <a:t>Weed suppression is weaker than Hairy Vetch</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 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5768495"/>
            <a:ext cx="1042506" cy="816935"/>
          </a:xfrm>
          <a:prstGeom prst="rect">
            <a:avLst/>
          </a:prstGeom>
        </p:spPr>
      </p:pic>
    </p:spTree>
    <p:extLst>
      <p:ext uri="{BB962C8B-B14F-4D97-AF65-F5344CB8AC3E}">
        <p14:creationId xmlns:p14="http://schemas.microsoft.com/office/powerpoint/2010/main" val="144323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199" y="1825625"/>
            <a:ext cx="7524565" cy="4351338"/>
          </a:xfrm>
        </p:spPr>
        <p:txBody>
          <a:bodyPr>
            <a:normAutofit fontScale="85000" lnSpcReduction="20000"/>
          </a:bodyPr>
          <a:lstStyle/>
          <a:p>
            <a:pPr marL="0" indent="0">
              <a:buNone/>
            </a:pPr>
            <a:r>
              <a:rPr lang="en-US" b="1" dirty="0"/>
              <a:t>HAIRY VETCH</a:t>
            </a:r>
          </a:p>
          <a:p>
            <a:r>
              <a:rPr lang="en-US" dirty="0"/>
              <a:t>Plant Late August to Early September for optimum growth before cooler weather arrives</a:t>
            </a:r>
          </a:p>
          <a:p>
            <a:r>
              <a:rPr lang="en-US" dirty="0"/>
              <a:t>Will not terminate in normal winters</a:t>
            </a:r>
          </a:p>
          <a:p>
            <a:r>
              <a:rPr lang="en-US" dirty="0"/>
              <a:t>Adequate seeding rate will provide very good suppression of Winter Annual and early Spring weeds</a:t>
            </a:r>
          </a:p>
          <a:p>
            <a:r>
              <a:rPr lang="en-US" dirty="0"/>
              <a:t>Seeding late August to early September for adequate growth for weed suppression</a:t>
            </a:r>
          </a:p>
          <a:p>
            <a:r>
              <a:rPr lang="en-US" dirty="0" err="1"/>
              <a:t>Plantability</a:t>
            </a:r>
            <a:r>
              <a:rPr lang="en-US" dirty="0"/>
              <a:t> into Hairy Vetch good, but requires planter modification (raising trash whips)</a:t>
            </a:r>
          </a:p>
          <a:p>
            <a:r>
              <a:rPr lang="en-US" dirty="0"/>
              <a:t>Higher management requirement for proper termination timing</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 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pic>
        <p:nvPicPr>
          <p:cNvPr id="5" name="Picture 4">
            <a:extLst>
              <a:ext uri="{FF2B5EF4-FFF2-40B4-BE49-F238E27FC236}">
                <a16:creationId xmlns:a16="http://schemas.microsoft.com/office/drawing/2014/main" id="{C6E95F4A-4BC9-4E2D-AE2B-533CD72A39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79280" y="2696523"/>
            <a:ext cx="5211414" cy="2580134"/>
          </a:xfrm>
          <a:prstGeom prst="rect">
            <a:avLst/>
          </a:prstGeom>
        </p:spPr>
      </p:pic>
    </p:spTree>
    <p:extLst>
      <p:ext uri="{BB962C8B-B14F-4D97-AF65-F5344CB8AC3E}">
        <p14:creationId xmlns:p14="http://schemas.microsoft.com/office/powerpoint/2010/main" val="396197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199" y="1825625"/>
            <a:ext cx="8146003" cy="4351338"/>
          </a:xfrm>
        </p:spPr>
        <p:txBody>
          <a:bodyPr/>
          <a:lstStyle/>
          <a:p>
            <a:pPr marL="0" indent="0">
              <a:buNone/>
            </a:pPr>
            <a:r>
              <a:rPr lang="en-US" b="1" dirty="0"/>
              <a:t>BUCKWHEAT</a:t>
            </a:r>
          </a:p>
          <a:p>
            <a:r>
              <a:rPr lang="en-US" dirty="0"/>
              <a:t>Requires warm conditions for adequate growth</a:t>
            </a:r>
          </a:p>
          <a:p>
            <a:r>
              <a:rPr lang="en-US" dirty="0"/>
              <a:t>Will terminate with first frost</a:t>
            </a:r>
          </a:p>
          <a:p>
            <a:r>
              <a:rPr lang="en-US" dirty="0"/>
              <a:t>May require spring tillage to control winter annuals</a:t>
            </a:r>
          </a:p>
          <a:p>
            <a:r>
              <a:rPr lang="en-US" dirty="0"/>
              <a:t>Seeding August to Early September to encourage sufficient growth prior to early frost</a:t>
            </a:r>
          </a:p>
          <a:p>
            <a:r>
              <a:rPr lang="en-US" dirty="0"/>
              <a:t>Weed suppression is weaker than Hairy Vetch</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Fall Sweet 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pic>
        <p:nvPicPr>
          <p:cNvPr id="5" name="Picture 4">
            <a:extLst>
              <a:ext uri="{FF2B5EF4-FFF2-40B4-BE49-F238E27FC236}">
                <a16:creationId xmlns:a16="http://schemas.microsoft.com/office/drawing/2014/main" id="{73230195-C658-46AC-A265-42313628E7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93167" y="1690688"/>
            <a:ext cx="2521260" cy="4851647"/>
          </a:xfrm>
          <a:prstGeom prst="rect">
            <a:avLst/>
          </a:prstGeom>
        </p:spPr>
      </p:pic>
    </p:spTree>
    <p:extLst>
      <p:ext uri="{BB962C8B-B14F-4D97-AF65-F5344CB8AC3E}">
        <p14:creationId xmlns:p14="http://schemas.microsoft.com/office/powerpoint/2010/main" val="267593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5"/>
            <a:ext cx="6592410" cy="4351338"/>
          </a:xfrm>
        </p:spPr>
        <p:txBody>
          <a:bodyPr/>
          <a:lstStyle/>
          <a:p>
            <a:pPr marL="0" indent="0">
              <a:buNone/>
            </a:pPr>
            <a:r>
              <a:rPr lang="en-US" b="1" dirty="0"/>
              <a:t>PROJECT RECOMENDATION</a:t>
            </a:r>
          </a:p>
          <a:p>
            <a:r>
              <a:rPr lang="en-US" dirty="0"/>
              <a:t>Utilize </a:t>
            </a:r>
            <a:r>
              <a:rPr lang="en-US" dirty="0" err="1"/>
              <a:t>NitroMax</a:t>
            </a:r>
            <a:r>
              <a:rPr lang="en-US" dirty="0"/>
              <a:t> or similar blend of varieties that will self-terminate with normal winter weather for first, early season Sweet Corn planting</a:t>
            </a:r>
          </a:p>
          <a:p>
            <a:r>
              <a:rPr lang="en-US" dirty="0"/>
              <a:t>Plan to use Hairy Vetch alone or in blends for areas that will be planted to Sweet Corn mid to late in growing season</a:t>
            </a:r>
          </a:p>
          <a:p>
            <a:r>
              <a:rPr lang="en-US" dirty="0"/>
              <a:t>Will avoid using grass species that will survive normal winter conditions</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83413"/>
            <a:ext cx="10515600" cy="1325563"/>
          </a:xfrm>
        </p:spPr>
        <p:txBody>
          <a:bodyPr/>
          <a:lstStyle/>
          <a:p>
            <a:r>
              <a:rPr lang="en-US" b="1" dirty="0"/>
              <a:t>Fall Sweet Corn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83413"/>
            <a:ext cx="1042506" cy="816935"/>
          </a:xfrm>
          <a:prstGeom prst="rect">
            <a:avLst/>
          </a:prstGeom>
        </p:spPr>
      </p:pic>
      <p:pic>
        <p:nvPicPr>
          <p:cNvPr id="5" name="Picture 4">
            <a:extLst>
              <a:ext uri="{FF2B5EF4-FFF2-40B4-BE49-F238E27FC236}">
                <a16:creationId xmlns:a16="http://schemas.microsoft.com/office/drawing/2014/main" id="{0CBB2A63-47D5-4D5C-824E-B47FD87891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028" y="4001294"/>
            <a:ext cx="3920972" cy="2841503"/>
          </a:xfrm>
          <a:prstGeom prst="rect">
            <a:avLst/>
          </a:prstGeom>
        </p:spPr>
      </p:pic>
      <p:pic>
        <p:nvPicPr>
          <p:cNvPr id="7" name="Picture 6">
            <a:extLst>
              <a:ext uri="{FF2B5EF4-FFF2-40B4-BE49-F238E27FC236}">
                <a16:creationId xmlns:a16="http://schemas.microsoft.com/office/drawing/2014/main" id="{AA93BF10-8D9F-4EBB-A880-98AD4D5BB0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1028" y="1309126"/>
            <a:ext cx="3920972" cy="2583390"/>
          </a:xfrm>
          <a:prstGeom prst="rect">
            <a:avLst/>
          </a:prstGeom>
        </p:spPr>
      </p:pic>
    </p:spTree>
    <p:extLst>
      <p:ext uri="{BB962C8B-B14F-4D97-AF65-F5344CB8AC3E}">
        <p14:creationId xmlns:p14="http://schemas.microsoft.com/office/powerpoint/2010/main" val="424972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B292-4798-4A5A-B8FE-4FB93AE8C86A}"/>
              </a:ext>
            </a:extLst>
          </p:cNvPr>
          <p:cNvSpPr>
            <a:spLocks noGrp="1"/>
          </p:cNvSpPr>
          <p:nvPr>
            <p:ph type="title"/>
          </p:nvPr>
        </p:nvSpPr>
        <p:spPr>
          <a:xfrm>
            <a:off x="838200" y="2766218"/>
            <a:ext cx="10515600" cy="1325563"/>
          </a:xfrm>
        </p:spPr>
        <p:txBody>
          <a:bodyPr/>
          <a:lstStyle/>
          <a:p>
            <a:pPr algn="ctr"/>
            <a:r>
              <a:rPr lang="en-US" b="1" dirty="0"/>
              <a:t>Spring Cover Crop Evaluation in Sweetcorn</a:t>
            </a:r>
            <a:endParaRPr lang="en-US" dirty="0"/>
          </a:p>
        </p:txBody>
      </p:sp>
      <p:pic>
        <p:nvPicPr>
          <p:cNvPr id="4" name="Picture 3">
            <a:extLst>
              <a:ext uri="{FF2B5EF4-FFF2-40B4-BE49-F238E27FC236}">
                <a16:creationId xmlns:a16="http://schemas.microsoft.com/office/drawing/2014/main" id="{C157DBF0-A41B-4B7C-8D2F-BB26973FE6F4}"/>
              </a:ext>
            </a:extLst>
          </p:cNvPr>
          <p:cNvPicPr>
            <a:picLocks noChangeAspect="1"/>
          </p:cNvPicPr>
          <p:nvPr/>
        </p:nvPicPr>
        <p:blipFill>
          <a:blip r:embed="rId2"/>
          <a:stretch>
            <a:fillRect/>
          </a:stretch>
        </p:blipFill>
        <p:spPr>
          <a:xfrm>
            <a:off x="316947" y="5768495"/>
            <a:ext cx="1042506" cy="816935"/>
          </a:xfrm>
          <a:prstGeom prst="rect">
            <a:avLst/>
          </a:prstGeom>
        </p:spPr>
      </p:pic>
    </p:spTree>
    <p:extLst>
      <p:ext uri="{BB962C8B-B14F-4D97-AF65-F5344CB8AC3E}">
        <p14:creationId xmlns:p14="http://schemas.microsoft.com/office/powerpoint/2010/main" val="21048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p:txBody>
          <a:bodyPr/>
          <a:lstStyle/>
          <a:p>
            <a:pPr marL="0" indent="0">
              <a:buNone/>
            </a:pPr>
            <a:r>
              <a:rPr lang="en-US" b="1" dirty="0"/>
              <a:t>Why would we need Spring Cover Crops in Sweetcorn?</a:t>
            </a:r>
          </a:p>
          <a:p>
            <a:endParaRPr lang="en-US" sz="1100" b="1" dirty="0"/>
          </a:p>
          <a:p>
            <a:pPr marL="0" indent="0">
              <a:buNone/>
            </a:pPr>
            <a:r>
              <a:rPr lang="en-US" sz="2400" dirty="0"/>
              <a:t>Due to the nature of our operation, we plant Sweetcorn typically beginning in Mid to Late April and continue planting every 120 heat units through Mid-July. We will have land that will normally be fallow for a couple of months until we need to plant the last plantings from late June into July. Prior to cover crops, this fallow ground would need to be sprayed or tilled to control weeds until we were ready to plant the late sweetcorn, often several times to maintain adequate control. With Cover Crops we are able to plant once, terminate, and then ideally plant directly into the terminated crop, benefiting from potentially soil-building residue and natural weed suppression.</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Spring Cover Crop Evaluation in Sweetcorn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1295636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6020-EDF9-49F7-9A1C-4F4F57DE208E}"/>
              </a:ext>
            </a:extLst>
          </p:cNvPr>
          <p:cNvSpPr>
            <a:spLocks noGrp="1"/>
          </p:cNvSpPr>
          <p:nvPr>
            <p:ph type="title"/>
          </p:nvPr>
        </p:nvSpPr>
        <p:spPr/>
        <p:txBody>
          <a:bodyPr/>
          <a:lstStyle/>
          <a:p>
            <a:r>
              <a:rPr lang="en-US" b="1" dirty="0"/>
              <a:t>Spring Cover Crop Evaluation in Sweetcorn</a:t>
            </a:r>
          </a:p>
        </p:txBody>
      </p:sp>
      <p:pic>
        <p:nvPicPr>
          <p:cNvPr id="6" name="Content Placeholder 5">
            <a:extLst>
              <a:ext uri="{FF2B5EF4-FFF2-40B4-BE49-F238E27FC236}">
                <a16:creationId xmlns:a16="http://schemas.microsoft.com/office/drawing/2014/main" id="{0552B9D6-6C2A-4D4E-B8A4-211FB78B396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188389" y="1825624"/>
            <a:ext cx="2414726" cy="4351338"/>
          </a:xfrm>
        </p:spPr>
      </p:pic>
      <p:graphicFrame>
        <p:nvGraphicFramePr>
          <p:cNvPr id="4" name="Object 3">
            <a:extLst>
              <a:ext uri="{FF2B5EF4-FFF2-40B4-BE49-F238E27FC236}">
                <a16:creationId xmlns:a16="http://schemas.microsoft.com/office/drawing/2014/main" id="{433787DE-43BA-4DAA-8004-FE75C218588C}"/>
              </a:ext>
            </a:extLst>
          </p:cNvPr>
          <p:cNvGraphicFramePr>
            <a:graphicFrameLocks noChangeAspect="1"/>
          </p:cNvGraphicFramePr>
          <p:nvPr>
            <p:extLst>
              <p:ext uri="{D42A27DB-BD31-4B8C-83A1-F6EECF244321}">
                <p14:modId xmlns:p14="http://schemas.microsoft.com/office/powerpoint/2010/main" val="777515849"/>
              </p:ext>
            </p:extLst>
          </p:nvPr>
        </p:nvGraphicFramePr>
        <p:xfrm>
          <a:off x="917575" y="2624138"/>
          <a:ext cx="7589838" cy="2268537"/>
        </p:xfrm>
        <a:graphic>
          <a:graphicData uri="http://schemas.openxmlformats.org/presentationml/2006/ole">
            <mc:AlternateContent xmlns:mc="http://schemas.openxmlformats.org/markup-compatibility/2006">
              <mc:Choice xmlns:v="urn:schemas-microsoft-com:vml" Requires="v">
                <p:oleObj spid="_x0000_s2067" name="Worksheet" r:id="rId4" imgW="4663440" imgH="1394366" progId="Excel.Sheet.12">
                  <p:embed/>
                </p:oleObj>
              </mc:Choice>
              <mc:Fallback>
                <p:oleObj name="Worksheet" r:id="rId4" imgW="4663440" imgH="1394366" progId="Excel.Sheet.12">
                  <p:embed/>
                  <p:pic>
                    <p:nvPicPr>
                      <p:cNvPr id="0" name=""/>
                      <p:cNvPicPr/>
                      <p:nvPr/>
                    </p:nvPicPr>
                    <p:blipFill>
                      <a:blip r:embed="rId5"/>
                      <a:stretch>
                        <a:fillRect/>
                      </a:stretch>
                    </p:blipFill>
                    <p:spPr>
                      <a:xfrm>
                        <a:off x="917575" y="2624138"/>
                        <a:ext cx="7589838" cy="226853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105E4-6329-4877-B96D-79CC2F919FB8}"/>
              </a:ext>
            </a:extLst>
          </p:cNvPr>
          <p:cNvPicPr>
            <a:picLocks noChangeAspect="1"/>
          </p:cNvPicPr>
          <p:nvPr/>
        </p:nvPicPr>
        <p:blipFill>
          <a:blip r:embed="rId6"/>
          <a:stretch>
            <a:fillRect/>
          </a:stretch>
        </p:blipFill>
        <p:spPr>
          <a:xfrm>
            <a:off x="10832547" y="436146"/>
            <a:ext cx="1042506" cy="816935"/>
          </a:xfrm>
          <a:prstGeom prst="rect">
            <a:avLst/>
          </a:prstGeom>
        </p:spPr>
      </p:pic>
      <p:sp>
        <p:nvSpPr>
          <p:cNvPr id="8" name="TextBox 7">
            <a:extLst>
              <a:ext uri="{FF2B5EF4-FFF2-40B4-BE49-F238E27FC236}">
                <a16:creationId xmlns:a16="http://schemas.microsoft.com/office/drawing/2014/main" id="{256BDBE0-3005-4530-92D9-425AC28C5D9E}"/>
              </a:ext>
            </a:extLst>
          </p:cNvPr>
          <p:cNvSpPr txBox="1"/>
          <p:nvPr/>
        </p:nvSpPr>
        <p:spPr>
          <a:xfrm>
            <a:off x="1528331" y="4892675"/>
            <a:ext cx="7319570" cy="369332"/>
          </a:xfrm>
          <a:prstGeom prst="rect">
            <a:avLst/>
          </a:prstGeom>
          <a:noFill/>
        </p:spPr>
        <p:txBody>
          <a:bodyPr wrap="square" rtlCol="0">
            <a:spAutoFit/>
          </a:bodyPr>
          <a:lstStyle/>
          <a:p>
            <a:r>
              <a:rPr lang="en-US" dirty="0"/>
              <a:t>Note:  Ratings 1 to 5 where 1 = Most </a:t>
            </a:r>
            <a:r>
              <a:rPr lang="en-US" dirty="0" err="1"/>
              <a:t>Desireable</a:t>
            </a:r>
            <a:r>
              <a:rPr lang="en-US" dirty="0"/>
              <a:t>; 5 = Least </a:t>
            </a:r>
            <a:r>
              <a:rPr lang="en-US" dirty="0" err="1"/>
              <a:t>Desireable</a:t>
            </a:r>
            <a:endParaRPr lang="en-US" dirty="0"/>
          </a:p>
        </p:txBody>
      </p:sp>
    </p:spTree>
    <p:extLst>
      <p:ext uri="{BB962C8B-B14F-4D97-AF65-F5344CB8AC3E}">
        <p14:creationId xmlns:p14="http://schemas.microsoft.com/office/powerpoint/2010/main" val="317923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p:txBody>
          <a:bodyPr/>
          <a:lstStyle/>
          <a:p>
            <a:pPr marL="0" indent="0">
              <a:buNone/>
            </a:pPr>
            <a:r>
              <a:rPr lang="en-US" b="1" dirty="0"/>
              <a:t>BUCKWHEAT</a:t>
            </a:r>
          </a:p>
          <a:p>
            <a:r>
              <a:rPr lang="en-US" dirty="0"/>
              <a:t>Fast growing in warm conditions</a:t>
            </a:r>
          </a:p>
          <a:p>
            <a:r>
              <a:rPr lang="en-US" dirty="0"/>
              <a:t>Relatively easy termination with herbicides</a:t>
            </a:r>
          </a:p>
          <a:p>
            <a:r>
              <a:rPr lang="en-US" dirty="0"/>
              <a:t>Possible to terminate by mowing</a:t>
            </a:r>
          </a:p>
          <a:p>
            <a:r>
              <a:rPr lang="en-US" dirty="0"/>
              <a:t>Need adequate seeding to suppress weeds</a:t>
            </a:r>
          </a:p>
          <a:p>
            <a:r>
              <a:rPr lang="en-US" dirty="0" err="1"/>
              <a:t>Plantability</a:t>
            </a:r>
            <a:r>
              <a:rPr lang="en-US" dirty="0"/>
              <a:t> into terminated crop is favorable</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Spring Cover Crop Evaluation in Sweetcorn</a:t>
            </a:r>
          </a:p>
        </p:txBody>
      </p:sp>
      <p:pic>
        <p:nvPicPr>
          <p:cNvPr id="7" name="Picture 6">
            <a:extLst>
              <a:ext uri="{FF2B5EF4-FFF2-40B4-BE49-F238E27FC236}">
                <a16:creationId xmlns:a16="http://schemas.microsoft.com/office/drawing/2014/main" id="{82AE605E-C741-46B7-8D02-673CFFDC29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3235" y="1500325"/>
            <a:ext cx="3638735" cy="4851647"/>
          </a:xfrm>
          <a:prstGeom prst="rect">
            <a:avLst/>
          </a:prstGeom>
        </p:spPr>
      </p:pic>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3"/>
          <a:stretch>
            <a:fillRect/>
          </a:stretch>
        </p:blipFill>
        <p:spPr>
          <a:xfrm>
            <a:off x="316947" y="5943504"/>
            <a:ext cx="1042506" cy="816935"/>
          </a:xfrm>
          <a:prstGeom prst="rect">
            <a:avLst/>
          </a:prstGeom>
        </p:spPr>
      </p:pic>
    </p:spTree>
    <p:extLst>
      <p:ext uri="{BB962C8B-B14F-4D97-AF65-F5344CB8AC3E}">
        <p14:creationId xmlns:p14="http://schemas.microsoft.com/office/powerpoint/2010/main" val="1381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5"/>
            <a:ext cx="7169458" cy="4351338"/>
          </a:xfrm>
        </p:spPr>
        <p:txBody>
          <a:bodyPr/>
          <a:lstStyle/>
          <a:p>
            <a:pPr marL="0" indent="0">
              <a:buNone/>
            </a:pPr>
            <a:r>
              <a:rPr lang="en-US" b="1" dirty="0"/>
              <a:t>COWPEA</a:t>
            </a:r>
          </a:p>
          <a:p>
            <a:r>
              <a:rPr lang="en-US" dirty="0"/>
              <a:t>Fast growing in warm conditions</a:t>
            </a:r>
          </a:p>
          <a:p>
            <a:r>
              <a:rPr lang="en-US" dirty="0"/>
              <a:t>Cowpea terminated fairly easily with herbicide</a:t>
            </a:r>
          </a:p>
          <a:p>
            <a:r>
              <a:rPr lang="en-US" dirty="0"/>
              <a:t>Adequate seeding will suppress weeds</a:t>
            </a:r>
          </a:p>
          <a:p>
            <a:r>
              <a:rPr lang="en-US" dirty="0" err="1"/>
              <a:t>Plantability</a:t>
            </a:r>
            <a:r>
              <a:rPr lang="en-US" dirty="0"/>
              <a:t> into terminated crop is as favorable as fallow or Buckwheat</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Spring Cover Crop Evaluation in Sweetcorn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5768495"/>
            <a:ext cx="1042506" cy="816935"/>
          </a:xfrm>
          <a:prstGeom prst="rect">
            <a:avLst/>
          </a:prstGeom>
        </p:spPr>
      </p:pic>
    </p:spTree>
    <p:extLst>
      <p:ext uri="{BB962C8B-B14F-4D97-AF65-F5344CB8AC3E}">
        <p14:creationId xmlns:p14="http://schemas.microsoft.com/office/powerpoint/2010/main" val="421169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5"/>
            <a:ext cx="7169458" cy="4351338"/>
          </a:xfrm>
        </p:spPr>
        <p:txBody>
          <a:bodyPr/>
          <a:lstStyle/>
          <a:p>
            <a:pPr marL="0" indent="0">
              <a:buNone/>
            </a:pPr>
            <a:r>
              <a:rPr lang="en-US" b="1" dirty="0"/>
              <a:t>COWPEA/BARLEY</a:t>
            </a:r>
          </a:p>
          <a:p>
            <a:r>
              <a:rPr lang="en-US" dirty="0"/>
              <a:t>Fast growing in warm conditions</a:t>
            </a:r>
          </a:p>
          <a:p>
            <a:r>
              <a:rPr lang="en-US" dirty="0"/>
              <a:t>Cowpea terminated fairly easily with herbicide</a:t>
            </a:r>
          </a:p>
          <a:p>
            <a:r>
              <a:rPr lang="en-US" dirty="0"/>
              <a:t>Adequate seeding will suppress weeds</a:t>
            </a:r>
          </a:p>
          <a:p>
            <a:r>
              <a:rPr lang="en-US" dirty="0"/>
              <a:t>Caution:  Barley (and other grasses) may be tough to terminate under stressful conditions.</a:t>
            </a:r>
          </a:p>
          <a:p>
            <a:r>
              <a:rPr lang="en-US" dirty="0" err="1"/>
              <a:t>Plantability</a:t>
            </a:r>
            <a:r>
              <a:rPr lang="en-US" dirty="0"/>
              <a:t> into terminated crop is less favorable than other options</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Spring Cover Crop Evaluation in Sweetcorn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316947" y="5943504"/>
            <a:ext cx="1042506" cy="816935"/>
          </a:xfrm>
          <a:prstGeom prst="rect">
            <a:avLst/>
          </a:prstGeom>
        </p:spPr>
      </p:pic>
      <p:pic>
        <p:nvPicPr>
          <p:cNvPr id="5" name="Picture 4">
            <a:extLst>
              <a:ext uri="{FF2B5EF4-FFF2-40B4-BE49-F238E27FC236}">
                <a16:creationId xmlns:a16="http://schemas.microsoft.com/office/drawing/2014/main" id="{9BCC3021-CB76-4AF1-B3AE-086685A3A0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0217" y="1825625"/>
            <a:ext cx="3571784" cy="5032375"/>
          </a:xfrm>
          <a:prstGeom prst="rect">
            <a:avLst/>
          </a:prstGeom>
        </p:spPr>
      </p:pic>
    </p:spTree>
    <p:extLst>
      <p:ext uri="{BB962C8B-B14F-4D97-AF65-F5344CB8AC3E}">
        <p14:creationId xmlns:p14="http://schemas.microsoft.com/office/powerpoint/2010/main" val="179423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75B883D-46FB-4BEC-B726-600F421DF549}"/>
              </a:ext>
            </a:extLst>
          </p:cNvPr>
          <p:cNvGraphicFramePr>
            <a:graphicFrameLocks noChangeAspect="1"/>
          </p:cNvGraphicFramePr>
          <p:nvPr>
            <p:extLst>
              <p:ext uri="{D42A27DB-BD31-4B8C-83A1-F6EECF244321}">
                <p14:modId xmlns:p14="http://schemas.microsoft.com/office/powerpoint/2010/main" val="3066699189"/>
              </p:ext>
            </p:extLst>
          </p:nvPr>
        </p:nvGraphicFramePr>
        <p:xfrm>
          <a:off x="3159125" y="774700"/>
          <a:ext cx="5873750" cy="3932238"/>
        </p:xfrm>
        <a:graphic>
          <a:graphicData uri="http://schemas.openxmlformats.org/presentationml/2006/ole">
            <mc:AlternateContent xmlns:mc="http://schemas.openxmlformats.org/markup-compatibility/2006">
              <mc:Choice xmlns:v="urn:schemas-microsoft-com:vml" Requires="v">
                <p:oleObj spid="_x0000_s4110" name="Worksheet" r:id="rId3" imgW="3642289" imgH="2438337" progId="Excel.Sheet.12">
                  <p:embed/>
                </p:oleObj>
              </mc:Choice>
              <mc:Fallback>
                <p:oleObj name="Worksheet" r:id="rId3" imgW="3642289" imgH="2438337" progId="Excel.Sheet.12">
                  <p:embed/>
                  <p:pic>
                    <p:nvPicPr>
                      <p:cNvPr id="0" name=""/>
                      <p:cNvPicPr/>
                      <p:nvPr/>
                    </p:nvPicPr>
                    <p:blipFill>
                      <a:blip r:embed="rId4"/>
                      <a:stretch>
                        <a:fillRect/>
                      </a:stretch>
                    </p:blipFill>
                    <p:spPr>
                      <a:xfrm>
                        <a:off x="3159125" y="774700"/>
                        <a:ext cx="5873750" cy="3932238"/>
                      </a:xfrm>
                      <a:prstGeom prst="rect">
                        <a:avLst/>
                      </a:prstGeom>
                    </p:spPr>
                  </p:pic>
                </p:oleObj>
              </mc:Fallback>
            </mc:AlternateContent>
          </a:graphicData>
        </a:graphic>
      </p:graphicFrame>
      <p:pic>
        <p:nvPicPr>
          <p:cNvPr id="5" name="Picture 2" descr="SARE - Sustainable Agriculture Research and Education">
            <a:extLst>
              <a:ext uri="{FF2B5EF4-FFF2-40B4-BE49-F238E27FC236}">
                <a16:creationId xmlns:a16="http://schemas.microsoft.com/office/drawing/2014/main" id="{2BC85DDE-7676-4DED-9945-02CF171B7D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7D02240-9DFC-4D87-8BFA-B1EDD0522946}"/>
              </a:ext>
            </a:extLst>
          </p:cNvPr>
          <p:cNvGraphicFramePr>
            <a:graphicFrameLocks noGrp="1"/>
          </p:cNvGraphicFramePr>
          <p:nvPr>
            <p:extLst>
              <p:ext uri="{D42A27DB-BD31-4B8C-83A1-F6EECF244321}">
                <p14:modId xmlns:p14="http://schemas.microsoft.com/office/powerpoint/2010/main" val="1556119147"/>
              </p:ext>
            </p:extLst>
          </p:nvPr>
        </p:nvGraphicFramePr>
        <p:xfrm>
          <a:off x="805771" y="4927827"/>
          <a:ext cx="9545591" cy="1579276"/>
        </p:xfrm>
        <a:graphic>
          <a:graphicData uri="http://schemas.openxmlformats.org/drawingml/2006/table">
            <a:tbl>
              <a:tblPr/>
              <a:tblGrid>
                <a:gridCol w="9545591">
                  <a:extLst>
                    <a:ext uri="{9D8B030D-6E8A-4147-A177-3AD203B41FA5}">
                      <a16:colId xmlns:a16="http://schemas.microsoft.com/office/drawing/2014/main" val="2883510415"/>
                    </a:ext>
                  </a:extLst>
                </a:gridCol>
              </a:tblGrid>
              <a:tr h="394819">
                <a:tc>
                  <a:txBody>
                    <a:bodyPr/>
                    <a:lstStyle/>
                    <a:p>
                      <a:pPr algn="l" fontAlgn="b"/>
                      <a:r>
                        <a:rPr lang="da-DK" sz="1800" b="1" i="0" u="none" strike="noStrike" dirty="0">
                          <a:solidFill>
                            <a:srgbClr val="000000"/>
                          </a:solidFill>
                          <a:effectLst/>
                          <a:latin typeface="Calibri" panose="020F0502020204030204" pitchFamily="34" charset="0"/>
                        </a:rPr>
                        <a:t>Cereal Rye 1 </a:t>
                      </a:r>
                      <a:r>
                        <a:rPr lang="da-DK" sz="1800" b="0" i="0" u="none" strike="noStrike" dirty="0">
                          <a:solidFill>
                            <a:srgbClr val="000000"/>
                          </a:solidFill>
                          <a:effectLst/>
                          <a:latin typeface="Calibri" panose="020F0502020204030204" pitchFamily="34" charset="0"/>
                        </a:rPr>
                        <a:t>- 100% Cereal Rye planted September 2nd</a:t>
                      </a:r>
                    </a:p>
                  </a:txBody>
                  <a:tcPr marL="7620" marR="7620" marT="7620" marB="0" anchor="b">
                    <a:lnL>
                      <a:noFill/>
                    </a:lnL>
                    <a:lnR>
                      <a:noFill/>
                    </a:lnR>
                    <a:lnT>
                      <a:noFill/>
                    </a:lnT>
                    <a:lnB>
                      <a:noFill/>
                    </a:lnB>
                  </a:tcPr>
                </a:tc>
                <a:extLst>
                  <a:ext uri="{0D108BD9-81ED-4DB2-BD59-A6C34878D82A}">
                    <a16:rowId xmlns:a16="http://schemas.microsoft.com/office/drawing/2014/main" val="2317997602"/>
                  </a:ext>
                </a:extLst>
              </a:tr>
              <a:tr h="394819">
                <a:tc>
                  <a:txBody>
                    <a:bodyPr/>
                    <a:lstStyle/>
                    <a:p>
                      <a:pPr algn="l" fontAlgn="b"/>
                      <a:r>
                        <a:rPr lang="en-US" sz="1800" b="1" i="0" u="none" strike="noStrike" dirty="0">
                          <a:solidFill>
                            <a:srgbClr val="000000"/>
                          </a:solidFill>
                          <a:effectLst/>
                          <a:latin typeface="Calibri" panose="020F0502020204030204" pitchFamily="34" charset="0"/>
                        </a:rPr>
                        <a:t>Cereal Rye 2 </a:t>
                      </a:r>
                      <a:r>
                        <a:rPr lang="en-US" sz="1800" b="0" i="0" u="none" strike="noStrike" dirty="0">
                          <a:solidFill>
                            <a:srgbClr val="000000"/>
                          </a:solidFill>
                          <a:effectLst/>
                          <a:latin typeface="Calibri" panose="020F0502020204030204" pitchFamily="34" charset="0"/>
                        </a:rPr>
                        <a:t>- Custom 95% Cereal Rye &amp; 5% Hairy Vetch blend planted October 16th</a:t>
                      </a:r>
                    </a:p>
                  </a:txBody>
                  <a:tcPr marL="7620" marR="7620" marT="7620" marB="0" anchor="b">
                    <a:lnL>
                      <a:noFill/>
                    </a:lnL>
                    <a:lnR>
                      <a:noFill/>
                    </a:lnR>
                    <a:lnT>
                      <a:noFill/>
                    </a:lnT>
                    <a:lnB>
                      <a:noFill/>
                    </a:lnB>
                  </a:tcPr>
                </a:tc>
                <a:extLst>
                  <a:ext uri="{0D108BD9-81ED-4DB2-BD59-A6C34878D82A}">
                    <a16:rowId xmlns:a16="http://schemas.microsoft.com/office/drawing/2014/main" val="1271394607"/>
                  </a:ext>
                </a:extLst>
              </a:tr>
              <a:tr h="394819">
                <a:tc>
                  <a:txBody>
                    <a:bodyPr/>
                    <a:lstStyle/>
                    <a:p>
                      <a:pPr algn="l" fontAlgn="b"/>
                      <a:r>
                        <a:rPr lang="en-US" sz="1800" b="1" i="0" u="none" strike="noStrike" dirty="0">
                          <a:solidFill>
                            <a:srgbClr val="000000"/>
                          </a:solidFill>
                          <a:effectLst/>
                          <a:latin typeface="Calibri" panose="020F0502020204030204" pitchFamily="34" charset="0"/>
                        </a:rPr>
                        <a:t>Cowpea/Barley </a:t>
                      </a:r>
                      <a:r>
                        <a:rPr lang="en-US" sz="1800" b="0" i="0" u="none" strike="noStrike" dirty="0">
                          <a:solidFill>
                            <a:srgbClr val="000000"/>
                          </a:solidFill>
                          <a:effectLst/>
                          <a:latin typeface="Calibri" panose="020F0502020204030204" pitchFamily="34" charset="0"/>
                        </a:rPr>
                        <a:t>- 50/50 Custom Blend</a:t>
                      </a:r>
                    </a:p>
                  </a:txBody>
                  <a:tcPr marL="7620" marR="7620" marT="7620" marB="0" anchor="b">
                    <a:lnL>
                      <a:noFill/>
                    </a:lnL>
                    <a:lnR>
                      <a:noFill/>
                    </a:lnR>
                    <a:lnT>
                      <a:noFill/>
                    </a:lnT>
                    <a:lnB>
                      <a:noFill/>
                    </a:lnB>
                  </a:tcPr>
                </a:tc>
                <a:extLst>
                  <a:ext uri="{0D108BD9-81ED-4DB2-BD59-A6C34878D82A}">
                    <a16:rowId xmlns:a16="http://schemas.microsoft.com/office/drawing/2014/main" val="1147575597"/>
                  </a:ext>
                </a:extLst>
              </a:tr>
              <a:tr h="394819">
                <a:tc>
                  <a:txBody>
                    <a:bodyPr/>
                    <a:lstStyle/>
                    <a:p>
                      <a:pPr algn="l" fontAlgn="b"/>
                      <a:r>
                        <a:rPr lang="en-US" sz="1800" b="1" i="0" u="none" strike="noStrike" dirty="0" err="1">
                          <a:solidFill>
                            <a:srgbClr val="000000"/>
                          </a:solidFill>
                          <a:effectLst/>
                          <a:latin typeface="Calibri" panose="020F0502020204030204" pitchFamily="34" charset="0"/>
                        </a:rPr>
                        <a:t>NitroMax</a:t>
                      </a:r>
                      <a:r>
                        <a:rPr lang="en-US" sz="1800" b="1" i="0" u="none" strike="noStrike" dirty="0">
                          <a:solidFill>
                            <a:srgbClr val="000000"/>
                          </a:solidFill>
                          <a:effectLst/>
                          <a:latin typeface="Calibri" panose="020F0502020204030204" pitchFamily="34" charset="0"/>
                        </a:rPr>
                        <a:t> CC1 Mix </a:t>
                      </a:r>
                      <a:r>
                        <a:rPr lang="en-US" sz="1800" b="0" i="0" u="none" strike="noStrike" dirty="0">
                          <a:solidFill>
                            <a:srgbClr val="000000"/>
                          </a:solidFill>
                          <a:effectLst/>
                          <a:latin typeface="Calibri" panose="020F0502020204030204" pitchFamily="34" charset="0"/>
                        </a:rPr>
                        <a:t>- Commercial blend 48.5% Yellow Field Pea, 48.5% Oats, 3% Daikon Radish</a:t>
                      </a:r>
                    </a:p>
                  </a:txBody>
                  <a:tcPr marL="7620" marR="7620" marT="7620" marB="0" anchor="b">
                    <a:lnL>
                      <a:noFill/>
                    </a:lnL>
                    <a:lnR>
                      <a:noFill/>
                    </a:lnR>
                    <a:lnT>
                      <a:noFill/>
                    </a:lnT>
                    <a:lnB>
                      <a:noFill/>
                    </a:lnB>
                  </a:tcPr>
                </a:tc>
                <a:extLst>
                  <a:ext uri="{0D108BD9-81ED-4DB2-BD59-A6C34878D82A}">
                    <a16:rowId xmlns:a16="http://schemas.microsoft.com/office/drawing/2014/main" val="3396265701"/>
                  </a:ext>
                </a:extLst>
              </a:tr>
            </a:tbl>
          </a:graphicData>
        </a:graphic>
      </p:graphicFrame>
    </p:spTree>
    <p:extLst>
      <p:ext uri="{BB962C8B-B14F-4D97-AF65-F5344CB8AC3E}">
        <p14:creationId xmlns:p14="http://schemas.microsoft.com/office/powerpoint/2010/main" val="2874758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5"/>
            <a:ext cx="6592410" cy="4351338"/>
          </a:xfrm>
        </p:spPr>
        <p:txBody>
          <a:bodyPr/>
          <a:lstStyle/>
          <a:p>
            <a:pPr marL="0" indent="0">
              <a:buNone/>
            </a:pPr>
            <a:r>
              <a:rPr lang="en-US" b="1" dirty="0"/>
              <a:t>PROJECT RECOMENDATION</a:t>
            </a:r>
          </a:p>
          <a:p>
            <a:r>
              <a:rPr lang="en-US" dirty="0"/>
              <a:t>Will continue to use Buckwheat, Cowpea, and other annual legumes in Spring Cover Crop Systems</a:t>
            </a:r>
          </a:p>
          <a:p>
            <a:r>
              <a:rPr lang="en-US" dirty="0"/>
              <a:t>Plan to </a:t>
            </a:r>
            <a:r>
              <a:rPr lang="en-US" b="1" dirty="0"/>
              <a:t>avoid</a:t>
            </a:r>
            <a:r>
              <a:rPr lang="en-US" dirty="0"/>
              <a:t> using and grass family cover crop, including blends with grass</a:t>
            </a:r>
          </a:p>
          <a:p>
            <a:r>
              <a:rPr lang="en-US" dirty="0"/>
              <a:t>Spring Cover crops will become part of our standard practice for “fallow” spring ground ahead of late sweet corn plantings</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83413"/>
            <a:ext cx="10515600" cy="1325563"/>
          </a:xfrm>
        </p:spPr>
        <p:txBody>
          <a:bodyPr/>
          <a:lstStyle/>
          <a:p>
            <a:r>
              <a:rPr lang="en-US" b="1" dirty="0"/>
              <a:t>Spring Cover Crop Evaluation in Sweetcorn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316947" y="5943504"/>
            <a:ext cx="1042506" cy="816935"/>
          </a:xfrm>
          <a:prstGeom prst="rect">
            <a:avLst/>
          </a:prstGeom>
        </p:spPr>
      </p:pic>
      <p:pic>
        <p:nvPicPr>
          <p:cNvPr id="6" name="Picture 5">
            <a:extLst>
              <a:ext uri="{FF2B5EF4-FFF2-40B4-BE49-F238E27FC236}">
                <a16:creationId xmlns:a16="http://schemas.microsoft.com/office/drawing/2014/main" id="{03D36283-6AFC-4FFE-B712-3D397304D3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0550" y="1877627"/>
            <a:ext cx="3541450" cy="4980373"/>
          </a:xfrm>
          <a:prstGeom prst="rect">
            <a:avLst/>
          </a:prstGeom>
        </p:spPr>
      </p:pic>
    </p:spTree>
    <p:extLst>
      <p:ext uri="{BB962C8B-B14F-4D97-AF65-F5344CB8AC3E}">
        <p14:creationId xmlns:p14="http://schemas.microsoft.com/office/powerpoint/2010/main" val="317923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482570"/>
            <a:ext cx="10392052" cy="5140171"/>
          </a:xfrm>
        </p:spPr>
        <p:txBody>
          <a:bodyPr>
            <a:normAutofit fontScale="92500" lnSpcReduction="20000"/>
          </a:bodyPr>
          <a:lstStyle/>
          <a:p>
            <a:pPr marL="0" indent="0">
              <a:buNone/>
            </a:pPr>
            <a:r>
              <a:rPr lang="en-US" b="1" dirty="0"/>
              <a:t>It is challenging to identify the best Cover Crops to use in Farmer’s Market produce systems due to the long window of planting dates. It is important to first determine your goals in using cover crop systems. Following our main objective of providing weed control while building soil health, O’Rourke Family Gardens will implement the following practices:</a:t>
            </a:r>
          </a:p>
          <a:p>
            <a:r>
              <a:rPr lang="en-US" dirty="0"/>
              <a:t>Utilize a blend of winter terminating covers for first spring planted areas</a:t>
            </a:r>
          </a:p>
          <a:p>
            <a:r>
              <a:rPr lang="en-US" dirty="0"/>
              <a:t>Adopt Cereal Rye and Hairy Vetch blends for mid to late Snap Bean plantings</a:t>
            </a:r>
          </a:p>
          <a:p>
            <a:r>
              <a:rPr lang="en-US" dirty="0"/>
              <a:t>Adopt Hair Vetch as a significant part of covers planted ahead of sweetcorn</a:t>
            </a:r>
          </a:p>
          <a:p>
            <a:r>
              <a:rPr lang="en-US" dirty="0"/>
              <a:t>Use Buckwheat, Cowpea, and other annual legumes when Spring planted cover crops are needed while avoiding any mixes containing grass species when planted ahead of sweetcorn</a:t>
            </a:r>
          </a:p>
          <a:p>
            <a:r>
              <a:rPr lang="en-US" dirty="0"/>
              <a:t>Continue to look for ways to incorporate cover crops into other produce operations on our farm, i.e. sweet potatoes and squash</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38492"/>
            <a:ext cx="10515600" cy="1325563"/>
          </a:xfrm>
        </p:spPr>
        <p:txBody>
          <a:bodyPr/>
          <a:lstStyle/>
          <a:p>
            <a:r>
              <a:rPr lang="en-US" b="1" dirty="0"/>
              <a:t>Conclusions:</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708999" y="338492"/>
            <a:ext cx="1042506" cy="816935"/>
          </a:xfrm>
          <a:prstGeom prst="rect">
            <a:avLst/>
          </a:prstGeom>
        </p:spPr>
      </p:pic>
    </p:spTree>
    <p:extLst>
      <p:ext uri="{BB962C8B-B14F-4D97-AF65-F5344CB8AC3E}">
        <p14:creationId xmlns:p14="http://schemas.microsoft.com/office/powerpoint/2010/main" val="380153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B4E5BB-0E3B-41B1-9C24-BC4EA2EE2D6F}"/>
              </a:ext>
            </a:extLst>
          </p:cNvPr>
          <p:cNvSpPr>
            <a:spLocks noGrp="1"/>
          </p:cNvSpPr>
          <p:nvPr>
            <p:ph type="title"/>
          </p:nvPr>
        </p:nvSpPr>
        <p:spPr>
          <a:xfrm>
            <a:off x="838200" y="2766218"/>
            <a:ext cx="10515600" cy="1325563"/>
          </a:xfrm>
        </p:spPr>
        <p:txBody>
          <a:bodyPr/>
          <a:lstStyle/>
          <a:p>
            <a:pPr algn="ctr"/>
            <a:r>
              <a:rPr lang="en-US" b="1" dirty="0"/>
              <a:t>Snap Bean Cover Crop Evaluation</a:t>
            </a:r>
          </a:p>
        </p:txBody>
      </p:sp>
      <p:pic>
        <p:nvPicPr>
          <p:cNvPr id="5" name="Picture 4">
            <a:extLst>
              <a:ext uri="{FF2B5EF4-FFF2-40B4-BE49-F238E27FC236}">
                <a16:creationId xmlns:a16="http://schemas.microsoft.com/office/drawing/2014/main" id="{65A55410-FBCD-4817-A0C3-05E57EB48184}"/>
              </a:ext>
            </a:extLst>
          </p:cNvPr>
          <p:cNvPicPr>
            <a:picLocks noChangeAspect="1"/>
          </p:cNvPicPr>
          <p:nvPr/>
        </p:nvPicPr>
        <p:blipFill>
          <a:blip r:embed="rId2"/>
          <a:stretch>
            <a:fillRect/>
          </a:stretch>
        </p:blipFill>
        <p:spPr>
          <a:xfrm>
            <a:off x="316947" y="5768495"/>
            <a:ext cx="1042506" cy="816935"/>
          </a:xfrm>
          <a:prstGeom prst="rect">
            <a:avLst/>
          </a:prstGeom>
        </p:spPr>
      </p:pic>
    </p:spTree>
    <p:extLst>
      <p:ext uri="{BB962C8B-B14F-4D97-AF65-F5344CB8AC3E}">
        <p14:creationId xmlns:p14="http://schemas.microsoft.com/office/powerpoint/2010/main" val="218106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19769-CBE6-4AA4-BBAD-6A904B271DC3}"/>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US" b="1" dirty="0"/>
              <a:t>What is our objective of Cover Crops in our Snap Bean System?</a:t>
            </a:r>
          </a:p>
          <a:p>
            <a:endParaRPr lang="en-US" sz="1100" b="1" dirty="0"/>
          </a:p>
          <a:p>
            <a:pPr marL="0" indent="0">
              <a:buNone/>
            </a:pPr>
            <a:r>
              <a:rPr lang="en-US" sz="2400" dirty="0"/>
              <a:t>Since the acquisition of the mechanical Snap Bean Harvester in 2017, we have been evaluating ways to produce snap beans in a system that will reduce compaction while suppressing weeds in order to improve the mechanical harvest. We prefer to use a system where in-crop chemical weed control is not needed, thus improving the perceived value of our product to our customers. </a:t>
            </a:r>
          </a:p>
          <a:p>
            <a:pPr marL="0" indent="0">
              <a:buNone/>
            </a:pPr>
            <a:r>
              <a:rPr lang="en-US" sz="2400" dirty="0"/>
              <a:t>Mechanical weed control in a conventional system requires significant trips across the field followed by field crews with hoes to reduce weed pressure. One of the results of row-crop cultivation during the Snap Bean vegetative growth is the hilling affect raising the soil level at the bean row. At harvest, when the mechanical harvester must be raised in order to avoid the collection of soil clods and possibly root balls from a previous crop, resulting in additional sorting and cleaning issues during harvest. A second major with multiple cultivations is that soil compaction is significant. We are looking for a system that will use pre-plant cover and weed species control while leaving enough residue to provide a weed suppression benefit resulting in less labor to keep the production field clean from weeds.</a:t>
            </a:r>
          </a:p>
        </p:txBody>
      </p:sp>
      <p:sp>
        <p:nvSpPr>
          <p:cNvPr id="4" name="Title 1">
            <a:extLst>
              <a:ext uri="{FF2B5EF4-FFF2-40B4-BE49-F238E27FC236}">
                <a16:creationId xmlns:a16="http://schemas.microsoft.com/office/drawing/2014/main" id="{EE7A105B-5BB0-4364-82D1-467607EF2A21}"/>
              </a:ext>
            </a:extLst>
          </p:cNvPr>
          <p:cNvSpPr>
            <a:spLocks noGrp="1"/>
          </p:cNvSpPr>
          <p:nvPr>
            <p:ph type="title"/>
          </p:nvPr>
        </p:nvSpPr>
        <p:spPr>
          <a:xfrm>
            <a:off x="838200" y="365125"/>
            <a:ext cx="10515600" cy="1325563"/>
          </a:xfrm>
        </p:spPr>
        <p:txBody>
          <a:bodyPr/>
          <a:lstStyle/>
          <a:p>
            <a:r>
              <a:rPr lang="en-US" b="1" dirty="0"/>
              <a:t>Snap Bean Cover Crop Evaluation</a:t>
            </a:r>
          </a:p>
        </p:txBody>
      </p:sp>
      <p:pic>
        <p:nvPicPr>
          <p:cNvPr id="8" name="Picture 7">
            <a:extLst>
              <a:ext uri="{FF2B5EF4-FFF2-40B4-BE49-F238E27FC236}">
                <a16:creationId xmlns:a16="http://schemas.microsoft.com/office/drawing/2014/main" id="{B81AD326-15CA-4228-8258-3E7C12931885}"/>
              </a:ext>
            </a:extLst>
          </p:cNvPr>
          <p:cNvPicPr>
            <a:picLocks noChangeAspect="1"/>
          </p:cNvPicPr>
          <p:nvPr/>
        </p:nvPicPr>
        <p:blipFill>
          <a:blip r:embed="rId2"/>
          <a:stretch>
            <a:fillRect/>
          </a:stretch>
        </p:blipFill>
        <p:spPr>
          <a:xfrm>
            <a:off x="10832547" y="365125"/>
            <a:ext cx="1042506" cy="816935"/>
          </a:xfrm>
          <a:prstGeom prst="rect">
            <a:avLst/>
          </a:prstGeom>
        </p:spPr>
      </p:pic>
    </p:spTree>
    <p:extLst>
      <p:ext uri="{BB962C8B-B14F-4D97-AF65-F5344CB8AC3E}">
        <p14:creationId xmlns:p14="http://schemas.microsoft.com/office/powerpoint/2010/main" val="259937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155-9670-4616-A25F-D9E32FD17E64}"/>
              </a:ext>
            </a:extLst>
          </p:cNvPr>
          <p:cNvSpPr>
            <a:spLocks noGrp="1"/>
          </p:cNvSpPr>
          <p:nvPr>
            <p:ph type="title"/>
          </p:nvPr>
        </p:nvSpPr>
        <p:spPr>
          <a:xfrm>
            <a:off x="357186" y="140096"/>
            <a:ext cx="11477625" cy="1325563"/>
          </a:xfrm>
        </p:spPr>
        <p:txBody>
          <a:bodyPr/>
          <a:lstStyle/>
          <a:p>
            <a:pPr algn="ctr"/>
            <a:r>
              <a:rPr lang="en-US" b="1" dirty="0"/>
              <a:t>Snap Bean Cover Crop Evaluation</a:t>
            </a:r>
            <a:endParaRPr lang="en-US" dirty="0"/>
          </a:p>
        </p:txBody>
      </p:sp>
      <p:pic>
        <p:nvPicPr>
          <p:cNvPr id="5" name="Content Placeholder 4">
            <a:extLst>
              <a:ext uri="{FF2B5EF4-FFF2-40B4-BE49-F238E27FC236}">
                <a16:creationId xmlns:a16="http://schemas.microsoft.com/office/drawing/2014/main" id="{DA6289E9-730A-4F5C-ABD7-25E4CC69D2F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523874" y="2836071"/>
            <a:ext cx="4367216" cy="2062164"/>
          </a:xfrm>
        </p:spPr>
      </p:pic>
      <p:pic>
        <p:nvPicPr>
          <p:cNvPr id="7" name="Picture 6">
            <a:extLst>
              <a:ext uri="{FF2B5EF4-FFF2-40B4-BE49-F238E27FC236}">
                <a16:creationId xmlns:a16="http://schemas.microsoft.com/office/drawing/2014/main" id="{9EAF9B80-2416-43F8-B27A-CE872400D7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70448" y="2889647"/>
            <a:ext cx="4388647" cy="1976446"/>
          </a:xfrm>
          <a:prstGeom prst="rect">
            <a:avLst/>
          </a:prstGeom>
        </p:spPr>
      </p:pic>
      <p:pic>
        <p:nvPicPr>
          <p:cNvPr id="9" name="Picture 8">
            <a:extLst>
              <a:ext uri="{FF2B5EF4-FFF2-40B4-BE49-F238E27FC236}">
                <a16:creationId xmlns:a16="http://schemas.microsoft.com/office/drawing/2014/main" id="{D46602C0-7431-4D53-A40F-CE5C444CE2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887385" y="2796776"/>
            <a:ext cx="4388649" cy="2162177"/>
          </a:xfrm>
          <a:prstGeom prst="rect">
            <a:avLst/>
          </a:prstGeom>
        </p:spPr>
      </p:pic>
      <p:pic>
        <p:nvPicPr>
          <p:cNvPr id="13" name="Picture 12">
            <a:extLst>
              <a:ext uri="{FF2B5EF4-FFF2-40B4-BE49-F238E27FC236}">
                <a16:creationId xmlns:a16="http://schemas.microsoft.com/office/drawing/2014/main" id="{00408893-4054-42AA-A8F5-C3425F0EDF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25770" y="2796777"/>
            <a:ext cx="4388649" cy="2162177"/>
          </a:xfrm>
          <a:prstGeom prst="rect">
            <a:avLst/>
          </a:prstGeom>
        </p:spPr>
      </p:pic>
      <p:pic>
        <p:nvPicPr>
          <p:cNvPr id="15" name="Picture 14">
            <a:extLst>
              <a:ext uri="{FF2B5EF4-FFF2-40B4-BE49-F238E27FC236}">
                <a16:creationId xmlns:a16="http://schemas.microsoft.com/office/drawing/2014/main" id="{D15E7C18-A3B8-469A-B2EB-4FC370DEF7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509582" y="2842219"/>
            <a:ext cx="4397781" cy="2062164"/>
          </a:xfrm>
          <a:prstGeom prst="rect">
            <a:avLst/>
          </a:prstGeom>
        </p:spPr>
      </p:pic>
      <p:sp>
        <p:nvSpPr>
          <p:cNvPr id="16" name="Title 1">
            <a:extLst>
              <a:ext uri="{FF2B5EF4-FFF2-40B4-BE49-F238E27FC236}">
                <a16:creationId xmlns:a16="http://schemas.microsoft.com/office/drawing/2014/main" id="{E7E5D40C-4E64-417D-B5E8-4F0DA9ABE2D6}"/>
              </a:ext>
            </a:extLst>
          </p:cNvPr>
          <p:cNvSpPr txBox="1">
            <a:spLocks/>
          </p:cNvSpPr>
          <p:nvPr/>
        </p:nvSpPr>
        <p:spPr>
          <a:xfrm>
            <a:off x="628652" y="6072189"/>
            <a:ext cx="11206158" cy="785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  </a:t>
            </a:r>
            <a:r>
              <a:rPr lang="en-US" sz="3200" dirty="0" err="1"/>
              <a:t>NitroMax</a:t>
            </a:r>
            <a:r>
              <a:rPr lang="en-US" sz="3200" dirty="0"/>
              <a:t>     Cereal Rye 1  Cereal Rye 2     Buckwheat          None</a:t>
            </a:r>
            <a:endParaRPr lang="en-US" dirty="0"/>
          </a:p>
        </p:txBody>
      </p:sp>
      <p:pic>
        <p:nvPicPr>
          <p:cNvPr id="10" name="Picture 2" descr="SARE - Sustainable Agriculture Research and Education">
            <a:extLst>
              <a:ext uri="{FF2B5EF4-FFF2-40B4-BE49-F238E27FC236}">
                <a16:creationId xmlns:a16="http://schemas.microsoft.com/office/drawing/2014/main" id="{7C6A00BD-561E-4984-A6C5-99049ED12AD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0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8950-8169-479A-82B7-F700AF13FBA6}"/>
              </a:ext>
            </a:extLst>
          </p:cNvPr>
          <p:cNvSpPr>
            <a:spLocks noGrp="1"/>
          </p:cNvSpPr>
          <p:nvPr>
            <p:ph type="title"/>
          </p:nvPr>
        </p:nvSpPr>
        <p:spPr/>
        <p:txBody>
          <a:bodyPr>
            <a:normAutofit/>
          </a:bodyPr>
          <a:lstStyle/>
          <a:p>
            <a:pPr algn="ctr"/>
            <a:r>
              <a:rPr lang="en-US" sz="4800" b="1" dirty="0"/>
              <a:t>Snap Bean Cover Crop Evaluation</a:t>
            </a:r>
          </a:p>
        </p:txBody>
      </p:sp>
      <p:pic>
        <p:nvPicPr>
          <p:cNvPr id="4" name="Content Placeholder 3">
            <a:extLst>
              <a:ext uri="{FF2B5EF4-FFF2-40B4-BE49-F238E27FC236}">
                <a16:creationId xmlns:a16="http://schemas.microsoft.com/office/drawing/2014/main" id="{1E94DAC4-293D-485B-845B-27620BB800DF}"/>
              </a:ext>
            </a:extLst>
          </p:cNvPr>
          <p:cNvPicPr>
            <a:picLocks noGrp="1" noChangeAspect="1"/>
          </p:cNvPicPr>
          <p:nvPr>
            <p:ph idx="1"/>
          </p:nvPr>
        </p:nvPicPr>
        <p:blipFill>
          <a:blip r:embed="rId2"/>
          <a:stretch>
            <a:fillRect/>
          </a:stretch>
        </p:blipFill>
        <p:spPr>
          <a:xfrm>
            <a:off x="2436215" y="1690688"/>
            <a:ext cx="7319570" cy="2909230"/>
          </a:xfrm>
          <a:prstGeom prst="rect">
            <a:avLst/>
          </a:prstGeom>
        </p:spPr>
      </p:pic>
      <p:pic>
        <p:nvPicPr>
          <p:cNvPr id="6" name="Picture 5">
            <a:extLst>
              <a:ext uri="{FF2B5EF4-FFF2-40B4-BE49-F238E27FC236}">
                <a16:creationId xmlns:a16="http://schemas.microsoft.com/office/drawing/2014/main" id="{7AA9888E-21BB-4FAB-9CB8-DA58812A20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6"/>
          <a:stretch/>
        </p:blipFill>
        <p:spPr>
          <a:xfrm>
            <a:off x="1865791" y="5009306"/>
            <a:ext cx="8460418" cy="1762218"/>
          </a:xfrm>
          <a:prstGeom prst="rect">
            <a:avLst/>
          </a:prstGeom>
        </p:spPr>
      </p:pic>
      <p:sp>
        <p:nvSpPr>
          <p:cNvPr id="7" name="TextBox 6">
            <a:extLst>
              <a:ext uri="{FF2B5EF4-FFF2-40B4-BE49-F238E27FC236}">
                <a16:creationId xmlns:a16="http://schemas.microsoft.com/office/drawing/2014/main" id="{17EFA3DB-C70D-495D-A6FD-CACB3192ADB3}"/>
              </a:ext>
            </a:extLst>
          </p:cNvPr>
          <p:cNvSpPr txBox="1"/>
          <p:nvPr/>
        </p:nvSpPr>
        <p:spPr>
          <a:xfrm>
            <a:off x="3240350" y="5202315"/>
            <a:ext cx="6960093" cy="381739"/>
          </a:xfrm>
          <a:prstGeom prst="rect">
            <a:avLst/>
          </a:prstGeom>
          <a:noFill/>
        </p:spPr>
        <p:txBody>
          <a:bodyPr wrap="square" rtlCol="0">
            <a:spAutoFit/>
          </a:bodyPr>
          <a:lstStyle/>
          <a:p>
            <a:r>
              <a:rPr lang="en-US" dirty="0">
                <a:solidFill>
                  <a:schemeClr val="accent4">
                    <a:lumMod val="60000"/>
                    <a:lumOff val="40000"/>
                  </a:schemeClr>
                </a:solidFill>
              </a:rPr>
              <a:t>Cereal Rye 2   Check    Cereal Rye 1   </a:t>
            </a:r>
            <a:r>
              <a:rPr lang="en-US" dirty="0" err="1">
                <a:solidFill>
                  <a:schemeClr val="accent4">
                    <a:lumMod val="60000"/>
                    <a:lumOff val="40000"/>
                  </a:schemeClr>
                </a:solidFill>
              </a:rPr>
              <a:t>NitroMax</a:t>
            </a:r>
            <a:r>
              <a:rPr lang="en-US" dirty="0">
                <a:solidFill>
                  <a:schemeClr val="accent4">
                    <a:lumMod val="60000"/>
                    <a:lumOff val="40000"/>
                  </a:schemeClr>
                </a:solidFill>
              </a:rPr>
              <a:t>    Buckwheat</a:t>
            </a:r>
          </a:p>
        </p:txBody>
      </p:sp>
      <p:pic>
        <p:nvPicPr>
          <p:cNvPr id="1026" name="Picture 2" descr="SARE - Sustainable Agriculture Research and Education">
            <a:extLst>
              <a:ext uri="{FF2B5EF4-FFF2-40B4-BE49-F238E27FC236}">
                <a16:creationId xmlns:a16="http://schemas.microsoft.com/office/drawing/2014/main" id="{3459D353-6B19-435F-94E6-A2288F2DF6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8B96F6-6690-488E-895D-7C5041C00359}"/>
              </a:ext>
            </a:extLst>
          </p:cNvPr>
          <p:cNvSpPr txBox="1"/>
          <p:nvPr/>
        </p:nvSpPr>
        <p:spPr>
          <a:xfrm>
            <a:off x="2604891" y="4578101"/>
            <a:ext cx="7319570" cy="369332"/>
          </a:xfrm>
          <a:prstGeom prst="rect">
            <a:avLst/>
          </a:prstGeom>
          <a:noFill/>
        </p:spPr>
        <p:txBody>
          <a:bodyPr wrap="square" rtlCol="0">
            <a:spAutoFit/>
          </a:bodyPr>
          <a:lstStyle/>
          <a:p>
            <a:r>
              <a:rPr lang="en-US" dirty="0"/>
              <a:t>Note:  Ratings 1 to 5 where 1 = Most </a:t>
            </a:r>
            <a:r>
              <a:rPr lang="en-US" dirty="0" err="1"/>
              <a:t>Desireable</a:t>
            </a:r>
            <a:r>
              <a:rPr lang="en-US" dirty="0"/>
              <a:t>; 5 = Least </a:t>
            </a:r>
            <a:r>
              <a:rPr lang="en-US" dirty="0" err="1"/>
              <a:t>Desireable</a:t>
            </a:r>
            <a:endParaRPr lang="en-US" dirty="0"/>
          </a:p>
        </p:txBody>
      </p:sp>
    </p:spTree>
    <p:extLst>
      <p:ext uri="{BB962C8B-B14F-4D97-AF65-F5344CB8AC3E}">
        <p14:creationId xmlns:p14="http://schemas.microsoft.com/office/powerpoint/2010/main" val="285391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8950-8169-479A-82B7-F700AF13FBA6}"/>
              </a:ext>
            </a:extLst>
          </p:cNvPr>
          <p:cNvSpPr>
            <a:spLocks noGrp="1"/>
          </p:cNvSpPr>
          <p:nvPr>
            <p:ph type="title"/>
          </p:nvPr>
        </p:nvSpPr>
        <p:spPr/>
        <p:txBody>
          <a:bodyPr>
            <a:normAutofit/>
          </a:bodyPr>
          <a:lstStyle/>
          <a:p>
            <a:pPr algn="ctr"/>
            <a:r>
              <a:rPr lang="en-US" sz="4800" b="1" dirty="0"/>
              <a:t>Snap Bean Cover Crop Evaluation</a:t>
            </a:r>
          </a:p>
        </p:txBody>
      </p:sp>
      <p:pic>
        <p:nvPicPr>
          <p:cNvPr id="1026" name="Picture 2" descr="SARE - Sustainable Agriculture Research and Education">
            <a:extLst>
              <a:ext uri="{FF2B5EF4-FFF2-40B4-BE49-F238E27FC236}">
                <a16:creationId xmlns:a16="http://schemas.microsoft.com/office/drawing/2014/main" id="{3459D353-6B19-435F-94E6-A2288F2DF6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936C3D8-440E-4676-ACFC-A0412540A39B}"/>
              </a:ext>
            </a:extLst>
          </p:cNvPr>
          <p:cNvSpPr>
            <a:spLocks noGrp="1"/>
          </p:cNvSpPr>
          <p:nvPr>
            <p:ph idx="1"/>
          </p:nvPr>
        </p:nvSpPr>
        <p:spPr/>
        <p:txBody>
          <a:bodyPr>
            <a:normAutofit fontScale="92500" lnSpcReduction="10000"/>
          </a:bodyPr>
          <a:lstStyle/>
          <a:p>
            <a:pPr marL="0" indent="0">
              <a:buNone/>
            </a:pPr>
            <a:r>
              <a:rPr lang="en-US" b="1" dirty="0" err="1"/>
              <a:t>NitroMax</a:t>
            </a:r>
            <a:r>
              <a:rPr lang="en-US" b="1" dirty="0"/>
              <a:t> CC1 Mix</a:t>
            </a:r>
          </a:p>
          <a:p>
            <a:r>
              <a:rPr lang="en-US" dirty="0"/>
              <a:t>Fast growing in warm conditions</a:t>
            </a:r>
          </a:p>
          <a:p>
            <a:r>
              <a:rPr lang="en-US" dirty="0"/>
              <a:t>Attractive blend of 3 cover crop species</a:t>
            </a:r>
          </a:p>
          <a:p>
            <a:r>
              <a:rPr lang="en-US" dirty="0"/>
              <a:t>Relatively easy termination with herbicides</a:t>
            </a:r>
          </a:p>
          <a:p>
            <a:r>
              <a:rPr lang="en-US" dirty="0"/>
              <a:t>Does not terminate with first frost</a:t>
            </a:r>
          </a:p>
          <a:p>
            <a:r>
              <a:rPr lang="en-US" dirty="0"/>
              <a:t>Will terminate naturally during normal winters in Central Illinois</a:t>
            </a:r>
          </a:p>
          <a:p>
            <a:r>
              <a:rPr lang="en-US" dirty="0"/>
              <a:t>Provides limited Winter Annual weed suppression</a:t>
            </a:r>
          </a:p>
          <a:p>
            <a:r>
              <a:rPr lang="en-US" dirty="0"/>
              <a:t>Will allow soil to warm earlier than soils with growing cover in Spring</a:t>
            </a:r>
          </a:p>
          <a:p>
            <a:r>
              <a:rPr lang="en-US" dirty="0"/>
              <a:t>Needs to be planted August through Early September for adequate growth prior to onset of cooler weather</a:t>
            </a:r>
          </a:p>
          <a:p>
            <a:pPr marL="0" indent="0">
              <a:buNone/>
            </a:pPr>
            <a:endParaRPr lang="en-US" dirty="0"/>
          </a:p>
          <a:p>
            <a:endParaRPr lang="en-US" dirty="0"/>
          </a:p>
        </p:txBody>
      </p:sp>
    </p:spTree>
    <p:extLst>
      <p:ext uri="{BB962C8B-B14F-4D97-AF65-F5344CB8AC3E}">
        <p14:creationId xmlns:p14="http://schemas.microsoft.com/office/powerpoint/2010/main" val="318152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8950-8169-479A-82B7-F700AF13FBA6}"/>
              </a:ext>
            </a:extLst>
          </p:cNvPr>
          <p:cNvSpPr>
            <a:spLocks noGrp="1"/>
          </p:cNvSpPr>
          <p:nvPr>
            <p:ph type="title"/>
          </p:nvPr>
        </p:nvSpPr>
        <p:spPr/>
        <p:txBody>
          <a:bodyPr>
            <a:normAutofit/>
          </a:bodyPr>
          <a:lstStyle/>
          <a:p>
            <a:pPr algn="ctr"/>
            <a:r>
              <a:rPr lang="en-US" sz="4800" b="1" dirty="0"/>
              <a:t>Snap Bean Cover Crop Evaluation</a:t>
            </a:r>
          </a:p>
        </p:txBody>
      </p:sp>
      <p:pic>
        <p:nvPicPr>
          <p:cNvPr id="1026" name="Picture 2" descr="SARE - Sustainable Agriculture Research and Education">
            <a:extLst>
              <a:ext uri="{FF2B5EF4-FFF2-40B4-BE49-F238E27FC236}">
                <a16:creationId xmlns:a16="http://schemas.microsoft.com/office/drawing/2014/main" id="{3459D353-6B19-435F-94E6-A2288F2DF6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29925" y="365125"/>
            <a:ext cx="1047750" cy="8191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936C3D8-440E-4676-ACFC-A0412540A39B}"/>
              </a:ext>
            </a:extLst>
          </p:cNvPr>
          <p:cNvSpPr>
            <a:spLocks noGrp="1"/>
          </p:cNvSpPr>
          <p:nvPr>
            <p:ph idx="1"/>
          </p:nvPr>
        </p:nvSpPr>
        <p:spPr>
          <a:xfrm>
            <a:off x="838200" y="1825625"/>
            <a:ext cx="10515600" cy="4667250"/>
          </a:xfrm>
        </p:spPr>
        <p:txBody>
          <a:bodyPr/>
          <a:lstStyle/>
          <a:p>
            <a:pPr marL="0" indent="0">
              <a:buNone/>
            </a:pPr>
            <a:r>
              <a:rPr lang="en-US" b="1" dirty="0"/>
              <a:t>Cereal Rye</a:t>
            </a:r>
          </a:p>
          <a:p>
            <a:r>
              <a:rPr lang="en-US" dirty="0"/>
              <a:t>Fast growing in warm conditions</a:t>
            </a:r>
          </a:p>
          <a:p>
            <a:r>
              <a:rPr lang="en-US" dirty="0"/>
              <a:t>Relatively easy termination with herbicides at early vegetative stages</a:t>
            </a:r>
          </a:p>
          <a:p>
            <a:r>
              <a:rPr lang="en-US" dirty="0"/>
              <a:t>Will over-winter well in Central Illinois</a:t>
            </a:r>
          </a:p>
          <a:p>
            <a:r>
              <a:rPr lang="en-US" dirty="0"/>
              <a:t>Provides good Winter Annual weed suppression</a:t>
            </a:r>
          </a:p>
          <a:p>
            <a:r>
              <a:rPr lang="en-US" dirty="0"/>
              <a:t>May be plated from September through October, although will build greater biomass if planted in first half of September</a:t>
            </a:r>
          </a:p>
          <a:p>
            <a:r>
              <a:rPr lang="en-US" dirty="0"/>
              <a:t>Potential for growth of this cover to outpace need to terminate, especially if the growing season is wet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61963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5058</TotalTime>
  <Words>1984</Words>
  <Application>Microsoft Macintosh PowerPoint</Application>
  <PresentationFormat>Widescreen</PresentationFormat>
  <Paragraphs>160</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Calibri Light</vt:lpstr>
      <vt:lpstr>Office Theme</vt:lpstr>
      <vt:lpstr>Worksheet</vt:lpstr>
      <vt:lpstr>Finding the right mix of Cover Crops in a Sweetcorn and Snap Bean operation in the Midwest</vt:lpstr>
      <vt:lpstr>Finding the right mix of Cover Crops</vt:lpstr>
      <vt:lpstr>PowerPoint Presentation</vt:lpstr>
      <vt:lpstr>Snap Bean Cover Crop Evaluation</vt:lpstr>
      <vt:lpstr>Snap Bean Cover Crop Evaluation</vt:lpstr>
      <vt:lpstr>Snap Bean Cover Crop Evaluation</vt:lpstr>
      <vt:lpstr>Snap Bean Cover Crop Evaluation</vt:lpstr>
      <vt:lpstr>Snap Bean Cover Crop Evaluation</vt:lpstr>
      <vt:lpstr>Snap Bean Cover Crop Evaluation</vt:lpstr>
      <vt:lpstr>Snap Bean Cover Crop Evaluation</vt:lpstr>
      <vt:lpstr>Snap Bean Cover Crop Evaluation</vt:lpstr>
      <vt:lpstr>Snap Bean Cover Crop Evaluation</vt:lpstr>
      <vt:lpstr>Snap Bean Cover Crop Evaluation</vt:lpstr>
      <vt:lpstr>Fall Sweetcorn Cover Crop Evaluation</vt:lpstr>
      <vt:lpstr>Fall Sweetcorn Cover Crop Evaluation</vt:lpstr>
      <vt:lpstr>Fall Sweetcorn Cover Crop Evaluation</vt:lpstr>
      <vt:lpstr>PowerPoint Presentation</vt:lpstr>
      <vt:lpstr>Fall Sweet Corn Cover Crop Evaluation</vt:lpstr>
      <vt:lpstr>Fall Sweet Corn Cover Crop Evaluation</vt:lpstr>
      <vt:lpstr>Fall Sweet Corn Cover Crop Evaluation</vt:lpstr>
      <vt:lpstr>Fall Sweet Corn Cover Crop Evaluation</vt:lpstr>
      <vt:lpstr>Fall Sweet Corn Cover Crop Evaluation</vt:lpstr>
      <vt:lpstr>Fall Sweet Corn Cover Crop Evaluation</vt:lpstr>
      <vt:lpstr>Spring Cover Crop Evaluation in Sweetcorn</vt:lpstr>
      <vt:lpstr>Spring Cover Crop Evaluation in Sweetcorn</vt:lpstr>
      <vt:lpstr>Spring Cover Crop Evaluation in Sweetcorn</vt:lpstr>
      <vt:lpstr>Spring Cover Crop Evaluation in Sweetcorn</vt:lpstr>
      <vt:lpstr>Spring Cover Crop Evaluation in Sweetcorn</vt:lpstr>
      <vt:lpstr>Spring Cover Crop Evaluation in Sweetcorn</vt:lpstr>
      <vt:lpstr>Spring Cover Crop Evaluation in Sweetcorn</vt:lpstr>
      <vt:lpstr>Conclusions: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ORourke</dc:creator>
  <cp:lastModifiedBy>Marie J Flanagan</cp:lastModifiedBy>
  <cp:revision>42</cp:revision>
  <dcterms:created xsi:type="dcterms:W3CDTF">2019-01-17T21:51:31Z</dcterms:created>
  <dcterms:modified xsi:type="dcterms:W3CDTF">2020-06-05T18:56:14Z</dcterms:modified>
</cp:coreProperties>
</file>