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"/>
  </p:notesMasterIdLst>
  <p:sldIdLst>
    <p:sldId id="256" r:id="rId2"/>
  </p:sldIdLst>
  <p:sldSz cx="38404800" cy="38404800"/>
  <p:notesSz cx="6858000" cy="9144000"/>
  <p:defaultTextStyle>
    <a:defPPr>
      <a:defRPr lang="en-US"/>
    </a:defPPr>
    <a:lvl1pPr marL="0" algn="l" defTabSz="3686650" rtl="0" eaLnBrk="1" latinLnBrk="0" hangingPunct="1">
      <a:defRPr sz="7257" kern="1200">
        <a:solidFill>
          <a:schemeClr val="tx1"/>
        </a:solidFill>
        <a:latin typeface="+mn-lt"/>
        <a:ea typeface="+mn-ea"/>
        <a:cs typeface="+mn-cs"/>
      </a:defRPr>
    </a:lvl1pPr>
    <a:lvl2pPr marL="1843325" algn="l" defTabSz="3686650" rtl="0" eaLnBrk="1" latinLnBrk="0" hangingPunct="1">
      <a:defRPr sz="7257" kern="1200">
        <a:solidFill>
          <a:schemeClr val="tx1"/>
        </a:solidFill>
        <a:latin typeface="+mn-lt"/>
        <a:ea typeface="+mn-ea"/>
        <a:cs typeface="+mn-cs"/>
      </a:defRPr>
    </a:lvl2pPr>
    <a:lvl3pPr marL="3686650" algn="l" defTabSz="3686650" rtl="0" eaLnBrk="1" latinLnBrk="0" hangingPunct="1">
      <a:defRPr sz="7257" kern="1200">
        <a:solidFill>
          <a:schemeClr val="tx1"/>
        </a:solidFill>
        <a:latin typeface="+mn-lt"/>
        <a:ea typeface="+mn-ea"/>
        <a:cs typeface="+mn-cs"/>
      </a:defRPr>
    </a:lvl3pPr>
    <a:lvl4pPr marL="5529976" algn="l" defTabSz="3686650" rtl="0" eaLnBrk="1" latinLnBrk="0" hangingPunct="1">
      <a:defRPr sz="7257" kern="1200">
        <a:solidFill>
          <a:schemeClr val="tx1"/>
        </a:solidFill>
        <a:latin typeface="+mn-lt"/>
        <a:ea typeface="+mn-ea"/>
        <a:cs typeface="+mn-cs"/>
      </a:defRPr>
    </a:lvl4pPr>
    <a:lvl5pPr marL="7373300" algn="l" defTabSz="3686650" rtl="0" eaLnBrk="1" latinLnBrk="0" hangingPunct="1">
      <a:defRPr sz="7257" kern="1200">
        <a:solidFill>
          <a:schemeClr val="tx1"/>
        </a:solidFill>
        <a:latin typeface="+mn-lt"/>
        <a:ea typeface="+mn-ea"/>
        <a:cs typeface="+mn-cs"/>
      </a:defRPr>
    </a:lvl5pPr>
    <a:lvl6pPr marL="9216625" algn="l" defTabSz="3686650" rtl="0" eaLnBrk="1" latinLnBrk="0" hangingPunct="1">
      <a:defRPr sz="7257" kern="1200">
        <a:solidFill>
          <a:schemeClr val="tx1"/>
        </a:solidFill>
        <a:latin typeface="+mn-lt"/>
        <a:ea typeface="+mn-ea"/>
        <a:cs typeface="+mn-cs"/>
      </a:defRPr>
    </a:lvl6pPr>
    <a:lvl7pPr marL="11059950" algn="l" defTabSz="3686650" rtl="0" eaLnBrk="1" latinLnBrk="0" hangingPunct="1">
      <a:defRPr sz="7257" kern="1200">
        <a:solidFill>
          <a:schemeClr val="tx1"/>
        </a:solidFill>
        <a:latin typeface="+mn-lt"/>
        <a:ea typeface="+mn-ea"/>
        <a:cs typeface="+mn-cs"/>
      </a:defRPr>
    </a:lvl7pPr>
    <a:lvl8pPr marL="12903275" algn="l" defTabSz="3686650" rtl="0" eaLnBrk="1" latinLnBrk="0" hangingPunct="1">
      <a:defRPr sz="7257" kern="1200">
        <a:solidFill>
          <a:schemeClr val="tx1"/>
        </a:solidFill>
        <a:latin typeface="+mn-lt"/>
        <a:ea typeface="+mn-ea"/>
        <a:cs typeface="+mn-cs"/>
      </a:defRPr>
    </a:lvl8pPr>
    <a:lvl9pPr marL="14746601" algn="l" defTabSz="3686650" rtl="0" eaLnBrk="1" latinLnBrk="0" hangingPunct="1">
      <a:defRPr sz="725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096">
          <p15:clr>
            <a:srgbClr val="A4A3A4"/>
          </p15:clr>
        </p15:guide>
        <p15:guide id="2" pos="1209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lson, James" initials="WJ" lastIdx="17" clrIdx="0">
    <p:extLst>
      <p:ext uri="{19B8F6BF-5375-455C-9EA6-DF929625EA0E}">
        <p15:presenceInfo xmlns:p15="http://schemas.microsoft.com/office/powerpoint/2012/main" userId="S::jamesmw3@vt.edu::8b57c9ed-30a9-4614-bf13-3e2d24b48fb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787B"/>
    <a:srgbClr val="E5E1E7"/>
    <a:srgbClr val="508590"/>
    <a:srgbClr val="2BD5C5"/>
    <a:srgbClr val="003B71"/>
    <a:srgbClr val="861E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8"/>
    <p:restoredTop sz="94580"/>
  </p:normalViewPr>
  <p:slideViewPr>
    <p:cSldViewPr snapToGrid="0" snapToObjects="1">
      <p:cViewPr>
        <p:scale>
          <a:sx n="24" d="100"/>
          <a:sy n="24" d="100"/>
        </p:scale>
        <p:origin x="2544" y="-208"/>
      </p:cViewPr>
      <p:guideLst>
        <p:guide orient="horz" pos="12096"/>
        <p:guide pos="12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2E2CA7-7B82-0B4C-83F7-4A06E237C1EE}" type="datetimeFigureOut">
              <a:rPr lang="en-US" smtClean="0"/>
              <a:t>11/5/18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731C68-AD3F-C24F-8491-84313ED88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403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686650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1pPr>
    <a:lvl2pPr marL="1843325" algn="l" defTabSz="3686650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2pPr>
    <a:lvl3pPr marL="3686650" algn="l" defTabSz="3686650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3pPr>
    <a:lvl4pPr marL="5529976" algn="l" defTabSz="3686650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4pPr>
    <a:lvl5pPr marL="7373300" algn="l" defTabSz="3686650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5pPr>
    <a:lvl6pPr marL="9216625" algn="l" defTabSz="3686650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6pPr>
    <a:lvl7pPr marL="11059950" algn="l" defTabSz="3686650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7pPr>
    <a:lvl8pPr marL="12903275" algn="l" defTabSz="3686650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8pPr>
    <a:lvl9pPr marL="14746601" algn="l" defTabSz="3686650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731C68-AD3F-C24F-8491-84313ED8897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182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80360" y="6285233"/>
            <a:ext cx="32644080" cy="13370560"/>
          </a:xfrm>
        </p:spPr>
        <p:txBody>
          <a:bodyPr anchor="b"/>
          <a:lstStyle>
            <a:lvl1pPr algn="ctr">
              <a:defRPr sz="2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20171413"/>
            <a:ext cx="28803600" cy="9272267"/>
          </a:xfrm>
        </p:spPr>
        <p:txBody>
          <a:bodyPr/>
          <a:lstStyle>
            <a:lvl1pPr marL="0" indent="0" algn="ctr">
              <a:buNone/>
              <a:defRPr sz="10080"/>
            </a:lvl1pPr>
            <a:lvl2pPr marL="1920240" indent="0" algn="ctr">
              <a:buNone/>
              <a:defRPr sz="8400"/>
            </a:lvl2pPr>
            <a:lvl3pPr marL="3840480" indent="0" algn="ctr">
              <a:buNone/>
              <a:defRPr sz="7560"/>
            </a:lvl3pPr>
            <a:lvl4pPr marL="5760720" indent="0" algn="ctr">
              <a:buNone/>
              <a:defRPr sz="6720"/>
            </a:lvl4pPr>
            <a:lvl5pPr marL="7680960" indent="0" algn="ctr">
              <a:buNone/>
              <a:defRPr sz="6720"/>
            </a:lvl5pPr>
            <a:lvl6pPr marL="9601200" indent="0" algn="ctr">
              <a:buNone/>
              <a:defRPr sz="6720"/>
            </a:lvl6pPr>
            <a:lvl7pPr marL="11521440" indent="0" algn="ctr">
              <a:buNone/>
              <a:defRPr sz="6720"/>
            </a:lvl7pPr>
            <a:lvl8pPr marL="13441680" indent="0" algn="ctr">
              <a:buNone/>
              <a:defRPr sz="6720"/>
            </a:lvl8pPr>
            <a:lvl9pPr marL="15361920" indent="0" algn="ctr">
              <a:buNone/>
              <a:defRPr sz="672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1DA80-DA42-5E43-A125-C051F81E5952}" type="datetimeFigureOut">
              <a:rPr lang="en-US" smtClean="0"/>
              <a:t>11/5/18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4D71-F863-F844-AC8F-8818DCD0F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051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1DA80-DA42-5E43-A125-C051F81E5952}" type="datetimeFigureOut">
              <a:rPr lang="en-US" smtClean="0"/>
              <a:t>11/5/18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4D71-F863-F844-AC8F-8818DCD0F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18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7483437" y="2044700"/>
            <a:ext cx="8281035" cy="3254629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40332" y="2044700"/>
            <a:ext cx="24363045" cy="3254629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1DA80-DA42-5E43-A125-C051F81E5952}" type="datetimeFigureOut">
              <a:rPr lang="en-US" smtClean="0"/>
              <a:t>11/5/18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4D71-F863-F844-AC8F-8818DCD0F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080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1DA80-DA42-5E43-A125-C051F81E5952}" type="datetimeFigureOut">
              <a:rPr lang="en-US" smtClean="0"/>
              <a:t>11/5/18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4D71-F863-F844-AC8F-8818DCD0F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557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0330" y="9574541"/>
            <a:ext cx="33124140" cy="15975327"/>
          </a:xfrm>
        </p:spPr>
        <p:txBody>
          <a:bodyPr anchor="b"/>
          <a:lstStyle>
            <a:lvl1pPr>
              <a:defRPr sz="2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20330" y="25701001"/>
            <a:ext cx="33124140" cy="8401047"/>
          </a:xfrm>
        </p:spPr>
        <p:txBody>
          <a:bodyPr/>
          <a:lstStyle>
            <a:lvl1pPr marL="0" indent="0">
              <a:buNone/>
              <a:defRPr sz="10080">
                <a:solidFill>
                  <a:schemeClr val="tx1"/>
                </a:solidFill>
              </a:defRPr>
            </a:lvl1pPr>
            <a:lvl2pPr marL="1920240" indent="0">
              <a:buNone/>
              <a:defRPr sz="8400">
                <a:solidFill>
                  <a:schemeClr val="tx1">
                    <a:tint val="75000"/>
                  </a:schemeClr>
                </a:solidFill>
              </a:defRPr>
            </a:lvl2pPr>
            <a:lvl3pPr marL="3840480" indent="0">
              <a:buNone/>
              <a:defRPr sz="7560">
                <a:solidFill>
                  <a:schemeClr val="tx1">
                    <a:tint val="75000"/>
                  </a:schemeClr>
                </a:solidFill>
              </a:defRPr>
            </a:lvl3pPr>
            <a:lvl4pPr marL="576072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4pPr>
            <a:lvl5pPr marL="768096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5pPr>
            <a:lvl6pPr marL="960120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6pPr>
            <a:lvl7pPr marL="1152144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7pPr>
            <a:lvl8pPr marL="1344168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8pPr>
            <a:lvl9pPr marL="1536192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1DA80-DA42-5E43-A125-C051F81E5952}" type="datetimeFigureOut">
              <a:rPr lang="en-US" smtClean="0"/>
              <a:t>11/5/18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4D71-F863-F844-AC8F-8818DCD0F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883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40330" y="10223500"/>
            <a:ext cx="16322040" cy="2436749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42430" y="10223500"/>
            <a:ext cx="16322040" cy="2436749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1DA80-DA42-5E43-A125-C051F81E5952}" type="datetimeFigureOut">
              <a:rPr lang="en-US" smtClean="0"/>
              <a:t>11/5/18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4D71-F863-F844-AC8F-8818DCD0F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389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5332" y="2044708"/>
            <a:ext cx="33124140" cy="742315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45336" y="9414513"/>
            <a:ext cx="16247028" cy="4613907"/>
          </a:xfrm>
        </p:spPr>
        <p:txBody>
          <a:bodyPr anchor="b"/>
          <a:lstStyle>
            <a:lvl1pPr marL="0" indent="0">
              <a:buNone/>
              <a:defRPr sz="10080" b="1"/>
            </a:lvl1pPr>
            <a:lvl2pPr marL="1920240" indent="0">
              <a:buNone/>
              <a:defRPr sz="8400" b="1"/>
            </a:lvl2pPr>
            <a:lvl3pPr marL="3840480" indent="0">
              <a:buNone/>
              <a:defRPr sz="7560" b="1"/>
            </a:lvl3pPr>
            <a:lvl4pPr marL="5760720" indent="0">
              <a:buNone/>
              <a:defRPr sz="6720" b="1"/>
            </a:lvl4pPr>
            <a:lvl5pPr marL="7680960" indent="0">
              <a:buNone/>
              <a:defRPr sz="6720" b="1"/>
            </a:lvl5pPr>
            <a:lvl6pPr marL="9601200" indent="0">
              <a:buNone/>
              <a:defRPr sz="6720" b="1"/>
            </a:lvl6pPr>
            <a:lvl7pPr marL="11521440" indent="0">
              <a:buNone/>
              <a:defRPr sz="6720" b="1"/>
            </a:lvl7pPr>
            <a:lvl8pPr marL="13441680" indent="0">
              <a:buNone/>
              <a:defRPr sz="6720" b="1"/>
            </a:lvl8pPr>
            <a:lvl9pPr marL="15361920" indent="0">
              <a:buNone/>
              <a:defRPr sz="67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45336" y="14028420"/>
            <a:ext cx="16247028" cy="2063369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9442432" y="9414513"/>
            <a:ext cx="16327042" cy="4613907"/>
          </a:xfrm>
        </p:spPr>
        <p:txBody>
          <a:bodyPr anchor="b"/>
          <a:lstStyle>
            <a:lvl1pPr marL="0" indent="0">
              <a:buNone/>
              <a:defRPr sz="10080" b="1"/>
            </a:lvl1pPr>
            <a:lvl2pPr marL="1920240" indent="0">
              <a:buNone/>
              <a:defRPr sz="8400" b="1"/>
            </a:lvl2pPr>
            <a:lvl3pPr marL="3840480" indent="0">
              <a:buNone/>
              <a:defRPr sz="7560" b="1"/>
            </a:lvl3pPr>
            <a:lvl4pPr marL="5760720" indent="0">
              <a:buNone/>
              <a:defRPr sz="6720" b="1"/>
            </a:lvl4pPr>
            <a:lvl5pPr marL="7680960" indent="0">
              <a:buNone/>
              <a:defRPr sz="6720" b="1"/>
            </a:lvl5pPr>
            <a:lvl6pPr marL="9601200" indent="0">
              <a:buNone/>
              <a:defRPr sz="6720" b="1"/>
            </a:lvl6pPr>
            <a:lvl7pPr marL="11521440" indent="0">
              <a:buNone/>
              <a:defRPr sz="6720" b="1"/>
            </a:lvl7pPr>
            <a:lvl8pPr marL="13441680" indent="0">
              <a:buNone/>
              <a:defRPr sz="6720" b="1"/>
            </a:lvl8pPr>
            <a:lvl9pPr marL="15361920" indent="0">
              <a:buNone/>
              <a:defRPr sz="67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9442432" y="14028420"/>
            <a:ext cx="16327042" cy="2063369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1DA80-DA42-5E43-A125-C051F81E5952}" type="datetimeFigureOut">
              <a:rPr lang="en-US" smtClean="0"/>
              <a:t>11/5/18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4D71-F863-F844-AC8F-8818DCD0F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004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1DA80-DA42-5E43-A125-C051F81E5952}" type="datetimeFigureOut">
              <a:rPr lang="en-US" smtClean="0"/>
              <a:t>11/5/18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4D71-F863-F844-AC8F-8818DCD0F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305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1DA80-DA42-5E43-A125-C051F81E5952}" type="datetimeFigureOut">
              <a:rPr lang="en-US" smtClean="0"/>
              <a:t>11/5/18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4D71-F863-F844-AC8F-8818DCD0F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091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5332" y="2560320"/>
            <a:ext cx="12386548" cy="8961120"/>
          </a:xfrm>
        </p:spPr>
        <p:txBody>
          <a:bodyPr anchor="b"/>
          <a:lstStyle>
            <a:lvl1pPr>
              <a:defRPr sz="134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27042" y="5529588"/>
            <a:ext cx="19442430" cy="27292300"/>
          </a:xfrm>
        </p:spPr>
        <p:txBody>
          <a:bodyPr/>
          <a:lstStyle>
            <a:lvl1pPr>
              <a:defRPr sz="13440"/>
            </a:lvl1pPr>
            <a:lvl2pPr>
              <a:defRPr sz="11760"/>
            </a:lvl2pPr>
            <a:lvl3pPr>
              <a:defRPr sz="10080"/>
            </a:lvl3pPr>
            <a:lvl4pPr>
              <a:defRPr sz="8400"/>
            </a:lvl4pPr>
            <a:lvl5pPr>
              <a:defRPr sz="8400"/>
            </a:lvl5pPr>
            <a:lvl6pPr>
              <a:defRPr sz="8400"/>
            </a:lvl6pPr>
            <a:lvl7pPr>
              <a:defRPr sz="8400"/>
            </a:lvl7pPr>
            <a:lvl8pPr>
              <a:defRPr sz="8400"/>
            </a:lvl8pPr>
            <a:lvl9pPr>
              <a:defRPr sz="8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45332" y="11521440"/>
            <a:ext cx="12386548" cy="21344893"/>
          </a:xfrm>
        </p:spPr>
        <p:txBody>
          <a:bodyPr/>
          <a:lstStyle>
            <a:lvl1pPr marL="0" indent="0">
              <a:buNone/>
              <a:defRPr sz="6720"/>
            </a:lvl1pPr>
            <a:lvl2pPr marL="1920240" indent="0">
              <a:buNone/>
              <a:defRPr sz="5880"/>
            </a:lvl2pPr>
            <a:lvl3pPr marL="3840480" indent="0">
              <a:buNone/>
              <a:defRPr sz="5040"/>
            </a:lvl3pPr>
            <a:lvl4pPr marL="5760720" indent="0">
              <a:buNone/>
              <a:defRPr sz="4200"/>
            </a:lvl4pPr>
            <a:lvl5pPr marL="7680960" indent="0">
              <a:buNone/>
              <a:defRPr sz="4200"/>
            </a:lvl5pPr>
            <a:lvl6pPr marL="9601200" indent="0">
              <a:buNone/>
              <a:defRPr sz="4200"/>
            </a:lvl6pPr>
            <a:lvl7pPr marL="11521440" indent="0">
              <a:buNone/>
              <a:defRPr sz="4200"/>
            </a:lvl7pPr>
            <a:lvl8pPr marL="13441680" indent="0">
              <a:buNone/>
              <a:defRPr sz="4200"/>
            </a:lvl8pPr>
            <a:lvl9pPr marL="15361920" indent="0">
              <a:buNone/>
              <a:defRPr sz="4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1DA80-DA42-5E43-A125-C051F81E5952}" type="datetimeFigureOut">
              <a:rPr lang="en-US" smtClean="0"/>
              <a:t>11/5/18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4D71-F863-F844-AC8F-8818DCD0F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136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5332" y="2560320"/>
            <a:ext cx="12386548" cy="8961120"/>
          </a:xfrm>
        </p:spPr>
        <p:txBody>
          <a:bodyPr anchor="b"/>
          <a:lstStyle>
            <a:lvl1pPr>
              <a:defRPr sz="134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6327042" y="5529588"/>
            <a:ext cx="19442430" cy="27292300"/>
          </a:xfrm>
        </p:spPr>
        <p:txBody>
          <a:bodyPr anchor="t"/>
          <a:lstStyle>
            <a:lvl1pPr marL="0" indent="0">
              <a:buNone/>
              <a:defRPr sz="13440"/>
            </a:lvl1pPr>
            <a:lvl2pPr marL="1920240" indent="0">
              <a:buNone/>
              <a:defRPr sz="11760"/>
            </a:lvl2pPr>
            <a:lvl3pPr marL="3840480" indent="0">
              <a:buNone/>
              <a:defRPr sz="10080"/>
            </a:lvl3pPr>
            <a:lvl4pPr marL="5760720" indent="0">
              <a:buNone/>
              <a:defRPr sz="8400"/>
            </a:lvl4pPr>
            <a:lvl5pPr marL="7680960" indent="0">
              <a:buNone/>
              <a:defRPr sz="8400"/>
            </a:lvl5pPr>
            <a:lvl6pPr marL="9601200" indent="0">
              <a:buNone/>
              <a:defRPr sz="8400"/>
            </a:lvl6pPr>
            <a:lvl7pPr marL="11521440" indent="0">
              <a:buNone/>
              <a:defRPr sz="8400"/>
            </a:lvl7pPr>
            <a:lvl8pPr marL="13441680" indent="0">
              <a:buNone/>
              <a:defRPr sz="8400"/>
            </a:lvl8pPr>
            <a:lvl9pPr marL="15361920" indent="0">
              <a:buNone/>
              <a:defRPr sz="8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45332" y="11521440"/>
            <a:ext cx="12386548" cy="21344893"/>
          </a:xfrm>
        </p:spPr>
        <p:txBody>
          <a:bodyPr/>
          <a:lstStyle>
            <a:lvl1pPr marL="0" indent="0">
              <a:buNone/>
              <a:defRPr sz="6720"/>
            </a:lvl1pPr>
            <a:lvl2pPr marL="1920240" indent="0">
              <a:buNone/>
              <a:defRPr sz="5880"/>
            </a:lvl2pPr>
            <a:lvl3pPr marL="3840480" indent="0">
              <a:buNone/>
              <a:defRPr sz="5040"/>
            </a:lvl3pPr>
            <a:lvl4pPr marL="5760720" indent="0">
              <a:buNone/>
              <a:defRPr sz="4200"/>
            </a:lvl4pPr>
            <a:lvl5pPr marL="7680960" indent="0">
              <a:buNone/>
              <a:defRPr sz="4200"/>
            </a:lvl5pPr>
            <a:lvl6pPr marL="9601200" indent="0">
              <a:buNone/>
              <a:defRPr sz="4200"/>
            </a:lvl6pPr>
            <a:lvl7pPr marL="11521440" indent="0">
              <a:buNone/>
              <a:defRPr sz="4200"/>
            </a:lvl7pPr>
            <a:lvl8pPr marL="13441680" indent="0">
              <a:buNone/>
              <a:defRPr sz="4200"/>
            </a:lvl8pPr>
            <a:lvl9pPr marL="15361920" indent="0">
              <a:buNone/>
              <a:defRPr sz="4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1DA80-DA42-5E43-A125-C051F81E5952}" type="datetimeFigureOut">
              <a:rPr lang="en-US" smtClean="0"/>
              <a:t>11/5/18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4D71-F863-F844-AC8F-8818DCD0F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771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40330" y="2044708"/>
            <a:ext cx="33124140" cy="7423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40330" y="10223500"/>
            <a:ext cx="33124140" cy="243674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40330" y="35595568"/>
            <a:ext cx="8641080" cy="2044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0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1DA80-DA42-5E43-A125-C051F81E5952}" type="datetimeFigureOut">
              <a:rPr lang="en-US" smtClean="0"/>
              <a:t>11/5/18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721590" y="35595568"/>
            <a:ext cx="12961620" cy="2044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123390" y="35595568"/>
            <a:ext cx="8641080" cy="2044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B4D71-F863-F844-AC8F-8818DCD0F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512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3840480" rtl="0" eaLnBrk="1" latinLnBrk="0" hangingPunct="1">
        <a:lnSpc>
          <a:spcPct val="90000"/>
        </a:lnSpc>
        <a:spcBef>
          <a:spcPct val="0"/>
        </a:spcBef>
        <a:buNone/>
        <a:defRPr sz="184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60120" indent="-960120" algn="l" defTabSz="3840480" rtl="0" eaLnBrk="1" latinLnBrk="0" hangingPunct="1">
        <a:lnSpc>
          <a:spcPct val="90000"/>
        </a:lnSpc>
        <a:spcBef>
          <a:spcPts val="4200"/>
        </a:spcBef>
        <a:buFont typeface="Arial" panose="020B0604020202020204" pitchFamily="34" charset="0"/>
        <a:buChar char="•"/>
        <a:defRPr sz="11760" kern="1200">
          <a:solidFill>
            <a:schemeClr val="tx1"/>
          </a:solidFill>
          <a:latin typeface="+mn-lt"/>
          <a:ea typeface="+mn-ea"/>
          <a:cs typeface="+mn-cs"/>
        </a:defRPr>
      </a:lvl1pPr>
      <a:lvl2pPr marL="288036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10080" kern="1200">
          <a:solidFill>
            <a:schemeClr val="tx1"/>
          </a:solidFill>
          <a:latin typeface="+mn-lt"/>
          <a:ea typeface="+mn-ea"/>
          <a:cs typeface="+mn-cs"/>
        </a:defRPr>
      </a:lvl2pPr>
      <a:lvl3pPr marL="480060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8400" kern="1200">
          <a:solidFill>
            <a:schemeClr val="tx1"/>
          </a:solidFill>
          <a:latin typeface="+mn-lt"/>
          <a:ea typeface="+mn-ea"/>
          <a:cs typeface="+mn-cs"/>
        </a:defRPr>
      </a:lvl3pPr>
      <a:lvl4pPr marL="672084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7560" kern="1200">
          <a:solidFill>
            <a:schemeClr val="tx1"/>
          </a:solidFill>
          <a:latin typeface="+mn-lt"/>
          <a:ea typeface="+mn-ea"/>
          <a:cs typeface="+mn-cs"/>
        </a:defRPr>
      </a:lvl4pPr>
      <a:lvl5pPr marL="864108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7560" kern="1200">
          <a:solidFill>
            <a:schemeClr val="tx1"/>
          </a:solidFill>
          <a:latin typeface="+mn-lt"/>
          <a:ea typeface="+mn-ea"/>
          <a:cs typeface="+mn-cs"/>
        </a:defRPr>
      </a:lvl5pPr>
      <a:lvl6pPr marL="1056132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7560" kern="1200">
          <a:solidFill>
            <a:schemeClr val="tx1"/>
          </a:solidFill>
          <a:latin typeface="+mn-lt"/>
          <a:ea typeface="+mn-ea"/>
          <a:cs typeface="+mn-cs"/>
        </a:defRPr>
      </a:lvl6pPr>
      <a:lvl7pPr marL="1248156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7560" kern="1200">
          <a:solidFill>
            <a:schemeClr val="tx1"/>
          </a:solidFill>
          <a:latin typeface="+mn-lt"/>
          <a:ea typeface="+mn-ea"/>
          <a:cs typeface="+mn-cs"/>
        </a:defRPr>
      </a:lvl7pPr>
      <a:lvl8pPr marL="1440180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7560" kern="1200">
          <a:solidFill>
            <a:schemeClr val="tx1"/>
          </a:solidFill>
          <a:latin typeface="+mn-lt"/>
          <a:ea typeface="+mn-ea"/>
          <a:cs typeface="+mn-cs"/>
        </a:defRPr>
      </a:lvl8pPr>
      <a:lvl9pPr marL="1632204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7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1pPr>
      <a:lvl2pPr marL="192024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2pPr>
      <a:lvl3pPr marL="384048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3pPr>
      <a:lvl4pPr marL="576072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4pPr>
      <a:lvl5pPr marL="768096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5pPr>
      <a:lvl6pPr marL="960120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6pPr>
      <a:lvl7pPr marL="1152144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7pPr>
      <a:lvl8pPr marL="1344168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8pPr>
      <a:lvl9pPr marL="1536192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oleObject" Target="../embeddings/oleObject1.bin"/><Relationship Id="rId18" Type="http://schemas.openxmlformats.org/officeDocument/2006/relationships/image" Target="../media/image3.emf"/><Relationship Id="rId26" Type="http://schemas.openxmlformats.org/officeDocument/2006/relationships/image" Target="../media/image20.emf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15.emf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oleObject" Target="../embeddings/oleObject3.bin"/><Relationship Id="rId25" Type="http://schemas.openxmlformats.org/officeDocument/2006/relationships/image" Target="../media/image19.e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.emf"/><Relationship Id="rId20" Type="http://schemas.openxmlformats.org/officeDocument/2006/relationships/image" Target="../media/image14.emf"/><Relationship Id="rId29" Type="http://schemas.openxmlformats.org/officeDocument/2006/relationships/image" Target="../media/image23.e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18.tiff"/><Relationship Id="rId5" Type="http://schemas.openxmlformats.org/officeDocument/2006/relationships/image" Target="../media/image5.tiff"/><Relationship Id="rId15" Type="http://schemas.openxmlformats.org/officeDocument/2006/relationships/oleObject" Target="../embeddings/oleObject2.bin"/><Relationship Id="rId23" Type="http://schemas.openxmlformats.org/officeDocument/2006/relationships/image" Target="../media/image17.emf"/><Relationship Id="rId28" Type="http://schemas.openxmlformats.org/officeDocument/2006/relationships/image" Target="../media/image22.emf"/><Relationship Id="rId10" Type="http://schemas.openxmlformats.org/officeDocument/2006/relationships/image" Target="../media/image10.png"/><Relationship Id="rId19" Type="http://schemas.openxmlformats.org/officeDocument/2006/relationships/image" Target="../media/image13.emf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.emf"/><Relationship Id="rId22" Type="http://schemas.openxmlformats.org/officeDocument/2006/relationships/image" Target="../media/image16.emf"/><Relationship Id="rId27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09" y="-23026"/>
            <a:ext cx="38404800" cy="3328081"/>
          </a:xfrm>
          <a:prstGeom prst="rect">
            <a:avLst/>
          </a:prstGeom>
          <a:solidFill>
            <a:srgbClr val="003B7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 dirty="0">
                <a:latin typeface="Arial" panose="020B0604020202020204" pitchFamily="34" charset="0"/>
                <a:cs typeface="Arial" panose="020B0604020202020204" pitchFamily="34" charset="0"/>
              </a:rPr>
              <a:t>Determining </a:t>
            </a:r>
            <a:r>
              <a:rPr lang="en-US" sz="7500" b="1" i="1" dirty="0">
                <a:latin typeface="Arial" panose="020B0604020202020204" pitchFamily="34" charset="0"/>
                <a:cs typeface="Arial" panose="020B0604020202020204" pitchFamily="34" charset="0"/>
              </a:rPr>
              <a:t>Varroa destructor </a:t>
            </a:r>
            <a:r>
              <a:rPr lang="en-US" sz="7500" b="1" dirty="0">
                <a:latin typeface="Arial" panose="020B0604020202020204" pitchFamily="34" charset="0"/>
                <a:cs typeface="Arial" panose="020B0604020202020204" pitchFamily="34" charset="0"/>
              </a:rPr>
              <a:t>acaricide resistance and the success of Integrated Pest Management (IPM) techniques in </a:t>
            </a:r>
            <a:r>
              <a:rPr lang="en-US" sz="7500" b="1" i="1" dirty="0">
                <a:latin typeface="Arial" panose="020B0604020202020204" pitchFamily="34" charset="0"/>
                <a:cs typeface="Arial" panose="020B0604020202020204" pitchFamily="34" charset="0"/>
              </a:rPr>
              <a:t>Apis mellifera </a:t>
            </a:r>
            <a:r>
              <a:rPr lang="en-US" sz="7500" b="1" dirty="0">
                <a:latin typeface="Arial" panose="020B0604020202020204" pitchFamily="34" charset="0"/>
                <a:cs typeface="Arial" panose="020B0604020202020204" pitchFamily="34" charset="0"/>
              </a:rPr>
              <a:t>colonies of Virginia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2DECE81-D8DE-824F-8BCF-DB3DA8D6C712}"/>
              </a:ext>
            </a:extLst>
          </p:cNvPr>
          <p:cNvGrpSpPr/>
          <p:nvPr/>
        </p:nvGrpSpPr>
        <p:grpSpPr>
          <a:xfrm>
            <a:off x="719839" y="5947499"/>
            <a:ext cx="11887201" cy="19515052"/>
            <a:chOff x="-7861275" y="14956452"/>
            <a:chExt cx="14173221" cy="13735124"/>
          </a:xfrm>
        </p:grpSpPr>
        <p:sp>
          <p:nvSpPr>
            <p:cNvPr id="10" name="TextBox 9"/>
            <p:cNvSpPr txBox="1"/>
            <p:nvPr/>
          </p:nvSpPr>
          <p:spPr>
            <a:xfrm>
              <a:off x="-7861274" y="14956452"/>
              <a:ext cx="14173220" cy="541550"/>
            </a:xfrm>
            <a:prstGeom prst="rect">
              <a:avLst/>
            </a:prstGeom>
            <a:solidFill>
              <a:srgbClr val="003B71"/>
            </a:solidFill>
            <a:ln w="76200">
              <a:solidFill>
                <a:srgbClr val="50859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History and Impacts of </a:t>
              </a:r>
              <a:r>
                <a:rPr lang="en-US" sz="4400" i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Varroa destructor 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1FAE8BB-142D-C14B-9B41-CA8CBCDDAD4F}"/>
                </a:ext>
              </a:extLst>
            </p:cNvPr>
            <p:cNvSpPr txBox="1">
              <a:spLocks/>
            </p:cNvSpPr>
            <p:nvPr/>
          </p:nvSpPr>
          <p:spPr>
            <a:xfrm>
              <a:off x="-7861275" y="15537329"/>
              <a:ext cx="14173220" cy="13154247"/>
            </a:xfrm>
            <a:prstGeom prst="rect">
              <a:avLst/>
            </a:prstGeom>
            <a:noFill/>
            <a:ln w="76200">
              <a:noFill/>
            </a:ln>
          </p:spPr>
          <p:txBody>
            <a:bodyPr wrap="square" rtlCol="0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600" dirty="0">
                  <a:latin typeface="Arial" charset="0"/>
                  <a:ea typeface="Arial" charset="0"/>
                  <a:cs typeface="Arial" charset="0"/>
                </a:rPr>
                <a:t>Originally found in </a:t>
              </a:r>
              <a:r>
                <a:rPr lang="en-US" sz="3600" i="1" dirty="0">
                  <a:latin typeface="Arial" charset="0"/>
                  <a:ea typeface="Arial" charset="0"/>
                  <a:cs typeface="Arial" charset="0"/>
                </a:rPr>
                <a:t>Apis cerana </a:t>
              </a:r>
              <a:r>
                <a:rPr lang="en-US" sz="3600" dirty="0">
                  <a:latin typeface="Arial" charset="0"/>
                  <a:ea typeface="Arial" charset="0"/>
                  <a:cs typeface="Arial" charset="0"/>
                </a:rPr>
                <a:t>colonies, where mite reproduction occurs solely in drone brood.</a:t>
              </a:r>
              <a:r>
                <a:rPr lang="en-US" sz="3600" baseline="30000" dirty="0">
                  <a:latin typeface="Arial" charset="0"/>
                  <a:ea typeface="Arial" charset="0"/>
                  <a:cs typeface="Arial" charset="0"/>
                </a:rPr>
                <a:t>1</a:t>
              </a:r>
              <a:endParaRPr lang="en-US" sz="3600" dirty="0">
                <a:latin typeface="Arial" charset="0"/>
                <a:ea typeface="Arial" charset="0"/>
                <a:cs typeface="Arial" charset="0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600" dirty="0">
                  <a:latin typeface="Arial" charset="0"/>
                  <a:ea typeface="Arial" charset="0"/>
                  <a:cs typeface="Arial" charset="0"/>
                </a:rPr>
                <a:t>First infestations of </a:t>
              </a:r>
              <a:r>
                <a:rPr lang="en-US" sz="3600" i="1" dirty="0">
                  <a:latin typeface="Arial" charset="0"/>
                  <a:ea typeface="Arial" charset="0"/>
                  <a:cs typeface="Arial" charset="0"/>
                </a:rPr>
                <a:t>A. mellifera </a:t>
              </a:r>
              <a:r>
                <a:rPr lang="en-US" sz="3600" dirty="0">
                  <a:latin typeface="Arial" charset="0"/>
                  <a:ea typeface="Arial" charset="0"/>
                  <a:cs typeface="Arial" charset="0"/>
                </a:rPr>
                <a:t>colonies seen in the early 1970s, first reported in United States in 1987.</a:t>
              </a:r>
              <a:r>
                <a:rPr lang="en-US" sz="3600" baseline="30000" dirty="0">
                  <a:latin typeface="Arial" charset="0"/>
                  <a:ea typeface="Arial" charset="0"/>
                  <a:cs typeface="Arial" charset="0"/>
                </a:rPr>
                <a:t>2,3</a:t>
              </a:r>
              <a:r>
                <a:rPr lang="en-US" sz="3600" dirty="0"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3600" i="1" dirty="0">
                  <a:latin typeface="Arial" charset="0"/>
                  <a:ea typeface="Arial" charset="0"/>
                  <a:cs typeface="Arial" charset="0"/>
                </a:rPr>
                <a:t> 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600" dirty="0">
                  <a:latin typeface="Arial" charset="0"/>
                  <a:ea typeface="Arial" charset="0"/>
                  <a:cs typeface="Arial" charset="0"/>
                </a:rPr>
                <a:t>Able to reproduce in </a:t>
              </a:r>
              <a:r>
                <a:rPr lang="en-US" sz="3600" i="1" dirty="0">
                  <a:latin typeface="Arial" charset="0"/>
                  <a:ea typeface="Arial" charset="0"/>
                  <a:cs typeface="Arial" charset="0"/>
                </a:rPr>
                <a:t>A. mellifera </a:t>
              </a:r>
              <a:r>
                <a:rPr lang="en-US" sz="3600" dirty="0">
                  <a:latin typeface="Arial" charset="0"/>
                  <a:ea typeface="Arial" charset="0"/>
                  <a:cs typeface="Arial" charset="0"/>
                </a:rPr>
                <a:t>drone and worker brood, dramatically increasing mite loads.</a:t>
              </a:r>
              <a:r>
                <a:rPr lang="en-US" sz="3600" baseline="30000" dirty="0">
                  <a:latin typeface="Arial" charset="0"/>
                  <a:ea typeface="Arial" charset="0"/>
                  <a:cs typeface="Arial" charset="0"/>
                </a:rPr>
                <a:t>1</a:t>
              </a:r>
              <a:endParaRPr lang="en-US" sz="3600" dirty="0">
                <a:latin typeface="Arial" charset="0"/>
                <a:ea typeface="Arial" charset="0"/>
                <a:cs typeface="Arial" charset="0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600" dirty="0">
                  <a:latin typeface="Arial" charset="0"/>
                  <a:ea typeface="Arial" charset="0"/>
                  <a:cs typeface="Arial" charset="0"/>
                </a:rPr>
                <a:t>The </a:t>
              </a:r>
              <a:r>
                <a:rPr lang="en-US" sz="3600" i="1" dirty="0">
                  <a:latin typeface="Arial" charset="0"/>
                  <a:ea typeface="Arial" charset="0"/>
                  <a:cs typeface="Arial" charset="0"/>
                </a:rPr>
                <a:t>V. destructor </a:t>
              </a:r>
              <a:r>
                <a:rPr lang="en-US" sz="3600" dirty="0">
                  <a:latin typeface="Arial" charset="0"/>
                  <a:ea typeface="Arial" charset="0"/>
                  <a:cs typeface="Arial" charset="0"/>
                </a:rPr>
                <a:t>lifecycle has two stages: a phoretic stage (</a:t>
              </a:r>
              <a:r>
                <a:rPr lang="en-US" sz="3600" b="1" dirty="0">
                  <a:latin typeface="Arial" charset="0"/>
                  <a:ea typeface="Arial" charset="0"/>
                  <a:cs typeface="Arial" charset="0"/>
                </a:rPr>
                <a:t>Figure 1</a:t>
              </a:r>
              <a:r>
                <a:rPr lang="en-US" sz="3600" dirty="0">
                  <a:latin typeface="Arial" charset="0"/>
                  <a:ea typeface="Arial" charset="0"/>
                  <a:cs typeface="Arial" charset="0"/>
                </a:rPr>
                <a:t>) and a reproductive stage (</a:t>
              </a:r>
              <a:r>
                <a:rPr lang="en-US" sz="3600" b="1" dirty="0">
                  <a:latin typeface="Arial" charset="0"/>
                  <a:ea typeface="Arial" charset="0"/>
                  <a:cs typeface="Arial" charset="0"/>
                </a:rPr>
                <a:t>Figure 2</a:t>
              </a:r>
              <a:r>
                <a:rPr lang="en-US" sz="3600" dirty="0">
                  <a:latin typeface="Arial" charset="0"/>
                  <a:ea typeface="Arial" charset="0"/>
                  <a:cs typeface="Arial" charset="0"/>
                </a:rPr>
                <a:t>).</a:t>
              </a:r>
              <a:r>
                <a:rPr lang="en-US" sz="3600" baseline="30000" dirty="0">
                  <a:latin typeface="Arial" charset="0"/>
                  <a:ea typeface="Arial" charset="0"/>
                  <a:cs typeface="Arial" charset="0"/>
                </a:rPr>
                <a:t>4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en-US" sz="3600" dirty="0">
                <a:latin typeface="Arial" charset="0"/>
                <a:ea typeface="Arial" charset="0"/>
                <a:cs typeface="Arial" charset="0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en-US" sz="3600" dirty="0">
                <a:latin typeface="Arial" charset="0"/>
                <a:ea typeface="Arial" charset="0"/>
                <a:cs typeface="Arial" charset="0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en-US" sz="3600" dirty="0">
                <a:latin typeface="Arial" charset="0"/>
                <a:ea typeface="Arial" charset="0"/>
                <a:cs typeface="Arial" charset="0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en-US" sz="3600" dirty="0">
                <a:latin typeface="Arial" charset="0"/>
                <a:ea typeface="Arial" charset="0"/>
                <a:cs typeface="Arial" charset="0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en-US" sz="3600" dirty="0">
                <a:latin typeface="Arial" charset="0"/>
                <a:ea typeface="Arial" charset="0"/>
                <a:cs typeface="Arial" charset="0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en-US" sz="3600" dirty="0">
                <a:latin typeface="Arial" charset="0"/>
                <a:ea typeface="Arial" charset="0"/>
                <a:cs typeface="Arial" charset="0"/>
              </a:endParaRPr>
            </a:p>
            <a:p>
              <a:endParaRPr lang="en-US" sz="3600" dirty="0">
                <a:latin typeface="Arial" charset="0"/>
                <a:ea typeface="Arial" charset="0"/>
                <a:cs typeface="Arial" charset="0"/>
              </a:endParaRPr>
            </a:p>
            <a:p>
              <a:endParaRPr lang="en-US" sz="3600" dirty="0">
                <a:latin typeface="Arial" charset="0"/>
                <a:ea typeface="Arial" charset="0"/>
                <a:cs typeface="Arial" charset="0"/>
              </a:endParaRPr>
            </a:p>
            <a:p>
              <a:endParaRPr lang="en-US" sz="3600" dirty="0">
                <a:latin typeface="Arial" charset="0"/>
                <a:ea typeface="Arial" charset="0"/>
                <a:cs typeface="Arial" charset="0"/>
              </a:endParaRPr>
            </a:p>
            <a:p>
              <a:endParaRPr lang="en-US" sz="3600" dirty="0">
                <a:latin typeface="Arial" charset="0"/>
                <a:ea typeface="Arial" charset="0"/>
                <a:cs typeface="Arial" charset="0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600" dirty="0">
                  <a:latin typeface="Arial" charset="0"/>
                  <a:ea typeface="Arial" charset="0"/>
                  <a:cs typeface="Arial" charset="0"/>
                </a:rPr>
                <a:t>Initially thought to feed upon hemolymph, but now believed to primarily feed on lipids. </a:t>
              </a:r>
              <a:r>
                <a:rPr lang="en-US" sz="3600" baseline="30000" dirty="0">
                  <a:latin typeface="Arial" charset="0"/>
                  <a:ea typeface="Arial" charset="0"/>
                  <a:cs typeface="Arial" charset="0"/>
                </a:rPr>
                <a:t>5</a:t>
              </a:r>
              <a:endParaRPr lang="en-US" sz="3600" dirty="0">
                <a:latin typeface="Arial" charset="0"/>
                <a:ea typeface="Arial" charset="0"/>
                <a:cs typeface="Arial" charset="0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600" dirty="0">
                  <a:latin typeface="Arial" charset="0"/>
                  <a:ea typeface="Arial" charset="0"/>
                  <a:cs typeface="Arial" charset="0"/>
                </a:rPr>
                <a:t>Feeding transmits numerous diseases, with one of the most prevalent being Deformed Wing Virus (</a:t>
              </a:r>
              <a:r>
                <a:rPr lang="en-US" sz="3600" b="1" dirty="0">
                  <a:latin typeface="Arial" charset="0"/>
                  <a:ea typeface="Arial" charset="0"/>
                  <a:cs typeface="Arial" charset="0"/>
                </a:rPr>
                <a:t>Figure 3</a:t>
              </a:r>
              <a:r>
                <a:rPr lang="en-US" sz="3600" dirty="0">
                  <a:latin typeface="Arial" charset="0"/>
                  <a:ea typeface="Arial" charset="0"/>
                  <a:cs typeface="Arial" charset="0"/>
                </a:rPr>
                <a:t>).</a:t>
              </a:r>
              <a:r>
                <a:rPr lang="en-US" sz="3600" baseline="30000" dirty="0">
                  <a:latin typeface="Arial" charset="0"/>
                  <a:ea typeface="Arial" charset="0"/>
                  <a:cs typeface="Arial" charset="0"/>
                </a:rPr>
                <a:t>4</a:t>
              </a:r>
              <a:r>
                <a:rPr lang="en-US" sz="3600" dirty="0">
                  <a:latin typeface="Arial" charset="0"/>
                  <a:ea typeface="Arial" charset="0"/>
                  <a:cs typeface="Arial" charset="0"/>
                </a:rPr>
                <a:t> 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600" dirty="0">
                  <a:latin typeface="Arial" charset="0"/>
                  <a:ea typeface="Arial" charset="0"/>
                  <a:cs typeface="Arial" charset="0"/>
                </a:rPr>
                <a:t>Original control was mainly synthetic acaricide treatments, however, mite resistance became a threat.</a:t>
              </a:r>
              <a:r>
                <a:rPr lang="en-US" sz="3600" baseline="30000" dirty="0">
                  <a:latin typeface="Arial" charset="0"/>
                  <a:ea typeface="Arial" charset="0"/>
                  <a:cs typeface="Arial" charset="0"/>
                </a:rPr>
                <a:t>6</a:t>
              </a:r>
              <a:endParaRPr lang="en-US" sz="3600" dirty="0">
                <a:latin typeface="Arial" charset="0"/>
                <a:ea typeface="Arial" charset="0"/>
                <a:cs typeface="Arial" charset="0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600" dirty="0">
                  <a:latin typeface="Arial" charset="0"/>
                  <a:ea typeface="Arial" charset="0"/>
                  <a:cs typeface="Arial" charset="0"/>
                </a:rPr>
                <a:t>Treatment methods have been </a:t>
              </a:r>
            </a:p>
            <a:p>
              <a:r>
                <a:rPr lang="en-US" sz="3600" dirty="0">
                  <a:latin typeface="Arial" charset="0"/>
                  <a:ea typeface="Arial" charset="0"/>
                  <a:cs typeface="Arial" charset="0"/>
                </a:rPr>
                <a:t>    transitioning to an Integrated </a:t>
              </a:r>
            </a:p>
            <a:p>
              <a:r>
                <a:rPr lang="en-US" sz="3600" dirty="0">
                  <a:latin typeface="Arial" charset="0"/>
                  <a:ea typeface="Arial" charset="0"/>
                  <a:cs typeface="Arial" charset="0"/>
                </a:rPr>
                <a:t>    Pest Management (IPM) approach.</a:t>
              </a:r>
              <a:r>
                <a:rPr lang="en-US" sz="3600" baseline="30000" dirty="0">
                  <a:latin typeface="Arial" charset="0"/>
                  <a:ea typeface="Arial" charset="0"/>
                  <a:cs typeface="Arial" charset="0"/>
                </a:rPr>
                <a:t>4</a:t>
              </a:r>
              <a:r>
                <a:rPr lang="en-US" sz="3600" dirty="0">
                  <a:latin typeface="Arial" charset="0"/>
                  <a:ea typeface="Arial" charset="0"/>
                  <a:cs typeface="Arial" charset="0"/>
                </a:rPr>
                <a:t> 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600" dirty="0">
                  <a:latin typeface="Arial" charset="0"/>
                  <a:ea typeface="Arial" charset="0"/>
                  <a:cs typeface="Arial" charset="0"/>
                </a:rPr>
                <a:t>IPM strategies first implement </a:t>
              </a:r>
            </a:p>
            <a:p>
              <a:r>
                <a:rPr lang="en-US" sz="3600" dirty="0">
                  <a:latin typeface="Arial" charset="0"/>
                  <a:ea typeface="Arial" charset="0"/>
                  <a:cs typeface="Arial" charset="0"/>
                </a:rPr>
                <a:t>    cultural and mechanical controls, </a:t>
              </a:r>
            </a:p>
            <a:p>
              <a:r>
                <a:rPr lang="en-US" sz="3600" dirty="0">
                  <a:latin typeface="Arial" charset="0"/>
                  <a:ea typeface="Arial" charset="0"/>
                  <a:cs typeface="Arial" charset="0"/>
                </a:rPr>
                <a:t>    followed by biological, and then </a:t>
              </a:r>
            </a:p>
            <a:p>
              <a:r>
                <a:rPr lang="en-US" sz="3600" dirty="0">
                  <a:latin typeface="Arial" charset="0"/>
                  <a:ea typeface="Arial" charset="0"/>
                  <a:cs typeface="Arial" charset="0"/>
                </a:rPr>
                <a:t>    chemical, controls.</a:t>
              </a:r>
              <a:r>
                <a:rPr lang="en-US" sz="3600" baseline="30000" dirty="0">
                  <a:latin typeface="Arial" charset="0"/>
                  <a:ea typeface="Arial" charset="0"/>
                  <a:cs typeface="Arial" charset="0"/>
                </a:rPr>
                <a:t>7</a:t>
              </a:r>
              <a:endParaRPr lang="en-US" sz="3600" dirty="0">
                <a:latin typeface="Arial" charset="0"/>
                <a:ea typeface="Arial" charset="0"/>
                <a:cs typeface="Arial" charset="0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600" dirty="0">
                  <a:latin typeface="Arial" charset="0"/>
                  <a:ea typeface="Arial" charset="0"/>
                  <a:cs typeface="Arial" charset="0"/>
                </a:rPr>
                <a:t>IPM relies on treatment rotation to </a:t>
              </a:r>
            </a:p>
            <a:p>
              <a:r>
                <a:rPr lang="en-US" sz="3600" dirty="0">
                  <a:latin typeface="Arial" charset="0"/>
                  <a:ea typeface="Arial" charset="0"/>
                  <a:cs typeface="Arial" charset="0"/>
                </a:rPr>
                <a:t>    prevent resistance development.</a:t>
              </a:r>
              <a:r>
                <a:rPr lang="en-US" sz="3600" baseline="30000" dirty="0">
                  <a:latin typeface="Arial" charset="0"/>
                  <a:ea typeface="Arial" charset="0"/>
                  <a:cs typeface="Arial" charset="0"/>
                </a:rPr>
                <a:t>7</a:t>
              </a:r>
              <a:endParaRPr lang="en-US" sz="1200" baseline="30000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46BF61E9-26F0-7B4D-88CF-706DBB7B98C0}"/>
              </a:ext>
            </a:extLst>
          </p:cNvPr>
          <p:cNvSpPr/>
          <p:nvPr/>
        </p:nvSpPr>
        <p:spPr>
          <a:xfrm>
            <a:off x="2609" y="3301849"/>
            <a:ext cx="38404800" cy="2121582"/>
          </a:xfrm>
          <a:prstGeom prst="rect">
            <a:avLst/>
          </a:prstGeom>
          <a:solidFill>
            <a:srgbClr val="50859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Morgan A. Roth</a:t>
            </a:r>
            <a:r>
              <a:rPr lang="en-US" sz="60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, James M. Wilson</a:t>
            </a:r>
            <a:r>
              <a:rPr lang="en-US" sz="6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US" sz="6000" u="sng" dirty="0">
                <a:latin typeface="Arial" panose="020B0604020202020204" pitchFamily="34" charset="0"/>
                <a:cs typeface="Arial" panose="020B0604020202020204" pitchFamily="34" charset="0"/>
              </a:rPr>
              <a:t>Aaron D. Gross</a:t>
            </a:r>
            <a:r>
              <a:rPr lang="en-US" sz="6000" u="sng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1. Molecular Physiology and Toxicology Laboratory, Department of Entomology, Virginia Polytechnic Institute and State University, Blacksburg, VA</a:t>
            </a:r>
          </a:p>
          <a:p>
            <a:pPr algn="ctr"/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2. Extension Apiculturist , Virginia Polytechnic Institute and State University, Blacksburg, VA 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869CA26-4FA5-D74B-9528-AD10872C9477}"/>
              </a:ext>
            </a:extLst>
          </p:cNvPr>
          <p:cNvGrpSpPr/>
          <p:nvPr/>
        </p:nvGrpSpPr>
        <p:grpSpPr>
          <a:xfrm>
            <a:off x="732555" y="25774147"/>
            <a:ext cx="11896661" cy="11808878"/>
            <a:chOff x="384208" y="8937194"/>
            <a:chExt cx="11872790" cy="20600312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6D3ECF6-4F7F-794E-B168-BAD5D854FD20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84208" y="8937194"/>
              <a:ext cx="11863347" cy="1342272"/>
            </a:xfrm>
            <a:prstGeom prst="rect">
              <a:avLst/>
            </a:prstGeom>
            <a:solidFill>
              <a:srgbClr val="003B71"/>
            </a:solidFill>
            <a:ln w="76200">
              <a:solidFill>
                <a:srgbClr val="50859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Goals: Monitoring Infestation and Resistance   </a:t>
              </a:r>
              <a:endParaRPr lang="en-US" sz="5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7E194CC-8E78-3341-B5B5-78F6258C7AE8}"/>
                </a:ext>
              </a:extLst>
            </p:cNvPr>
            <p:cNvSpPr txBox="1">
              <a:spLocks/>
            </p:cNvSpPr>
            <p:nvPr/>
          </p:nvSpPr>
          <p:spPr>
            <a:xfrm>
              <a:off x="393650" y="10477237"/>
              <a:ext cx="11863348" cy="19060269"/>
            </a:xfrm>
            <a:prstGeom prst="rect">
              <a:avLst/>
            </a:prstGeom>
            <a:noFill/>
            <a:ln w="76200">
              <a:noFill/>
            </a:ln>
          </p:spPr>
          <p:txBody>
            <a:bodyPr wrap="square" rtlCol="0">
              <a:spAutoFit/>
            </a:bodyPr>
            <a:lstStyle/>
            <a:p>
              <a:pPr marL="742950" lvl="0" indent="-742950">
                <a:buFont typeface="+mj-lt"/>
                <a:buAutoNum type="arabicPeriod"/>
              </a:pPr>
              <a:r>
                <a:rPr lang="en-US" sz="3600" dirty="0">
                  <a:latin typeface="Helvetica" pitchFamily="2" charset="0"/>
                </a:rPr>
                <a:t>Explore effectiveness of IPM strategies in </a:t>
              </a:r>
              <a:r>
                <a:rPr lang="en-US" sz="3600" i="1" dirty="0">
                  <a:latin typeface="Helvetica" pitchFamily="2" charset="0"/>
                </a:rPr>
                <a:t>V. destructor </a:t>
              </a:r>
              <a:r>
                <a:rPr lang="en-US" sz="3600" dirty="0">
                  <a:latin typeface="Helvetica" pitchFamily="2" charset="0"/>
                </a:rPr>
                <a:t>control and monitor infestation rates throughout the season (May-October, 2018). </a:t>
              </a:r>
            </a:p>
            <a:p>
              <a:pPr marL="742950" indent="-742950">
                <a:buFont typeface="+mj-lt"/>
                <a:buAutoNum type="arabicPeriod"/>
              </a:pPr>
              <a:r>
                <a:rPr lang="en-US" sz="3600" dirty="0">
                  <a:latin typeface="Helvetica" pitchFamily="2" charset="0"/>
                </a:rPr>
                <a:t>Assess the effects of three synthetic acaricides  (</a:t>
              </a:r>
              <a:r>
                <a:rPr lang="en-US" sz="3600" b="1" dirty="0">
                  <a:latin typeface="Helvetica" pitchFamily="2" charset="0"/>
                </a:rPr>
                <a:t>Figure 3</a:t>
              </a:r>
              <a:r>
                <a:rPr lang="en-US" sz="3600" dirty="0">
                  <a:latin typeface="Helvetica" pitchFamily="2" charset="0"/>
                </a:rPr>
                <a:t>) through resistance monitoring of  </a:t>
              </a:r>
              <a:r>
                <a:rPr lang="en-US" sz="3600" i="1" dirty="0">
                  <a:latin typeface="Helvetica" pitchFamily="2" charset="0"/>
                </a:rPr>
                <a:t>V. destructor</a:t>
              </a:r>
              <a:r>
                <a:rPr lang="en-US" sz="3600" dirty="0">
                  <a:latin typeface="Helvetica" pitchFamily="2" charset="0"/>
                </a:rPr>
                <a:t> specimens collected throughout the three geographic regions of Virginia (</a:t>
              </a:r>
              <a:r>
                <a:rPr lang="en-US" sz="3600" b="1" dirty="0">
                  <a:latin typeface="Helvetica" pitchFamily="2" charset="0"/>
                </a:rPr>
                <a:t>Figure 4</a:t>
              </a:r>
              <a:r>
                <a:rPr lang="en-US" sz="3600" dirty="0">
                  <a:latin typeface="Helvetica" pitchFamily="2" charset="0"/>
                </a:rPr>
                <a:t>). </a:t>
              </a:r>
            </a:p>
            <a:p>
              <a:pPr marL="742950" indent="-742950">
                <a:buFont typeface="+mj-lt"/>
                <a:buAutoNum type="arabicPeriod"/>
              </a:pPr>
              <a:endParaRPr lang="en-US" sz="3600" dirty="0">
                <a:latin typeface="Helvetica" pitchFamily="2" charset="0"/>
              </a:endParaRPr>
            </a:p>
            <a:p>
              <a:pPr marL="742950" indent="-742950">
                <a:buFont typeface="+mj-lt"/>
                <a:buAutoNum type="arabicPeriod"/>
              </a:pPr>
              <a:endParaRPr lang="en-US" sz="3600" dirty="0">
                <a:latin typeface="Helvetica" pitchFamily="2" charset="0"/>
              </a:endParaRPr>
            </a:p>
            <a:p>
              <a:pPr marL="742950" indent="-742950">
                <a:buFont typeface="+mj-lt"/>
                <a:buAutoNum type="arabicPeriod"/>
              </a:pPr>
              <a:endParaRPr lang="en-US" sz="3600" dirty="0">
                <a:latin typeface="Helvetica" pitchFamily="2" charset="0"/>
              </a:endParaRPr>
            </a:p>
            <a:p>
              <a:pPr marL="742950" indent="-742950">
                <a:buFont typeface="+mj-lt"/>
                <a:buAutoNum type="arabicPeriod"/>
              </a:pPr>
              <a:endParaRPr lang="en-US" sz="3600" dirty="0">
                <a:latin typeface="Helvetica" pitchFamily="2" charset="0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en-US" sz="3600" dirty="0">
                <a:latin typeface="Helvetica" pitchFamily="2" charset="0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en-US" sz="3600" dirty="0">
                <a:latin typeface="Helvetica" pitchFamily="2" charset="0"/>
              </a:endParaRPr>
            </a:p>
            <a:p>
              <a:endParaRPr lang="en-US" sz="3600" dirty="0">
                <a:latin typeface="Helvetica" pitchFamily="2" charset="0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en-US" sz="3600" dirty="0">
                <a:latin typeface="Helvetica" pitchFamily="2" charset="0"/>
              </a:endParaRPr>
            </a:p>
            <a:p>
              <a:endParaRPr lang="en-US" sz="3600" dirty="0">
                <a:latin typeface="Helvetica" pitchFamily="2" charset="0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en-US" sz="3600" dirty="0">
                <a:latin typeface="Helvetica" pitchFamily="2" charset="0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en-US" sz="3600" dirty="0">
                <a:latin typeface="Helvetica" pitchFamily="2" charset="0"/>
              </a:endParaRPr>
            </a:p>
            <a:p>
              <a:endParaRPr lang="en-US" sz="3600" dirty="0">
                <a:latin typeface="Helvetica" pitchFamily="2" charset="0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en-US" sz="2000" dirty="0">
                <a:latin typeface="Helvetica" pitchFamily="2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984FE6E7-4B81-654A-8C0B-8B38487770F2}"/>
              </a:ext>
            </a:extLst>
          </p:cNvPr>
          <p:cNvSpPr txBox="1">
            <a:spLocks/>
          </p:cNvSpPr>
          <p:nvPr/>
        </p:nvSpPr>
        <p:spPr>
          <a:xfrm>
            <a:off x="13234666" y="22389208"/>
            <a:ext cx="11887200" cy="769441"/>
          </a:xfrm>
          <a:prstGeom prst="rect">
            <a:avLst/>
          </a:prstGeom>
          <a:solidFill>
            <a:srgbClr val="003B71"/>
          </a:solidFill>
          <a:ln w="76200">
            <a:solidFill>
              <a:srgbClr val="5085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Seasonal Infestation Results  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1D03FD1-496D-B248-8857-95B92889D395}"/>
              </a:ext>
            </a:extLst>
          </p:cNvPr>
          <p:cNvSpPr txBox="1">
            <a:spLocks noChangeAspect="1"/>
          </p:cNvSpPr>
          <p:nvPr/>
        </p:nvSpPr>
        <p:spPr>
          <a:xfrm>
            <a:off x="25701975" y="5976812"/>
            <a:ext cx="11887200" cy="768404"/>
          </a:xfrm>
          <a:prstGeom prst="rect">
            <a:avLst/>
          </a:prstGeom>
          <a:solidFill>
            <a:srgbClr val="003B71"/>
          </a:solidFill>
          <a:ln w="76200">
            <a:solidFill>
              <a:srgbClr val="5085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Acaricide Toxicity Results 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667AE85-8BB5-8E43-B023-3E4892DF00E7}"/>
              </a:ext>
            </a:extLst>
          </p:cNvPr>
          <p:cNvGrpSpPr/>
          <p:nvPr/>
        </p:nvGrpSpPr>
        <p:grpSpPr>
          <a:xfrm>
            <a:off x="25741671" y="24134844"/>
            <a:ext cx="11902342" cy="4785793"/>
            <a:chOff x="378254" y="10205513"/>
            <a:chExt cx="11902342" cy="2449264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5D0F5B2-F071-3F4F-91D1-91C2179FAEF9}"/>
                </a:ext>
              </a:extLst>
            </p:cNvPr>
            <p:cNvSpPr txBox="1"/>
            <p:nvPr/>
          </p:nvSpPr>
          <p:spPr>
            <a:xfrm>
              <a:off x="393396" y="10205513"/>
              <a:ext cx="11887200" cy="393095"/>
            </a:xfrm>
            <a:prstGeom prst="rect">
              <a:avLst/>
            </a:prstGeom>
            <a:solidFill>
              <a:srgbClr val="003B71"/>
            </a:solidFill>
            <a:ln w="76200">
              <a:solidFill>
                <a:srgbClr val="50859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Conclusions and Future Research 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79F31C8-5705-6B4D-B150-D9D03570D2AB}"/>
                </a:ext>
              </a:extLst>
            </p:cNvPr>
            <p:cNvSpPr txBox="1"/>
            <p:nvPr/>
          </p:nvSpPr>
          <p:spPr>
            <a:xfrm>
              <a:off x="378254" y="10591352"/>
              <a:ext cx="11887200" cy="2063425"/>
            </a:xfrm>
            <a:prstGeom prst="rect">
              <a:avLst/>
            </a:prstGeom>
            <a:noFill/>
            <a:ln w="76200">
              <a:noFill/>
            </a:ln>
          </p:spPr>
          <p:txBody>
            <a:bodyPr wrap="square" rtlCol="0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200" dirty="0">
                  <a:latin typeface="Arial" charset="0"/>
                  <a:ea typeface="Arial" charset="0"/>
                  <a:cs typeface="Arial" charset="0"/>
                </a:rPr>
                <a:t>Varroa mite infestations increase throughout the season (spring to fall). 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200" dirty="0">
                  <a:latin typeface="Arial" charset="0"/>
                  <a:ea typeface="Arial" charset="0"/>
                  <a:cs typeface="Arial" charset="0"/>
                </a:rPr>
                <a:t>Resistance to amitraz, coumaphos, and </a:t>
              </a:r>
              <a:r>
                <a:rPr lang="en-US" sz="3200" i="1" dirty="0">
                  <a:latin typeface="Arial" charset="0"/>
                  <a:ea typeface="Arial" charset="0"/>
                  <a:cs typeface="Arial" charset="0"/>
                </a:rPr>
                <a:t>tau</a:t>
              </a:r>
              <a:r>
                <a:rPr lang="en-US" sz="3200" dirty="0">
                  <a:latin typeface="Arial" charset="0"/>
                  <a:ea typeface="Arial" charset="0"/>
                  <a:cs typeface="Arial" charset="0"/>
                </a:rPr>
                <a:t>-fluvalinate were not detected in the tested apiaries. 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200" dirty="0">
                  <a:latin typeface="Arial" charset="0"/>
                  <a:ea typeface="Arial" charset="0"/>
                  <a:cs typeface="Arial" charset="0"/>
                </a:rPr>
                <a:t>Expanding this study to encompass more apiaries, especially those that frequently administer synthetic acaricides. 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200" dirty="0">
                  <a:latin typeface="Arial" charset="0"/>
                  <a:ea typeface="Arial" charset="0"/>
                  <a:cs typeface="Arial" charset="0"/>
                </a:rPr>
                <a:t>Experimenting with the use of more treatment types in the field, following an IPM model. 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D66478B-74AD-F049-9F4C-0D50EA6EC666}"/>
              </a:ext>
            </a:extLst>
          </p:cNvPr>
          <p:cNvGrpSpPr/>
          <p:nvPr/>
        </p:nvGrpSpPr>
        <p:grpSpPr>
          <a:xfrm>
            <a:off x="25779459" y="29039031"/>
            <a:ext cx="11887200" cy="4912261"/>
            <a:chOff x="439176" y="17504472"/>
            <a:chExt cx="11887200" cy="5566298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84ED23F-2831-9D44-9B07-22965B8E94B1}"/>
                </a:ext>
              </a:extLst>
            </p:cNvPr>
            <p:cNvSpPr txBox="1">
              <a:spLocks/>
            </p:cNvSpPr>
            <p:nvPr/>
          </p:nvSpPr>
          <p:spPr>
            <a:xfrm>
              <a:off x="439176" y="17504472"/>
              <a:ext cx="11887200" cy="870363"/>
            </a:xfrm>
            <a:prstGeom prst="rect">
              <a:avLst/>
            </a:prstGeom>
            <a:solidFill>
              <a:srgbClr val="003B71"/>
            </a:solidFill>
            <a:ln w="76200">
              <a:solidFill>
                <a:srgbClr val="50859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4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References 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0CA0E91-91BB-354A-9BE7-8F15D12D03A0}"/>
                </a:ext>
              </a:extLst>
            </p:cNvPr>
            <p:cNvSpPr txBox="1"/>
            <p:nvPr/>
          </p:nvSpPr>
          <p:spPr>
            <a:xfrm>
              <a:off x="486478" y="18432328"/>
              <a:ext cx="11819631" cy="4638442"/>
            </a:xfrm>
            <a:prstGeom prst="rect">
              <a:avLst/>
            </a:prstGeom>
            <a:noFill/>
            <a:ln w="76200">
              <a:noFill/>
            </a:ln>
          </p:spPr>
          <p:txBody>
            <a:bodyPr wrap="square" rtlCol="0">
              <a:spAutoFit/>
            </a:bodyPr>
            <a:lstStyle/>
            <a:p>
              <a:pPr marL="457200" indent="-457200">
                <a:buFont typeface="+mj-lt"/>
                <a:buAutoNum type="arabicPeriod"/>
              </a:pPr>
              <a:r>
                <a:rPr lang="en-US" sz="2000" dirty="0">
                  <a:latin typeface="Helvetica" pitchFamily="2" charset="0"/>
                </a:rPr>
                <a:t>Boot, W. J., </a:t>
              </a:r>
              <a:r>
                <a:rPr lang="en-US" sz="2000" dirty="0" err="1">
                  <a:latin typeface="Helvetica" pitchFamily="2" charset="0"/>
                </a:rPr>
                <a:t>Calis</a:t>
              </a:r>
              <a:r>
                <a:rPr lang="en-US" sz="2000" dirty="0">
                  <a:latin typeface="Helvetica" pitchFamily="2" charset="0"/>
                </a:rPr>
                <a:t>, J. N. M., </a:t>
              </a:r>
              <a:r>
                <a:rPr lang="en-US" sz="2000" dirty="0" err="1">
                  <a:latin typeface="Helvetica" pitchFamily="2" charset="0"/>
                </a:rPr>
                <a:t>Beetsma</a:t>
              </a:r>
              <a:r>
                <a:rPr lang="en-US" sz="2000" dirty="0">
                  <a:latin typeface="Helvetica" pitchFamily="2" charset="0"/>
                </a:rPr>
                <a:t>, J., Hai, D. M., Lan, N. K., Van </a:t>
              </a:r>
              <a:r>
                <a:rPr lang="en-US" sz="2000" dirty="0" err="1">
                  <a:latin typeface="Helvetica" pitchFamily="2" charset="0"/>
                </a:rPr>
                <a:t>Toan</a:t>
              </a:r>
              <a:r>
                <a:rPr lang="en-US" sz="2000" dirty="0">
                  <a:latin typeface="Helvetica" pitchFamily="2" charset="0"/>
                </a:rPr>
                <a:t>, T., </a:t>
              </a:r>
              <a:r>
                <a:rPr lang="en-US" sz="2000" dirty="0" err="1">
                  <a:latin typeface="Helvetica" pitchFamily="2" charset="0"/>
                </a:rPr>
                <a:t>Trung</a:t>
              </a:r>
              <a:r>
                <a:rPr lang="en-US" sz="2000" dirty="0">
                  <a:latin typeface="Helvetica" pitchFamily="2" charset="0"/>
                </a:rPr>
                <a:t>, L.Q., Minh, N. H. (1999). Experimental and Applied Acarology. 23(2), 133–144. 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en-US" sz="2000" dirty="0">
                  <a:latin typeface="Helvetica" pitchFamily="2" charset="0"/>
                </a:rPr>
                <a:t>Fries I., </a:t>
              </a:r>
              <a:r>
                <a:rPr lang="en-US" sz="2000" dirty="0" err="1">
                  <a:latin typeface="Helvetica" pitchFamily="2" charset="0"/>
                </a:rPr>
                <a:t>Camazine</a:t>
              </a:r>
              <a:r>
                <a:rPr lang="en-US" sz="2000" dirty="0">
                  <a:latin typeface="Helvetica" pitchFamily="2" charset="0"/>
                </a:rPr>
                <a:t> S., </a:t>
              </a:r>
              <a:r>
                <a:rPr lang="en-US" sz="2000" dirty="0" err="1">
                  <a:latin typeface="Helvetica" pitchFamily="2" charset="0"/>
                </a:rPr>
                <a:t>Sneyd</a:t>
              </a:r>
              <a:r>
                <a:rPr lang="en-US" sz="2000" dirty="0">
                  <a:latin typeface="Helvetica" pitchFamily="2" charset="0"/>
                </a:rPr>
                <a:t> J. (1994). </a:t>
              </a:r>
              <a:r>
                <a:rPr lang="en-US" sz="2000" dirty="0" err="1">
                  <a:latin typeface="Helvetica" pitchFamily="2" charset="0"/>
                </a:rPr>
                <a:t>BeeWorld</a:t>
              </a:r>
              <a:r>
                <a:rPr lang="en-US" sz="2000" dirty="0">
                  <a:latin typeface="Helvetica" pitchFamily="2" charset="0"/>
                </a:rPr>
                <a:t>, 75, 5–28.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en-US" sz="2000" dirty="0">
                  <a:latin typeface="Helvetica" pitchFamily="2" charset="0"/>
                </a:rPr>
                <a:t>﻿De Guzman, L.I., </a:t>
              </a:r>
              <a:r>
                <a:rPr lang="en-US" sz="2000" dirty="0" err="1">
                  <a:latin typeface="Helvetica" pitchFamily="2" charset="0"/>
                </a:rPr>
                <a:t>Rinderer</a:t>
              </a:r>
              <a:r>
                <a:rPr lang="en-US" sz="2000" dirty="0">
                  <a:latin typeface="Helvetica" pitchFamily="2" charset="0"/>
                </a:rPr>
                <a:t>, T.E., 1999. </a:t>
              </a:r>
              <a:r>
                <a:rPr lang="en-US" sz="2000" dirty="0" err="1">
                  <a:latin typeface="Helvetica" pitchFamily="2" charset="0"/>
                </a:rPr>
                <a:t>Apidologie</a:t>
              </a:r>
              <a:r>
                <a:rPr lang="en-US" sz="2000" dirty="0">
                  <a:latin typeface="Helvetica" pitchFamily="2" charset="0"/>
                </a:rPr>
                <a:t> 30, 85–95.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en-US" sz="2000" dirty="0">
                  <a:latin typeface="Helvetica" pitchFamily="2" charset="0"/>
                </a:rPr>
                <a:t>﻿Rosenkranz, P., Aumeier, P., &amp; Ziegelmann, B. (2010). Journal of Invertebrate Pathology, 103, 96-119.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en-US" sz="2000" dirty="0">
                  <a:latin typeface="Helvetica" pitchFamily="2" charset="0"/>
                </a:rPr>
                <a:t>Dolezal, A.G., Carrillo-Tripp, J., Miller, W.A., </a:t>
              </a:r>
              <a:r>
                <a:rPr lang="en-US" sz="2000" dirty="0" err="1">
                  <a:latin typeface="Helvetica" pitchFamily="2" charset="0"/>
                </a:rPr>
                <a:t>Bonning</a:t>
              </a:r>
              <a:r>
                <a:rPr lang="en-US" sz="2000" dirty="0">
                  <a:latin typeface="Helvetica" pitchFamily="2" charset="0"/>
                </a:rPr>
                <a:t>, B.C., &amp; </a:t>
              </a:r>
              <a:r>
                <a:rPr lang="en-US" sz="2000" dirty="0" err="1">
                  <a:latin typeface="Helvetica" pitchFamily="2" charset="0"/>
                </a:rPr>
                <a:t>Toth</a:t>
              </a:r>
              <a:r>
                <a:rPr lang="en-US" sz="2000" dirty="0">
                  <a:latin typeface="Helvetica" pitchFamily="2" charset="0"/>
                </a:rPr>
                <a:t>, A.L. (2016). </a:t>
              </a:r>
              <a:r>
                <a:rPr lang="en-US" sz="2000" dirty="0" err="1">
                  <a:latin typeface="Helvetica" pitchFamily="2" charset="0"/>
                </a:rPr>
                <a:t>PLoS</a:t>
              </a:r>
              <a:r>
                <a:rPr lang="en-US" sz="2000" dirty="0">
                  <a:latin typeface="Helvetica" pitchFamily="2" charset="0"/>
                </a:rPr>
                <a:t> ONE 11(4): e0153531. doi:10.1371/ journal.pone.0153531</a:t>
              </a:r>
              <a:endParaRPr lang="en-US" sz="2000" dirty="0">
                <a:latin typeface="Helvetica" pitchFamily="2" charset="0"/>
                <a:cs typeface="Arial" panose="020B0604020202020204" pitchFamily="34" charset="0"/>
              </a:endParaRPr>
            </a:p>
            <a:p>
              <a:pPr marL="457200" indent="-457200">
                <a:buFont typeface="+mj-lt"/>
                <a:buAutoNum type="arabicPeriod"/>
              </a:pPr>
              <a:r>
                <a:rPr lang="en-US" sz="2000" dirty="0">
                  <a:latin typeface="Helvetica" pitchFamily="2" charset="0"/>
                  <a:cs typeface="Arial" panose="020B0604020202020204" pitchFamily="34" charset="0"/>
                </a:rPr>
                <a:t>De Mattos, I. M., Soares, A. E. E., &amp; Tarpy, D. R. (2017). Apidologie, 48(4), 483–494. 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en-US" sz="2000" dirty="0">
                  <a:latin typeface="Helvetica" pitchFamily="2" charset="0"/>
                  <a:cs typeface="Arial" panose="020B0604020202020204" pitchFamily="34" charset="0"/>
                </a:rPr>
                <a:t>Honey Bee Health Coalition. (2015). Tools for Varroa Management a Guide To Effective Varroa Sampling &amp; Control, 24.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en-US" sz="2000" dirty="0">
                  <a:latin typeface="Helvetica" pitchFamily="2" charset="0"/>
                  <a:cs typeface="Arial" panose="020B0604020202020204" pitchFamily="34" charset="0"/>
                </a:rPr>
                <a:t>Sammataro, D. </a:t>
              </a:r>
              <a:r>
                <a:rPr lang="en-US" sz="2000" dirty="0" err="1">
                  <a:latin typeface="Helvetica" pitchFamily="2" charset="0"/>
                  <a:cs typeface="Arial" panose="020B0604020202020204" pitchFamily="34" charset="0"/>
                </a:rPr>
                <a:t>Untalan</a:t>
              </a:r>
              <a:r>
                <a:rPr lang="en-US" sz="2000" dirty="0">
                  <a:latin typeface="Helvetica" pitchFamily="2" charset="0"/>
                  <a:cs typeface="Arial" panose="020B0604020202020204" pitchFamily="34" charset="0"/>
                </a:rPr>
                <a:t>, P., Guerrero, F., &amp; Finley, J. (2005), International Journal of Acarology, 31:1, 67-74, DOI: 10.1080/01647950508684419.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367B84E-D3E7-764A-8AD6-926A64AB37CE}"/>
              </a:ext>
            </a:extLst>
          </p:cNvPr>
          <p:cNvSpPr txBox="1"/>
          <p:nvPr/>
        </p:nvSpPr>
        <p:spPr>
          <a:xfrm>
            <a:off x="17629632" y="21900124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4D3BF0B-033D-B84D-8A11-4FD2ADA18E18}"/>
              </a:ext>
            </a:extLst>
          </p:cNvPr>
          <p:cNvSpPr txBox="1"/>
          <p:nvPr/>
        </p:nvSpPr>
        <p:spPr>
          <a:xfrm>
            <a:off x="25737707" y="19342117"/>
            <a:ext cx="11887200" cy="777240"/>
          </a:xfrm>
          <a:prstGeom prst="rect">
            <a:avLst/>
          </a:prstGeom>
          <a:solidFill>
            <a:srgbClr val="003B71"/>
          </a:solidFill>
          <a:ln w="76200">
            <a:solidFill>
              <a:srgbClr val="5085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Significance of this Study  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B68A3DA-ADA1-3144-B2E3-ABA0F51873FF}"/>
              </a:ext>
            </a:extLst>
          </p:cNvPr>
          <p:cNvSpPr txBox="1"/>
          <p:nvPr/>
        </p:nvSpPr>
        <p:spPr>
          <a:xfrm>
            <a:off x="25715031" y="20058758"/>
            <a:ext cx="11887200" cy="4031873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25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High mite counts post treatment with formic acid in both Prices Fork and Moore Farm apiaries suggest that continued treatment with organic acids or rotation with a synthetic acaricide treatment to be beneficial in future. </a:t>
            </a:r>
          </a:p>
          <a:p>
            <a:pPr marL="457200" indent="-457200">
              <a:spcAft>
                <a:spcPts val="25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The significant difference (P&lt;0.05) in mite mortality and moribundity suggest that the </a:t>
            </a:r>
            <a:r>
              <a:rPr lang="en-US" sz="3200" i="1" dirty="0">
                <a:latin typeface="Arial" charset="0"/>
                <a:ea typeface="Arial" charset="0"/>
                <a:cs typeface="Arial" charset="0"/>
              </a:rPr>
              <a:t>V. destructor 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populations in these areas are not resistant to Amitraz, Coumaphos, and tau-Fluvalinate. </a:t>
            </a:r>
            <a:endParaRPr lang="en-US" sz="3200" i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1FBB497-6240-244D-AD7D-E927C36C2870}"/>
              </a:ext>
            </a:extLst>
          </p:cNvPr>
          <p:cNvSpPr txBox="1"/>
          <p:nvPr/>
        </p:nvSpPr>
        <p:spPr>
          <a:xfrm>
            <a:off x="25741671" y="34024617"/>
            <a:ext cx="11887200" cy="777240"/>
          </a:xfrm>
          <a:prstGeom prst="rect">
            <a:avLst/>
          </a:prstGeom>
          <a:solidFill>
            <a:srgbClr val="003B71"/>
          </a:solidFill>
          <a:ln w="76200">
            <a:solidFill>
              <a:srgbClr val="5085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Acknowledgments 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431588F-0163-774E-9351-FAAE55896839}"/>
              </a:ext>
            </a:extLst>
          </p:cNvPr>
          <p:cNvSpPr txBox="1"/>
          <p:nvPr/>
        </p:nvSpPr>
        <p:spPr>
          <a:xfrm>
            <a:off x="25741671" y="34825674"/>
            <a:ext cx="11867970" cy="3216265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900" dirty="0">
                <a:latin typeface="Helvetica" pitchFamily="2" charset="0"/>
              </a:rPr>
              <a:t>Funding Source: Southern IPM Center, Grant Number: 9998641 to ADG; Southern SARE, Grant Number: OS18-122 to: JMW</a:t>
            </a:r>
            <a:endParaRPr lang="en-US" sz="2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VAES Hatch Project (ADG) VA-160100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Collaborators: Keith Tignor, Pam Fisher, </a:t>
            </a:r>
          </a:p>
          <a:p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    Richard Reid, and Jerry Borger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Undergraduate students: </a:t>
            </a:r>
          </a:p>
          <a:p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    Annmarie Taheney and Dakotah Todd</a:t>
            </a:r>
          </a:p>
        </p:txBody>
      </p:sp>
      <p:sp>
        <p:nvSpPr>
          <p:cNvPr id="76" name="Rectangle 2">
            <a:extLst>
              <a:ext uri="{FF2B5EF4-FFF2-40B4-BE49-F238E27FC236}">
                <a16:creationId xmlns:a16="http://schemas.microsoft.com/office/drawing/2014/main" id="{FC82E207-43C9-1E40-BA6C-5EBC00658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840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8" name="Rectangle 3">
            <a:extLst>
              <a:ext uri="{FF2B5EF4-FFF2-40B4-BE49-F238E27FC236}">
                <a16:creationId xmlns:a16="http://schemas.microsoft.com/office/drawing/2014/main" id="{40326A4F-9CBE-6C4F-8F8D-E22BA859E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8700"/>
            <a:ext cx="384048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9" name="Rectangle 5">
            <a:extLst>
              <a:ext uri="{FF2B5EF4-FFF2-40B4-BE49-F238E27FC236}">
                <a16:creationId xmlns:a16="http://schemas.microsoft.com/office/drawing/2014/main" id="{F3CF529E-B922-E04E-883C-0DC4A8BF22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24" y="56472"/>
            <a:ext cx="3840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1" name="Rectangle 6">
            <a:extLst>
              <a:ext uri="{FF2B5EF4-FFF2-40B4-BE49-F238E27FC236}">
                <a16:creationId xmlns:a16="http://schemas.microsoft.com/office/drawing/2014/main" id="{71EC2B5D-D4D9-E744-BC47-094374EA38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24" y="1504272"/>
            <a:ext cx="384048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2" name="Rectangle 10">
            <a:extLst>
              <a:ext uri="{FF2B5EF4-FFF2-40B4-BE49-F238E27FC236}">
                <a16:creationId xmlns:a16="http://schemas.microsoft.com/office/drawing/2014/main" id="{279D25AF-3CD7-E949-BF2C-6E5BE66380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840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6" name="Rectangle 11">
            <a:extLst>
              <a:ext uri="{FF2B5EF4-FFF2-40B4-BE49-F238E27FC236}">
                <a16:creationId xmlns:a16="http://schemas.microsoft.com/office/drawing/2014/main" id="{B72C9799-62BF-574A-8FE5-6548DA51E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60500"/>
            <a:ext cx="384048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7" name="Rectangle 13">
            <a:extLst>
              <a:ext uri="{FF2B5EF4-FFF2-40B4-BE49-F238E27FC236}">
                <a16:creationId xmlns:a16="http://schemas.microsoft.com/office/drawing/2014/main" id="{08A5B824-8025-744C-B80D-D02E4F3402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840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9" name="Rectangle 14">
            <a:extLst>
              <a:ext uri="{FF2B5EF4-FFF2-40B4-BE49-F238E27FC236}">
                <a16:creationId xmlns:a16="http://schemas.microsoft.com/office/drawing/2014/main" id="{A075D339-901A-8F4F-A2D7-4E0A6C2694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84300"/>
            <a:ext cx="384048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0" name="Rectangle 16">
            <a:extLst>
              <a:ext uri="{FF2B5EF4-FFF2-40B4-BE49-F238E27FC236}">
                <a16:creationId xmlns:a16="http://schemas.microsoft.com/office/drawing/2014/main" id="{C42D7FE1-2153-E546-9751-AA78B18B86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840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2" name="Rectangle 18">
            <a:extLst>
              <a:ext uri="{FF2B5EF4-FFF2-40B4-BE49-F238E27FC236}">
                <a16:creationId xmlns:a16="http://schemas.microsoft.com/office/drawing/2014/main" id="{35B45476-BD0F-DC41-9EA1-5E4E773466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840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8" name="Rectangle 20">
            <a:extLst>
              <a:ext uri="{FF2B5EF4-FFF2-40B4-BE49-F238E27FC236}">
                <a16:creationId xmlns:a16="http://schemas.microsoft.com/office/drawing/2014/main" id="{7FA4DF66-D9CC-2F41-B75B-59373F5C08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840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" name="Rectangle 22">
            <a:extLst>
              <a:ext uri="{FF2B5EF4-FFF2-40B4-BE49-F238E27FC236}">
                <a16:creationId xmlns:a16="http://schemas.microsoft.com/office/drawing/2014/main" id="{2F4EC9A1-B79E-6146-A9F9-EF0F00B911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840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5" name="Rectangle 23">
            <a:extLst>
              <a:ext uri="{FF2B5EF4-FFF2-40B4-BE49-F238E27FC236}">
                <a16:creationId xmlns:a16="http://schemas.microsoft.com/office/drawing/2014/main" id="{03088579-DA32-7F4E-A0F6-BB6B71F81E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58900"/>
            <a:ext cx="384048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6" name="Rectangle 33">
            <a:extLst>
              <a:ext uri="{FF2B5EF4-FFF2-40B4-BE49-F238E27FC236}">
                <a16:creationId xmlns:a16="http://schemas.microsoft.com/office/drawing/2014/main" id="{9ADCF978-FBBD-C54D-AEF4-2128881ABB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840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8" name="Rectangle 34">
            <a:extLst>
              <a:ext uri="{FF2B5EF4-FFF2-40B4-BE49-F238E27FC236}">
                <a16:creationId xmlns:a16="http://schemas.microsoft.com/office/drawing/2014/main" id="{228E51F6-F429-B045-B345-D1ADD7997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93800"/>
            <a:ext cx="384048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FB5EF4AE-7AAB-3F42-AD0A-2EC899ED2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1742" y="30841481"/>
            <a:ext cx="6504990" cy="338141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2853A4E8-FB30-9444-9857-2821FFB9D4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42935" y="35809866"/>
            <a:ext cx="1769678" cy="1512237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F7AB6B6E-A75E-024D-BCCE-1BE18603A04A}"/>
              </a:ext>
            </a:extLst>
          </p:cNvPr>
          <p:cNvGrpSpPr/>
          <p:nvPr/>
        </p:nvGrpSpPr>
        <p:grpSpPr>
          <a:xfrm>
            <a:off x="13176008" y="5951522"/>
            <a:ext cx="11933980" cy="16443765"/>
            <a:chOff x="505691" y="5852559"/>
            <a:chExt cx="11933980" cy="16443765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1716FA8D-10E9-C541-8E15-FA306ADE622E}"/>
                </a:ext>
              </a:extLst>
            </p:cNvPr>
            <p:cNvSpPr txBox="1"/>
            <p:nvPr/>
          </p:nvSpPr>
          <p:spPr>
            <a:xfrm>
              <a:off x="548628" y="5852559"/>
              <a:ext cx="11891043" cy="767207"/>
            </a:xfrm>
            <a:prstGeom prst="rect">
              <a:avLst/>
            </a:prstGeom>
            <a:solidFill>
              <a:srgbClr val="003B71"/>
            </a:solidFill>
            <a:ln w="76200">
              <a:solidFill>
                <a:srgbClr val="50859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Sampling and Resistance Bioassays </a:t>
              </a:r>
              <a:endParaRPr lang="en-US" sz="44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C1651D10-6D2F-A54E-88EE-64D02BD1E5EA}"/>
                </a:ext>
              </a:extLst>
            </p:cNvPr>
            <p:cNvSpPr txBox="1"/>
            <p:nvPr/>
          </p:nvSpPr>
          <p:spPr>
            <a:xfrm>
              <a:off x="505691" y="6692052"/>
              <a:ext cx="11891043" cy="15604272"/>
            </a:xfrm>
            <a:prstGeom prst="rect">
              <a:avLst/>
            </a:prstGeom>
            <a:noFill/>
            <a:ln w="76200">
              <a:noFill/>
            </a:ln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All mite sampling was performed using the powdered sugar shake method (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Figure 6A-D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).</a:t>
              </a:r>
              <a:r>
                <a:rPr lang="en-US" sz="36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indent="-342900" algn="just">
                <a:buFont typeface="Arial" panose="020B0604020202020204" pitchFamily="34" charset="0"/>
                <a:buChar char="•"/>
              </a:pP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indent="-342900" algn="just">
                <a:buFont typeface="Arial" panose="020B0604020202020204" pitchFamily="34" charset="0"/>
                <a:buChar char="•"/>
              </a:pP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indent="-342900" algn="just">
                <a:buFont typeface="Arial" panose="020B0604020202020204" pitchFamily="34" charset="0"/>
                <a:buChar char="•"/>
              </a:pP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indent="-342900" algn="just">
                <a:buFont typeface="Arial" panose="020B0604020202020204" pitchFamily="34" charset="0"/>
                <a:buChar char="•"/>
              </a:pP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indent="-342900" algn="just">
                <a:buFont typeface="Arial" panose="020B0604020202020204" pitchFamily="34" charset="0"/>
                <a:buChar char="•"/>
              </a:pP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indent="-342900" algn="just">
                <a:buFont typeface="Arial" panose="020B0604020202020204" pitchFamily="34" charset="0"/>
                <a:buChar char="•"/>
              </a:pP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indent="-342900" algn="just">
                <a:buFont typeface="Arial" panose="020B0604020202020204" pitchFamily="34" charset="0"/>
                <a:buChar char="•"/>
              </a:pP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Sampling took place in three local apiaries, an apiary in Richmond, and an apiary near Virginia Beach, providing representative samples from each region of Virginia (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Figure 7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). 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Resistance bioassays performed by cleaning mites in 1X DPBS and dividing them into scintillation vials coated in each treatment vial and an acetone control.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248 µg/vial of amitraz, 106 µg/vial of coumaphos, and 4.2 µg/vial of tau-fluvalinate were dissolved in 500 µL of acetone and added to the vials. These were doubled LD</a:t>
              </a:r>
              <a:r>
                <a:rPr lang="en-US" sz="36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90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values from Sammataro </a:t>
              </a:r>
              <a:r>
                <a:rPr lang="en-US" sz="3600" i="1" dirty="0">
                  <a:latin typeface="Arial" panose="020B0604020202020204" pitchFamily="34" charset="0"/>
                  <a:cs typeface="Arial" panose="020B0604020202020204" pitchFamily="34" charset="0"/>
                </a:rPr>
                <a:t>et al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en-US" sz="36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A hot dog roller was used to ensure that the vials were evenly coated while the acetone evaporated.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Mite mortality and moribundity were noted at 3, 6, 12, and 24 hours (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Figure 8 &amp; 9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).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9720C17C-0AFD-9E40-A9E5-9E1FF39A528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163" r="16272" b="19188"/>
          <a:stretch/>
        </p:blipFill>
        <p:spPr>
          <a:xfrm>
            <a:off x="22152270" y="8015047"/>
            <a:ext cx="2660679" cy="2926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4E0B514-14AC-6440-8A7B-5991EF4BF06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6410"/>
          <a:stretch/>
        </p:blipFill>
        <p:spPr>
          <a:xfrm>
            <a:off x="19117504" y="8034892"/>
            <a:ext cx="2952988" cy="2926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D15A094-3C63-8D45-BB19-ACB5B9E480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8844669" y="20105996"/>
            <a:ext cx="3064549" cy="4346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1" name="Picture 90" descr="../../../../../Desktop/Screen%20Shot%202017-12-04%20at%2011.06.00%2">
            <a:extLst>
              <a:ext uri="{FF2B5EF4-FFF2-40B4-BE49-F238E27FC236}">
                <a16:creationId xmlns:a16="http://schemas.microsoft.com/office/drawing/2014/main" id="{9D85DCF0-4F1B-7440-BA2B-205780882925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298" y="11486843"/>
            <a:ext cx="3353585" cy="4000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D17037-7916-284E-999D-08294BA8F7B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8646"/>
          <a:stretch/>
        </p:blipFill>
        <p:spPr>
          <a:xfrm>
            <a:off x="13448542" y="7997417"/>
            <a:ext cx="2741266" cy="2926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B34180-EC09-A34B-AA2C-437DFBD892D7}"/>
              </a:ext>
            </a:extLst>
          </p:cNvPr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16228584" y="8005633"/>
            <a:ext cx="2834640" cy="2926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1F6CE7D-2E12-DD42-A324-CF8C157F81A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062"/>
          <a:stretch/>
        </p:blipFill>
        <p:spPr>
          <a:xfrm>
            <a:off x="7008465" y="11311798"/>
            <a:ext cx="4611563" cy="3884217"/>
          </a:xfrm>
          <a:prstGeom prst="rect">
            <a:avLst/>
          </a:prstGeom>
        </p:spPr>
      </p:pic>
      <p:graphicFrame>
        <p:nvGraphicFramePr>
          <p:cNvPr id="94" name="Object 93">
            <a:extLst>
              <a:ext uri="{FF2B5EF4-FFF2-40B4-BE49-F238E27FC236}">
                <a16:creationId xmlns:a16="http://schemas.microsoft.com/office/drawing/2014/main" id="{A9B55E70-0A1F-C442-AF34-4C9FA7E191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6248839"/>
              </p:ext>
            </p:extLst>
          </p:nvPr>
        </p:nvGraphicFramePr>
        <p:xfrm>
          <a:off x="2923053" y="32696589"/>
          <a:ext cx="3337011" cy="21649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7" name="CS ChemDraw Drawing" r:id="rId13" imgW="3756228" imgH="2436423" progId="ChemDraw.Document.6.0">
                  <p:embed/>
                </p:oleObj>
              </mc:Choice>
              <mc:Fallback>
                <p:oleObj name="CS ChemDraw Drawing" r:id="rId13" imgW="3756228" imgH="2436423" progId="ChemDraw.Document.6.0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923053" y="32696589"/>
                        <a:ext cx="3337011" cy="21649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" name="Object 94">
            <a:extLst>
              <a:ext uri="{FF2B5EF4-FFF2-40B4-BE49-F238E27FC236}">
                <a16:creationId xmlns:a16="http://schemas.microsoft.com/office/drawing/2014/main" id="{13E34641-46AF-1840-8079-1112AE6899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7856512"/>
              </p:ext>
            </p:extLst>
          </p:nvPr>
        </p:nvGraphicFramePr>
        <p:xfrm>
          <a:off x="915259" y="31619662"/>
          <a:ext cx="2900880" cy="18779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" name="CS ChemDraw Drawing" r:id="rId15" imgW="3097989" imgH="2005372" progId="ChemDraw.Document.6.0">
                  <p:embed/>
                </p:oleObj>
              </mc:Choice>
              <mc:Fallback>
                <p:oleObj name="CS ChemDraw Drawing" r:id="rId15" imgW="3097989" imgH="2005372" progId="ChemDraw.Document.6.0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915259" y="31619662"/>
                        <a:ext cx="2900880" cy="18779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6" name="Object 95">
            <a:extLst>
              <a:ext uri="{FF2B5EF4-FFF2-40B4-BE49-F238E27FC236}">
                <a16:creationId xmlns:a16="http://schemas.microsoft.com/office/drawing/2014/main" id="{4F5026AA-BFCA-B641-89B3-483793B6810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7603428"/>
              </p:ext>
            </p:extLst>
          </p:nvPr>
        </p:nvGraphicFramePr>
        <p:xfrm>
          <a:off x="3092804" y="31223507"/>
          <a:ext cx="3385254" cy="10078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9" name="CS ChemDraw Drawing" r:id="rId17" imgW="4009417" imgH="1193141" progId="ChemDraw.Document.6.0">
                  <p:embed/>
                </p:oleObj>
              </mc:Choice>
              <mc:Fallback>
                <p:oleObj name="CS ChemDraw Drawing" r:id="rId17" imgW="4009417" imgH="1193141" progId="ChemDraw.Document.6.0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092804" y="31223507"/>
                        <a:ext cx="3385254" cy="10078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444908D4-885E-CF45-8FE7-4722ED0D2AC5}"/>
              </a:ext>
            </a:extLst>
          </p:cNvPr>
          <p:cNvSpPr txBox="1"/>
          <p:nvPr/>
        </p:nvSpPr>
        <p:spPr>
          <a:xfrm>
            <a:off x="6408914" y="34282098"/>
            <a:ext cx="607145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Figure 4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The three geographic regions of Virginia, borrowed from: Virginia Department of Conservation and Recreation (www.virginiaplaces.org).   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17E7A43-705E-0844-BCD2-323FE8E5EB6D}"/>
              </a:ext>
            </a:extLst>
          </p:cNvPr>
          <p:cNvSpPr txBox="1"/>
          <p:nvPr/>
        </p:nvSpPr>
        <p:spPr>
          <a:xfrm>
            <a:off x="2756829" y="31253893"/>
            <a:ext cx="39145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8BC44023-4604-F34C-A47A-6AB15091F456}"/>
              </a:ext>
            </a:extLst>
          </p:cNvPr>
          <p:cNvSpPr txBox="1"/>
          <p:nvPr/>
        </p:nvSpPr>
        <p:spPr>
          <a:xfrm>
            <a:off x="882513" y="32167003"/>
            <a:ext cx="59824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9E1D5D69-050E-E14B-95CD-A807AA7DF6BB}"/>
              </a:ext>
            </a:extLst>
          </p:cNvPr>
          <p:cNvSpPr txBox="1"/>
          <p:nvPr/>
        </p:nvSpPr>
        <p:spPr>
          <a:xfrm>
            <a:off x="3369225" y="34385646"/>
            <a:ext cx="636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23265014-C305-D949-A680-69CE8EA5EBD6}"/>
              </a:ext>
            </a:extLst>
          </p:cNvPr>
          <p:cNvSpPr txBox="1"/>
          <p:nvPr/>
        </p:nvSpPr>
        <p:spPr>
          <a:xfrm>
            <a:off x="762283" y="35024793"/>
            <a:ext cx="53645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Figure 3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Chemical structures of the three synthetic acaricides tested in this study: amitraz (I), coumaphos (II), and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tau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-fluvalinate (III). 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C7CC667-F5D5-264B-B887-9C0DD4169BA6}"/>
              </a:ext>
            </a:extLst>
          </p:cNvPr>
          <p:cNvSpPr txBox="1"/>
          <p:nvPr/>
        </p:nvSpPr>
        <p:spPr>
          <a:xfrm flipH="1">
            <a:off x="1664026" y="15570739"/>
            <a:ext cx="49542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Figure 1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Phoretic stage </a:t>
            </a:r>
          </a:p>
          <a:p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V. destructor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female.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7CB56B03-467D-D340-95B7-A39ECA73A20A}"/>
              </a:ext>
            </a:extLst>
          </p:cNvPr>
          <p:cNvSpPr txBox="1"/>
          <p:nvPr/>
        </p:nvSpPr>
        <p:spPr>
          <a:xfrm flipH="1">
            <a:off x="6357224" y="15182654"/>
            <a:ext cx="69515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Figure 2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Lifecycle of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V. destructor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borrowed and modified from: articles.extension.org.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BB928A26-4DEE-B847-9B92-93603F944576}"/>
              </a:ext>
            </a:extLst>
          </p:cNvPr>
          <p:cNvSpPr txBox="1"/>
          <p:nvPr/>
        </p:nvSpPr>
        <p:spPr>
          <a:xfrm flipH="1">
            <a:off x="8492595" y="24384538"/>
            <a:ext cx="40902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Figure 3.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Symptomatic deformed wing virus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90B094F4-C2F7-BF4E-9B30-C80D1835B1C3}"/>
              </a:ext>
            </a:extLst>
          </p:cNvPr>
          <p:cNvSpPr txBox="1"/>
          <p:nvPr/>
        </p:nvSpPr>
        <p:spPr>
          <a:xfrm flipH="1">
            <a:off x="13229191" y="11067554"/>
            <a:ext cx="118249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Figure 6.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Bees are removed from a frame of capped brood (A), approximately 200 bees are collected in a ¼ c. measuring cup (B), 1-2 tablespoons of powdered sugar are added (C), bees are shaken for 1 minute, rest for 1 minute, then mites are shaken out of mesh-topped jar for 1 minute (D).  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81CF94FB-CFAF-4643-BE41-08D57FBE45FB}"/>
              </a:ext>
            </a:extLst>
          </p:cNvPr>
          <p:cNvSpPr txBox="1"/>
          <p:nvPr/>
        </p:nvSpPr>
        <p:spPr>
          <a:xfrm>
            <a:off x="13519513" y="8074848"/>
            <a:ext cx="7407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D7FDE860-2514-4446-AF27-8BDB3E754A1B}"/>
              </a:ext>
            </a:extLst>
          </p:cNvPr>
          <p:cNvSpPr txBox="1"/>
          <p:nvPr/>
        </p:nvSpPr>
        <p:spPr>
          <a:xfrm>
            <a:off x="22223457" y="8053468"/>
            <a:ext cx="6535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AFDB0E55-6106-DC41-94A3-E8964D2D0C01}"/>
              </a:ext>
            </a:extLst>
          </p:cNvPr>
          <p:cNvSpPr txBox="1"/>
          <p:nvPr/>
        </p:nvSpPr>
        <p:spPr>
          <a:xfrm>
            <a:off x="19198007" y="8094787"/>
            <a:ext cx="55175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0A0D7B30-DEB3-6544-A652-0EA2C4426B4F}"/>
              </a:ext>
            </a:extLst>
          </p:cNvPr>
          <p:cNvSpPr txBox="1"/>
          <p:nvPr/>
        </p:nvSpPr>
        <p:spPr>
          <a:xfrm>
            <a:off x="16306369" y="8089964"/>
            <a:ext cx="8822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5BBEE07-A5C6-B340-A600-9C3729ABF2EA}"/>
              </a:ext>
            </a:extLst>
          </p:cNvPr>
          <p:cNvSpPr txBox="1"/>
          <p:nvPr/>
        </p:nvSpPr>
        <p:spPr>
          <a:xfrm>
            <a:off x="19207998" y="33037416"/>
            <a:ext cx="59514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Figure 7.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Seasonal mite infestation levels at Virginia Beach (A), Richmond (B), Moore Farm (C), Prices-Fork Research Station (D), and Blacksburg Community Garden (E). 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0DFD615-6BAD-AD4C-8EA8-901E1A60A33A}"/>
              </a:ext>
            </a:extLst>
          </p:cNvPr>
          <p:cNvGrpSpPr/>
          <p:nvPr/>
        </p:nvGrpSpPr>
        <p:grpSpPr>
          <a:xfrm>
            <a:off x="25608148" y="6811919"/>
            <a:ext cx="12583278" cy="12406339"/>
            <a:chOff x="25608148" y="6811919"/>
            <a:chExt cx="12583278" cy="1240633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5C6BB43-249B-724D-9C8F-C04EED477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25608148" y="13068635"/>
              <a:ext cx="4083443" cy="475488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7F7C7BF-E09F-7D42-80AC-C0871492B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29783356" y="13101536"/>
              <a:ext cx="4083442" cy="475488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2B1765A-5022-3841-8629-8113B3733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33825041" y="13072763"/>
              <a:ext cx="4083442" cy="475488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00E9FF7-F02B-2946-ADF0-CFC2F10CB4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/>
            <a:srcRect r="8110"/>
            <a:stretch/>
          </p:blipFill>
          <p:spPr>
            <a:xfrm>
              <a:off x="25685106" y="7967536"/>
              <a:ext cx="5870448" cy="4387868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E47FC8C-08A4-FB4D-B52D-36AE59C71CEB}"/>
                </a:ext>
              </a:extLst>
            </p:cNvPr>
            <p:cNvSpPr txBox="1"/>
            <p:nvPr/>
          </p:nvSpPr>
          <p:spPr>
            <a:xfrm>
              <a:off x="25681173" y="6811919"/>
              <a:ext cx="11887200" cy="12218730"/>
            </a:xfrm>
            <a:prstGeom prst="rect">
              <a:avLst/>
            </a:prstGeom>
            <a:noFill/>
            <a:ln w="76200">
              <a:noFill/>
            </a:ln>
          </p:spPr>
          <p:txBody>
            <a:bodyPr wrap="square" rtlCol="0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600" dirty="0">
                  <a:latin typeface="Arial" charset="0"/>
                  <a:ea typeface="Arial" charset="0"/>
                  <a:cs typeface="Arial" charset="0"/>
                </a:rPr>
                <a:t>Amitraz, Coumaphos, and tau-Fluvalinate were all  significantly more effective (P&lt;0.05) than the control.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en-US" sz="3600" dirty="0">
                <a:latin typeface="Arial" charset="0"/>
                <a:ea typeface="Arial" charset="0"/>
                <a:cs typeface="Arial" charset="0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en-US" sz="3600" dirty="0">
                <a:latin typeface="Arial" charset="0"/>
                <a:ea typeface="Arial" charset="0"/>
                <a:cs typeface="Arial" charset="0"/>
              </a:endParaRPr>
            </a:p>
            <a:p>
              <a:r>
                <a:rPr lang="en-US" sz="3600" dirty="0">
                  <a:latin typeface="Arial" charset="0"/>
                  <a:ea typeface="Arial" charset="0"/>
                  <a:cs typeface="Arial" charset="0"/>
                </a:rPr>
                <a:t> 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en-US" sz="3200" dirty="0">
                <a:latin typeface="Arial" charset="0"/>
                <a:ea typeface="Arial" charset="0"/>
                <a:cs typeface="Arial" charset="0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en-US" sz="3200" dirty="0">
                <a:latin typeface="Arial" charset="0"/>
                <a:ea typeface="Arial" charset="0"/>
                <a:cs typeface="Arial" charset="0"/>
              </a:endParaRPr>
            </a:p>
            <a:p>
              <a:endParaRPr lang="en-US" sz="3200" dirty="0">
                <a:latin typeface="Arial" charset="0"/>
                <a:ea typeface="Arial" charset="0"/>
                <a:cs typeface="Arial" charset="0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en-US" sz="3200" dirty="0">
                <a:latin typeface="Arial" charset="0"/>
                <a:ea typeface="Arial" charset="0"/>
                <a:cs typeface="Arial" charset="0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en-US" sz="3200" dirty="0">
                <a:latin typeface="Arial" charset="0"/>
                <a:ea typeface="Arial" charset="0"/>
                <a:cs typeface="Arial" charset="0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en-US" sz="3200" dirty="0">
                <a:latin typeface="Arial" charset="0"/>
                <a:ea typeface="Arial" charset="0"/>
                <a:cs typeface="Arial" charset="0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en-US" sz="3200" dirty="0">
                <a:latin typeface="Arial" charset="0"/>
                <a:ea typeface="Arial" charset="0"/>
                <a:cs typeface="Arial" charset="0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en-US" sz="3200" dirty="0">
                <a:latin typeface="Arial" charset="0"/>
                <a:ea typeface="Arial" charset="0"/>
                <a:cs typeface="Arial" charset="0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en-US" sz="3200" dirty="0">
                <a:latin typeface="Arial" charset="0"/>
                <a:ea typeface="Arial" charset="0"/>
                <a:cs typeface="Arial" charset="0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en-US" sz="3200" dirty="0">
                <a:latin typeface="Arial" charset="0"/>
                <a:ea typeface="Arial" charset="0"/>
                <a:cs typeface="Arial" charset="0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en-US" sz="3200" dirty="0">
                <a:latin typeface="Arial" charset="0"/>
                <a:ea typeface="Arial" charset="0"/>
                <a:cs typeface="Arial" charset="0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en-US" sz="3200" dirty="0">
                <a:latin typeface="Arial" charset="0"/>
                <a:ea typeface="Arial" charset="0"/>
                <a:cs typeface="Arial" charset="0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en-US" sz="3200" dirty="0">
                <a:latin typeface="Arial" charset="0"/>
                <a:ea typeface="Arial" charset="0"/>
                <a:cs typeface="Arial" charset="0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en-US" sz="3200" dirty="0">
                <a:latin typeface="Arial" charset="0"/>
                <a:ea typeface="Arial" charset="0"/>
                <a:cs typeface="Arial" charset="0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en-US" sz="3200" dirty="0">
                <a:latin typeface="Arial" charset="0"/>
                <a:ea typeface="Arial" charset="0"/>
                <a:cs typeface="Arial" charset="0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en-US" sz="3200" dirty="0">
                <a:latin typeface="Arial" charset="0"/>
                <a:ea typeface="Arial" charset="0"/>
                <a:cs typeface="Arial" charset="0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en-US" sz="3200" dirty="0">
                <a:latin typeface="Arial" charset="0"/>
                <a:ea typeface="Arial" charset="0"/>
                <a:cs typeface="Arial" charset="0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en-US" sz="3200" dirty="0">
                <a:latin typeface="Arial" charset="0"/>
                <a:ea typeface="Arial" charset="0"/>
                <a:cs typeface="Arial" charset="0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en-US" sz="3200" dirty="0"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9D0D041-0C7D-2641-960B-8607E331F3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/>
            <a:srcRect r="8779"/>
            <a:stretch/>
          </p:blipFill>
          <p:spPr>
            <a:xfrm>
              <a:off x="31761529" y="7955978"/>
              <a:ext cx="5801452" cy="4389120"/>
            </a:xfrm>
            <a:prstGeom prst="rect">
              <a:avLst/>
            </a:prstGeom>
          </p:spPr>
        </p:pic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2453D375-1260-F54B-A06E-0103B175B7BF}"/>
                </a:ext>
              </a:extLst>
            </p:cNvPr>
            <p:cNvSpPr txBox="1"/>
            <p:nvPr/>
          </p:nvSpPr>
          <p:spPr>
            <a:xfrm>
              <a:off x="25826760" y="12205787"/>
              <a:ext cx="572879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Figure 8. 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Blacksburg combined toxicity results. 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C4CB1ACE-B61C-5640-8EBB-612C2AF6E8AA}"/>
                </a:ext>
              </a:extLst>
            </p:cNvPr>
            <p:cNvSpPr txBox="1"/>
            <p:nvPr/>
          </p:nvSpPr>
          <p:spPr>
            <a:xfrm>
              <a:off x="31833653" y="12205787"/>
              <a:ext cx="58014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Figure 9.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Richmond combined toxicity results.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D6209E2C-F98E-3340-BB88-C4132A25404D}"/>
                </a:ext>
              </a:extLst>
            </p:cNvPr>
            <p:cNvSpPr txBox="1"/>
            <p:nvPr/>
          </p:nvSpPr>
          <p:spPr>
            <a:xfrm>
              <a:off x="25717582" y="17833263"/>
              <a:ext cx="441650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Figure 10. 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results of tau-Fluvalinate resistance bioassays (24 hr). 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366C268C-EEBA-9846-A103-AA2DD263B57F}"/>
                </a:ext>
              </a:extLst>
            </p:cNvPr>
            <p:cNvSpPr txBox="1"/>
            <p:nvPr/>
          </p:nvSpPr>
          <p:spPr>
            <a:xfrm>
              <a:off x="29920769" y="17797553"/>
              <a:ext cx="411958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Figure 11.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Results of Coumaphos resistance bioassays (24 hr).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56714B9C-84D9-2A46-BA78-86A1F2300106}"/>
                </a:ext>
              </a:extLst>
            </p:cNvPr>
            <p:cNvSpPr txBox="1"/>
            <p:nvPr/>
          </p:nvSpPr>
          <p:spPr>
            <a:xfrm>
              <a:off x="33969237" y="17755145"/>
              <a:ext cx="422218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Figure 12.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results of Amitraz resistance bioassays (24 hr). 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C06225D-5634-914B-AA37-B5B7C3C3BAED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t="11244" b="5857"/>
          <a:stretch/>
        </p:blipFill>
        <p:spPr>
          <a:xfrm>
            <a:off x="33516946" y="35809866"/>
            <a:ext cx="1889329" cy="1566234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306A036F-241D-904E-A1B9-75C22414B73C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3176007" y="23226862"/>
            <a:ext cx="5883757" cy="4846320"/>
          </a:xfrm>
          <a:prstGeom prst="rect">
            <a:avLst/>
          </a:prstGeom>
          <a:ln w="38100">
            <a:noFill/>
          </a:ln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6629B60C-7D35-A24D-88D3-55B8AA2118C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9171773" y="23178143"/>
            <a:ext cx="5883756" cy="4846320"/>
          </a:xfrm>
          <a:prstGeom prst="rect">
            <a:avLst/>
          </a:prstGeom>
          <a:ln w="38100">
            <a:noFill/>
          </a:ln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01E520BA-7E72-564B-A7BF-1D9047D93CF1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3181714" y="28085467"/>
            <a:ext cx="5878050" cy="4846320"/>
          </a:xfrm>
          <a:prstGeom prst="rect">
            <a:avLst/>
          </a:prstGeom>
          <a:ln w="38100">
            <a:noFill/>
          </a:ln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1251FD0E-CCDD-A441-8046-669BCE85BE41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9198216" y="28045710"/>
            <a:ext cx="5855974" cy="4846320"/>
          </a:xfrm>
          <a:prstGeom prst="rect">
            <a:avLst/>
          </a:prstGeom>
          <a:ln w="38100">
            <a:noFill/>
          </a:ln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8D0ED5AE-8718-3846-8556-57381A122443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3186157" y="32925561"/>
            <a:ext cx="5937571" cy="4846320"/>
          </a:xfrm>
          <a:prstGeom prst="rect">
            <a:avLst/>
          </a:prstGeom>
          <a:ln w="38100">
            <a:noFill/>
          </a:ln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B50C86D2-931C-AF41-BC3A-F0415B6EEE37}"/>
              </a:ext>
            </a:extLst>
          </p:cNvPr>
          <p:cNvSpPr txBox="1"/>
          <p:nvPr/>
        </p:nvSpPr>
        <p:spPr>
          <a:xfrm>
            <a:off x="14241170" y="23412116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4058902A-8E1A-F748-823D-8890EB922A7E}"/>
              </a:ext>
            </a:extLst>
          </p:cNvPr>
          <p:cNvSpPr txBox="1"/>
          <p:nvPr/>
        </p:nvSpPr>
        <p:spPr>
          <a:xfrm>
            <a:off x="20217238" y="23357141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61640827-912C-1244-BA14-823A021132B6}"/>
              </a:ext>
            </a:extLst>
          </p:cNvPr>
          <p:cNvSpPr txBox="1"/>
          <p:nvPr/>
        </p:nvSpPr>
        <p:spPr>
          <a:xfrm>
            <a:off x="14000559" y="28305192"/>
            <a:ext cx="481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C1AF58A8-AFA8-8447-8FC9-D596745A0A5A}"/>
              </a:ext>
            </a:extLst>
          </p:cNvPr>
          <p:cNvSpPr txBox="1"/>
          <p:nvPr/>
        </p:nvSpPr>
        <p:spPr>
          <a:xfrm>
            <a:off x="20018851" y="28192773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F68035CF-4980-0441-96EF-C6F39355E014}"/>
              </a:ext>
            </a:extLst>
          </p:cNvPr>
          <p:cNvSpPr txBox="1"/>
          <p:nvPr/>
        </p:nvSpPr>
        <p:spPr>
          <a:xfrm>
            <a:off x="14162945" y="33115669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7959969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20941</TotalTime>
  <Words>1056</Words>
  <Application>Microsoft Macintosh PowerPoint</Application>
  <PresentationFormat>Custom</PresentationFormat>
  <Paragraphs>135</Paragraphs>
  <Slides>1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Helvetica</vt:lpstr>
      <vt:lpstr>Office Theme</vt:lpstr>
      <vt:lpstr>CS ChemDraw Drawing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Morgan Roth</dc:creator>
  <cp:lastModifiedBy>Microsoft Office User</cp:lastModifiedBy>
  <cp:revision>256</cp:revision>
  <cp:lastPrinted>2018-11-03T19:07:10Z</cp:lastPrinted>
  <dcterms:created xsi:type="dcterms:W3CDTF">2018-03-05T01:53:18Z</dcterms:created>
  <dcterms:modified xsi:type="dcterms:W3CDTF">2018-11-05T20:30:00Z</dcterms:modified>
</cp:coreProperties>
</file>