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65" r:id="rId6"/>
    <p:sldId id="266" r:id="rId7"/>
    <p:sldId id="258" r:id="rId8"/>
    <p:sldId id="260" r:id="rId9"/>
    <p:sldId id="25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0F19C"/>
    <a:srgbClr val="38B6FF"/>
    <a:srgbClr val="FF9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EBC3B0-D26E-45BD-837C-EE97506274BE}" v="8" dt="2024-04-15T21:58:52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4" autoAdjust="0"/>
    <p:restoredTop sz="93807" autoAdjust="0"/>
  </p:normalViewPr>
  <p:slideViewPr>
    <p:cSldViewPr snapToGrid="0">
      <p:cViewPr varScale="1">
        <p:scale>
          <a:sx n="75" d="100"/>
          <a:sy n="75" d="100"/>
        </p:scale>
        <p:origin x="8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Hopping" clId="Web-{97EBC3B0-D26E-45BD-837C-EE97506274BE}"/>
    <pc:docChg chg="modSld">
      <pc:chgData name="Kelly Hopping" userId="" providerId="" clId="Web-{97EBC3B0-D26E-45BD-837C-EE97506274BE}" dt="2024-04-15T21:58:52.076" v="2" actId="20577"/>
      <pc:docMkLst>
        <pc:docMk/>
      </pc:docMkLst>
      <pc:sldChg chg="modSp">
        <pc:chgData name="Kelly Hopping" userId="" providerId="" clId="Web-{97EBC3B0-D26E-45BD-837C-EE97506274BE}" dt="2024-04-15T21:58:52.076" v="2" actId="20577"/>
        <pc:sldMkLst>
          <pc:docMk/>
          <pc:sldMk cId="1475657076" sldId="256"/>
        </pc:sldMkLst>
        <pc:spChg chg="mod">
          <ac:chgData name="Kelly Hopping" userId="" providerId="" clId="Web-{97EBC3B0-D26E-45BD-837C-EE97506274BE}" dt="2024-04-15T21:58:37.700" v="0" actId="20577"/>
          <ac:spMkLst>
            <pc:docMk/>
            <pc:sldMk cId="1475657076" sldId="256"/>
            <ac:spMk id="39" creationId="{E436D4E5-51A6-1C61-7892-9AF2C834FE3E}"/>
          </ac:spMkLst>
        </pc:spChg>
        <pc:spChg chg="mod">
          <ac:chgData name="Kelly Hopping" userId="" providerId="" clId="Web-{97EBC3B0-D26E-45BD-837C-EE97506274BE}" dt="2024-04-15T21:58:52.076" v="2" actId="20577"/>
          <ac:spMkLst>
            <pc:docMk/>
            <pc:sldMk cId="1475657076" sldId="256"/>
            <ac:spMk id="41" creationId="{1CD090FD-BA61-781C-7217-A04550E32D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41E9A-E3A9-E33E-81CE-D5B87356D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621044-CD2B-954F-9514-D1B870E71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244BD-F4F2-776A-BB17-3FDCACE06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E8F5F-FFBE-59B7-9198-7340E2FCD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53C64-3513-5474-E291-6E6E74E9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15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B321-B420-6863-37D2-732264407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7F4168-FD0E-AD54-283F-F65D37D52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F1CCD-FD95-02FD-BBF8-A132847FE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58D26-E218-E550-FC84-B1A2CFDD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CC8D4-708C-AC9E-2EA4-4628656C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AC8A33-AE47-3922-CD12-ED47BA673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4BF66C-6B30-CF73-BF0B-5F65C3DD44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BC7A2-920F-C24C-1B20-43BEB49B2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4677E-5493-2459-FF97-10871ECD1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97BFD-E7A3-B1CF-29D9-FFCDE37CC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6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AAA53-6628-BC93-D03B-B278D0FFA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9759B-5910-0FB8-BF4C-E2B3F27C0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647DC-579E-5956-222C-27CD0552C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93B5D-A461-E8F0-891C-3102DC54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6F263-2759-B075-DD75-E7FA0668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2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AD7DE-323B-1BD3-E6D7-85FC98695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82A65-4701-0D5B-F67C-7A5844B3F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4FBE3-3173-4123-26D6-404C6341D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9CEAB-17DE-2840-79B3-D639837DE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D9F5A-845B-9790-7B97-24F36F7C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91CCC-D069-63F6-37CD-98360DE18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8A6ED-4A6C-EAAD-4332-5962A84F8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84E63-B148-0640-D174-5C9453F18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7544-812A-9D84-6DAF-750EAC834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42839-4DC9-F7A8-4A45-01DB7920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2B178-EC88-289A-5C54-F50AC9EB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9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CAB33-0BD0-16D6-CF20-EDD67E979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76D6-2207-62FF-777A-7043D2B7F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9D004F-41F1-5C19-BE76-916A2BA1E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52CCAD-21BF-F19D-2C1B-C5E7F55E9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722B81-58F4-5D07-558E-91518DE196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108BC0-B611-6D8A-FCFB-B43ACB619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553640-869B-190B-E753-5959C0A7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04EA68-07D7-A145-A1CB-EF05ECC91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0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BCE55-ABC7-F527-0D1F-A232E324D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3F556D-FBD2-566E-9EA0-AE426A72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2407A-FC1D-C66C-E26E-22F51A38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8A8B5-A805-D578-745E-2DF8FE4B9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7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87D72-469C-D740-5D4F-2E7B82DC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89920-B457-6001-A960-B63160AD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C4B41-AB60-0F8D-ECB9-39696612E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0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D286B-AD65-CF74-C80B-E354E4D0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6F0D1-BE82-665E-E118-200694319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DDE80-3582-A048-2B30-F4192AB01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D8A74-E552-BBBF-7D2C-02B25EFFD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62520-2579-AA7C-A302-067B24C0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E3F2D-5F0E-9A46-3D41-A151D73B4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20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5CCCD-A96B-D75E-1849-84922B041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E9FBBE-EC98-4449-D944-CE0B1A815F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659DE-B0B9-189E-037F-732128327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67C2E-630F-EA17-2253-59F13DE39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8F0F6-D261-FF81-B3C2-6177E7AF9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62799-4D8A-0620-3789-53C2F340F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30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893BCF-B5C2-7BF1-0ADA-13E332CFD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B0C4D-DB85-E1FF-8867-217C0653D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886EB-5FC0-BDFC-0CB2-74992CC6F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95F7B7-36EC-405C-BF3A-A39DB1B76248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A28B7-445F-5C79-DFC8-7C7C10AFB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74B20-46B7-0F39-920A-945EC5FE3C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16BD1E-5EF8-4A19-91F2-6ADC122D32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3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7788B67-7ACD-B868-5AC4-A4288A8E49B2}"/>
              </a:ext>
            </a:extLst>
          </p:cNvPr>
          <p:cNvGrpSpPr/>
          <p:nvPr/>
        </p:nvGrpSpPr>
        <p:grpSpPr>
          <a:xfrm>
            <a:off x="351692" y="308950"/>
            <a:ext cx="11453416" cy="767680"/>
            <a:chOff x="351692" y="308950"/>
            <a:chExt cx="11453416" cy="76768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1E314B30-21E3-4AA7-B5F9-D1AE8958EE3E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EB0F693E-8ED1-FEDF-A6C0-36AFD75CB2BD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12115CC-A55E-1745-F131-70E8A4536293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735BA82-6FB9-98C1-1986-14E314D6B93B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A67919C-F0E1-573E-5064-27732459A327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AA3FEBF-E76D-0E75-D600-717928D108D8}"/>
              </a:ext>
            </a:extLst>
          </p:cNvPr>
          <p:cNvGrpSpPr/>
          <p:nvPr/>
        </p:nvGrpSpPr>
        <p:grpSpPr>
          <a:xfrm>
            <a:off x="354192" y="3624274"/>
            <a:ext cx="11453416" cy="767680"/>
            <a:chOff x="351692" y="308950"/>
            <a:chExt cx="11453416" cy="767680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F901E60-831C-C09C-35CC-8DD180D3EFDE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86ED7B14-765A-5E48-CB31-3EA5B3BE462A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47C9E220-5D06-C749-99A3-848E5A9C842C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248DEA43-CCC2-2C15-2E42-F763CB12C04A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BA247F9-8663-2089-93B9-044AA8216AD4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B54626FB-99E8-1E08-AA6E-0598673D03FC}"/>
              </a:ext>
            </a:extLst>
          </p:cNvPr>
          <p:cNvSpPr txBox="1"/>
          <p:nvPr/>
        </p:nvSpPr>
        <p:spPr>
          <a:xfrm>
            <a:off x="386892" y="377032"/>
            <a:ext cx="1964421" cy="6469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LIVESTOCK GUARDIAN DOGS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1F3D0BE-5D4F-C305-DBBC-C81B6BD2955B}"/>
              </a:ext>
            </a:extLst>
          </p:cNvPr>
          <p:cNvSpPr txBox="1"/>
          <p:nvPr/>
        </p:nvSpPr>
        <p:spPr>
          <a:xfrm>
            <a:off x="5197855" y="503602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PREDATOR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307CBE-DA80-7E91-D7BA-9BA583F4DB06}"/>
              </a:ext>
            </a:extLst>
          </p:cNvPr>
          <p:cNvSpPr txBox="1"/>
          <p:nvPr/>
        </p:nvSpPr>
        <p:spPr>
          <a:xfrm>
            <a:off x="7553807" y="506102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PREDATOR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C86EC71-FCAA-78AB-2E33-342F02F32E5A}"/>
              </a:ext>
            </a:extLst>
          </p:cNvPr>
          <p:cNvSpPr txBox="1"/>
          <p:nvPr/>
        </p:nvSpPr>
        <p:spPr>
          <a:xfrm>
            <a:off x="9909759" y="508602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PREDATOR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CDABF12-3357-87DD-8E54-45D82525DF6E}"/>
              </a:ext>
            </a:extLst>
          </p:cNvPr>
          <p:cNvSpPr txBox="1"/>
          <p:nvPr/>
        </p:nvSpPr>
        <p:spPr>
          <a:xfrm>
            <a:off x="472137" y="3692854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BORDER COLLIE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061CC8B-652C-B84D-7960-B3D1343C0691}"/>
              </a:ext>
            </a:extLst>
          </p:cNvPr>
          <p:cNvSpPr txBox="1"/>
          <p:nvPr/>
        </p:nvSpPr>
        <p:spPr>
          <a:xfrm>
            <a:off x="2813097" y="3695354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SHEEP HERDER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71D37C5-BA45-A68A-25DF-B298336C67D5}"/>
              </a:ext>
            </a:extLst>
          </p:cNvPr>
          <p:cNvSpPr txBox="1"/>
          <p:nvPr/>
        </p:nvSpPr>
        <p:spPr>
          <a:xfrm>
            <a:off x="5184037" y="3697854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SHEEP HERDER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B14F3AA-7C2B-63DD-3245-04C10DE7BC22}"/>
              </a:ext>
            </a:extLst>
          </p:cNvPr>
          <p:cNvSpPr txBox="1"/>
          <p:nvPr/>
        </p:nvSpPr>
        <p:spPr>
          <a:xfrm>
            <a:off x="7584959" y="3700354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EXTREME WEATHER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C60907D-9B29-E772-DA03-C53AB7CD8272}"/>
              </a:ext>
            </a:extLst>
          </p:cNvPr>
          <p:cNvSpPr txBox="1"/>
          <p:nvPr/>
        </p:nvSpPr>
        <p:spPr>
          <a:xfrm>
            <a:off x="9925923" y="3702854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EXTREME WEATHER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436D4E5-51A6-1C61-7892-9AF2C834FE3E}"/>
              </a:ext>
            </a:extLst>
          </p:cNvPr>
          <p:cNvSpPr txBox="1"/>
          <p:nvPr/>
        </p:nvSpPr>
        <p:spPr>
          <a:xfrm>
            <a:off x="351691" y="1107024"/>
            <a:ext cx="1999622" cy="209288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 b="0" i="0" dirty="0">
                <a:solidFill>
                  <a:srgbClr val="000000"/>
                </a:solidFill>
                <a:effectLst/>
                <a:latin typeface="YAFdJjTk5UU 0"/>
              </a:rPr>
              <a:t>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 sheep graze, they are protected by </a:t>
            </a:r>
            <a:r>
              <a:rPr lang="en-US" sz="1400" dirty="0">
                <a:solidFill>
                  <a:srgbClr val="000000"/>
                </a:solidFill>
                <a:latin typeface="YAFdJjTk5UU 0"/>
              </a:rPr>
              <a:t>livestock guardian dogs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, who </a:t>
            </a:r>
            <a:r>
              <a:rPr lang="en-US" sz="1400" dirty="0">
                <a:solidFill>
                  <a:srgbClr val="000000"/>
                </a:solidFill>
                <a:latin typeface="YAFdJjTk5UU 0"/>
              </a:rPr>
              <a:t>chase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 away predators!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Keep this card for when you draw a predator card. It will protect sheep from harm, so you won’t have to move backwards. </a:t>
            </a:r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Discard after use.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D090FD-BA61-781C-7217-A04550E32D6B}"/>
              </a:ext>
            </a:extLst>
          </p:cNvPr>
          <p:cNvSpPr txBox="1"/>
          <p:nvPr/>
        </p:nvSpPr>
        <p:spPr>
          <a:xfrm>
            <a:off x="2707648" y="1095524"/>
            <a:ext cx="1999622" cy="221599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Livestock guardian </a:t>
            </a:r>
            <a:r>
              <a:rPr lang="en-US" sz="1400" dirty="0">
                <a:solidFill>
                  <a:srgbClr val="000000"/>
                </a:solidFill>
                <a:latin typeface="YAFdJjTk5UU 0"/>
              </a:rPr>
              <a:t>dogs ar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e bred to be working dogs - protecting the herd is what they do best!</a:t>
            </a:r>
          </a:p>
          <a:p>
            <a:pPr algn="ctr"/>
            <a:endParaRPr lang="en-US" sz="8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Keep this card for when you draw a predator card. It will protect sheep from harm, so you won’t have to move backwards. Discard after use.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431C8DD-782D-5020-C5DA-CD6EAD03F87B}"/>
              </a:ext>
            </a:extLst>
          </p:cNvPr>
          <p:cNvSpPr txBox="1"/>
          <p:nvPr/>
        </p:nvSpPr>
        <p:spPr>
          <a:xfrm>
            <a:off x="5078593" y="1326628"/>
            <a:ext cx="19996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Sheep encounter a cougar!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2 spaces.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38A73C8-4F88-77C0-6B39-FD0990754595}"/>
              </a:ext>
            </a:extLst>
          </p:cNvPr>
          <p:cNvSpPr txBox="1"/>
          <p:nvPr/>
        </p:nvSpPr>
        <p:spPr>
          <a:xfrm>
            <a:off x="7449538" y="1336962"/>
            <a:ext cx="19996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Sheep encounter a pack of coyotes!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2 spaces.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4DB9A46-ADD5-2365-1E45-57C888D2ABDE}"/>
              </a:ext>
            </a:extLst>
          </p:cNvPr>
          <p:cNvSpPr txBox="1"/>
          <p:nvPr/>
        </p:nvSpPr>
        <p:spPr>
          <a:xfrm>
            <a:off x="9805486" y="1341392"/>
            <a:ext cx="199962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Sheep encounter a bear!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2 spaces.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A2025E4-11B9-43CF-C92E-2C02DA7BE2DC}"/>
              </a:ext>
            </a:extLst>
          </p:cNvPr>
          <p:cNvSpPr txBox="1"/>
          <p:nvPr/>
        </p:nvSpPr>
        <p:spPr>
          <a:xfrm>
            <a:off x="351691" y="4614036"/>
            <a:ext cx="199962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Border Collie dogs specialize in herding and guiding sheep. A Border Collie leads the sheep to a place with better forage!</a:t>
            </a:r>
          </a:p>
          <a:p>
            <a:pPr algn="ctr"/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Advance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9ED6123-1E36-1D18-281A-3DBFB0B5D366}"/>
              </a:ext>
            </a:extLst>
          </p:cNvPr>
          <p:cNvSpPr txBox="1"/>
          <p:nvPr/>
        </p:nvSpPr>
        <p:spPr>
          <a:xfrm>
            <a:off x="2707649" y="4484141"/>
            <a:ext cx="199962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The Sheep Herder guides the sheep to a new pasture.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Save this card for the next time you encounter extreme weather - the Herder will gather the sheep to safety, and you won’t have to move backwards</a:t>
            </a:r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. Discard after use.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EA34A19-BB81-3406-2896-70FF40FD703A}"/>
              </a:ext>
            </a:extLst>
          </p:cNvPr>
          <p:cNvSpPr txBox="1"/>
          <p:nvPr/>
        </p:nvSpPr>
        <p:spPr>
          <a:xfrm>
            <a:off x="5078593" y="4493460"/>
            <a:ext cx="199962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The Sheep Herder guides the sheep to a new pasture.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Save this card for the next time you encounter extreme weather - the Herder will gather the sheep to safety, and you won’t have to move backwards. Discard after use.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A8DE188-4F54-5FFE-537D-22661A9B5D38}"/>
              </a:ext>
            </a:extLst>
          </p:cNvPr>
          <p:cNvSpPr txBox="1"/>
          <p:nvPr/>
        </p:nvSpPr>
        <p:spPr>
          <a:xfrm>
            <a:off x="7449537" y="4624817"/>
            <a:ext cx="199962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A lightning storm hits, making it difficult to graze.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1 space.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6E84C6C-0BC4-51FA-94BC-03DEE1572105}"/>
              </a:ext>
            </a:extLst>
          </p:cNvPr>
          <p:cNvSpPr txBox="1"/>
          <p:nvPr/>
        </p:nvSpPr>
        <p:spPr>
          <a:xfrm>
            <a:off x="9722076" y="4488360"/>
            <a:ext cx="213749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A drought impacts the land, reducing the amount of forage.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ALL PLAY! Every player rolls the dice. If the number is odd, sheep can’t find food</a:t>
            </a:r>
            <a:r>
              <a:rPr lang="en-US" sz="1200" dirty="0">
                <a:solidFill>
                  <a:srgbClr val="000000"/>
                </a:solidFill>
                <a:latin typeface="YAFdJjTk5UU 0"/>
              </a:rPr>
              <a:t> and the player must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 move back 2 spaces. If it is even, the sheep escape the drought.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6DC1E2-4350-2A3A-A204-CD930DB75873}"/>
              </a:ext>
            </a:extLst>
          </p:cNvPr>
          <p:cNvSpPr txBox="1"/>
          <p:nvPr/>
        </p:nvSpPr>
        <p:spPr>
          <a:xfrm>
            <a:off x="2713532" y="377032"/>
            <a:ext cx="1964421" cy="6469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LIVESTOCK GUARDIAN DOGS</a:t>
            </a:r>
          </a:p>
        </p:txBody>
      </p:sp>
    </p:spTree>
    <p:extLst>
      <p:ext uri="{BB962C8B-B14F-4D97-AF65-F5344CB8AC3E}">
        <p14:creationId xmlns:p14="http://schemas.microsoft.com/office/powerpoint/2010/main" val="1475657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A2D2B1C-6256-C182-85D8-226BBC83A7B7}"/>
              </a:ext>
            </a:extLst>
          </p:cNvPr>
          <p:cNvSpPr txBox="1"/>
          <p:nvPr/>
        </p:nvSpPr>
        <p:spPr>
          <a:xfrm rot="10800000">
            <a:off x="271305" y="4466077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B2A09C-0C16-687F-9B54-3241064771E2}"/>
              </a:ext>
            </a:extLst>
          </p:cNvPr>
          <p:cNvSpPr txBox="1"/>
          <p:nvPr/>
        </p:nvSpPr>
        <p:spPr>
          <a:xfrm rot="10800000">
            <a:off x="2644394" y="4457708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C47B375-1BC7-AFF6-CD08-16B30D9ADC41}"/>
              </a:ext>
            </a:extLst>
          </p:cNvPr>
          <p:cNvSpPr txBox="1"/>
          <p:nvPr/>
        </p:nvSpPr>
        <p:spPr>
          <a:xfrm rot="10800000">
            <a:off x="5017478" y="4459383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9671ED-3D00-AA9B-A16C-0C8FD4FB7CA8}"/>
              </a:ext>
            </a:extLst>
          </p:cNvPr>
          <p:cNvSpPr txBox="1"/>
          <p:nvPr/>
        </p:nvSpPr>
        <p:spPr>
          <a:xfrm rot="10800000">
            <a:off x="7360416" y="446105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DF06361-06E6-1060-91B4-1DF17EB076B5}"/>
              </a:ext>
            </a:extLst>
          </p:cNvPr>
          <p:cNvSpPr txBox="1"/>
          <p:nvPr/>
        </p:nvSpPr>
        <p:spPr>
          <a:xfrm rot="10800000">
            <a:off x="9723451" y="4462732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2B8741D-F53D-467D-5612-E52801BD7ED4}"/>
              </a:ext>
            </a:extLst>
          </p:cNvPr>
          <p:cNvSpPr txBox="1"/>
          <p:nvPr/>
        </p:nvSpPr>
        <p:spPr>
          <a:xfrm rot="10800000">
            <a:off x="272983" y="1232180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5BE1274-B9F5-054B-5BAB-1285E2EB19DB}"/>
              </a:ext>
            </a:extLst>
          </p:cNvPr>
          <p:cNvSpPr txBox="1"/>
          <p:nvPr/>
        </p:nvSpPr>
        <p:spPr>
          <a:xfrm rot="10800000">
            <a:off x="2646072" y="1223811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35309E2-A93D-811E-CA0D-1E80283A693A}"/>
              </a:ext>
            </a:extLst>
          </p:cNvPr>
          <p:cNvSpPr txBox="1"/>
          <p:nvPr/>
        </p:nvSpPr>
        <p:spPr>
          <a:xfrm rot="10800000">
            <a:off x="5019156" y="122548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1CFA89D-A9E7-0E68-9548-7C27DA9831C7}"/>
              </a:ext>
            </a:extLst>
          </p:cNvPr>
          <p:cNvSpPr txBox="1"/>
          <p:nvPr/>
        </p:nvSpPr>
        <p:spPr>
          <a:xfrm rot="10800000">
            <a:off x="7362094" y="1227159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D2718EE-6229-8C41-6519-57F0ED61047F}"/>
              </a:ext>
            </a:extLst>
          </p:cNvPr>
          <p:cNvSpPr txBox="1"/>
          <p:nvPr/>
        </p:nvSpPr>
        <p:spPr>
          <a:xfrm rot="10800000">
            <a:off x="9725129" y="1228835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</p:spTree>
    <p:extLst>
      <p:ext uri="{BB962C8B-B14F-4D97-AF65-F5344CB8AC3E}">
        <p14:creationId xmlns:p14="http://schemas.microsoft.com/office/powerpoint/2010/main" val="49458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32B8741D-F53D-467D-5612-E52801BD7ED4}"/>
              </a:ext>
            </a:extLst>
          </p:cNvPr>
          <p:cNvSpPr txBox="1"/>
          <p:nvPr/>
        </p:nvSpPr>
        <p:spPr>
          <a:xfrm rot="10800000">
            <a:off x="272983" y="1232180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9E4BC0-80DE-0F54-3789-F42D50671147}"/>
              </a:ext>
            </a:extLst>
          </p:cNvPr>
          <p:cNvSpPr txBox="1"/>
          <p:nvPr/>
        </p:nvSpPr>
        <p:spPr>
          <a:xfrm rot="10800000">
            <a:off x="2646070" y="1233857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C67408-EFBE-41AA-D4D7-8EAD96A0F116}"/>
              </a:ext>
            </a:extLst>
          </p:cNvPr>
          <p:cNvSpPr txBox="1"/>
          <p:nvPr/>
        </p:nvSpPr>
        <p:spPr>
          <a:xfrm rot="10800000">
            <a:off x="4989007" y="1235532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91E41-EA92-0595-7084-CF72F41CE80C}"/>
              </a:ext>
            </a:extLst>
          </p:cNvPr>
          <p:cNvSpPr txBox="1"/>
          <p:nvPr/>
        </p:nvSpPr>
        <p:spPr>
          <a:xfrm rot="10800000">
            <a:off x="7362091" y="1237208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D26A9-FA14-0A9D-F825-9B4AC55D2BB2}"/>
              </a:ext>
            </a:extLst>
          </p:cNvPr>
          <p:cNvSpPr txBox="1"/>
          <p:nvPr/>
        </p:nvSpPr>
        <p:spPr>
          <a:xfrm rot="10800000">
            <a:off x="9735176" y="123888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CEFB7-FE9C-B279-7899-C99EB04914A7}"/>
              </a:ext>
            </a:extLst>
          </p:cNvPr>
          <p:cNvSpPr txBox="1"/>
          <p:nvPr/>
        </p:nvSpPr>
        <p:spPr>
          <a:xfrm rot="10800000">
            <a:off x="274658" y="4539774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00FC0C-4B35-7A15-4D07-E589EC83022D}"/>
              </a:ext>
            </a:extLst>
          </p:cNvPr>
          <p:cNvSpPr txBox="1"/>
          <p:nvPr/>
        </p:nvSpPr>
        <p:spPr>
          <a:xfrm rot="10800000">
            <a:off x="2647745" y="4541451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700DDD-CE07-9D3D-87E1-A42693C724F8}"/>
              </a:ext>
            </a:extLst>
          </p:cNvPr>
          <p:cNvSpPr txBox="1"/>
          <p:nvPr/>
        </p:nvSpPr>
        <p:spPr>
          <a:xfrm rot="10800000">
            <a:off x="4990682" y="454312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A5405C-EC47-7D31-ABDE-1FFEF565E484}"/>
              </a:ext>
            </a:extLst>
          </p:cNvPr>
          <p:cNvSpPr txBox="1"/>
          <p:nvPr/>
        </p:nvSpPr>
        <p:spPr>
          <a:xfrm rot="10800000">
            <a:off x="7363766" y="4544802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66ECFE-FD61-9A6A-C02A-840518815CEB}"/>
              </a:ext>
            </a:extLst>
          </p:cNvPr>
          <p:cNvSpPr txBox="1"/>
          <p:nvPr/>
        </p:nvSpPr>
        <p:spPr>
          <a:xfrm rot="10800000">
            <a:off x="9736851" y="4546480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</p:spTree>
    <p:extLst>
      <p:ext uri="{BB962C8B-B14F-4D97-AF65-F5344CB8AC3E}">
        <p14:creationId xmlns:p14="http://schemas.microsoft.com/office/powerpoint/2010/main" val="4011847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7AA33E9-8373-1CE9-A37C-96CE6FB46088}"/>
              </a:ext>
            </a:extLst>
          </p:cNvPr>
          <p:cNvGrpSpPr/>
          <p:nvPr/>
        </p:nvGrpSpPr>
        <p:grpSpPr>
          <a:xfrm>
            <a:off x="351692" y="308950"/>
            <a:ext cx="11453416" cy="767680"/>
            <a:chOff x="351692" y="308950"/>
            <a:chExt cx="11453416" cy="767680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36BEF151-ACAA-58D3-3752-3A4785C01677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A9A60C4A-6105-098E-5A10-CCD4EDA04E9A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C402B3E9-01EF-8661-C824-F70D457CC851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7465B17A-F84D-C1C6-ABAC-FF6669411393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97059BE8-F89F-35F1-DE42-F2E542598955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B0C925F-F2C8-63AD-AA2A-4D34B4F5D906}"/>
              </a:ext>
            </a:extLst>
          </p:cNvPr>
          <p:cNvGrpSpPr/>
          <p:nvPr/>
        </p:nvGrpSpPr>
        <p:grpSpPr>
          <a:xfrm>
            <a:off x="354192" y="3624274"/>
            <a:ext cx="11453416" cy="767680"/>
            <a:chOff x="351692" y="308950"/>
            <a:chExt cx="11453416" cy="767680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238A4B76-2B19-63AE-1C07-FB7347F89687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F437A666-D189-D1FB-AC45-DD09046AEC22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C407A71D-D6E7-8DEA-1A91-A613E006F4B0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DEC7F124-2F38-3A55-4AB4-818C4013B9E8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39483CA7-DAD8-D4FB-029A-92CF7119C1B1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97E3AA35-7BAE-E2F6-F8B3-713A86D06166}"/>
              </a:ext>
            </a:extLst>
          </p:cNvPr>
          <p:cNvSpPr txBox="1"/>
          <p:nvPr/>
        </p:nvSpPr>
        <p:spPr>
          <a:xfrm>
            <a:off x="469637" y="407508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EXTREME WEATHER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E7D87FD-47DD-7D1E-5022-905561A8865C}"/>
              </a:ext>
            </a:extLst>
          </p:cNvPr>
          <p:cNvSpPr txBox="1"/>
          <p:nvPr/>
        </p:nvSpPr>
        <p:spPr>
          <a:xfrm>
            <a:off x="2825587" y="395018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EXTREME WEATHER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7A1808-22EB-06A5-443E-885A80F6B5E8}"/>
              </a:ext>
            </a:extLst>
          </p:cNvPr>
          <p:cNvSpPr txBox="1"/>
          <p:nvPr/>
        </p:nvSpPr>
        <p:spPr>
          <a:xfrm>
            <a:off x="5197855" y="362538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SHEEP CAMP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60B353-5384-9A96-05A3-AB9EE1199D92}"/>
              </a:ext>
            </a:extLst>
          </p:cNvPr>
          <p:cNvSpPr txBox="1"/>
          <p:nvPr/>
        </p:nvSpPr>
        <p:spPr>
          <a:xfrm>
            <a:off x="7449537" y="509469"/>
            <a:ext cx="1996347" cy="3784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VETERINARIAN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460AB0-72B6-22CF-88C0-60EF6169800F}"/>
              </a:ext>
            </a:extLst>
          </p:cNvPr>
          <p:cNvSpPr txBox="1"/>
          <p:nvPr/>
        </p:nvSpPr>
        <p:spPr>
          <a:xfrm>
            <a:off x="472137" y="383391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7B89F6C-CBA4-1B42-3851-94AF7E4B2455}"/>
              </a:ext>
            </a:extLst>
          </p:cNvPr>
          <p:cNvSpPr txBox="1"/>
          <p:nvPr/>
        </p:nvSpPr>
        <p:spPr>
          <a:xfrm>
            <a:off x="2813097" y="383641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41FCD2-A0E5-45C0-BD2E-29CE0D96CB69}"/>
              </a:ext>
            </a:extLst>
          </p:cNvPr>
          <p:cNvSpPr txBox="1"/>
          <p:nvPr/>
        </p:nvSpPr>
        <p:spPr>
          <a:xfrm>
            <a:off x="5184037" y="383891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48181C1-F4D0-6D51-5669-CD85A2E4C071}"/>
              </a:ext>
            </a:extLst>
          </p:cNvPr>
          <p:cNvSpPr txBox="1"/>
          <p:nvPr/>
        </p:nvSpPr>
        <p:spPr>
          <a:xfrm>
            <a:off x="7584959" y="384141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04E0F01-F446-34CA-68F6-BAE1DFEC486E}"/>
              </a:ext>
            </a:extLst>
          </p:cNvPr>
          <p:cNvSpPr txBox="1"/>
          <p:nvPr/>
        </p:nvSpPr>
        <p:spPr>
          <a:xfrm>
            <a:off x="269786" y="1106904"/>
            <a:ext cx="2150978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A summer wildfire destroys forage and habitat.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ALL PLAY! Every player rolls the dice. If the number is odd, sheep can’t find food</a:t>
            </a:r>
            <a:r>
              <a:rPr lang="en-US" sz="1200" dirty="0">
                <a:solidFill>
                  <a:srgbClr val="000000"/>
                </a:solidFill>
                <a:latin typeface="YAFdJjTk5UU 0"/>
              </a:rPr>
              <a:t> and the player must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 move back 3 spaces. If it is even, the sheep escape the wildfire impacts.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C050036-1FAA-0C64-51FF-7D663D6A6952}"/>
              </a:ext>
            </a:extLst>
          </p:cNvPr>
          <p:cNvSpPr txBox="1"/>
          <p:nvPr/>
        </p:nvSpPr>
        <p:spPr>
          <a:xfrm>
            <a:off x="2707647" y="1269303"/>
            <a:ext cx="199962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A sudden downpour floods the grazing area, making it difficult to graze.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2 spaces.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96F7E9A-FBDE-105B-1D2C-CCB783786169}"/>
              </a:ext>
            </a:extLst>
          </p:cNvPr>
          <p:cNvSpPr txBox="1"/>
          <p:nvPr/>
        </p:nvSpPr>
        <p:spPr>
          <a:xfrm>
            <a:off x="5078593" y="1177013"/>
            <a:ext cx="1999623" cy="2100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After an active day on the rangeland, sheep bed down for the night and the Sheep Herder returns to sheep camp for a good hearty meal.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05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Remain on your space without advancing or moving backwards.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3E82675-605D-59E0-36BE-300D559B05CA}"/>
              </a:ext>
            </a:extLst>
          </p:cNvPr>
          <p:cNvSpPr txBox="1"/>
          <p:nvPr/>
        </p:nvSpPr>
        <p:spPr>
          <a:xfrm>
            <a:off x="7449539" y="1090379"/>
            <a:ext cx="199962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300" dirty="0">
                <a:solidFill>
                  <a:srgbClr val="000000"/>
                </a:solidFill>
                <a:latin typeface="YAFdJjTk5UU 0"/>
              </a:rPr>
              <a:t>S</a:t>
            </a:r>
            <a:r>
              <a:rPr lang="en-US" sz="1300" b="0" i="0" dirty="0">
                <a:solidFill>
                  <a:srgbClr val="000000"/>
                </a:solidFill>
                <a:effectLst/>
                <a:latin typeface="YAFdJjTk5UU 0"/>
              </a:rPr>
              <a:t>heep receive care from a local Veterinarian! Vets often give vaccines, medications, and deworming treatments to keep sheep healthy.</a:t>
            </a:r>
          </a:p>
          <a:p>
            <a:pPr algn="ctr"/>
            <a:endParaRPr lang="en-US" sz="7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100" b="0" i="0" dirty="0">
                <a:solidFill>
                  <a:srgbClr val="000000"/>
                </a:solidFill>
                <a:effectLst/>
                <a:latin typeface="YAFdJjTk5UU 0"/>
              </a:rPr>
              <a:t>Save this card for the next time the sheep gets a disease or infection, and you won’t have to skip your next turn</a:t>
            </a:r>
            <a:r>
              <a:rPr lang="en-US" sz="1100" i="0" dirty="0">
                <a:solidFill>
                  <a:srgbClr val="000000"/>
                </a:solidFill>
                <a:effectLst/>
                <a:latin typeface="YAFdJjTk5UU 0"/>
              </a:rPr>
              <a:t>. </a:t>
            </a:r>
          </a:p>
          <a:p>
            <a:pPr algn="ctr"/>
            <a:r>
              <a:rPr lang="en-US" sz="1100" i="0" dirty="0">
                <a:solidFill>
                  <a:srgbClr val="000000"/>
                </a:solidFill>
                <a:effectLst/>
                <a:latin typeface="YAFdJjTk5UU 0"/>
              </a:rPr>
              <a:t>Discard after use.</a:t>
            </a:r>
            <a:endParaRPr lang="en-US" sz="11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3344B82-5938-2786-AB57-6CA9E89EBB2E}"/>
              </a:ext>
            </a:extLst>
          </p:cNvPr>
          <p:cNvSpPr txBox="1"/>
          <p:nvPr/>
        </p:nvSpPr>
        <p:spPr>
          <a:xfrm>
            <a:off x="9788084" y="1085125"/>
            <a:ext cx="19996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300" b="0" i="0" dirty="0">
                <a:solidFill>
                  <a:srgbClr val="000000"/>
                </a:solidFill>
                <a:effectLst/>
                <a:latin typeface="YAFdJjTk5UU 0"/>
              </a:rPr>
              <a:t>Sheep receive care from a local Veterinarian! Vets often give vaccines, medications, and deworming treatments to keep sheep healthy.</a:t>
            </a:r>
          </a:p>
          <a:p>
            <a:pPr algn="ctr"/>
            <a:endParaRPr lang="en-US" sz="7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100" b="0" i="0" dirty="0">
                <a:solidFill>
                  <a:srgbClr val="000000"/>
                </a:solidFill>
                <a:effectLst/>
                <a:latin typeface="YAFdJjTk5UU 0"/>
              </a:rPr>
              <a:t>Save this card for the next time the sheep gets a disease or infection, and you won’t have to skip your next turn</a:t>
            </a:r>
            <a:r>
              <a:rPr lang="en-US" sz="1100" i="0" dirty="0">
                <a:solidFill>
                  <a:srgbClr val="000000"/>
                </a:solidFill>
                <a:effectLst/>
                <a:latin typeface="YAFdJjTk5UU 0"/>
              </a:rPr>
              <a:t>. </a:t>
            </a:r>
          </a:p>
          <a:p>
            <a:pPr algn="ctr"/>
            <a:r>
              <a:rPr lang="en-US" sz="1100" i="0" dirty="0">
                <a:solidFill>
                  <a:srgbClr val="000000"/>
                </a:solidFill>
                <a:effectLst/>
                <a:latin typeface="YAFdJjTk5UU 0"/>
              </a:rPr>
              <a:t>Discard after use.</a:t>
            </a:r>
            <a:endParaRPr lang="en-US" sz="11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ADCF743-3091-E7FF-1ECE-0346C1A0EC8A}"/>
              </a:ext>
            </a:extLst>
          </p:cNvPr>
          <p:cNvSpPr txBox="1"/>
          <p:nvPr/>
        </p:nvSpPr>
        <p:spPr>
          <a:xfrm>
            <a:off x="269786" y="4459278"/>
            <a:ext cx="2150978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The sheep </a:t>
            </a:r>
            <a:r>
              <a:rPr lang="en-US" sz="1400" dirty="0">
                <a:solidFill>
                  <a:srgbClr val="000000"/>
                </a:solidFill>
                <a:latin typeface="YAFdJjTk5UU 0"/>
              </a:rPr>
              <a:t>are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 infected with pneumonia, leading to severe respiratory distress.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7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YAFdJjTk5UU 0"/>
              </a:rPr>
              <a:t>ALL PLAY!  Pneumonia can spread quickly within a flock. You and all players in adjacent squares must 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ake time to rest and recover, all infected must skip their next turn.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56420C0-F22B-D3A7-A023-DF0B89627EC8}"/>
              </a:ext>
            </a:extLst>
          </p:cNvPr>
          <p:cNvSpPr txBox="1"/>
          <p:nvPr/>
        </p:nvSpPr>
        <p:spPr>
          <a:xfrm>
            <a:off x="2707647" y="4463197"/>
            <a:ext cx="199962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YAFdJjTk5UU 0"/>
              </a:rPr>
              <a:t>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heep are infected with the sore mouth virus, a common disease in sheep that makes it difficult to graze.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Take time to manage the pain and heal with a topical ointment. Skip your next turn.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C0A3E86-1074-4E77-6E34-CF949F2392E9}"/>
              </a:ext>
            </a:extLst>
          </p:cNvPr>
          <p:cNvSpPr txBox="1"/>
          <p:nvPr/>
        </p:nvSpPr>
        <p:spPr>
          <a:xfrm>
            <a:off x="5078593" y="4456742"/>
            <a:ext cx="1999623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Sheep contracted white muscle disease because they didn’t get enough Vitamin E as lambs. 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4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Make sure sheep have a balanced diet. Skip your next turn.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C16A773-F465-762A-DC19-6F7697B0EA20}"/>
              </a:ext>
            </a:extLst>
          </p:cNvPr>
          <p:cNvSpPr txBox="1"/>
          <p:nvPr/>
        </p:nvSpPr>
        <p:spPr>
          <a:xfrm>
            <a:off x="7399824" y="4422053"/>
            <a:ext cx="208406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YAFdJjTk5UU 0"/>
              </a:rPr>
              <a:t>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heep became infected with a parasite and need to be dewormed.</a:t>
            </a:r>
          </a:p>
          <a:p>
            <a:pPr algn="ctr"/>
            <a:endParaRPr lang="en-US" sz="14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YAFdJjTk5UU 0"/>
              </a:rPr>
              <a:t>ALL PLAY!  Parasites can spread quickly within a flock. You and all players in adjacent squares must 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ake time to get dewormed, all infected must skip their next turn.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988A965-9FA0-07FB-9EAF-E7BAC74C2324}"/>
              </a:ext>
            </a:extLst>
          </p:cNvPr>
          <p:cNvSpPr txBox="1"/>
          <p:nvPr/>
        </p:nvSpPr>
        <p:spPr>
          <a:xfrm>
            <a:off x="9792474" y="521194"/>
            <a:ext cx="1996347" cy="3784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VETERINARIAN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1139C3-DDE6-5857-4F33-03E6B8A3DA7B}"/>
              </a:ext>
            </a:extLst>
          </p:cNvPr>
          <p:cNvSpPr txBox="1"/>
          <p:nvPr/>
        </p:nvSpPr>
        <p:spPr>
          <a:xfrm>
            <a:off x="9835907" y="3672897"/>
            <a:ext cx="1969201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SOIL COMPACTION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32B8B4-09EF-09DD-F753-FADED0D7A2F1}"/>
              </a:ext>
            </a:extLst>
          </p:cNvPr>
          <p:cNvSpPr txBox="1"/>
          <p:nvPr/>
        </p:nvSpPr>
        <p:spPr>
          <a:xfrm>
            <a:off x="9777920" y="4535387"/>
            <a:ext cx="199962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YAFdJjTk5UU 0"/>
              </a:rPr>
              <a:t>Overgrazing an area can compact soils, reducing water infiltration that can lead to runoff and erosion, and decrease plant root growth.</a:t>
            </a:r>
            <a:endParaRPr lang="en-US" sz="14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2 spaces.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</p:spTree>
    <p:extLst>
      <p:ext uri="{BB962C8B-B14F-4D97-AF65-F5344CB8AC3E}">
        <p14:creationId xmlns:p14="http://schemas.microsoft.com/office/powerpoint/2010/main" val="3238396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32B8741D-F53D-467D-5612-E52801BD7ED4}"/>
              </a:ext>
            </a:extLst>
          </p:cNvPr>
          <p:cNvSpPr txBox="1"/>
          <p:nvPr/>
        </p:nvSpPr>
        <p:spPr>
          <a:xfrm rot="10800000">
            <a:off x="272983" y="1232180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9E4BC0-80DE-0F54-3789-F42D50671147}"/>
              </a:ext>
            </a:extLst>
          </p:cNvPr>
          <p:cNvSpPr txBox="1"/>
          <p:nvPr/>
        </p:nvSpPr>
        <p:spPr>
          <a:xfrm rot="10800000">
            <a:off x="2646070" y="1233857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C67408-EFBE-41AA-D4D7-8EAD96A0F116}"/>
              </a:ext>
            </a:extLst>
          </p:cNvPr>
          <p:cNvSpPr txBox="1"/>
          <p:nvPr/>
        </p:nvSpPr>
        <p:spPr>
          <a:xfrm rot="10800000">
            <a:off x="4989007" y="1235532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91E41-EA92-0595-7084-CF72F41CE80C}"/>
              </a:ext>
            </a:extLst>
          </p:cNvPr>
          <p:cNvSpPr txBox="1"/>
          <p:nvPr/>
        </p:nvSpPr>
        <p:spPr>
          <a:xfrm rot="10800000">
            <a:off x="7362091" y="1237208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D26A9-FA14-0A9D-F825-9B4AC55D2BB2}"/>
              </a:ext>
            </a:extLst>
          </p:cNvPr>
          <p:cNvSpPr txBox="1"/>
          <p:nvPr/>
        </p:nvSpPr>
        <p:spPr>
          <a:xfrm rot="10800000">
            <a:off x="9735176" y="123888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CEFB7-FE9C-B279-7899-C99EB04914A7}"/>
              </a:ext>
            </a:extLst>
          </p:cNvPr>
          <p:cNvSpPr txBox="1"/>
          <p:nvPr/>
        </p:nvSpPr>
        <p:spPr>
          <a:xfrm rot="10800000">
            <a:off x="274658" y="4539774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00FC0C-4B35-7A15-4D07-E589EC83022D}"/>
              </a:ext>
            </a:extLst>
          </p:cNvPr>
          <p:cNvSpPr txBox="1"/>
          <p:nvPr/>
        </p:nvSpPr>
        <p:spPr>
          <a:xfrm rot="10800000">
            <a:off x="2647745" y="4541451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700DDD-CE07-9D3D-87E1-A42693C724F8}"/>
              </a:ext>
            </a:extLst>
          </p:cNvPr>
          <p:cNvSpPr txBox="1"/>
          <p:nvPr/>
        </p:nvSpPr>
        <p:spPr>
          <a:xfrm rot="10800000">
            <a:off x="4990682" y="454312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A5405C-EC47-7D31-ABDE-1FFEF565E484}"/>
              </a:ext>
            </a:extLst>
          </p:cNvPr>
          <p:cNvSpPr txBox="1"/>
          <p:nvPr/>
        </p:nvSpPr>
        <p:spPr>
          <a:xfrm rot="10800000">
            <a:off x="7363766" y="4544802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66ECFE-FD61-9A6A-C02A-840518815CEB}"/>
              </a:ext>
            </a:extLst>
          </p:cNvPr>
          <p:cNvSpPr txBox="1"/>
          <p:nvPr/>
        </p:nvSpPr>
        <p:spPr>
          <a:xfrm rot="10800000">
            <a:off x="9736851" y="4546480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</p:spTree>
    <p:extLst>
      <p:ext uri="{BB962C8B-B14F-4D97-AF65-F5344CB8AC3E}">
        <p14:creationId xmlns:p14="http://schemas.microsoft.com/office/powerpoint/2010/main" val="280417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7788B67-7ACD-B868-5AC4-A4288A8E49B2}"/>
              </a:ext>
            </a:extLst>
          </p:cNvPr>
          <p:cNvGrpSpPr/>
          <p:nvPr/>
        </p:nvGrpSpPr>
        <p:grpSpPr>
          <a:xfrm>
            <a:off x="351692" y="308950"/>
            <a:ext cx="11453416" cy="767680"/>
            <a:chOff x="351692" y="308950"/>
            <a:chExt cx="11453416" cy="76768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1E314B30-21E3-4AA7-B5F9-D1AE8958EE3E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EB0F693E-8ED1-FEDF-A6C0-36AFD75CB2BD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12115CC-A55E-1745-F131-70E8A4536293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735BA82-6FB9-98C1-1986-14E314D6B93B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A67919C-F0E1-573E-5064-27732459A327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AA3FEBF-E76D-0E75-D600-717928D108D8}"/>
              </a:ext>
            </a:extLst>
          </p:cNvPr>
          <p:cNvGrpSpPr/>
          <p:nvPr/>
        </p:nvGrpSpPr>
        <p:grpSpPr>
          <a:xfrm>
            <a:off x="354192" y="3624274"/>
            <a:ext cx="11453416" cy="767680"/>
            <a:chOff x="351692" y="308950"/>
            <a:chExt cx="11453416" cy="767680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F901E60-831C-C09C-35CC-8DD180D3EFDE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86ED7B14-765A-5E48-CB31-3EA5B3BE462A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47C9E220-5D06-C749-99A3-848E5A9C842C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248DEA43-CCC2-2C15-2E42-F763CB12C04A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BA247F9-8663-2089-93B9-044AA8216AD4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solidFill>
              <a:srgbClr val="FF914D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61F3D0BE-5D4F-C305-DBBC-C81B6BD2955B}"/>
              </a:ext>
            </a:extLst>
          </p:cNvPr>
          <p:cNvSpPr txBox="1"/>
          <p:nvPr/>
        </p:nvSpPr>
        <p:spPr>
          <a:xfrm>
            <a:off x="5197855" y="503602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PREDATOR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307CBE-DA80-7E91-D7BA-9BA583F4DB06}"/>
              </a:ext>
            </a:extLst>
          </p:cNvPr>
          <p:cNvSpPr txBox="1"/>
          <p:nvPr/>
        </p:nvSpPr>
        <p:spPr>
          <a:xfrm>
            <a:off x="7553807" y="506102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PREDATOR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C86EC71-FCAA-78AB-2E33-342F02F32E5A}"/>
              </a:ext>
            </a:extLst>
          </p:cNvPr>
          <p:cNvSpPr txBox="1"/>
          <p:nvPr/>
        </p:nvSpPr>
        <p:spPr>
          <a:xfrm>
            <a:off x="9909759" y="508602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PREDATOR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B14F3AA-7C2B-63DD-3245-04C10DE7BC22}"/>
              </a:ext>
            </a:extLst>
          </p:cNvPr>
          <p:cNvSpPr txBox="1"/>
          <p:nvPr/>
        </p:nvSpPr>
        <p:spPr>
          <a:xfrm>
            <a:off x="7584959" y="3700354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EXTREME WEATHER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C60907D-9B29-E772-DA03-C53AB7CD8272}"/>
              </a:ext>
            </a:extLst>
          </p:cNvPr>
          <p:cNvSpPr txBox="1"/>
          <p:nvPr/>
        </p:nvSpPr>
        <p:spPr>
          <a:xfrm>
            <a:off x="9925923" y="3702854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EXTREME WEATHER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431C8DD-782D-5020-C5DA-CD6EAD03F87B}"/>
              </a:ext>
            </a:extLst>
          </p:cNvPr>
          <p:cNvSpPr txBox="1"/>
          <p:nvPr/>
        </p:nvSpPr>
        <p:spPr>
          <a:xfrm>
            <a:off x="5078593" y="1326628"/>
            <a:ext cx="19996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Sheep encounter a cougar!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2 spaces.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38A73C8-4F88-77C0-6B39-FD0990754595}"/>
              </a:ext>
            </a:extLst>
          </p:cNvPr>
          <p:cNvSpPr txBox="1"/>
          <p:nvPr/>
        </p:nvSpPr>
        <p:spPr>
          <a:xfrm>
            <a:off x="7449538" y="1336962"/>
            <a:ext cx="19996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Sheep encounter a pack of coyotes!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2 spaces.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4DB9A46-ADD5-2365-1E45-57C888D2ABDE}"/>
              </a:ext>
            </a:extLst>
          </p:cNvPr>
          <p:cNvSpPr txBox="1"/>
          <p:nvPr/>
        </p:nvSpPr>
        <p:spPr>
          <a:xfrm>
            <a:off x="9805486" y="1341392"/>
            <a:ext cx="199962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Sheep encounter a bear!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2 spaces.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A8DE188-4F54-5FFE-537D-22661A9B5D38}"/>
              </a:ext>
            </a:extLst>
          </p:cNvPr>
          <p:cNvSpPr txBox="1"/>
          <p:nvPr/>
        </p:nvSpPr>
        <p:spPr>
          <a:xfrm>
            <a:off x="7449537" y="4624817"/>
            <a:ext cx="199962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A lightning storm hits, making it difficult to graze.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1 space.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6E84C6C-0BC4-51FA-94BC-03DEE1572105}"/>
              </a:ext>
            </a:extLst>
          </p:cNvPr>
          <p:cNvSpPr txBox="1"/>
          <p:nvPr/>
        </p:nvSpPr>
        <p:spPr>
          <a:xfrm>
            <a:off x="9722076" y="4488360"/>
            <a:ext cx="213749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A drought impacts the land, reducing the amount of forage.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ALL PLAY! Every player rolls the dice. If the number is odd, sheep can’t find food</a:t>
            </a:r>
            <a:r>
              <a:rPr lang="en-US" sz="1200" dirty="0">
                <a:solidFill>
                  <a:srgbClr val="000000"/>
                </a:solidFill>
                <a:latin typeface="YAFdJjTk5UU 0"/>
              </a:rPr>
              <a:t> and the player must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 move back 2 spaces. If it is even, the sheep escape the drought.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FBBEE7-4AD3-90EC-1C35-27856BF047DF}"/>
              </a:ext>
            </a:extLst>
          </p:cNvPr>
          <p:cNvSpPr txBox="1"/>
          <p:nvPr/>
        </p:nvSpPr>
        <p:spPr>
          <a:xfrm>
            <a:off x="469637" y="407508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EXTREME WEATHER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250029-5B5A-042F-20CF-31128D59B8D6}"/>
              </a:ext>
            </a:extLst>
          </p:cNvPr>
          <p:cNvSpPr txBox="1"/>
          <p:nvPr/>
        </p:nvSpPr>
        <p:spPr>
          <a:xfrm>
            <a:off x="2825587" y="395018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EXTREME WEATHER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65BFBC-B174-D3F6-C7F4-F1D979EBD85D}"/>
              </a:ext>
            </a:extLst>
          </p:cNvPr>
          <p:cNvSpPr txBox="1"/>
          <p:nvPr/>
        </p:nvSpPr>
        <p:spPr>
          <a:xfrm>
            <a:off x="269786" y="1106904"/>
            <a:ext cx="2150978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A summer wildfire destroys forage and habitat.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ALL PLAY! Every player rolls the dice. If the number is odd, sheep can’t find food</a:t>
            </a:r>
            <a:r>
              <a:rPr lang="en-US" sz="1200" dirty="0">
                <a:solidFill>
                  <a:srgbClr val="000000"/>
                </a:solidFill>
                <a:latin typeface="YAFdJjTk5UU 0"/>
              </a:rPr>
              <a:t> and the player must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 move back 3 spaces. If it is even, the sheep escape the wildfire impacts.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F3C7D6-8902-00C9-C3FC-0B4A2E603D12}"/>
              </a:ext>
            </a:extLst>
          </p:cNvPr>
          <p:cNvSpPr txBox="1"/>
          <p:nvPr/>
        </p:nvSpPr>
        <p:spPr>
          <a:xfrm>
            <a:off x="2707647" y="1269303"/>
            <a:ext cx="199962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A sudden downpour floods the grazing area, making it difficult to graze.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back 2 spaces.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190F5A-F7D0-2E7D-EE21-CDFD4FA19C77}"/>
              </a:ext>
            </a:extLst>
          </p:cNvPr>
          <p:cNvSpPr txBox="1"/>
          <p:nvPr/>
        </p:nvSpPr>
        <p:spPr>
          <a:xfrm>
            <a:off x="472137" y="383391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C2C8D7-8C6A-0ADC-5014-C11E8B41A4C1}"/>
              </a:ext>
            </a:extLst>
          </p:cNvPr>
          <p:cNvSpPr txBox="1"/>
          <p:nvPr/>
        </p:nvSpPr>
        <p:spPr>
          <a:xfrm>
            <a:off x="2813097" y="383641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E6872E-0FE9-60C5-9104-0DE121040FEB}"/>
              </a:ext>
            </a:extLst>
          </p:cNvPr>
          <p:cNvSpPr txBox="1"/>
          <p:nvPr/>
        </p:nvSpPr>
        <p:spPr>
          <a:xfrm>
            <a:off x="269786" y="4459278"/>
            <a:ext cx="2150978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The sheep </a:t>
            </a:r>
            <a:r>
              <a:rPr lang="en-US" sz="1400" dirty="0">
                <a:solidFill>
                  <a:srgbClr val="000000"/>
                </a:solidFill>
                <a:latin typeface="YAFdJjTk5UU 0"/>
              </a:rPr>
              <a:t>are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 infected with pneumonia, leading to severe respiratory distress.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7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YAFdJjTk5UU 0"/>
              </a:rPr>
              <a:t>ALL PLAY!  Pneumonia can spread quickly within a flock. You and all players in adjacent squares must 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ake time to rest and recover, all infected must skip their next turn.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E23B62-E544-D236-7BCC-5CA167273FE6}"/>
              </a:ext>
            </a:extLst>
          </p:cNvPr>
          <p:cNvSpPr txBox="1"/>
          <p:nvPr/>
        </p:nvSpPr>
        <p:spPr>
          <a:xfrm>
            <a:off x="2707647" y="4463197"/>
            <a:ext cx="199962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YAFdJjTk5UU 0"/>
              </a:rPr>
              <a:t>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heep are infected with the sore mouth virus, a common disease in sheep that makes it difficult to graze.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Take time to manage the pain and heal with a topical ointment. Skip your next turn.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94A5D2-501B-41B7-9C7A-E4B9CF07C5AB}"/>
              </a:ext>
            </a:extLst>
          </p:cNvPr>
          <p:cNvSpPr txBox="1"/>
          <p:nvPr/>
        </p:nvSpPr>
        <p:spPr>
          <a:xfrm>
            <a:off x="5219711" y="384141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D07EE0-2CE5-82C9-71BB-7F2C6F4C11A6}"/>
              </a:ext>
            </a:extLst>
          </p:cNvPr>
          <p:cNvSpPr txBox="1"/>
          <p:nvPr/>
        </p:nvSpPr>
        <p:spPr>
          <a:xfrm>
            <a:off x="5034576" y="4422053"/>
            <a:ext cx="208406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YAFdJjTk5UU 0"/>
              </a:rPr>
              <a:t>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heep became infected with a parasite and need to be dewormed.</a:t>
            </a:r>
          </a:p>
          <a:p>
            <a:pPr algn="ctr"/>
            <a:endParaRPr lang="en-US" sz="14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YAFdJjTk5UU 0"/>
              </a:rPr>
              <a:t>ALL PLAY!  Parasites can spread quickly within a flock. You and all players in adjacent squares must 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ake time to get dewormed, all infected must skip their next turn.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</p:spTree>
    <p:extLst>
      <p:ext uri="{BB962C8B-B14F-4D97-AF65-F5344CB8AC3E}">
        <p14:creationId xmlns:p14="http://schemas.microsoft.com/office/powerpoint/2010/main" val="87945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32B8741D-F53D-467D-5612-E52801BD7ED4}"/>
              </a:ext>
            </a:extLst>
          </p:cNvPr>
          <p:cNvSpPr txBox="1"/>
          <p:nvPr/>
        </p:nvSpPr>
        <p:spPr>
          <a:xfrm rot="10800000">
            <a:off x="272983" y="1232180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9E4BC0-80DE-0F54-3789-F42D50671147}"/>
              </a:ext>
            </a:extLst>
          </p:cNvPr>
          <p:cNvSpPr txBox="1"/>
          <p:nvPr/>
        </p:nvSpPr>
        <p:spPr>
          <a:xfrm rot="10800000">
            <a:off x="2646070" y="1233857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C67408-EFBE-41AA-D4D7-8EAD96A0F116}"/>
              </a:ext>
            </a:extLst>
          </p:cNvPr>
          <p:cNvSpPr txBox="1"/>
          <p:nvPr/>
        </p:nvSpPr>
        <p:spPr>
          <a:xfrm rot="10800000">
            <a:off x="4989007" y="1235532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91E41-EA92-0595-7084-CF72F41CE80C}"/>
              </a:ext>
            </a:extLst>
          </p:cNvPr>
          <p:cNvSpPr txBox="1"/>
          <p:nvPr/>
        </p:nvSpPr>
        <p:spPr>
          <a:xfrm rot="10800000">
            <a:off x="7362091" y="1237208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D26A9-FA14-0A9D-F825-9B4AC55D2BB2}"/>
              </a:ext>
            </a:extLst>
          </p:cNvPr>
          <p:cNvSpPr txBox="1"/>
          <p:nvPr/>
        </p:nvSpPr>
        <p:spPr>
          <a:xfrm rot="10800000">
            <a:off x="9735176" y="123888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CEFB7-FE9C-B279-7899-C99EB04914A7}"/>
              </a:ext>
            </a:extLst>
          </p:cNvPr>
          <p:cNvSpPr txBox="1"/>
          <p:nvPr/>
        </p:nvSpPr>
        <p:spPr>
          <a:xfrm rot="10800000">
            <a:off x="274658" y="4539774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00FC0C-4B35-7A15-4D07-E589EC83022D}"/>
              </a:ext>
            </a:extLst>
          </p:cNvPr>
          <p:cNvSpPr txBox="1"/>
          <p:nvPr/>
        </p:nvSpPr>
        <p:spPr>
          <a:xfrm rot="10800000">
            <a:off x="2647745" y="4541451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700DDD-CE07-9D3D-87E1-A42693C724F8}"/>
              </a:ext>
            </a:extLst>
          </p:cNvPr>
          <p:cNvSpPr txBox="1"/>
          <p:nvPr/>
        </p:nvSpPr>
        <p:spPr>
          <a:xfrm rot="10800000">
            <a:off x="4990682" y="454312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A5405C-EC47-7D31-ABDE-1FFEF565E484}"/>
              </a:ext>
            </a:extLst>
          </p:cNvPr>
          <p:cNvSpPr txBox="1"/>
          <p:nvPr/>
        </p:nvSpPr>
        <p:spPr>
          <a:xfrm rot="10800000">
            <a:off x="7363766" y="4544802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66ECFE-FD61-9A6A-C02A-840518815CEB}"/>
              </a:ext>
            </a:extLst>
          </p:cNvPr>
          <p:cNvSpPr txBox="1"/>
          <p:nvPr/>
        </p:nvSpPr>
        <p:spPr>
          <a:xfrm rot="10800000">
            <a:off x="9736851" y="4546480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FF91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GRAZING GAMBLES</a:t>
            </a:r>
          </a:p>
        </p:txBody>
      </p:sp>
    </p:spTree>
    <p:extLst>
      <p:ext uri="{BB962C8B-B14F-4D97-AF65-F5344CB8AC3E}">
        <p14:creationId xmlns:p14="http://schemas.microsoft.com/office/powerpoint/2010/main" val="349058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3EABDEA-55D1-33A7-6B7E-9BBFC6C4C38B}"/>
              </a:ext>
            </a:extLst>
          </p:cNvPr>
          <p:cNvGrpSpPr/>
          <p:nvPr/>
        </p:nvGrpSpPr>
        <p:grpSpPr>
          <a:xfrm>
            <a:off x="354192" y="3624274"/>
            <a:ext cx="11453416" cy="767680"/>
            <a:chOff x="351692" y="308950"/>
            <a:chExt cx="11453416" cy="767680"/>
          </a:xfrm>
          <a:solidFill>
            <a:srgbClr val="38B6FF"/>
          </a:solidFill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85C0F985-9424-32BF-2CCD-C2BD5513DE08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752C1B89-EBF2-F598-D86E-ACA88A874A2A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2DB2075-0352-A025-A2BA-4BFA3950A0B7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5F1169E4-C854-A655-BDF9-5AC28A5E5A8E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D51D3107-67C6-216A-A4B9-F5699A48D341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92A66C-926C-7225-8625-40DE90A6E438}"/>
              </a:ext>
            </a:extLst>
          </p:cNvPr>
          <p:cNvGrpSpPr/>
          <p:nvPr/>
        </p:nvGrpSpPr>
        <p:grpSpPr>
          <a:xfrm>
            <a:off x="351692" y="308950"/>
            <a:ext cx="11453416" cy="767680"/>
            <a:chOff x="351692" y="308950"/>
            <a:chExt cx="11453416" cy="767680"/>
          </a:xfrm>
          <a:solidFill>
            <a:srgbClr val="38B6FF"/>
          </a:solidFill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39C832F-7A8D-02EE-C846-2CE32116C7B7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8826826-63A7-6C22-CF60-1DD43026D154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B22A59AA-E766-40A7-3972-407B62BEA829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2D4C4B6-E772-02E2-8C34-B3DE143A3137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77775C0-2D75-A7F5-6661-9F57AA0DE41E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CDDFE0C-32BF-37EB-E028-A605DEC16820}"/>
              </a:ext>
            </a:extLst>
          </p:cNvPr>
          <p:cNvSpPr txBox="1"/>
          <p:nvPr/>
        </p:nvSpPr>
        <p:spPr>
          <a:xfrm>
            <a:off x="469637" y="550272"/>
            <a:ext cx="1761097" cy="381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300" b="1" dirty="0">
                <a:latin typeface="Calibri" panose="020F0502020204030204" pitchFamily="34" charset="0"/>
                <a:cs typeface="Calibri" panose="020F0502020204030204" pitchFamily="34" charset="0"/>
              </a:rPr>
              <a:t>CHEATGRASS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C3C1A6-0786-18C1-A577-162752C4E675}"/>
              </a:ext>
            </a:extLst>
          </p:cNvPr>
          <p:cNvSpPr txBox="1"/>
          <p:nvPr/>
        </p:nvSpPr>
        <p:spPr>
          <a:xfrm>
            <a:off x="2825587" y="537782"/>
            <a:ext cx="1761097" cy="381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300" b="1" dirty="0">
                <a:latin typeface="Calibri" panose="020F0502020204030204" pitchFamily="34" charset="0"/>
                <a:cs typeface="Calibri" panose="020F0502020204030204" pitchFamily="34" charset="0"/>
              </a:rPr>
              <a:t>CHEATGRASS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4345E0-6A51-7C80-CB85-889BDB6D8DFB}"/>
              </a:ext>
            </a:extLst>
          </p:cNvPr>
          <p:cNvSpPr txBox="1"/>
          <p:nvPr/>
        </p:nvSpPr>
        <p:spPr>
          <a:xfrm>
            <a:off x="5197855" y="505302"/>
            <a:ext cx="1761097" cy="381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300" b="1" dirty="0">
                <a:latin typeface="Calibri" panose="020F0502020204030204" pitchFamily="34" charset="0"/>
                <a:cs typeface="Calibri" panose="020F0502020204030204" pitchFamily="34" charset="0"/>
              </a:rPr>
              <a:t>CHEATGRASS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1E4AB4-0A35-49CB-EA17-28F4F1E5EEE4}"/>
              </a:ext>
            </a:extLst>
          </p:cNvPr>
          <p:cNvSpPr txBox="1"/>
          <p:nvPr/>
        </p:nvSpPr>
        <p:spPr>
          <a:xfrm>
            <a:off x="7553807" y="507802"/>
            <a:ext cx="1761097" cy="381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300" b="1" dirty="0">
                <a:latin typeface="Calibri" panose="020F0502020204030204" pitchFamily="34" charset="0"/>
                <a:cs typeface="Calibri" panose="020F0502020204030204" pitchFamily="34" charset="0"/>
              </a:rPr>
              <a:t>CHEATGRASS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85E22A-1EF1-6F09-E79B-410F94EA0FFA}"/>
              </a:ext>
            </a:extLst>
          </p:cNvPr>
          <p:cNvSpPr txBox="1"/>
          <p:nvPr/>
        </p:nvSpPr>
        <p:spPr>
          <a:xfrm>
            <a:off x="9909759" y="367538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SPOTTED KNAPWEED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2D2B1C-6256-C182-85D8-226BBC83A7B7}"/>
              </a:ext>
            </a:extLst>
          </p:cNvPr>
          <p:cNvSpPr txBox="1"/>
          <p:nvPr/>
        </p:nvSpPr>
        <p:spPr>
          <a:xfrm>
            <a:off x="472137" y="3692854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LEAFY SPURGE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B21080-9C0B-421D-74DD-A9224FB6D752}"/>
              </a:ext>
            </a:extLst>
          </p:cNvPr>
          <p:cNvSpPr txBox="1"/>
          <p:nvPr/>
        </p:nvSpPr>
        <p:spPr>
          <a:xfrm>
            <a:off x="2813097" y="3695354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DALMATIAN TOADFLAX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797CA4E-340D-C0CC-A50C-85A6B8923AF7}"/>
              </a:ext>
            </a:extLst>
          </p:cNvPr>
          <p:cNvSpPr txBox="1"/>
          <p:nvPr/>
        </p:nvSpPr>
        <p:spPr>
          <a:xfrm>
            <a:off x="9925923" y="384391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1AE7B7F-24BB-A9E2-1D36-1E6FFD15A070}"/>
              </a:ext>
            </a:extLst>
          </p:cNvPr>
          <p:cNvSpPr txBox="1"/>
          <p:nvPr/>
        </p:nvSpPr>
        <p:spPr>
          <a:xfrm>
            <a:off x="351692" y="1195202"/>
            <a:ext cx="199962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Sheep grazed cheatgrass, an invasive annual grass. Sheep grazing can reduce fuel continuity which decreases the spread of wildfires.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350D06-9827-28B9-CCF0-BCA1DFCDD345}"/>
              </a:ext>
            </a:extLst>
          </p:cNvPr>
          <p:cNvSpPr txBox="1"/>
          <p:nvPr/>
        </p:nvSpPr>
        <p:spPr>
          <a:xfrm>
            <a:off x="2632873" y="1134914"/>
            <a:ext cx="2169253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Sheep grazed cheatgrass, an invasive annual grass. Sheep grazing can reduce fuel loads, or the amount of fuel (e.g., plants) in a given area, decreasing wildfire severity.</a:t>
            </a:r>
          </a:p>
          <a:p>
            <a:pPr algn="ctr"/>
            <a:endParaRPr lang="en-US" sz="8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732C494-AAFE-46AA-5E1A-78A02FE74A66}"/>
              </a:ext>
            </a:extLst>
          </p:cNvPr>
          <p:cNvSpPr txBox="1"/>
          <p:nvPr/>
        </p:nvSpPr>
        <p:spPr>
          <a:xfrm>
            <a:off x="5078594" y="1250120"/>
            <a:ext cx="199962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Sheep grazing decreases cheatgrass allowing more plants to grow enhancing</a:t>
            </a:r>
            <a:r>
              <a:rPr lang="en-US" sz="1400" dirty="0">
                <a:solidFill>
                  <a:srgbClr val="000000"/>
                </a:solidFill>
                <a:latin typeface="YAFdJjTk5UU 0"/>
              </a:rPr>
              <a:t> </a:t>
            </a:r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biodiversity in the plant community!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202F8D-0F1E-BD02-37B2-58D4B30C3764}"/>
              </a:ext>
            </a:extLst>
          </p:cNvPr>
          <p:cNvSpPr txBox="1"/>
          <p:nvPr/>
        </p:nvSpPr>
        <p:spPr>
          <a:xfrm>
            <a:off x="7449539" y="1263800"/>
            <a:ext cx="19996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By sheep grazing cheatgrass, </a:t>
            </a:r>
            <a:r>
              <a:rPr lang="en-US" sz="1400" dirty="0">
                <a:solidFill>
                  <a:srgbClr val="000000"/>
                </a:solidFill>
                <a:latin typeface="YAFdJjTk5UU 0"/>
              </a:rPr>
              <a:t>sheep </a:t>
            </a:r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help pollinator-friendly plants like wildflowers thrive! 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A9EE81-ED13-926A-D292-076009990C7A}"/>
              </a:ext>
            </a:extLst>
          </p:cNvPr>
          <p:cNvSpPr txBox="1"/>
          <p:nvPr/>
        </p:nvSpPr>
        <p:spPr>
          <a:xfrm>
            <a:off x="9804456" y="1209928"/>
            <a:ext cx="1971701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Sheep grazed spotted knapweed, an invasive forb. Targeted grazing with sheep allows more native plants to grow, providing better habitat for small mammals!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1 space!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94599BC-59CE-2C92-3E92-A37847551820}"/>
              </a:ext>
            </a:extLst>
          </p:cNvPr>
          <p:cNvSpPr txBox="1"/>
          <p:nvPr/>
        </p:nvSpPr>
        <p:spPr>
          <a:xfrm>
            <a:off x="351692" y="4462469"/>
            <a:ext cx="1999622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Sheep grazed leafy spurge, an invasive forb. Targeted grazing with sheep allows more native plants to grow, providing better habitat for bird species!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1 space!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B98299D-001E-040B-666C-24737CAA39C1}"/>
              </a:ext>
            </a:extLst>
          </p:cNvPr>
          <p:cNvSpPr txBox="1"/>
          <p:nvPr/>
        </p:nvSpPr>
        <p:spPr>
          <a:xfrm>
            <a:off x="2707648" y="4495098"/>
            <a:ext cx="1999622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Sheep grazed Dalmatian toadflax, an invasive forb. Targeted grazing with sheep allows more native plants to grow, providing better habitat for reptile species!</a:t>
            </a:r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1 space!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542988D-A292-270C-E845-E29E2AACA09E}"/>
              </a:ext>
            </a:extLst>
          </p:cNvPr>
          <p:cNvSpPr txBox="1"/>
          <p:nvPr/>
        </p:nvSpPr>
        <p:spPr>
          <a:xfrm>
            <a:off x="9801948" y="4552903"/>
            <a:ext cx="197170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You saved money by opting to use sheep to manage weeds instead of pricier restoration methods like herbicide spraying!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1 space!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44C01D7-1917-CB45-81C3-893B973C55E4}"/>
              </a:ext>
            </a:extLst>
          </p:cNvPr>
          <p:cNvSpPr txBox="1"/>
          <p:nvPr/>
        </p:nvSpPr>
        <p:spPr>
          <a:xfrm>
            <a:off x="7540997" y="3828220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C874D1-61EE-1F4B-1DDE-2EF0189F6DAF}"/>
              </a:ext>
            </a:extLst>
          </p:cNvPr>
          <p:cNvSpPr txBox="1"/>
          <p:nvPr/>
        </p:nvSpPr>
        <p:spPr>
          <a:xfrm>
            <a:off x="7423052" y="4455899"/>
            <a:ext cx="199962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You saved money by opting to use sheep to manage weeds instead of pricier restoration methods like hand-pulling weeds!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1 space!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607625-50FB-4E42-D95A-1F463A559E16}"/>
              </a:ext>
            </a:extLst>
          </p:cNvPr>
          <p:cNvSpPr txBox="1"/>
          <p:nvPr/>
        </p:nvSpPr>
        <p:spPr>
          <a:xfrm>
            <a:off x="5197855" y="3686036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WHITE LOCOWEED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2A38D22-121D-A6BC-81EA-75FAE3E31954}"/>
              </a:ext>
            </a:extLst>
          </p:cNvPr>
          <p:cNvSpPr txBox="1"/>
          <p:nvPr/>
        </p:nvSpPr>
        <p:spPr>
          <a:xfrm>
            <a:off x="4992065" y="4459563"/>
            <a:ext cx="2182457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300" b="0" i="0" dirty="0">
                <a:solidFill>
                  <a:srgbClr val="000000"/>
                </a:solidFill>
                <a:effectLst/>
                <a:latin typeface="YAFdJjTk5UU 0"/>
              </a:rPr>
              <a:t>Sheep ate white locoweed, a plant toxic to many wildlife species. Sheep can metabolize certain toxins that other animals can’t. Reducing this species provided better habitat for </a:t>
            </a:r>
            <a:r>
              <a:rPr lang="en-US" sz="1300" i="0" dirty="0">
                <a:solidFill>
                  <a:srgbClr val="000000"/>
                </a:solidFill>
                <a:effectLst/>
                <a:latin typeface="YAFdJjTk5UU 0"/>
              </a:rPr>
              <a:t>ungulates s</a:t>
            </a:r>
            <a:r>
              <a:rPr lang="en-US" sz="1300" b="0" i="0" dirty="0">
                <a:solidFill>
                  <a:srgbClr val="000000"/>
                </a:solidFill>
                <a:effectLst/>
                <a:latin typeface="YAFdJjTk5UU 0"/>
              </a:rPr>
              <a:t>uch as pronghorn antelope!</a:t>
            </a:r>
          </a:p>
          <a:p>
            <a:pPr algn="ctr"/>
            <a:endParaRPr lang="en-US" sz="6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</p:spTree>
    <p:extLst>
      <p:ext uri="{BB962C8B-B14F-4D97-AF65-F5344CB8AC3E}">
        <p14:creationId xmlns:p14="http://schemas.microsoft.com/office/powerpoint/2010/main" val="124686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A2D2B1C-6256-C182-85D8-226BBC83A7B7}"/>
              </a:ext>
            </a:extLst>
          </p:cNvPr>
          <p:cNvSpPr txBox="1"/>
          <p:nvPr/>
        </p:nvSpPr>
        <p:spPr>
          <a:xfrm rot="10800000">
            <a:off x="271305" y="4466077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B2A09C-0C16-687F-9B54-3241064771E2}"/>
              </a:ext>
            </a:extLst>
          </p:cNvPr>
          <p:cNvSpPr txBox="1"/>
          <p:nvPr/>
        </p:nvSpPr>
        <p:spPr>
          <a:xfrm rot="10800000">
            <a:off x="2644394" y="4457708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C47B375-1BC7-AFF6-CD08-16B30D9ADC41}"/>
              </a:ext>
            </a:extLst>
          </p:cNvPr>
          <p:cNvSpPr txBox="1"/>
          <p:nvPr/>
        </p:nvSpPr>
        <p:spPr>
          <a:xfrm rot="10800000">
            <a:off x="5017478" y="4459383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9671ED-3D00-AA9B-A16C-0C8FD4FB7CA8}"/>
              </a:ext>
            </a:extLst>
          </p:cNvPr>
          <p:cNvSpPr txBox="1"/>
          <p:nvPr/>
        </p:nvSpPr>
        <p:spPr>
          <a:xfrm rot="10800000">
            <a:off x="7360416" y="446105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DF06361-06E6-1060-91B4-1DF17EB076B5}"/>
              </a:ext>
            </a:extLst>
          </p:cNvPr>
          <p:cNvSpPr txBox="1"/>
          <p:nvPr/>
        </p:nvSpPr>
        <p:spPr>
          <a:xfrm rot="10800000">
            <a:off x="9723451" y="4462732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2B8741D-F53D-467D-5612-E52801BD7ED4}"/>
              </a:ext>
            </a:extLst>
          </p:cNvPr>
          <p:cNvSpPr txBox="1"/>
          <p:nvPr/>
        </p:nvSpPr>
        <p:spPr>
          <a:xfrm rot="10800000">
            <a:off x="272983" y="1232180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5BE1274-B9F5-054B-5BAB-1285E2EB19DB}"/>
              </a:ext>
            </a:extLst>
          </p:cNvPr>
          <p:cNvSpPr txBox="1"/>
          <p:nvPr/>
        </p:nvSpPr>
        <p:spPr>
          <a:xfrm rot="10800000">
            <a:off x="2646072" y="1223811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35309E2-A93D-811E-CA0D-1E80283A693A}"/>
              </a:ext>
            </a:extLst>
          </p:cNvPr>
          <p:cNvSpPr txBox="1"/>
          <p:nvPr/>
        </p:nvSpPr>
        <p:spPr>
          <a:xfrm rot="10800000">
            <a:off x="5019156" y="1225486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1CFA89D-A9E7-0E68-9548-7C27DA9831C7}"/>
              </a:ext>
            </a:extLst>
          </p:cNvPr>
          <p:cNvSpPr txBox="1"/>
          <p:nvPr/>
        </p:nvSpPr>
        <p:spPr>
          <a:xfrm rot="10800000">
            <a:off x="7362094" y="1227159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D2718EE-6229-8C41-6519-57F0ED61047F}"/>
              </a:ext>
            </a:extLst>
          </p:cNvPr>
          <p:cNvSpPr txBox="1"/>
          <p:nvPr/>
        </p:nvSpPr>
        <p:spPr>
          <a:xfrm rot="10800000">
            <a:off x="9725129" y="1228835"/>
            <a:ext cx="2150348" cy="8290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solidFill>
                  <a:srgbClr val="38B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REWARDS</a:t>
            </a:r>
          </a:p>
        </p:txBody>
      </p:sp>
    </p:spTree>
    <p:extLst>
      <p:ext uri="{BB962C8B-B14F-4D97-AF65-F5344CB8AC3E}">
        <p14:creationId xmlns:p14="http://schemas.microsoft.com/office/powerpoint/2010/main" val="244919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93056-24CD-C2FD-56F3-866246EB01A9}"/>
              </a:ext>
            </a:extLst>
          </p:cNvPr>
          <p:cNvGrpSpPr/>
          <p:nvPr/>
        </p:nvGrpSpPr>
        <p:grpSpPr>
          <a:xfrm>
            <a:off x="150725" y="90433"/>
            <a:ext cx="11840939" cy="6642538"/>
            <a:chOff x="211013" y="90433"/>
            <a:chExt cx="11840939" cy="66425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514981-B9AF-E4EE-DED7-84D2D95968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011" t="29265" r="17063" b="22255"/>
            <a:stretch/>
          </p:blipFill>
          <p:spPr>
            <a:xfrm>
              <a:off x="211013" y="90433"/>
              <a:ext cx="9481715" cy="6642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EC64783-8FDF-3D20-B85F-652CF75F1D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3251" t="29265" r="17063" b="22255"/>
            <a:stretch/>
          </p:blipFill>
          <p:spPr>
            <a:xfrm>
              <a:off x="9692728" y="90433"/>
              <a:ext cx="2359224" cy="6642538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FAD7229-EFCB-F99A-255A-BABF64BE8C45}"/>
              </a:ext>
            </a:extLst>
          </p:cNvPr>
          <p:cNvGrpSpPr/>
          <p:nvPr/>
        </p:nvGrpSpPr>
        <p:grpSpPr>
          <a:xfrm>
            <a:off x="354192" y="3624274"/>
            <a:ext cx="11453416" cy="767680"/>
            <a:chOff x="351692" y="308950"/>
            <a:chExt cx="11453416" cy="767680"/>
          </a:xfrm>
          <a:solidFill>
            <a:srgbClr val="38B6FF"/>
          </a:solidFill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8965B0DF-0025-8500-0C97-68AE168671DF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852B23A-06E0-7924-DE05-325F64966657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82D2FE01-2A6F-312C-CAC3-4FDFFB7E1213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DFC48388-DFCA-F186-17BA-DBDA2C1B994A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73BA4D9F-0E8F-F155-620C-67448398C866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B14976E-B371-39D3-7261-B293F25D6F24}"/>
              </a:ext>
            </a:extLst>
          </p:cNvPr>
          <p:cNvGrpSpPr/>
          <p:nvPr/>
        </p:nvGrpSpPr>
        <p:grpSpPr>
          <a:xfrm>
            <a:off x="351692" y="308950"/>
            <a:ext cx="11453416" cy="767680"/>
            <a:chOff x="351692" y="308950"/>
            <a:chExt cx="11453416" cy="767680"/>
          </a:xfrm>
          <a:solidFill>
            <a:srgbClr val="38B6FF"/>
          </a:solidFill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0E491F2-155D-595E-BAD4-4E11A6065D24}"/>
                </a:ext>
              </a:extLst>
            </p:cNvPr>
            <p:cNvSpPr/>
            <p:nvPr/>
          </p:nvSpPr>
          <p:spPr>
            <a:xfrm>
              <a:off x="351692" y="3164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41654951-E2E8-92B4-4F7B-868E1BAB31E9}"/>
                </a:ext>
              </a:extLst>
            </p:cNvPr>
            <p:cNvSpPr/>
            <p:nvPr/>
          </p:nvSpPr>
          <p:spPr>
            <a:xfrm>
              <a:off x="2707648" y="3189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F50F0E46-2848-36CA-4DDC-B4B9CAA1A301}"/>
                </a:ext>
              </a:extLst>
            </p:cNvPr>
            <p:cNvSpPr/>
            <p:nvPr/>
          </p:nvSpPr>
          <p:spPr>
            <a:xfrm>
              <a:off x="5078594" y="32144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CD8BA9A0-341A-6ED6-CCE9-EE4AC64F8544}"/>
                </a:ext>
              </a:extLst>
            </p:cNvPr>
            <p:cNvSpPr/>
            <p:nvPr/>
          </p:nvSpPr>
          <p:spPr>
            <a:xfrm>
              <a:off x="7449538" y="30895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90BA8B5-AB87-8462-7E74-BFFC9F219729}"/>
                </a:ext>
              </a:extLst>
            </p:cNvPr>
            <p:cNvSpPr/>
            <p:nvPr/>
          </p:nvSpPr>
          <p:spPr>
            <a:xfrm>
              <a:off x="9805486" y="311450"/>
              <a:ext cx="1999622" cy="755190"/>
            </a:xfrm>
            <a:prstGeom prst="roundRect">
              <a:avLst/>
            </a:prstGeom>
            <a:grp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219BE09-79C9-417D-68E2-9C5D34689EB0}"/>
              </a:ext>
            </a:extLst>
          </p:cNvPr>
          <p:cNvSpPr txBox="1"/>
          <p:nvPr/>
        </p:nvSpPr>
        <p:spPr>
          <a:xfrm>
            <a:off x="2825587" y="395018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BIOLOGICAL CONTROL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96429D-F51E-11FF-6431-7A2C66BDA9AB}"/>
              </a:ext>
            </a:extLst>
          </p:cNvPr>
          <p:cNvSpPr txBox="1"/>
          <p:nvPr/>
        </p:nvSpPr>
        <p:spPr>
          <a:xfrm>
            <a:off x="5196687" y="365038"/>
            <a:ext cx="1761097" cy="6672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FIRE TRIANGLE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05729EA-18E5-4255-C33E-C726BD083E6E}"/>
              </a:ext>
            </a:extLst>
          </p:cNvPr>
          <p:cNvSpPr txBox="1"/>
          <p:nvPr/>
        </p:nvSpPr>
        <p:spPr>
          <a:xfrm>
            <a:off x="2706324" y="1240507"/>
            <a:ext cx="199962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rgbClr val="000000"/>
                </a:solidFill>
                <a:effectLst/>
                <a:latin typeface="YAFdJjTk5UU 0"/>
              </a:rPr>
              <a:t>Biological controls, such as insects and sheep, work together to eat weeds as part of an integrated weed management strategy.</a:t>
            </a: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i="0" dirty="0">
                <a:solidFill>
                  <a:srgbClr val="000000"/>
                </a:solidFill>
                <a:effectLst/>
                <a:latin typeface="YAFdJjTk5UU 0"/>
              </a:rPr>
              <a:t>Move forward 1 space!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598BB4C-F6F8-8434-D500-5CA238B26932}"/>
              </a:ext>
            </a:extLst>
          </p:cNvPr>
          <p:cNvSpPr txBox="1"/>
          <p:nvPr/>
        </p:nvSpPr>
        <p:spPr>
          <a:xfrm>
            <a:off x="5052101" y="1451025"/>
            <a:ext cx="203993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</a:rPr>
              <a:t>Fire requires oxygen, heat, and fuel to ignite. Sheep grazing can reduce fuels.</a:t>
            </a:r>
            <a:endParaRPr lang="en-US" sz="1400" dirty="0">
              <a:solidFill>
                <a:srgbClr val="000000"/>
              </a:solidFill>
            </a:endParaRPr>
          </a:p>
          <a:p>
            <a:endParaRPr lang="en-US" sz="1200" b="0" i="0" dirty="0">
              <a:solidFill>
                <a:srgbClr val="000000"/>
              </a:solidFill>
              <a:effectLst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</a:rPr>
              <a:t>Move forward </a:t>
            </a:r>
            <a:r>
              <a:rPr lang="en-US" sz="1200" dirty="0">
                <a:solidFill>
                  <a:srgbClr val="000000"/>
                </a:solidFill>
              </a:rPr>
              <a:t>1</a:t>
            </a:r>
            <a:r>
              <a:rPr lang="en-US" sz="1200" b="0" i="0" dirty="0">
                <a:solidFill>
                  <a:srgbClr val="000000"/>
                </a:solidFill>
                <a:effectLst/>
              </a:rPr>
              <a:t> space!</a:t>
            </a:r>
            <a:endParaRPr 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0CC889-82DF-4C6C-677B-97F00330EAB7}"/>
              </a:ext>
            </a:extLst>
          </p:cNvPr>
          <p:cNvSpPr txBox="1"/>
          <p:nvPr/>
        </p:nvSpPr>
        <p:spPr>
          <a:xfrm>
            <a:off x="7555839" y="51219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SOILS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CBAF2E-64B8-C1B7-3F81-01D2E9ECD280}"/>
              </a:ext>
            </a:extLst>
          </p:cNvPr>
          <p:cNvSpPr txBox="1"/>
          <p:nvPr/>
        </p:nvSpPr>
        <p:spPr>
          <a:xfrm>
            <a:off x="7347153" y="1154353"/>
            <a:ext cx="218245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Sheep manure adds organic matter to the soil, which improves soil structure, water retention, and nutrient availability over time.</a:t>
            </a:r>
          </a:p>
          <a:p>
            <a:pPr algn="ctr"/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forward 1 space!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70D3A9-7381-B4DE-82BB-78C345D7840C}"/>
              </a:ext>
            </a:extLst>
          </p:cNvPr>
          <p:cNvSpPr txBox="1"/>
          <p:nvPr/>
        </p:nvSpPr>
        <p:spPr>
          <a:xfrm>
            <a:off x="458063" y="518294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SOILS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A9E61B-7F61-D462-1E00-B289FF40E877}"/>
              </a:ext>
            </a:extLst>
          </p:cNvPr>
          <p:cNvSpPr txBox="1"/>
          <p:nvPr/>
        </p:nvSpPr>
        <p:spPr>
          <a:xfrm>
            <a:off x="249377" y="1160449"/>
            <a:ext cx="218245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Moderate trampling from sheep can help to aerate the soil as they walk and graze, which allows for better water infiltration and root growth.</a:t>
            </a:r>
          </a:p>
          <a:p>
            <a:pPr algn="ctr"/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forward 1 space!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F4FE44-1600-80EF-113C-42DFD06F16EB}"/>
              </a:ext>
            </a:extLst>
          </p:cNvPr>
          <p:cNvSpPr txBox="1"/>
          <p:nvPr/>
        </p:nvSpPr>
        <p:spPr>
          <a:xfrm>
            <a:off x="9912959" y="51219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WOOL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C1891F-44E0-C156-FDD8-50283C8B3DF8}"/>
              </a:ext>
            </a:extLst>
          </p:cNvPr>
          <p:cNvSpPr txBox="1"/>
          <p:nvPr/>
        </p:nvSpPr>
        <p:spPr>
          <a:xfrm>
            <a:off x="9704273" y="1154353"/>
            <a:ext cx="218245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Wool has been utilized by humans for thousands of years!  It has excellent insulation properties, providing warmth in cold weather.  </a:t>
            </a:r>
          </a:p>
          <a:p>
            <a:pPr algn="ctr"/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713089-8954-1982-DFE4-BCF3285A31C9}"/>
              </a:ext>
            </a:extLst>
          </p:cNvPr>
          <p:cNvSpPr txBox="1"/>
          <p:nvPr/>
        </p:nvSpPr>
        <p:spPr>
          <a:xfrm>
            <a:off x="2819438" y="3824358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WOOL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9B9581-F37C-FF11-62DD-F736437710DF}"/>
              </a:ext>
            </a:extLst>
          </p:cNvPr>
          <p:cNvSpPr txBox="1"/>
          <p:nvPr/>
        </p:nvSpPr>
        <p:spPr>
          <a:xfrm>
            <a:off x="2610752" y="4535788"/>
            <a:ext cx="218245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YAFdJjTk5UU 0"/>
              </a:rPr>
              <a:t>Wool is a renewable and biodegradable resource, making it environmentally sustainable compared to synthetic fibers like polyester. </a:t>
            </a:r>
            <a:endParaRPr lang="en-US" sz="14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1D8D7C-C1A0-4825-C9FF-9A149281C448}"/>
              </a:ext>
            </a:extLst>
          </p:cNvPr>
          <p:cNvSpPr txBox="1"/>
          <p:nvPr/>
        </p:nvSpPr>
        <p:spPr>
          <a:xfrm>
            <a:off x="464168" y="3824356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WOOL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E5539B9-CDC0-4B96-CAB3-BF88BF2CB2DA}"/>
              </a:ext>
            </a:extLst>
          </p:cNvPr>
          <p:cNvSpPr txBox="1"/>
          <p:nvPr/>
        </p:nvSpPr>
        <p:spPr>
          <a:xfrm>
            <a:off x="255482" y="4466511"/>
            <a:ext cx="2182457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YAFdJjTk5UU 0"/>
              </a:rPr>
              <a:t>Wool fibers are exceptionally strong and resilient, with the ability to bend and flex without breaking.  Wool garments are durable often lasting for many years with proper care!</a:t>
            </a:r>
            <a:endParaRPr lang="en-US" sz="14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9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D7E309-3D5F-CE2E-C293-366F284211F3}"/>
              </a:ext>
            </a:extLst>
          </p:cNvPr>
          <p:cNvSpPr txBox="1"/>
          <p:nvPr/>
        </p:nvSpPr>
        <p:spPr>
          <a:xfrm>
            <a:off x="5216269" y="3824356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FOOD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9AAE4C-8F46-0A11-8029-B62C21F1EE1E}"/>
              </a:ext>
            </a:extLst>
          </p:cNvPr>
          <p:cNvSpPr txBox="1"/>
          <p:nvPr/>
        </p:nvSpPr>
        <p:spPr>
          <a:xfrm>
            <a:off x="5007583" y="4535786"/>
            <a:ext cx="21824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YAFdJjTk5UU 0"/>
              </a:rPr>
              <a:t>Sheep provide a valuable source of protein through their meat (lamb and mutton) and dairy products (milk and cheese)!</a:t>
            </a:r>
            <a:endParaRPr lang="en-US" sz="14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4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8D06813-3E2F-1368-358F-9B92201B46D6}"/>
              </a:ext>
            </a:extLst>
          </p:cNvPr>
          <p:cNvSpPr txBox="1"/>
          <p:nvPr/>
        </p:nvSpPr>
        <p:spPr>
          <a:xfrm>
            <a:off x="7557689" y="3824353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FE019C7-3D4A-E6A9-A80D-ECE8CC3E959D}"/>
              </a:ext>
            </a:extLst>
          </p:cNvPr>
          <p:cNvSpPr txBox="1"/>
          <p:nvPr/>
        </p:nvSpPr>
        <p:spPr>
          <a:xfrm>
            <a:off x="7349003" y="4454503"/>
            <a:ext cx="218245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000000"/>
                </a:solidFill>
                <a:effectLst/>
                <a:latin typeface="YAFdJjTk5UU 0"/>
              </a:rPr>
              <a:t>Sheep farming supports rural economies and livelihoods around the world, providing income and employment opportunit</a:t>
            </a:r>
            <a:r>
              <a:rPr lang="en-US" sz="1400" dirty="0">
                <a:solidFill>
                  <a:srgbClr val="000000"/>
                </a:solidFill>
                <a:latin typeface="YAFdJjTk5UU 0"/>
              </a:rPr>
              <a:t>ies for farmers, shepherds, shearers, processors, and retailers.</a:t>
            </a:r>
            <a:endParaRPr lang="en-US" sz="14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7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C251791-DBE1-48D9-20F1-A7B2667835E8}"/>
              </a:ext>
            </a:extLst>
          </p:cNvPr>
          <p:cNvSpPr txBox="1"/>
          <p:nvPr/>
        </p:nvSpPr>
        <p:spPr>
          <a:xfrm>
            <a:off x="9912959" y="3824353"/>
            <a:ext cx="1761097" cy="385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CULTURE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1DCE09D-2CD5-11B2-14F2-24CC5D749989}"/>
              </a:ext>
            </a:extLst>
          </p:cNvPr>
          <p:cNvSpPr txBox="1"/>
          <p:nvPr/>
        </p:nvSpPr>
        <p:spPr>
          <a:xfrm>
            <a:off x="9704273" y="4556103"/>
            <a:ext cx="218245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YAFdJjTk5UU 0"/>
              </a:rPr>
              <a:t>Sheep have a deep cultural significance in many societies and communities, where they are celebrated in traditions, festivals, folklore, and art.  </a:t>
            </a:r>
            <a:endParaRPr lang="en-US" sz="1400" b="0" i="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  <a:p>
            <a:pPr algn="ctr"/>
            <a:r>
              <a:rPr lang="en-US" sz="1200" b="0" i="0" dirty="0">
                <a:solidFill>
                  <a:srgbClr val="000000"/>
                </a:solidFill>
                <a:effectLst/>
                <a:latin typeface="YAFdJjTk5UU 0"/>
              </a:rPr>
              <a:t>Move forward 2 spaces!</a:t>
            </a:r>
            <a:endParaRPr lang="en-US" sz="1200" dirty="0">
              <a:solidFill>
                <a:srgbClr val="000000"/>
              </a:solidFill>
              <a:effectLst/>
              <a:latin typeface="YAFdJjTk5UU 0"/>
            </a:endParaRPr>
          </a:p>
        </p:txBody>
      </p:sp>
    </p:spTree>
    <p:extLst>
      <p:ext uri="{BB962C8B-B14F-4D97-AF65-F5344CB8AC3E}">
        <p14:creationId xmlns:p14="http://schemas.microsoft.com/office/powerpoint/2010/main" val="1259710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1762</Words>
  <Application>Microsoft Office PowerPoint</Application>
  <PresentationFormat>Widescreen</PresentationFormat>
  <Paragraphs>260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Hulet</dc:creator>
  <cp:lastModifiedBy>April Hulet</cp:lastModifiedBy>
  <cp:revision>23</cp:revision>
  <dcterms:created xsi:type="dcterms:W3CDTF">2024-04-05T01:59:03Z</dcterms:created>
  <dcterms:modified xsi:type="dcterms:W3CDTF">2024-04-15T21:58:58Z</dcterms:modified>
</cp:coreProperties>
</file>