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7" r:id="rId4"/>
    <p:sldId id="272" r:id="rId5"/>
    <p:sldId id="265" r:id="rId6"/>
    <p:sldId id="271" r:id="rId7"/>
    <p:sldId id="268" r:id="rId8"/>
    <p:sldId id="273" r:id="rId9"/>
    <p:sldId id="274"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63C9A-084D-4E66-87F1-C46737CC3E62}"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B58CE-48B1-4EF0-81AC-8B174316FB94}" type="slidenum">
              <a:rPr lang="en-US" smtClean="0"/>
              <a:t>‹#›</a:t>
            </a:fld>
            <a:endParaRPr lang="en-US"/>
          </a:p>
        </p:txBody>
      </p:sp>
    </p:spTree>
    <p:extLst>
      <p:ext uri="{BB962C8B-B14F-4D97-AF65-F5344CB8AC3E}">
        <p14:creationId xmlns:p14="http://schemas.microsoft.com/office/powerpoint/2010/main" val="35543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complete marketing strategy will consider the costs and benefits of multiple market channels.  The wholesale channel, in which the producer’s products are handled by at least one intermediary before reaching the consumer, is an important option and should be understood and analyzed in the development of a marketing plan.  Selling to wholesale buyers requires a different set of skills and competencies than marketing direct-to-consumer.  In this lesson, farmers will learn the fundamental concepts and practices used in successful collaborative marketing.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EB58CE-48B1-4EF0-81AC-8B174316FB94}" type="slidenum">
              <a:rPr lang="en-US" smtClean="0"/>
              <a:t>1</a:t>
            </a:fld>
            <a:endParaRPr lang="en-US"/>
          </a:p>
        </p:txBody>
      </p:sp>
    </p:spTree>
    <p:extLst>
      <p:ext uri="{BB962C8B-B14F-4D97-AF65-F5344CB8AC3E}">
        <p14:creationId xmlns:p14="http://schemas.microsoft.com/office/powerpoint/2010/main" val="135224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find that was common to all the group discussions? Have you encountered</a:t>
            </a:r>
            <a:r>
              <a:rPr lang="en-US" baseline="0" dirty="0" smtClean="0"/>
              <a:t> these issues before? Do you think the solutions would be implemented/accepted? How important is peer to peer monitoring in collaborative marketing?</a:t>
            </a:r>
            <a:endParaRPr lang="en-US" dirty="0"/>
          </a:p>
        </p:txBody>
      </p:sp>
      <p:sp>
        <p:nvSpPr>
          <p:cNvPr id="4" name="Slide Number Placeholder 3"/>
          <p:cNvSpPr>
            <a:spLocks noGrp="1"/>
          </p:cNvSpPr>
          <p:nvPr>
            <p:ph type="sldNum" sz="quarter" idx="10"/>
          </p:nvPr>
        </p:nvSpPr>
        <p:spPr/>
        <p:txBody>
          <a:bodyPr/>
          <a:lstStyle/>
          <a:p>
            <a:fld id="{50EB58CE-48B1-4EF0-81AC-8B174316FB94}" type="slidenum">
              <a:rPr lang="en-US" smtClean="0"/>
              <a:t>10</a:t>
            </a:fld>
            <a:endParaRPr lang="en-US"/>
          </a:p>
        </p:txBody>
      </p:sp>
    </p:spTree>
    <p:extLst>
      <p:ext uri="{BB962C8B-B14F-4D97-AF65-F5344CB8AC3E}">
        <p14:creationId xmlns:p14="http://schemas.microsoft.com/office/powerpoint/2010/main" val="20919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lecture focuses on collaborative marketing as a piece of your farm marketing strategy.  Topics covered include: a compare and contrast of collaborative versus cooperative marketing, options for formal structures for collaborative marketing, obstacles to consider and success factors.  </a:t>
            </a:r>
          </a:p>
        </p:txBody>
      </p:sp>
      <p:sp>
        <p:nvSpPr>
          <p:cNvPr id="4" name="Slide Number Placeholder 3"/>
          <p:cNvSpPr>
            <a:spLocks noGrp="1"/>
          </p:cNvSpPr>
          <p:nvPr>
            <p:ph type="sldNum" sz="quarter" idx="10"/>
          </p:nvPr>
        </p:nvSpPr>
        <p:spPr/>
        <p:txBody>
          <a:bodyPr/>
          <a:lstStyle/>
          <a:p>
            <a:fld id="{50EB58CE-48B1-4EF0-81AC-8B174316FB94}" type="slidenum">
              <a:rPr lang="en-US" smtClean="0"/>
              <a:t>2</a:t>
            </a:fld>
            <a:endParaRPr lang="en-US"/>
          </a:p>
        </p:txBody>
      </p:sp>
    </p:spTree>
    <p:extLst>
      <p:ext uri="{BB962C8B-B14F-4D97-AF65-F5344CB8AC3E}">
        <p14:creationId xmlns:p14="http://schemas.microsoft.com/office/powerpoint/2010/main" val="206171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some definitions. Cooperatives are… They are formal structures governed by law and their members. Collaborations</a:t>
            </a:r>
            <a:r>
              <a:rPr lang="en-US" baseline="0" dirty="0" smtClean="0"/>
              <a:t> are (potentially) less structured with the very specific focus on increasing sales and/or brand recognition.</a:t>
            </a:r>
            <a:endParaRPr lang="en-US" dirty="0"/>
          </a:p>
        </p:txBody>
      </p:sp>
      <p:sp>
        <p:nvSpPr>
          <p:cNvPr id="4" name="Slide Number Placeholder 3"/>
          <p:cNvSpPr>
            <a:spLocks noGrp="1"/>
          </p:cNvSpPr>
          <p:nvPr>
            <p:ph type="sldNum" sz="quarter" idx="10"/>
          </p:nvPr>
        </p:nvSpPr>
        <p:spPr/>
        <p:txBody>
          <a:bodyPr/>
          <a:lstStyle/>
          <a:p>
            <a:fld id="{50EB58CE-48B1-4EF0-81AC-8B174316FB94}" type="slidenum">
              <a:rPr lang="en-US" smtClean="0"/>
              <a:t>3</a:t>
            </a:fld>
            <a:endParaRPr lang="en-US"/>
          </a:p>
        </p:txBody>
      </p:sp>
    </p:spTree>
    <p:extLst>
      <p:ext uri="{BB962C8B-B14F-4D97-AF65-F5344CB8AC3E}">
        <p14:creationId xmlns:p14="http://schemas.microsoft.com/office/powerpoint/2010/main" val="350048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could some</a:t>
            </a:r>
            <a:r>
              <a:rPr lang="en-US" baseline="0" dirty="0" smtClean="0"/>
              <a:t> other reasons for exploring a collaborative marketing relationship?</a:t>
            </a:r>
          </a:p>
          <a:p>
            <a:r>
              <a:rPr lang="en-US" baseline="0" dirty="0" smtClean="0"/>
              <a:t>Document, document, document….You never want to leave anything up for interpretation, especially as it relates to which product(s) are part of the agreement, price, transportation logistics, </a:t>
            </a:r>
            <a:r>
              <a:rPr lang="en-US" baseline="0" dirty="0" err="1" smtClean="0"/>
              <a:t>etc</a:t>
            </a:r>
            <a:r>
              <a:rPr lang="en-US" baseline="0" dirty="0" smtClean="0"/>
              <a:t>…</a:t>
            </a:r>
          </a:p>
          <a:p>
            <a:r>
              <a:rPr lang="en-US" baseline="0" dirty="0" smtClean="0"/>
              <a:t>Why </a:t>
            </a:r>
            <a:r>
              <a:rPr lang="en-US" baseline="0" dirty="0" smtClean="0">
                <a:sym typeface="Wingdings" panose="05000000000000000000" pitchFamily="2" charset="2"/>
              </a:rPr>
              <a:t> should get a mission for the collaborative. Why do they exist? This will help guide business decisions around marketing/sales of products as well as the reason for the group to come together; should not be one-time in nature, unless for a very specific purpose.</a:t>
            </a:r>
            <a:endParaRPr lang="en-US" dirty="0"/>
          </a:p>
        </p:txBody>
      </p:sp>
      <p:sp>
        <p:nvSpPr>
          <p:cNvPr id="4" name="Slide Number Placeholder 3"/>
          <p:cNvSpPr>
            <a:spLocks noGrp="1"/>
          </p:cNvSpPr>
          <p:nvPr>
            <p:ph type="sldNum" sz="quarter" idx="10"/>
          </p:nvPr>
        </p:nvSpPr>
        <p:spPr/>
        <p:txBody>
          <a:bodyPr/>
          <a:lstStyle/>
          <a:p>
            <a:fld id="{50EB58CE-48B1-4EF0-81AC-8B174316FB94}" type="slidenum">
              <a:rPr lang="en-US" smtClean="0"/>
              <a:t>4</a:t>
            </a:fld>
            <a:endParaRPr lang="en-US"/>
          </a:p>
        </p:txBody>
      </p:sp>
    </p:spTree>
    <p:extLst>
      <p:ext uri="{BB962C8B-B14F-4D97-AF65-F5344CB8AC3E}">
        <p14:creationId xmlns:p14="http://schemas.microsoft.com/office/powerpoint/2010/main" val="326079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ndara" panose="020E0502030303020204" pitchFamily="34" charset="0"/>
              </a:rPr>
              <a:t>Agreements</a:t>
            </a:r>
            <a:r>
              <a:rPr lang="en-US" sz="2000" baseline="0" dirty="0" smtClean="0">
                <a:latin typeface="Candara" panose="020E0502030303020204" pitchFamily="34" charset="0"/>
              </a:rPr>
              <a:t> could be during a growing season, for a specific product, </a:t>
            </a:r>
            <a:r>
              <a:rPr lang="en-US" sz="2000" baseline="0" dirty="0" err="1" smtClean="0">
                <a:latin typeface="Candara" panose="020E0502030303020204" pitchFamily="34" charset="0"/>
              </a:rPr>
              <a:t>etc</a:t>
            </a:r>
            <a:r>
              <a:rPr lang="en-US" sz="2000" baseline="0" dirty="0" smtClean="0">
                <a:latin typeface="Candara" panose="020E0502030303020204" pitchFamily="34" charset="0"/>
              </a:rPr>
              <a:t>…but this needs to be spelled out. </a:t>
            </a:r>
            <a:endParaRPr lang="en-US" sz="2000" dirty="0" smtClean="0">
              <a:latin typeface="Candara" panose="020E0502030303020204"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ndara" panose="020E0502030303020204" pitchFamily="34" charset="0"/>
              </a:rPr>
              <a:t>** Always consult a lawyer and accountant prior to pursuing any of these business formations. **</a:t>
            </a:r>
          </a:p>
        </p:txBody>
      </p:sp>
      <p:sp>
        <p:nvSpPr>
          <p:cNvPr id="4" name="Slide Number Placeholder 3"/>
          <p:cNvSpPr>
            <a:spLocks noGrp="1"/>
          </p:cNvSpPr>
          <p:nvPr>
            <p:ph type="sldNum" sz="quarter" idx="10"/>
          </p:nvPr>
        </p:nvSpPr>
        <p:spPr/>
        <p:txBody>
          <a:bodyPr/>
          <a:lstStyle/>
          <a:p>
            <a:fld id="{50EB58CE-48B1-4EF0-81AC-8B174316FB94}" type="slidenum">
              <a:rPr lang="en-US" smtClean="0"/>
              <a:t>5</a:t>
            </a:fld>
            <a:endParaRPr lang="en-US"/>
          </a:p>
        </p:txBody>
      </p:sp>
    </p:spTree>
    <p:extLst>
      <p:ext uri="{BB962C8B-B14F-4D97-AF65-F5344CB8AC3E}">
        <p14:creationId xmlns:p14="http://schemas.microsoft.com/office/powerpoint/2010/main" val="179676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58CE-48B1-4EF0-81AC-8B174316FB94}" type="slidenum">
              <a:rPr lang="en-US" smtClean="0"/>
              <a:t>6</a:t>
            </a:fld>
            <a:endParaRPr lang="en-US"/>
          </a:p>
        </p:txBody>
      </p:sp>
    </p:spTree>
    <p:extLst>
      <p:ext uri="{BB962C8B-B14F-4D97-AF65-F5344CB8AC3E}">
        <p14:creationId xmlns:p14="http://schemas.microsoft.com/office/powerpoint/2010/main" val="386305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marketing is all about relationships and understanding where your</a:t>
            </a:r>
            <a:r>
              <a:rPr lang="en-US" baseline="0" dirty="0" smtClean="0"/>
              <a:t> farm fits in the marketplace</a:t>
            </a:r>
            <a:r>
              <a:rPr lang="en-US" dirty="0" smtClean="0"/>
              <a:t>. Do you have an established brand for your farm? If so this can be a definite</a:t>
            </a:r>
            <a:r>
              <a:rPr lang="en-US" baseline="0" dirty="0" smtClean="0"/>
              <a:t> value to bring to the table.</a:t>
            </a:r>
            <a:endParaRPr lang="en-US" dirty="0" smtClean="0"/>
          </a:p>
          <a:p>
            <a:r>
              <a:rPr lang="en-US" dirty="0" smtClean="0"/>
              <a:t>Relationships</a:t>
            </a:r>
            <a:r>
              <a:rPr lang="en-US" baseline="0" dirty="0" smtClean="0"/>
              <a:t> between farms and relationships between the “entity” and the buyer. </a:t>
            </a:r>
          </a:p>
          <a:p>
            <a:r>
              <a:rPr lang="en-US" baseline="0" dirty="0" smtClean="0"/>
              <a:t>Who is your target customer and what draws them to your products? Variety? Quality? Season extension? Price Point (low cost/high quantity or high cost/high quality)?What else?</a:t>
            </a:r>
          </a:p>
          <a:p>
            <a:r>
              <a:rPr lang="en-US" baseline="0" dirty="0" smtClean="0"/>
              <a:t>Does this fit with your farm’s mission/vision? </a:t>
            </a:r>
            <a:r>
              <a:rPr lang="en-US" baseline="0" dirty="0" err="1" smtClean="0"/>
              <a:t>Revist</a:t>
            </a:r>
            <a:r>
              <a:rPr lang="en-US" baseline="0" dirty="0" smtClean="0"/>
              <a:t> the checklist to see how it fits with assessment.</a:t>
            </a:r>
          </a:p>
          <a:p>
            <a:r>
              <a:rPr lang="en-US" baseline="0" dirty="0" smtClean="0"/>
              <a:t>Is the farm looking to collaborate with you have similar products or not? If they are similar, what is the draw to collaborate? Ability to access larger markets? If they are complimentary, what is the draw? Ability to draw from more “full diet” buyers?</a:t>
            </a:r>
          </a:p>
          <a:p>
            <a:r>
              <a:rPr lang="en-US" baseline="0" dirty="0" smtClean="0"/>
              <a:t>Remember that your customer is not the end user of your product so you are reliant on the middleman representing your product(s) how you want them to be represented.</a:t>
            </a:r>
            <a:endParaRPr lang="en-US" dirty="0" smtClean="0"/>
          </a:p>
          <a:p>
            <a:r>
              <a:rPr lang="en-US" dirty="0" smtClean="0"/>
              <a:t>Remember</a:t>
            </a:r>
            <a:r>
              <a:rPr lang="en-US" baseline="0" dirty="0" smtClean="0"/>
              <a:t> the first two rules of customer service:</a:t>
            </a:r>
          </a:p>
          <a:p>
            <a:pPr marL="228600" indent="-228600">
              <a:buAutoNum type="arabicParenR"/>
            </a:pPr>
            <a:r>
              <a:rPr lang="en-US" baseline="0" dirty="0" smtClean="0"/>
              <a:t>The customer is always right; </a:t>
            </a:r>
          </a:p>
          <a:p>
            <a:pPr marL="228600" indent="-228600">
              <a:buAutoNum type="arabicParenR"/>
            </a:pPr>
            <a:r>
              <a:rPr lang="en-US" baseline="0" dirty="0" smtClean="0"/>
              <a:t>If the customer is wrong, refer back to #1</a:t>
            </a:r>
          </a:p>
        </p:txBody>
      </p:sp>
      <p:sp>
        <p:nvSpPr>
          <p:cNvPr id="4" name="Slide Number Placeholder 3"/>
          <p:cNvSpPr>
            <a:spLocks noGrp="1"/>
          </p:cNvSpPr>
          <p:nvPr>
            <p:ph type="sldNum" sz="quarter" idx="10"/>
          </p:nvPr>
        </p:nvSpPr>
        <p:spPr/>
        <p:txBody>
          <a:bodyPr/>
          <a:lstStyle/>
          <a:p>
            <a:fld id="{50EB58CE-48B1-4EF0-81AC-8B174316FB94}" type="slidenum">
              <a:rPr lang="en-US" smtClean="0"/>
              <a:t>7</a:t>
            </a:fld>
            <a:endParaRPr lang="en-US"/>
          </a:p>
        </p:txBody>
      </p:sp>
    </p:spTree>
    <p:extLst>
      <p:ext uri="{BB962C8B-B14F-4D97-AF65-F5344CB8AC3E}">
        <p14:creationId xmlns:p14="http://schemas.microsoft.com/office/powerpoint/2010/main" val="70417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Buyers need to know they will be dealing with the same person all the time who is representing the product(s). This person must be a great communicator to explain who they are representing. This person will also be the neutral facilitator in the group and therefore if possible should not be one of the partner farms.</a:t>
            </a:r>
          </a:p>
        </p:txBody>
      </p:sp>
      <p:sp>
        <p:nvSpPr>
          <p:cNvPr id="4" name="Slide Number Placeholder 3"/>
          <p:cNvSpPr>
            <a:spLocks noGrp="1"/>
          </p:cNvSpPr>
          <p:nvPr>
            <p:ph type="sldNum" sz="quarter" idx="10"/>
          </p:nvPr>
        </p:nvSpPr>
        <p:spPr/>
        <p:txBody>
          <a:bodyPr/>
          <a:lstStyle/>
          <a:p>
            <a:fld id="{50EB58CE-48B1-4EF0-81AC-8B174316FB94}" type="slidenum">
              <a:rPr lang="en-US" smtClean="0"/>
              <a:t>8</a:t>
            </a:fld>
            <a:endParaRPr lang="en-US"/>
          </a:p>
        </p:txBody>
      </p:sp>
    </p:spTree>
    <p:extLst>
      <p:ext uri="{BB962C8B-B14F-4D97-AF65-F5344CB8AC3E}">
        <p14:creationId xmlns:p14="http://schemas.microsoft.com/office/powerpoint/2010/main" val="399159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Trust – where this always can fall apart; must take time to build partnerships, farms must trust each other to go into business with each other. Works best with existing relationships since production practices are known, personalities are known</a:t>
            </a:r>
          </a:p>
          <a:p>
            <a:r>
              <a:rPr lang="en-US" baseline="0" dirty="0" smtClean="0"/>
              <a:t>Coordinator – necessary to communicate with customers, market products, </a:t>
            </a:r>
            <a:r>
              <a:rPr lang="en-US" baseline="0" dirty="0" err="1" smtClean="0"/>
              <a:t>etc</a:t>
            </a:r>
            <a:r>
              <a:rPr lang="en-US" baseline="0" dirty="0" smtClean="0"/>
              <a:t>… Mediation among farm partners as a neutral party</a:t>
            </a:r>
          </a:p>
          <a:p>
            <a:r>
              <a:rPr lang="en-US" baseline="0" dirty="0" smtClean="0"/>
              <a:t>Formal – LLC with Remembrance Farm, not formal – no formal contracts with partner farms, just confirm via email yield, price and product</a:t>
            </a:r>
          </a:p>
          <a:p>
            <a:r>
              <a:rPr lang="en-US" baseline="0" dirty="0" smtClean="0"/>
              <a:t>Sharing – Full Plate bought a truck that all farms can use, tractors, </a:t>
            </a:r>
            <a:r>
              <a:rPr lang="en-US" baseline="0" dirty="0" err="1" smtClean="0"/>
              <a:t>etc</a:t>
            </a:r>
            <a:r>
              <a:rPr lang="en-US" baseline="0" dirty="0" smtClean="0"/>
              <a:t>… asking farms about questions/concerns, risk in terms of production by having people specialize in specific items</a:t>
            </a:r>
          </a:p>
        </p:txBody>
      </p:sp>
      <p:sp>
        <p:nvSpPr>
          <p:cNvPr id="4" name="Slide Number Placeholder 3"/>
          <p:cNvSpPr>
            <a:spLocks noGrp="1"/>
          </p:cNvSpPr>
          <p:nvPr>
            <p:ph type="sldNum" sz="quarter" idx="10"/>
          </p:nvPr>
        </p:nvSpPr>
        <p:spPr/>
        <p:txBody>
          <a:bodyPr/>
          <a:lstStyle/>
          <a:p>
            <a:fld id="{50EB58CE-48B1-4EF0-81AC-8B174316FB94}" type="slidenum">
              <a:rPr lang="en-US" smtClean="0"/>
              <a:t>9</a:t>
            </a:fld>
            <a:endParaRPr lang="en-US"/>
          </a:p>
        </p:txBody>
      </p:sp>
    </p:spTree>
    <p:extLst>
      <p:ext uri="{BB962C8B-B14F-4D97-AF65-F5344CB8AC3E}">
        <p14:creationId xmlns:p14="http://schemas.microsoft.com/office/powerpoint/2010/main" val="307887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4321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9372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918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9738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57BF1-0CEE-48D2-A723-5122B9D54153}"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6466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57BF1-0CEE-48D2-A723-5122B9D54153}"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1352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57BF1-0CEE-48D2-A723-5122B9D54153}"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361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57BF1-0CEE-48D2-A723-5122B9D54153}"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065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57BF1-0CEE-48D2-A723-5122B9D54153}"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9030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42603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a:p>
        </p:txBody>
      </p:sp>
    </p:spTree>
    <p:extLst>
      <p:ext uri="{BB962C8B-B14F-4D97-AF65-F5344CB8AC3E}">
        <p14:creationId xmlns:p14="http://schemas.microsoft.com/office/powerpoint/2010/main" val="38054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7BF1-0CEE-48D2-A723-5122B9D54153}" type="datetimeFigureOut">
              <a:rPr lang="en-US" smtClean="0"/>
              <a:t>4/27/2016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2019-8978-4D77-8A54-C31459B2F632}" type="slidenum">
              <a:rPr lang="en-US" smtClean="0"/>
              <a:t>‹#›</a:t>
            </a:fld>
            <a:endParaRPr lang="en-US"/>
          </a:p>
        </p:txBody>
      </p:sp>
    </p:spTree>
    <p:extLst>
      <p:ext uri="{BB962C8B-B14F-4D97-AF65-F5344CB8AC3E}">
        <p14:creationId xmlns:p14="http://schemas.microsoft.com/office/powerpoint/2010/main" val="388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countrywagon1.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insertwebsitehere.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grazersfilm.com/our-farme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localharves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facebook.com/TasteNYBroome/?fref=t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www.oldbarnhollow.com/" TargetMode="External"/><Relationship Id="rId7" Type="http://schemas.openxmlformats.org/officeDocument/2006/relationships/hyperlink" Target="http://edenvalleygrowers.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fullplatefarms.webs.com/" TargetMode="External"/><Relationship Id="rId5" Type="http://schemas.openxmlformats.org/officeDocument/2006/relationships/hyperlink" Target="http://goodfoodfarmers.com/" TargetMode="External"/><Relationship Id="rId4" Type="http://schemas.openxmlformats.org/officeDocument/2006/relationships/hyperlink" Target="http://www.luckydogorganic.com/#!producers/cbj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goodfoodfarmers.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3455" y="5168784"/>
            <a:ext cx="12091639" cy="1644378"/>
          </a:xfrm>
          <a:solidFill>
            <a:schemeClr val="bg1"/>
          </a:solidFill>
        </p:spPr>
        <p:txBody>
          <a:bodyPr/>
          <a:lstStyle/>
          <a:p>
            <a:r>
              <a:rPr lang="en-US" dirty="0" smtClean="0">
                <a:solidFill>
                  <a:schemeClr val="bg1"/>
                </a:solidFill>
              </a:rPr>
              <a:t>test</a:t>
            </a:r>
            <a:endParaRPr lang="en-US" dirty="0">
              <a:solidFill>
                <a:schemeClr val="bg1"/>
              </a:solidFill>
            </a:endParaRPr>
          </a:p>
        </p:txBody>
      </p:sp>
      <p:sp>
        <p:nvSpPr>
          <p:cNvPr id="2" name="Title 1"/>
          <p:cNvSpPr>
            <a:spLocks noGrp="1"/>
          </p:cNvSpPr>
          <p:nvPr>
            <p:ph type="ctrTitle"/>
          </p:nvPr>
        </p:nvSpPr>
        <p:spPr>
          <a:xfrm>
            <a:off x="1524000" y="535259"/>
            <a:ext cx="9144000" cy="3833348"/>
          </a:xfrm>
        </p:spPr>
        <p:txBody>
          <a:bodyPr>
            <a:normAutofit/>
          </a:bodyPr>
          <a:lstStyle/>
          <a:p>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“Baskets to Pallets”: </a:t>
            </a:r>
            <a:br>
              <a:rPr lang="en-US" dirty="0" smtClean="0">
                <a:latin typeface="Candara" panose="020E0502030303020204" pitchFamily="34" charset="0"/>
              </a:rPr>
            </a:br>
            <a:r>
              <a:rPr lang="en-US" sz="4400" dirty="0" smtClean="0">
                <a:latin typeface="Candara" panose="020E0502030303020204" pitchFamily="34" charset="0"/>
              </a:rPr>
              <a:t>Preparing Small and Mid-size Farmers to Enter Larger Markets</a:t>
            </a:r>
            <a:endParaRPr lang="en-US" sz="4400" dirty="0">
              <a:latin typeface="Candara" panose="020E0502030303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638" y="5492609"/>
            <a:ext cx="1353014" cy="12026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8497" y="5541413"/>
            <a:ext cx="1623587" cy="10522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652" y="5541413"/>
            <a:ext cx="3449134" cy="977411"/>
          </a:xfrm>
          <a:prstGeom prst="rect">
            <a:avLst/>
          </a:prstGeom>
        </p:spPr>
      </p:pic>
    </p:spTree>
    <p:extLst>
      <p:ext uri="{BB962C8B-B14F-4D97-AF65-F5344CB8AC3E}">
        <p14:creationId xmlns:p14="http://schemas.microsoft.com/office/powerpoint/2010/main" val="1632866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07616" y="576079"/>
            <a:ext cx="6423102" cy="1077218"/>
          </a:xfrm>
          <a:prstGeom prst="rect">
            <a:avLst/>
          </a:prstGeom>
          <a:noFill/>
        </p:spPr>
        <p:txBody>
          <a:bodyPr wrap="square" rtlCol="0">
            <a:spAutoFit/>
          </a:bodyPr>
          <a:lstStyle/>
          <a:p>
            <a:r>
              <a:rPr lang="en-US" sz="3200" b="1" dirty="0" smtClean="0">
                <a:latin typeface="Candara" panose="020E0502030303020204" pitchFamily="34" charset="0"/>
              </a:rPr>
              <a:t>Common Collaboration Challenges/Activity (25mins)</a:t>
            </a:r>
            <a:endParaRPr lang="en-US" sz="3200" b="1" dirty="0">
              <a:latin typeface="Candara" panose="020E0502030303020204" pitchFamily="34" charset="0"/>
            </a:endParaRPr>
          </a:p>
        </p:txBody>
      </p:sp>
      <p:sp>
        <p:nvSpPr>
          <p:cNvPr id="9" name="TextBox 8"/>
          <p:cNvSpPr txBox="1"/>
          <p:nvPr/>
        </p:nvSpPr>
        <p:spPr>
          <a:xfrm>
            <a:off x="207616" y="1653297"/>
            <a:ext cx="623353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ndara" panose="020E0502030303020204" pitchFamily="34" charset="0"/>
              </a:rPr>
              <a:t>Small Group Discussions:</a:t>
            </a:r>
          </a:p>
          <a:p>
            <a:pPr marL="742950" lvl="1" indent="-285750">
              <a:buFont typeface="Arial" panose="020B0604020202020204" pitchFamily="34" charset="0"/>
              <a:buChar char="•"/>
            </a:pPr>
            <a:r>
              <a:rPr lang="en-US" sz="2000" dirty="0" smtClean="0">
                <a:latin typeface="Candara" panose="020E0502030303020204" pitchFamily="34" charset="0"/>
              </a:rPr>
              <a:t>Matching the Needs of the Buyer with the Capacity of the Collaborative</a:t>
            </a:r>
            <a:endParaRPr lang="en-US" sz="2000" dirty="0">
              <a:latin typeface="Candara" panose="020E0502030303020204" pitchFamily="34" charset="0"/>
            </a:endParaRPr>
          </a:p>
          <a:p>
            <a:pPr marL="742950" lvl="1" indent="-285750">
              <a:buFont typeface="Arial" panose="020B0604020202020204" pitchFamily="34" charset="0"/>
              <a:buChar char="•"/>
            </a:pPr>
            <a:r>
              <a:rPr lang="en-US" sz="2000" dirty="0" smtClean="0">
                <a:latin typeface="Candara" panose="020E0502030303020204" pitchFamily="34" charset="0"/>
              </a:rPr>
              <a:t>Inadequate post-harvest handling</a:t>
            </a:r>
          </a:p>
          <a:p>
            <a:pPr marL="742950" lvl="1" indent="-285750">
              <a:buFont typeface="Arial" panose="020B0604020202020204" pitchFamily="34" charset="0"/>
              <a:buChar char="•"/>
            </a:pPr>
            <a:r>
              <a:rPr lang="en-US" sz="2000" dirty="0" smtClean="0">
                <a:latin typeface="Candara" panose="020E0502030303020204" pitchFamily="34" charset="0"/>
              </a:rPr>
              <a:t>Lack of money/group dynamics</a:t>
            </a:r>
          </a:p>
          <a:p>
            <a:pPr marL="742950" lvl="1" indent="-285750">
              <a:buFont typeface="Arial" panose="020B0604020202020204" pitchFamily="34" charset="0"/>
              <a:buChar char="•"/>
            </a:pPr>
            <a:r>
              <a:rPr lang="en-US" sz="2000" dirty="0" smtClean="0">
                <a:latin typeface="Candara" panose="020E0502030303020204" pitchFamily="34" charset="0"/>
              </a:rPr>
              <a:t>Variability in certification &amp; credentials</a:t>
            </a:r>
          </a:p>
          <a:p>
            <a:pPr marL="742950" lvl="1" indent="-285750">
              <a:buFont typeface="Arial" panose="020B0604020202020204" pitchFamily="34" charset="0"/>
              <a:buChar char="•"/>
            </a:pPr>
            <a:endParaRPr lang="en-US" sz="2000" dirty="0">
              <a:latin typeface="Candara" panose="020E0502030303020204" pitchFamily="34" charset="0"/>
            </a:endParaRPr>
          </a:p>
          <a:p>
            <a:pPr marL="742950" lvl="1" indent="-285750">
              <a:buFont typeface="Arial" panose="020B0604020202020204" pitchFamily="34" charset="0"/>
              <a:buChar char="•"/>
            </a:pPr>
            <a:r>
              <a:rPr lang="en-US" sz="2000" dirty="0" smtClean="0">
                <a:latin typeface="Candara" panose="020E0502030303020204" pitchFamily="34" charset="0"/>
              </a:rPr>
              <a:t>Each group can pick a challenge and discuss an approach, or approaches, that a group of farms could set in place to ensure long-term success.</a:t>
            </a:r>
          </a:p>
          <a:p>
            <a:pPr marL="742950" lvl="1" indent="-285750">
              <a:buFont typeface="Arial" panose="020B0604020202020204" pitchFamily="34" charset="0"/>
              <a:buChar char="•"/>
            </a:pPr>
            <a:r>
              <a:rPr lang="en-US" sz="2000" dirty="0" smtClean="0">
                <a:latin typeface="Candara" panose="020E0502030303020204" pitchFamily="34" charset="0"/>
              </a:rPr>
              <a:t>Then each group can share with the larger group to get other insight/input.</a:t>
            </a:r>
            <a:endParaRPr lang="en-US" sz="2000" dirty="0">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6855891" y="2102156"/>
            <a:ext cx="5336109" cy="4002082"/>
          </a:xfrm>
          <a:prstGeom prst="rect">
            <a:avLst/>
          </a:prstGeom>
        </p:spPr>
      </p:pic>
      <p:sp>
        <p:nvSpPr>
          <p:cNvPr id="3" name="Rectangle 2"/>
          <p:cNvSpPr/>
          <p:nvPr/>
        </p:nvSpPr>
        <p:spPr>
          <a:xfrm>
            <a:off x="6096000" y="6104238"/>
            <a:ext cx="6096000" cy="461665"/>
          </a:xfrm>
          <a:prstGeom prst="rect">
            <a:avLst/>
          </a:prstGeom>
        </p:spPr>
        <p:txBody>
          <a:bodyPr>
            <a:spAutoFit/>
          </a:bodyPr>
          <a:lstStyle/>
          <a:p>
            <a:pPr lvl="0" algn="r"/>
            <a:r>
              <a:rPr lang="en-US" sz="1200" b="1" i="1" dirty="0" smtClean="0">
                <a:solidFill>
                  <a:prstClr val="black"/>
                </a:solidFill>
              </a:rPr>
              <a:t>Country Wagon Produce (Maine, NY) supports NYS farms by selling their products in her farm store. Photo courtesy </a:t>
            </a:r>
            <a:r>
              <a:rPr lang="en-US" sz="1200" b="1" i="1">
                <a:solidFill>
                  <a:prstClr val="black"/>
                </a:solidFill>
              </a:rPr>
              <a:t>of </a:t>
            </a:r>
            <a:r>
              <a:rPr lang="en-US" sz="1200" b="1" i="1">
                <a:solidFill>
                  <a:prstClr val="black"/>
                </a:solidFill>
                <a:hlinkClick r:id="rId4"/>
              </a:rPr>
              <a:t>http://www.countrywagon1.com</a:t>
            </a:r>
            <a:r>
              <a:rPr lang="en-US" sz="1200" b="1" i="1" smtClean="0">
                <a:solidFill>
                  <a:prstClr val="black"/>
                </a:solidFill>
                <a:hlinkClick r:id="rId4"/>
              </a:rPr>
              <a:t>/</a:t>
            </a:r>
            <a:r>
              <a:rPr lang="en-US" sz="1200" b="1" i="1" smtClean="0">
                <a:solidFill>
                  <a:prstClr val="black"/>
                </a:solidFill>
              </a:rPr>
              <a:t> </a:t>
            </a:r>
            <a:endParaRPr lang="en-US" sz="1200" b="1" i="1" dirty="0">
              <a:solidFill>
                <a:prstClr val="black"/>
              </a:solidFill>
            </a:endParaRPr>
          </a:p>
        </p:txBody>
      </p:sp>
    </p:spTree>
    <p:extLst>
      <p:ext uri="{BB962C8B-B14F-4D97-AF65-F5344CB8AC3E}">
        <p14:creationId xmlns:p14="http://schemas.microsoft.com/office/powerpoint/2010/main" val="208916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222380" y="93309"/>
            <a:ext cx="5860763" cy="5995257"/>
          </a:xfrm>
          <a:solidFill>
            <a:schemeClr val="bg1"/>
          </a:solidFill>
        </p:spPr>
        <p:txBody>
          <a:bodyPr/>
          <a:lstStyle/>
          <a:p>
            <a:r>
              <a:rPr lang="en-US" dirty="0" smtClean="0">
                <a:solidFill>
                  <a:schemeClr val="bg1"/>
                </a:solidFill>
              </a:rPr>
              <a:t>test</a:t>
            </a:r>
            <a:endParaRPr lang="en-US" dirty="0">
              <a:solidFill>
                <a:schemeClr val="bg1"/>
              </a:solidFill>
            </a:endParaRPr>
          </a:p>
        </p:txBody>
      </p:sp>
      <p:sp>
        <p:nvSpPr>
          <p:cNvPr id="2" name="Title 1"/>
          <p:cNvSpPr>
            <a:spLocks noGrp="1"/>
          </p:cNvSpPr>
          <p:nvPr>
            <p:ph type="ctrTitle"/>
          </p:nvPr>
        </p:nvSpPr>
        <p:spPr>
          <a:xfrm>
            <a:off x="431180" y="278780"/>
            <a:ext cx="5478966" cy="6266986"/>
          </a:xfrm>
        </p:spPr>
        <p:txBody>
          <a:bodyPr>
            <a:normAutofit/>
          </a:bodyPr>
          <a:lstStyle/>
          <a:p>
            <a:pPr algn="l"/>
            <a:r>
              <a:rPr lang="en-US" sz="2700" dirty="0" smtClean="0">
                <a:latin typeface="Candara" panose="020E0502030303020204" pitchFamily="34" charset="0"/>
              </a:rPr>
              <a:t>Module 2.3 </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b="1" dirty="0" smtClean="0">
                <a:latin typeface="Candara" panose="020E0502030303020204" pitchFamily="34" charset="0"/>
              </a:rPr>
              <a:t>Collaborative Marketing</a:t>
            </a:r>
            <a:r>
              <a:rPr lang="en-US" dirty="0" smtClean="0">
                <a:latin typeface="Candara" panose="020E0502030303020204" pitchFamily="34" charset="0"/>
              </a:rPr>
              <a:t/>
            </a:r>
            <a:br>
              <a:rPr lang="en-US" dirty="0" smtClean="0">
                <a:latin typeface="Candara" panose="020E0502030303020204" pitchFamily="34" charset="0"/>
              </a:rPr>
            </a:br>
            <a:r>
              <a:rPr lang="en-US" dirty="0">
                <a:latin typeface="Candara" panose="020E0502030303020204" pitchFamily="34" charset="0"/>
              </a:rPr>
              <a:t/>
            </a:r>
            <a:br>
              <a:rPr lang="en-US" dirty="0">
                <a:latin typeface="Candara" panose="020E0502030303020204" pitchFamily="34" charset="0"/>
              </a:rPr>
            </a:br>
            <a:r>
              <a:rPr lang="en-US" sz="2200" i="1" dirty="0" smtClean="0">
                <a:latin typeface="Candara" panose="020E0502030303020204" pitchFamily="34" charset="0"/>
              </a:rPr>
              <a:t>This </a:t>
            </a:r>
            <a:r>
              <a:rPr lang="en-US" sz="2200" i="1" dirty="0" err="1" smtClean="0">
                <a:latin typeface="Candara" panose="020E0502030303020204" pitchFamily="34" charset="0"/>
              </a:rPr>
              <a:t>powerpoint</a:t>
            </a:r>
            <a:r>
              <a:rPr lang="en-US" sz="2200" i="1" dirty="0" smtClean="0">
                <a:latin typeface="Candara" panose="020E0502030303020204" pitchFamily="34" charset="0"/>
              </a:rPr>
              <a:t> presentation is a companion resource to the curriculum </a:t>
            </a:r>
            <a:r>
              <a:rPr lang="en-US" sz="2200" b="1" i="1" dirty="0" smtClean="0">
                <a:latin typeface="Candara" panose="020E0502030303020204" pitchFamily="34" charset="0"/>
              </a:rPr>
              <a:t>“Baskets to Pallets”</a:t>
            </a:r>
            <a:r>
              <a:rPr lang="en-US" sz="2200" i="1" dirty="0" smtClean="0">
                <a:latin typeface="Candara" panose="020E0502030303020204" pitchFamily="34" charset="0"/>
              </a:rPr>
              <a:t> available for download at </a:t>
            </a:r>
            <a:r>
              <a:rPr lang="en-US" sz="2200" i="1" dirty="0" smtClean="0">
                <a:latin typeface="Candara" panose="020E0502030303020204" pitchFamily="34" charset="0"/>
                <a:hlinkClick r:id="rId3"/>
              </a:rPr>
              <a:t>www.insertwebsitehere.com</a:t>
            </a:r>
            <a:r>
              <a:rPr lang="en-US" sz="2200" i="1" dirty="0" smtClean="0">
                <a:latin typeface="Candara" panose="020E0502030303020204" pitchFamily="34" charset="0"/>
              </a:rPr>
              <a:t> </a:t>
            </a:r>
            <a:br>
              <a:rPr lang="en-US" sz="2200" i="1" dirty="0" smtClean="0">
                <a:latin typeface="Candara" panose="020E0502030303020204" pitchFamily="34" charset="0"/>
              </a:rPr>
            </a:br>
            <a:r>
              <a:rPr lang="en-US" sz="2200" i="1" dirty="0">
                <a:latin typeface="Candara" panose="020E0502030303020204" pitchFamily="34" charset="0"/>
              </a:rPr>
              <a:t/>
            </a:r>
            <a:br>
              <a:rPr lang="en-US" sz="2200" i="1" dirty="0">
                <a:latin typeface="Candara" panose="020E0502030303020204" pitchFamily="34" charset="0"/>
              </a:rPr>
            </a:br>
            <a:r>
              <a:rPr lang="en-US" sz="1800" i="1" dirty="0" smtClean="0">
                <a:latin typeface="Candara" panose="020E0502030303020204" pitchFamily="34" charset="0"/>
              </a:rPr>
              <a:t>Please see ‘Module 2 – Marketing’ for additional teaching resources.</a:t>
            </a:r>
            <a:endParaRPr lang="en-US" sz="1800" i="1" dirty="0">
              <a:latin typeface="Candara" panose="020E0502030303020204" pitchFamily="34" charset="0"/>
            </a:endParaRPr>
          </a:p>
        </p:txBody>
      </p:sp>
      <p:sp>
        <p:nvSpPr>
          <p:cNvPr id="8" name="TextBox 7"/>
          <p:cNvSpPr txBox="1"/>
          <p:nvPr/>
        </p:nvSpPr>
        <p:spPr>
          <a:xfrm>
            <a:off x="6764693" y="6171350"/>
            <a:ext cx="5051727" cy="461665"/>
          </a:xfrm>
          <a:prstGeom prst="rect">
            <a:avLst/>
          </a:prstGeom>
          <a:noFill/>
        </p:spPr>
        <p:txBody>
          <a:bodyPr wrap="square" rtlCol="0">
            <a:spAutoFit/>
          </a:bodyPr>
          <a:lstStyle/>
          <a:p>
            <a:pPr algn="r"/>
            <a:r>
              <a:rPr lang="en-US" sz="1200" b="1" i="1" dirty="0" smtClean="0"/>
              <a:t>Rosie’s Beef, LLC in </a:t>
            </a:r>
            <a:r>
              <a:rPr lang="en-US" sz="1200" b="1" i="1" dirty="0"/>
              <a:t>Granville, </a:t>
            </a:r>
            <a:r>
              <a:rPr lang="en-US" sz="1200" b="1" i="1" dirty="0" smtClean="0"/>
              <a:t>NY is a member of the Adirondack Grazers Cooperative.  </a:t>
            </a:r>
            <a:r>
              <a:rPr lang="en-US" sz="1200" b="1" i="1" dirty="0"/>
              <a:t>Photo courtesy </a:t>
            </a:r>
            <a:r>
              <a:rPr lang="en-US" sz="1200" b="1" i="1" dirty="0">
                <a:hlinkClick r:id="rId4"/>
              </a:rPr>
              <a:t>http://www.grazersfilm.com/our-farmers</a:t>
            </a:r>
            <a:r>
              <a:rPr lang="en-US" sz="1200" b="1" i="1" dirty="0" smtClean="0">
                <a:hlinkClick r:id="rId4"/>
              </a:rPr>
              <a:t>/</a:t>
            </a:r>
            <a:endParaRPr lang="en-US" sz="1200" b="1" i="1" dirty="0" smtClean="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72" r="35219"/>
          <a:stretch/>
        </p:blipFill>
        <p:spPr>
          <a:xfrm>
            <a:off x="6311591" y="166794"/>
            <a:ext cx="5687121" cy="5840250"/>
          </a:xfrm>
          <a:prstGeom prst="rect">
            <a:avLst/>
          </a:prstGeom>
        </p:spPr>
      </p:pic>
    </p:spTree>
    <p:extLst>
      <p:ext uri="{BB962C8B-B14F-4D97-AF65-F5344CB8AC3E}">
        <p14:creationId xmlns:p14="http://schemas.microsoft.com/office/powerpoint/2010/main" val="163814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0361" y="591027"/>
            <a:ext cx="11440850" cy="584775"/>
          </a:xfrm>
          <a:prstGeom prst="rect">
            <a:avLst/>
          </a:prstGeom>
          <a:noFill/>
        </p:spPr>
        <p:txBody>
          <a:bodyPr wrap="square" rtlCol="0">
            <a:spAutoFit/>
          </a:bodyPr>
          <a:lstStyle/>
          <a:p>
            <a:pPr algn="ctr"/>
            <a:r>
              <a:rPr lang="en-US" sz="3200" b="1" dirty="0" smtClean="0">
                <a:latin typeface="Candara" panose="020E0502030303020204" pitchFamily="34" charset="0"/>
              </a:rPr>
              <a:t>Collaborative Marketing ≠ Cooperative Marketing</a:t>
            </a:r>
            <a:endParaRPr lang="en-US" sz="3200" b="1" dirty="0">
              <a:latin typeface="Candara" panose="020E0502030303020204" pitchFamily="34" charset="0"/>
            </a:endParaRPr>
          </a:p>
        </p:txBody>
      </p:sp>
      <p:sp>
        <p:nvSpPr>
          <p:cNvPr id="3" name="TextBox 2"/>
          <p:cNvSpPr txBox="1"/>
          <p:nvPr/>
        </p:nvSpPr>
        <p:spPr>
          <a:xfrm>
            <a:off x="321276" y="1694785"/>
            <a:ext cx="11504140" cy="2554545"/>
          </a:xfrm>
          <a:prstGeom prst="rect">
            <a:avLst/>
          </a:prstGeom>
          <a:noFill/>
        </p:spPr>
        <p:txBody>
          <a:bodyPr wrap="square" rtlCol="0">
            <a:spAutoFit/>
          </a:bodyPr>
          <a:lstStyle/>
          <a:p>
            <a:r>
              <a:rPr lang="en-US" sz="2000" dirty="0"/>
              <a:t>Cooperatives are businesses owned and controlled by the people who use them. Cooperatives differ from other businesses because they are member owned and operate for the mutual benefit of members. Like other businesses, most cooperatives are incorporated under State law</a:t>
            </a:r>
            <a:r>
              <a:rPr lang="en-US" sz="2000" dirty="0" smtClean="0"/>
              <a:t>. (National Council of Farmer Cooperatives)</a:t>
            </a:r>
          </a:p>
          <a:p>
            <a:r>
              <a:rPr lang="en-US" sz="2000" dirty="0"/>
              <a:t>	</a:t>
            </a:r>
            <a:r>
              <a:rPr lang="en-US" sz="2000" dirty="0" smtClean="0"/>
              <a:t>- Types: Marketing, Bargaining, Supply, Credit</a:t>
            </a:r>
          </a:p>
          <a:p>
            <a:endParaRPr lang="en-US" sz="2000" dirty="0"/>
          </a:p>
          <a:p>
            <a:r>
              <a:rPr lang="en-US" sz="2000" dirty="0"/>
              <a:t>Collaborative Marketing, in a nutshell, is the process of sharing resources to increase leads, brand, and influence</a:t>
            </a:r>
            <a:r>
              <a:rPr lang="en-US" sz="2000" dirty="0" smtClean="0"/>
              <a:t>. (Forbes Magazine)</a:t>
            </a:r>
            <a:endParaRPr lang="en-US" sz="2000" dirty="0"/>
          </a:p>
        </p:txBody>
      </p:sp>
    </p:spTree>
    <p:extLst>
      <p:ext uri="{BB962C8B-B14F-4D97-AF65-F5344CB8AC3E}">
        <p14:creationId xmlns:p14="http://schemas.microsoft.com/office/powerpoint/2010/main" val="426916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0361" y="591027"/>
            <a:ext cx="6144322" cy="1077218"/>
          </a:xfrm>
          <a:prstGeom prst="rect">
            <a:avLst/>
          </a:prstGeom>
          <a:noFill/>
        </p:spPr>
        <p:txBody>
          <a:bodyPr wrap="square" rtlCol="0">
            <a:spAutoFit/>
          </a:bodyPr>
          <a:lstStyle/>
          <a:p>
            <a:r>
              <a:rPr lang="en-US" sz="3200" b="1" dirty="0" smtClean="0">
                <a:latin typeface="Candara" panose="020E0502030303020204" pitchFamily="34" charset="0"/>
              </a:rPr>
              <a:t>Who, Why &amp; What of Collaborative Marketing</a:t>
            </a:r>
            <a:endParaRPr lang="en-US" sz="3200" b="1" dirty="0">
              <a:latin typeface="Candara" panose="020E0502030303020204" pitchFamily="34" charset="0"/>
            </a:endParaRPr>
          </a:p>
        </p:txBody>
      </p:sp>
      <p:sp>
        <p:nvSpPr>
          <p:cNvPr id="9" name="TextBox 8"/>
          <p:cNvSpPr txBox="1"/>
          <p:nvPr/>
        </p:nvSpPr>
        <p:spPr>
          <a:xfrm>
            <a:off x="195146" y="1971357"/>
            <a:ext cx="5904571"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ndara" panose="020E0502030303020204" pitchFamily="34" charset="0"/>
              </a:rPr>
              <a:t>Who:</a:t>
            </a:r>
          </a:p>
          <a:p>
            <a:pPr marL="742950" lvl="1" indent="-285750">
              <a:buFont typeface="Arial" panose="020B0604020202020204" pitchFamily="34" charset="0"/>
              <a:buChar char="•"/>
            </a:pPr>
            <a:r>
              <a:rPr lang="en-US" sz="2000" dirty="0" smtClean="0">
                <a:latin typeface="Candara" panose="020E0502030303020204" pitchFamily="34" charset="0"/>
              </a:rPr>
              <a:t>Who is exploring forming a relationship</a:t>
            </a:r>
          </a:p>
          <a:p>
            <a:pPr marL="285750" indent="-285750">
              <a:buFont typeface="Arial" panose="020B0604020202020204" pitchFamily="34" charset="0"/>
              <a:buChar char="•"/>
            </a:pPr>
            <a:r>
              <a:rPr lang="en-US" sz="2000" dirty="0" smtClean="0">
                <a:latin typeface="Candara" panose="020E0502030303020204" pitchFamily="34" charset="0"/>
              </a:rPr>
              <a:t>Why:</a:t>
            </a:r>
          </a:p>
          <a:p>
            <a:pPr marL="742950" lvl="1" indent="-285750">
              <a:buFont typeface="Arial" panose="020B0604020202020204" pitchFamily="34" charset="0"/>
              <a:buChar char="•"/>
            </a:pPr>
            <a:r>
              <a:rPr lang="en-US" sz="2000" dirty="0" smtClean="0">
                <a:latin typeface="Candara" panose="020E0502030303020204" pitchFamily="34" charset="0"/>
              </a:rPr>
              <a:t>Reasons for collaborative marketing:</a:t>
            </a:r>
          </a:p>
          <a:p>
            <a:pPr marL="1200150" lvl="2" indent="-285750">
              <a:buFont typeface="Arial" panose="020B0604020202020204" pitchFamily="34" charset="0"/>
              <a:buChar char="•"/>
            </a:pPr>
            <a:r>
              <a:rPr lang="en-US" sz="2000" dirty="0" smtClean="0">
                <a:latin typeface="Candara" panose="020E0502030303020204" pitchFamily="34" charset="0"/>
              </a:rPr>
              <a:t>Reduce time &amp; marketing expenses</a:t>
            </a:r>
          </a:p>
          <a:p>
            <a:pPr marL="1200150" lvl="2" indent="-285750">
              <a:buFont typeface="Arial" panose="020B0604020202020204" pitchFamily="34" charset="0"/>
              <a:buChar char="•"/>
            </a:pPr>
            <a:r>
              <a:rPr lang="en-US" sz="2000" dirty="0" smtClean="0">
                <a:latin typeface="Candara" panose="020E0502030303020204" pitchFamily="34" charset="0"/>
              </a:rPr>
              <a:t>Ability to sell larger amounts of product to a single buyer</a:t>
            </a:r>
          </a:p>
          <a:p>
            <a:pPr marL="1200150" lvl="2" indent="-285750">
              <a:buFont typeface="Arial" panose="020B0604020202020204" pitchFamily="34" charset="0"/>
              <a:buChar char="•"/>
            </a:pPr>
            <a:r>
              <a:rPr lang="en-US" sz="2000" dirty="0" smtClean="0">
                <a:latin typeface="Candara" panose="020E0502030303020204" pitchFamily="34" charset="0"/>
              </a:rPr>
              <a:t>Maintain product availability</a:t>
            </a:r>
          </a:p>
          <a:p>
            <a:pPr marL="1200150" lvl="2" indent="-285750">
              <a:buFont typeface="Arial" panose="020B0604020202020204" pitchFamily="34" charset="0"/>
              <a:buChar char="•"/>
            </a:pPr>
            <a:r>
              <a:rPr lang="en-US" sz="2000" dirty="0" smtClean="0">
                <a:latin typeface="Candara" panose="020E0502030303020204" pitchFamily="34" charset="0"/>
              </a:rPr>
              <a:t>Buyer expectations for product quantities</a:t>
            </a:r>
          </a:p>
          <a:p>
            <a:pPr marL="1200150" lvl="2" indent="-285750">
              <a:buFont typeface="Arial" panose="020B0604020202020204" pitchFamily="34" charset="0"/>
              <a:buChar char="•"/>
            </a:pPr>
            <a:r>
              <a:rPr lang="en-US" sz="2000" dirty="0" smtClean="0">
                <a:latin typeface="Candara" panose="020E0502030303020204" pitchFamily="34" charset="0"/>
              </a:rPr>
              <a:t>Other?</a:t>
            </a:r>
          </a:p>
          <a:p>
            <a:pPr marL="285750" indent="-285750">
              <a:buFont typeface="Arial" panose="020B0604020202020204" pitchFamily="34" charset="0"/>
              <a:buChar char="•"/>
            </a:pPr>
            <a:r>
              <a:rPr lang="en-US" sz="2000" dirty="0" smtClean="0">
                <a:latin typeface="Candara" panose="020E0502030303020204" pitchFamily="34" charset="0"/>
              </a:rPr>
              <a:t>What:</a:t>
            </a:r>
          </a:p>
          <a:p>
            <a:pPr marL="742950" lvl="1" indent="-285750">
              <a:buFont typeface="Arial" panose="020B0604020202020204" pitchFamily="34" charset="0"/>
              <a:buChar char="•"/>
            </a:pPr>
            <a:r>
              <a:rPr lang="en-US" sz="2000" dirty="0" smtClean="0">
                <a:latin typeface="Candara" panose="020E0502030303020204" pitchFamily="34" charset="0"/>
              </a:rPr>
              <a:t>One product or many products</a:t>
            </a:r>
          </a:p>
          <a:p>
            <a:pPr marL="742950" lvl="1" indent="-285750">
              <a:buFont typeface="Arial" panose="020B0604020202020204" pitchFamily="34" charset="0"/>
              <a:buChar char="•"/>
            </a:pPr>
            <a:r>
              <a:rPr lang="en-US" sz="2000" dirty="0" smtClean="0">
                <a:latin typeface="Candara" panose="020E0502030303020204" pitchFamily="34" charset="0"/>
              </a:rPr>
              <a:t>Specifics should be documented, included quantity, price, grade, </a:t>
            </a:r>
            <a:r>
              <a:rPr lang="en-US" sz="2000" dirty="0" err="1" smtClean="0">
                <a:latin typeface="Candara" panose="020E0502030303020204" pitchFamily="34" charset="0"/>
              </a:rPr>
              <a:t>etc</a:t>
            </a:r>
            <a:r>
              <a:rPr lang="en-US" sz="2000" dirty="0" smtClean="0">
                <a:latin typeface="Candara" panose="020E0502030303020204" pitchFamily="34" charset="0"/>
              </a:rPr>
              <a:t>…</a:t>
            </a:r>
          </a:p>
        </p:txBody>
      </p:sp>
      <p:sp>
        <p:nvSpPr>
          <p:cNvPr id="8" name="Subtitle 6"/>
          <p:cNvSpPr>
            <a:spLocks noGrp="1"/>
          </p:cNvSpPr>
          <p:nvPr>
            <p:ph type="subTitle" idx="1"/>
          </p:nvPr>
        </p:nvSpPr>
        <p:spPr>
          <a:xfrm>
            <a:off x="6523463" y="93310"/>
            <a:ext cx="5559680" cy="3965734"/>
          </a:xfrm>
          <a:solidFill>
            <a:schemeClr val="bg1"/>
          </a:solidFill>
        </p:spPr>
        <p:txBody>
          <a:bodyPr/>
          <a:lstStyle/>
          <a:p>
            <a:r>
              <a:rPr lang="en-US" dirty="0" smtClean="0">
                <a:solidFill>
                  <a:schemeClr val="bg1"/>
                </a:solidFill>
              </a:rPr>
              <a:t>test</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873" y="167269"/>
            <a:ext cx="5361481" cy="3780263"/>
          </a:xfrm>
          <a:prstGeom prst="rect">
            <a:avLst/>
          </a:prstGeom>
        </p:spPr>
      </p:pic>
      <p:sp>
        <p:nvSpPr>
          <p:cNvPr id="11" name="TextBox 10"/>
          <p:cNvSpPr txBox="1"/>
          <p:nvPr/>
        </p:nvSpPr>
        <p:spPr>
          <a:xfrm>
            <a:off x="7031416" y="4171959"/>
            <a:ext cx="5051727" cy="646331"/>
          </a:xfrm>
          <a:prstGeom prst="rect">
            <a:avLst/>
          </a:prstGeom>
          <a:noFill/>
        </p:spPr>
        <p:txBody>
          <a:bodyPr wrap="square" rtlCol="0">
            <a:spAutoFit/>
          </a:bodyPr>
          <a:lstStyle/>
          <a:p>
            <a:pPr algn="r"/>
            <a:r>
              <a:rPr lang="en-US" sz="1200" b="1" i="1" dirty="0"/>
              <a:t>The Full Plate Farm Collective is a multi-farm CSA in the Ithaca, NY area comprised of founding members Remembrance Farm and Stick &amp; Stone Farm  Photo courtesy </a:t>
            </a:r>
            <a:r>
              <a:rPr lang="en-US" sz="1200" b="1" i="1" dirty="0">
                <a:hlinkClick r:id="rId4"/>
              </a:rPr>
              <a:t>http://www.localharvest.org</a:t>
            </a:r>
            <a:r>
              <a:rPr lang="en-US" sz="1200" b="1" i="1" dirty="0" smtClean="0">
                <a:hlinkClick r:id="rId4"/>
              </a:rPr>
              <a:t>/</a:t>
            </a:r>
            <a:r>
              <a:rPr lang="en-US" sz="1200" b="1" i="1" dirty="0" smtClean="0"/>
              <a:t> </a:t>
            </a:r>
          </a:p>
        </p:txBody>
      </p:sp>
    </p:spTree>
    <p:extLst>
      <p:ext uri="{BB962C8B-B14F-4D97-AF65-F5344CB8AC3E}">
        <p14:creationId xmlns:p14="http://schemas.microsoft.com/office/powerpoint/2010/main" val="31194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5661" y="615741"/>
            <a:ext cx="7892728" cy="584775"/>
          </a:xfrm>
          <a:prstGeom prst="rect">
            <a:avLst/>
          </a:prstGeom>
          <a:noFill/>
        </p:spPr>
        <p:txBody>
          <a:bodyPr wrap="square" rtlCol="0">
            <a:spAutoFit/>
          </a:bodyPr>
          <a:lstStyle/>
          <a:p>
            <a:r>
              <a:rPr lang="en-US" sz="3200" b="1" dirty="0" smtClean="0">
                <a:latin typeface="Candara" panose="020E0502030303020204" pitchFamily="34" charset="0"/>
              </a:rPr>
              <a:t>When &amp; How of Collaborative Marketing</a:t>
            </a:r>
            <a:endParaRPr lang="en-US" sz="3200" b="1" dirty="0">
              <a:latin typeface="Candara" panose="020E0502030303020204" pitchFamily="34" charset="0"/>
            </a:endParaRPr>
          </a:p>
        </p:txBody>
      </p:sp>
      <p:sp>
        <p:nvSpPr>
          <p:cNvPr id="9" name="TextBox 8"/>
          <p:cNvSpPr txBox="1"/>
          <p:nvPr/>
        </p:nvSpPr>
        <p:spPr>
          <a:xfrm>
            <a:off x="225661" y="1330131"/>
            <a:ext cx="6233531"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ndara" panose="020E0502030303020204" pitchFamily="34" charset="0"/>
              </a:rPr>
              <a:t>When:</a:t>
            </a:r>
            <a:endParaRPr lang="en-US" sz="2000" dirty="0">
              <a:latin typeface="Candara" panose="020E0502030303020204" pitchFamily="34" charset="0"/>
            </a:endParaRPr>
          </a:p>
          <a:p>
            <a:pPr marL="742950" lvl="1" indent="-285750">
              <a:buFont typeface="Arial" panose="020B0604020202020204" pitchFamily="34" charset="0"/>
              <a:buChar char="•"/>
            </a:pPr>
            <a:r>
              <a:rPr lang="en-US" sz="2000" dirty="0" smtClean="0">
                <a:latin typeface="Candara" panose="020E0502030303020204" pitchFamily="34" charset="0"/>
              </a:rPr>
              <a:t>Formal relationship with start &amp; end dates, or just an informal relationship with start date</a:t>
            </a:r>
          </a:p>
          <a:p>
            <a:pPr marL="742950" lvl="1" indent="-285750">
              <a:buFont typeface="Arial" panose="020B0604020202020204" pitchFamily="34" charset="0"/>
              <a:buChar char="•"/>
            </a:pPr>
            <a:r>
              <a:rPr lang="en-US" sz="2000" dirty="0" smtClean="0">
                <a:latin typeface="Candara" panose="020E0502030303020204" pitchFamily="34" charset="0"/>
              </a:rPr>
              <a:t>Need for formal agreements in case of disagreements and/or renewal</a:t>
            </a:r>
          </a:p>
          <a:p>
            <a:pPr lvl="1"/>
            <a:endParaRPr lang="en-US" sz="2000" dirty="0">
              <a:latin typeface="Candara" panose="020E0502030303020204" pitchFamily="34" charset="0"/>
            </a:endParaRPr>
          </a:p>
          <a:p>
            <a:pPr marL="285750" indent="-285750">
              <a:buFont typeface="Arial" panose="020B0604020202020204" pitchFamily="34" charset="0"/>
              <a:buChar char="•"/>
            </a:pPr>
            <a:r>
              <a:rPr lang="en-US" sz="2000" dirty="0" smtClean="0">
                <a:latin typeface="Candara" panose="020E0502030303020204" pitchFamily="34" charset="0"/>
              </a:rPr>
              <a:t>How:</a:t>
            </a:r>
          </a:p>
          <a:p>
            <a:pPr marL="742950" lvl="1" indent="-285750">
              <a:buFont typeface="Arial" panose="020B0604020202020204" pitchFamily="34" charset="0"/>
              <a:buChar char="•"/>
            </a:pPr>
            <a:r>
              <a:rPr lang="en-US" sz="2000" dirty="0" smtClean="0">
                <a:latin typeface="Candara" panose="020E0502030303020204" pitchFamily="34" charset="0"/>
              </a:rPr>
              <a:t>Many options depending on who the end buyer is. For wholesale the following are the recommended options:</a:t>
            </a:r>
          </a:p>
          <a:p>
            <a:pPr marL="1200150" lvl="2" indent="-285750">
              <a:buFont typeface="Arial" panose="020B0604020202020204" pitchFamily="34" charset="0"/>
              <a:buChar char="•"/>
            </a:pPr>
            <a:r>
              <a:rPr lang="en-US" sz="2000" dirty="0" smtClean="0">
                <a:latin typeface="Candara" panose="020E0502030303020204" pitchFamily="34" charset="0"/>
              </a:rPr>
              <a:t>LLC formation</a:t>
            </a:r>
          </a:p>
          <a:p>
            <a:pPr marL="1200150" lvl="2" indent="-285750">
              <a:buFont typeface="Arial" panose="020B0604020202020204" pitchFamily="34" charset="0"/>
              <a:buChar char="•"/>
            </a:pPr>
            <a:r>
              <a:rPr lang="en-US" sz="2000" dirty="0" smtClean="0">
                <a:latin typeface="Candara" panose="020E0502030303020204" pitchFamily="34" charset="0"/>
              </a:rPr>
              <a:t>Cooperative formation</a:t>
            </a:r>
          </a:p>
          <a:p>
            <a:pPr marL="1200150" lvl="2" indent="-285750">
              <a:buFont typeface="Arial" panose="020B0604020202020204" pitchFamily="34" charset="0"/>
              <a:buChar char="•"/>
            </a:pPr>
            <a:r>
              <a:rPr lang="en-US" sz="2000" dirty="0" smtClean="0">
                <a:latin typeface="Candara" panose="020E0502030303020204" pitchFamily="34" charset="0"/>
              </a:rPr>
              <a:t>Wholesale purchase from partner farms</a:t>
            </a:r>
          </a:p>
          <a:p>
            <a:pPr marL="1200150" lvl="2" indent="-285750">
              <a:buFont typeface="Arial" panose="020B0604020202020204" pitchFamily="34" charset="0"/>
              <a:buChar char="•"/>
            </a:pPr>
            <a:r>
              <a:rPr lang="en-US" sz="2000" dirty="0" smtClean="0">
                <a:latin typeface="Candara" panose="020E0502030303020204" pitchFamily="34" charset="0"/>
              </a:rPr>
              <a:t>Corporation structure (profit or non-profit)</a:t>
            </a:r>
          </a:p>
          <a:p>
            <a:endParaRPr lang="en-US" sz="2000" dirty="0">
              <a:latin typeface="Candara" panose="020E05020303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889" y="0"/>
            <a:ext cx="3668111" cy="6487297"/>
          </a:xfrm>
          <a:prstGeom prst="rect">
            <a:avLst/>
          </a:prstGeom>
        </p:spPr>
      </p:pic>
      <p:sp>
        <p:nvSpPr>
          <p:cNvPr id="2" name="Rectangle 1"/>
          <p:cNvSpPr/>
          <p:nvPr/>
        </p:nvSpPr>
        <p:spPr>
          <a:xfrm>
            <a:off x="6096000" y="6487297"/>
            <a:ext cx="6096000" cy="461665"/>
          </a:xfrm>
          <a:prstGeom prst="rect">
            <a:avLst/>
          </a:prstGeom>
        </p:spPr>
        <p:txBody>
          <a:bodyPr>
            <a:spAutoFit/>
          </a:bodyPr>
          <a:lstStyle/>
          <a:p>
            <a:pPr lvl="0" algn="r"/>
            <a:r>
              <a:rPr lang="en-US" sz="1200" b="1" i="1" dirty="0" smtClean="0">
                <a:solidFill>
                  <a:prstClr val="black"/>
                </a:solidFill>
              </a:rPr>
              <a:t>Taste of NY gift basket from the Broome Gateway store.  </a:t>
            </a:r>
            <a:r>
              <a:rPr lang="en-US" sz="1200" b="1" i="1" dirty="0">
                <a:solidFill>
                  <a:prstClr val="black"/>
                </a:solidFill>
              </a:rPr>
              <a:t>Photo courtesy of </a:t>
            </a:r>
            <a:r>
              <a:rPr lang="en-US" sz="1200" b="1" i="1" dirty="0">
                <a:solidFill>
                  <a:prstClr val="black"/>
                </a:solidFill>
                <a:hlinkClick r:id="rId4"/>
              </a:rPr>
              <a:t>https://www.facebook.com/TasteNYBroome/?</a:t>
            </a:r>
            <a:r>
              <a:rPr lang="en-US" sz="1200" b="1" i="1" dirty="0" smtClean="0">
                <a:solidFill>
                  <a:prstClr val="black"/>
                </a:solidFill>
                <a:hlinkClick r:id="rId4"/>
              </a:rPr>
              <a:t>fref=ts</a:t>
            </a:r>
            <a:r>
              <a:rPr lang="en-US" sz="1200" b="1" i="1" dirty="0" smtClean="0">
                <a:solidFill>
                  <a:prstClr val="black"/>
                </a:solidFill>
              </a:rPr>
              <a:t> </a:t>
            </a:r>
            <a:endParaRPr lang="en-US" sz="1200" b="1" i="1" dirty="0">
              <a:solidFill>
                <a:prstClr val="black"/>
              </a:solidFill>
            </a:endParaRPr>
          </a:p>
        </p:txBody>
      </p:sp>
    </p:spTree>
    <p:extLst>
      <p:ext uri="{BB962C8B-B14F-4D97-AF65-F5344CB8AC3E}">
        <p14:creationId xmlns:p14="http://schemas.microsoft.com/office/powerpoint/2010/main" val="180562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0361" y="591027"/>
            <a:ext cx="6597002" cy="584775"/>
          </a:xfrm>
          <a:prstGeom prst="rect">
            <a:avLst/>
          </a:prstGeom>
          <a:noFill/>
        </p:spPr>
        <p:txBody>
          <a:bodyPr wrap="square" rtlCol="0">
            <a:spAutoFit/>
          </a:bodyPr>
          <a:lstStyle/>
          <a:p>
            <a:r>
              <a:rPr lang="en-US" sz="3200" b="1" dirty="0" smtClean="0">
                <a:latin typeface="Candara" panose="020E0502030303020204" pitchFamily="34" charset="0"/>
              </a:rPr>
              <a:t>So What is Collaborative Marketing?</a:t>
            </a:r>
            <a:endParaRPr lang="en-US" sz="3200" b="1" dirty="0">
              <a:latin typeface="Candara" panose="020E0502030303020204" pitchFamily="34" charset="0"/>
            </a:endParaRPr>
          </a:p>
        </p:txBody>
      </p:sp>
      <p:sp>
        <p:nvSpPr>
          <p:cNvPr id="9" name="TextBox 8"/>
          <p:cNvSpPr txBox="1"/>
          <p:nvPr/>
        </p:nvSpPr>
        <p:spPr>
          <a:xfrm>
            <a:off x="195146" y="1971357"/>
            <a:ext cx="6233531" cy="400110"/>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latin typeface="Candara" panose="020E0502030303020204" pitchFamily="34" charset="0"/>
            </a:endParaRPr>
          </a:p>
        </p:txBody>
      </p:sp>
      <p:sp>
        <p:nvSpPr>
          <p:cNvPr id="6" name="TextBox 5"/>
          <p:cNvSpPr txBox="1"/>
          <p:nvPr/>
        </p:nvSpPr>
        <p:spPr>
          <a:xfrm>
            <a:off x="195146" y="1175802"/>
            <a:ext cx="6233531" cy="3693319"/>
          </a:xfrm>
          <a:prstGeom prst="rect">
            <a:avLst/>
          </a:prstGeom>
          <a:noFill/>
        </p:spPr>
        <p:txBody>
          <a:bodyPr wrap="square" rtlCol="0">
            <a:spAutoFit/>
          </a:bodyPr>
          <a:lstStyle/>
          <a:p>
            <a:pPr marL="285750" indent="-285750">
              <a:buFontTx/>
              <a:buChar char="-"/>
            </a:pPr>
            <a:r>
              <a:rPr lang="en-US" dirty="0" smtClean="0"/>
              <a:t>Examples</a:t>
            </a:r>
          </a:p>
          <a:p>
            <a:pPr marL="742950" lvl="1" indent="-285750">
              <a:buFontTx/>
              <a:buChar char="-"/>
            </a:pPr>
            <a:r>
              <a:rPr lang="en-US" dirty="0"/>
              <a:t>Can be collaborating around product, transportation, aggregation, point of sale, etc..</a:t>
            </a:r>
          </a:p>
          <a:p>
            <a:pPr marL="1200150" lvl="2" indent="-285750">
              <a:buFontTx/>
              <a:buChar char="-"/>
            </a:pPr>
            <a:r>
              <a:rPr lang="en-US" dirty="0">
                <a:hlinkClick r:id="rId3"/>
              </a:rPr>
              <a:t>Old Barn Hollow </a:t>
            </a:r>
            <a:r>
              <a:rPr lang="en-US" dirty="0"/>
              <a:t>(point of sale)</a:t>
            </a:r>
          </a:p>
          <a:p>
            <a:pPr marL="1200150" lvl="2" indent="-285750">
              <a:buFontTx/>
              <a:buChar char="-"/>
            </a:pPr>
            <a:r>
              <a:rPr lang="en-US" dirty="0">
                <a:hlinkClick r:id="rId4"/>
              </a:rPr>
              <a:t>Lucky Dog Food Hub </a:t>
            </a:r>
            <a:r>
              <a:rPr lang="en-US" dirty="0"/>
              <a:t>(transportation)</a:t>
            </a:r>
          </a:p>
          <a:p>
            <a:pPr marL="1200150" lvl="2" indent="-285750">
              <a:buFontTx/>
              <a:buChar char="-"/>
            </a:pPr>
            <a:r>
              <a:rPr lang="en-US" dirty="0">
                <a:hlinkClick r:id="rId5"/>
              </a:rPr>
              <a:t>Good Food Farmers Network </a:t>
            </a:r>
            <a:r>
              <a:rPr lang="en-US" dirty="0"/>
              <a:t>(product</a:t>
            </a:r>
            <a:r>
              <a:rPr lang="en-US" dirty="0" smtClean="0"/>
              <a:t>)</a:t>
            </a:r>
          </a:p>
          <a:p>
            <a:pPr marL="1657350" lvl="3" indent="-285750">
              <a:buFontTx/>
              <a:buChar char="-"/>
            </a:pPr>
            <a:r>
              <a:rPr lang="en-US" dirty="0" smtClean="0"/>
              <a:t>CSA farms in the Hudson Valley </a:t>
            </a:r>
            <a:endParaRPr lang="en-US" dirty="0"/>
          </a:p>
          <a:p>
            <a:pPr marL="1200150" lvl="2" indent="-285750">
              <a:buFontTx/>
              <a:buChar char="-"/>
            </a:pPr>
            <a:r>
              <a:rPr lang="en-US" dirty="0">
                <a:hlinkClick r:id="rId6"/>
              </a:rPr>
              <a:t>Full Plate Collective </a:t>
            </a:r>
            <a:r>
              <a:rPr lang="en-US" dirty="0"/>
              <a:t>(product)</a:t>
            </a:r>
          </a:p>
          <a:p>
            <a:pPr marL="285750" indent="-285750">
              <a:buFontTx/>
              <a:buChar char="-"/>
            </a:pPr>
            <a:endParaRPr lang="en-US" dirty="0" smtClean="0"/>
          </a:p>
          <a:p>
            <a:pPr marL="285750" indent="-285750">
              <a:buFontTx/>
              <a:buChar char="-"/>
            </a:pPr>
            <a:r>
              <a:rPr lang="en-US" dirty="0" smtClean="0"/>
              <a:t>“Crash &amp; Burn”</a:t>
            </a:r>
          </a:p>
          <a:p>
            <a:pPr marL="742950" lvl="1" indent="-285750">
              <a:buFontTx/>
              <a:buChar char="-"/>
            </a:pPr>
            <a:r>
              <a:rPr lang="en-US" dirty="0" smtClean="0"/>
              <a:t>These didn’t work out &amp; why</a:t>
            </a:r>
          </a:p>
          <a:p>
            <a:pPr marL="1200150" lvl="2" indent="-285750">
              <a:buFontTx/>
              <a:buChar char="-"/>
            </a:pPr>
            <a:endParaRPr lang="en-US" dirty="0" smtClean="0"/>
          </a:p>
          <a:p>
            <a:pPr lvl="2"/>
            <a:endParaRPr lang="en-US" dirty="0" smtClean="0"/>
          </a:p>
        </p:txBody>
      </p:sp>
      <p:sp>
        <p:nvSpPr>
          <p:cNvPr id="4" name="Rectangle 3"/>
          <p:cNvSpPr/>
          <p:nvPr/>
        </p:nvSpPr>
        <p:spPr>
          <a:xfrm>
            <a:off x="6002694" y="6339005"/>
            <a:ext cx="6096000" cy="461665"/>
          </a:xfrm>
          <a:prstGeom prst="rect">
            <a:avLst/>
          </a:prstGeom>
        </p:spPr>
        <p:txBody>
          <a:bodyPr>
            <a:spAutoFit/>
          </a:bodyPr>
          <a:lstStyle/>
          <a:p>
            <a:pPr lvl="0" algn="r"/>
            <a:r>
              <a:rPr lang="en-US" sz="1200" b="1" i="1" dirty="0" smtClean="0">
                <a:solidFill>
                  <a:prstClr val="black"/>
                </a:solidFill>
              </a:rPr>
              <a:t>Eden Valley Growers is a growers coop located in Western NY. Photo </a:t>
            </a:r>
            <a:r>
              <a:rPr lang="en-US" sz="1200" b="1" i="1" dirty="0">
                <a:solidFill>
                  <a:prstClr val="black"/>
                </a:solidFill>
              </a:rPr>
              <a:t>courtesy </a:t>
            </a:r>
            <a:r>
              <a:rPr lang="en-US" sz="1200" b="1" i="1" dirty="0">
                <a:solidFill>
                  <a:prstClr val="black"/>
                </a:solidFill>
                <a:hlinkClick r:id="rId7"/>
              </a:rPr>
              <a:t>http://edenvalleygrowers.com</a:t>
            </a:r>
            <a:r>
              <a:rPr lang="en-US" sz="1200" b="1" i="1" dirty="0" smtClean="0">
                <a:solidFill>
                  <a:prstClr val="black"/>
                </a:solidFill>
                <a:hlinkClick r:id="rId7"/>
              </a:rPr>
              <a:t>/</a:t>
            </a:r>
            <a:r>
              <a:rPr lang="en-US" sz="1200" b="1" i="1" dirty="0" smtClean="0">
                <a:solidFill>
                  <a:prstClr val="black"/>
                </a:solidFill>
              </a:rPr>
              <a:t>.  </a:t>
            </a:r>
            <a:endParaRPr lang="en-US" sz="1200" b="1" i="1" dirty="0">
              <a:solidFill>
                <a:prstClr val="black"/>
              </a:solidFill>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12079" r="22717"/>
          <a:stretch/>
        </p:blipFill>
        <p:spPr>
          <a:xfrm>
            <a:off x="6792148" y="297025"/>
            <a:ext cx="5065985" cy="5827072"/>
          </a:xfrm>
          <a:prstGeom prst="rect">
            <a:avLst/>
          </a:prstGeom>
        </p:spPr>
      </p:pic>
    </p:spTree>
    <p:extLst>
      <p:ext uri="{BB962C8B-B14F-4D97-AF65-F5344CB8AC3E}">
        <p14:creationId xmlns:p14="http://schemas.microsoft.com/office/powerpoint/2010/main" val="3347155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5661" y="356249"/>
            <a:ext cx="6423102" cy="1569660"/>
          </a:xfrm>
          <a:prstGeom prst="rect">
            <a:avLst/>
          </a:prstGeom>
          <a:noFill/>
        </p:spPr>
        <p:txBody>
          <a:bodyPr wrap="square" rtlCol="0">
            <a:spAutoFit/>
          </a:bodyPr>
          <a:lstStyle/>
          <a:p>
            <a:r>
              <a:rPr lang="en-US" sz="3200" b="1" dirty="0" smtClean="0">
                <a:latin typeface="Candara" panose="020E0502030303020204" pitchFamily="34" charset="0"/>
              </a:rPr>
              <a:t>How to Set up Successful Collaborative Marketing Relationships:</a:t>
            </a:r>
            <a:endParaRPr lang="en-US" sz="3200" b="1" dirty="0">
              <a:latin typeface="Candara" panose="020E0502030303020204" pitchFamily="34" charset="0"/>
            </a:endParaRPr>
          </a:p>
        </p:txBody>
      </p:sp>
      <p:sp>
        <p:nvSpPr>
          <p:cNvPr id="9" name="TextBox 8"/>
          <p:cNvSpPr txBox="1"/>
          <p:nvPr/>
        </p:nvSpPr>
        <p:spPr>
          <a:xfrm>
            <a:off x="225661" y="1925909"/>
            <a:ext cx="6233531" cy="5016758"/>
          </a:xfrm>
          <a:prstGeom prst="rect">
            <a:avLst/>
          </a:prstGeom>
          <a:noFill/>
        </p:spPr>
        <p:txBody>
          <a:bodyPr wrap="square" rtlCol="0">
            <a:spAutoFit/>
          </a:bodyPr>
          <a:lstStyle/>
          <a:p>
            <a:pPr marL="457200" indent="-457200">
              <a:buAutoNum type="arabicParenR"/>
            </a:pPr>
            <a:r>
              <a:rPr lang="en-US" sz="2000" dirty="0" smtClean="0">
                <a:latin typeface="Candara" panose="020E0502030303020204" pitchFamily="34" charset="0"/>
              </a:rPr>
              <a:t>Be Strategic</a:t>
            </a:r>
          </a:p>
          <a:p>
            <a:pPr marL="914400" lvl="1" indent="-457200">
              <a:buAutoNum type="arabicParenR"/>
            </a:pPr>
            <a:r>
              <a:rPr lang="en-US" sz="2000" dirty="0" smtClean="0">
                <a:latin typeface="Candara" panose="020E0502030303020204" pitchFamily="34" charset="0"/>
              </a:rPr>
              <a:t>What do you want? More overall customers? More of a specific type of customer?</a:t>
            </a:r>
          </a:p>
          <a:p>
            <a:pPr marL="457200" indent="-457200">
              <a:buAutoNum type="arabicParenR"/>
            </a:pPr>
            <a:r>
              <a:rPr lang="en-US" sz="2000" dirty="0" smtClean="0">
                <a:latin typeface="Candara" panose="020E0502030303020204" pitchFamily="34" charset="0"/>
              </a:rPr>
              <a:t>Think like your customer</a:t>
            </a:r>
          </a:p>
          <a:p>
            <a:pPr marL="914400" lvl="1" indent="-457200">
              <a:buAutoNum type="arabicParenR"/>
            </a:pPr>
            <a:r>
              <a:rPr lang="en-US" sz="2000" dirty="0" smtClean="0">
                <a:latin typeface="Candara" panose="020E0502030303020204" pitchFamily="34" charset="0"/>
              </a:rPr>
              <a:t>What attracts your ideal customer? Collaborate with those types/brands of farms</a:t>
            </a:r>
          </a:p>
          <a:p>
            <a:pPr marL="457200" indent="-457200">
              <a:buAutoNum type="arabicParenR"/>
            </a:pPr>
            <a:r>
              <a:rPr lang="en-US" sz="2000" dirty="0" smtClean="0">
                <a:latin typeface="Candara" panose="020E0502030303020204" pitchFamily="34" charset="0"/>
              </a:rPr>
              <a:t>Be true to your brand</a:t>
            </a:r>
          </a:p>
          <a:p>
            <a:pPr marL="914400" lvl="1" indent="-457200">
              <a:buAutoNum type="arabicParenR"/>
            </a:pPr>
            <a:r>
              <a:rPr lang="en-US" sz="2000" dirty="0" smtClean="0">
                <a:latin typeface="Candara" panose="020E0502030303020204" pitchFamily="34" charset="0"/>
              </a:rPr>
              <a:t>Is this relationship you are looking to pursue complimentary either in terms of product options, core values or customer type?</a:t>
            </a:r>
          </a:p>
          <a:p>
            <a:pPr marL="1371600" lvl="2" indent="-457200">
              <a:buAutoNum type="arabicParenR"/>
            </a:pPr>
            <a:r>
              <a:rPr lang="en-US" sz="2000" dirty="0" smtClean="0">
                <a:latin typeface="Candara" panose="020E0502030303020204" pitchFamily="34" charset="0"/>
              </a:rPr>
              <a:t>If yes, look to pursue;</a:t>
            </a:r>
          </a:p>
          <a:p>
            <a:pPr marL="1371600" lvl="2" indent="-457200">
              <a:buAutoNum type="arabicParenR"/>
            </a:pPr>
            <a:r>
              <a:rPr lang="en-US" sz="2000" dirty="0" smtClean="0">
                <a:latin typeface="Candara" panose="020E0502030303020204" pitchFamily="34" charset="0"/>
              </a:rPr>
              <a:t>If no, then keep looking</a:t>
            </a:r>
          </a:p>
          <a:p>
            <a:pPr marL="457200" indent="-457200">
              <a:buAutoNum type="arabicParenR"/>
            </a:pPr>
            <a:r>
              <a:rPr lang="en-US" sz="2000" dirty="0" smtClean="0">
                <a:latin typeface="Candara" panose="020E0502030303020204" pitchFamily="34" charset="0"/>
              </a:rPr>
              <a:t>Cash is NOT king &amp; Focus on the relationship to make it happen</a:t>
            </a:r>
          </a:p>
          <a:p>
            <a:pPr marL="914400" lvl="1" indent="-457200">
              <a:buAutoNum type="arabicParenR"/>
            </a:pPr>
            <a:r>
              <a:rPr lang="en-US" sz="2000" dirty="0" smtClean="0">
                <a:latin typeface="Candara" panose="020E0502030303020204" pitchFamily="34" charset="0"/>
              </a:rPr>
              <a:t>This will be discussed in another module (buyer-seller relationships)</a:t>
            </a:r>
            <a:endParaRPr lang="en-US" sz="2000" dirty="0">
              <a:latin typeface="Candara" panose="020E0502030303020204" pitchFamily="34" charset="0"/>
            </a:endParaRPr>
          </a:p>
        </p:txBody>
      </p:sp>
      <p:sp>
        <p:nvSpPr>
          <p:cNvPr id="6" name="Rectangle 5"/>
          <p:cNvSpPr/>
          <p:nvPr/>
        </p:nvSpPr>
        <p:spPr>
          <a:xfrm>
            <a:off x="6810113" y="5892660"/>
            <a:ext cx="5279250" cy="646331"/>
          </a:xfrm>
          <a:prstGeom prst="rect">
            <a:avLst/>
          </a:prstGeom>
        </p:spPr>
        <p:txBody>
          <a:bodyPr wrap="square">
            <a:spAutoFit/>
          </a:bodyPr>
          <a:lstStyle/>
          <a:p>
            <a:pPr lvl="0" algn="r"/>
            <a:r>
              <a:rPr lang="en-US" sz="1200" b="1" i="1" dirty="0">
                <a:solidFill>
                  <a:prstClr val="black"/>
                </a:solidFill>
              </a:rPr>
              <a:t>Jon and Jen </a:t>
            </a:r>
            <a:r>
              <a:rPr lang="en-US" sz="1200" b="1" i="1" dirty="0" err="1">
                <a:solidFill>
                  <a:prstClr val="black"/>
                </a:solidFill>
              </a:rPr>
              <a:t>Ronsani</a:t>
            </a:r>
            <a:r>
              <a:rPr lang="en-US" sz="1200" b="1" i="1" dirty="0">
                <a:solidFill>
                  <a:prstClr val="black"/>
                </a:solidFill>
              </a:rPr>
              <a:t> </a:t>
            </a:r>
            <a:r>
              <a:rPr lang="en-US" sz="1200" b="1" i="1" dirty="0" smtClean="0">
                <a:solidFill>
                  <a:prstClr val="black"/>
                </a:solidFill>
              </a:rPr>
              <a:t>of </a:t>
            </a:r>
            <a:r>
              <a:rPr lang="en-US" sz="1200" b="1" i="1" dirty="0">
                <a:solidFill>
                  <a:prstClr val="black"/>
                </a:solidFill>
              </a:rPr>
              <a:t>Lineage </a:t>
            </a:r>
            <a:r>
              <a:rPr lang="en-US" sz="1200" b="1" i="1" dirty="0" smtClean="0">
                <a:solidFill>
                  <a:prstClr val="black"/>
                </a:solidFill>
              </a:rPr>
              <a:t>Farm, a member of the </a:t>
            </a:r>
            <a:r>
              <a:rPr lang="en-US" sz="1200" b="1" i="1" dirty="0">
                <a:solidFill>
                  <a:prstClr val="black"/>
                </a:solidFill>
              </a:rPr>
              <a:t>Good </a:t>
            </a:r>
            <a:r>
              <a:rPr lang="en-US" sz="1200" b="1" i="1" dirty="0" smtClean="0">
                <a:solidFill>
                  <a:prstClr val="black"/>
                </a:solidFill>
              </a:rPr>
              <a:t>Food Farmers Network.  The GFFN is a collaborative group of 4 farms in the Capital District of NY. </a:t>
            </a:r>
            <a:r>
              <a:rPr lang="en-US" sz="1200" b="1" i="1" dirty="0">
                <a:solidFill>
                  <a:prstClr val="black"/>
                </a:solidFill>
              </a:rPr>
              <a:t>Photo courtesy </a:t>
            </a:r>
            <a:r>
              <a:rPr lang="en-US" sz="1200" b="1" i="1" dirty="0">
                <a:solidFill>
                  <a:prstClr val="black"/>
                </a:solidFill>
                <a:hlinkClick r:id="rId3"/>
              </a:rPr>
              <a:t>http://goodfoodfarmers.com</a:t>
            </a:r>
            <a:r>
              <a:rPr lang="en-US" sz="1200" b="1" i="1" dirty="0" smtClean="0">
                <a:solidFill>
                  <a:prstClr val="black"/>
                </a:solidFill>
                <a:hlinkClick r:id="rId3"/>
              </a:rPr>
              <a:t>/</a:t>
            </a:r>
            <a:r>
              <a:rPr lang="en-US" sz="1200" b="1" i="1" dirty="0" smtClean="0">
                <a:solidFill>
                  <a:prstClr val="black"/>
                </a:solidFill>
              </a:rPr>
              <a:t> </a:t>
            </a:r>
            <a:endParaRPr lang="en-US" sz="1200" b="1" i="1" dirty="0">
              <a:solidFill>
                <a:prstClr val="black"/>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296" r="32999"/>
          <a:stretch/>
        </p:blipFill>
        <p:spPr>
          <a:xfrm>
            <a:off x="6810113" y="186092"/>
            <a:ext cx="5123739" cy="562687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113" y="106403"/>
            <a:ext cx="2383604" cy="1022279"/>
          </a:xfrm>
          <a:prstGeom prst="rect">
            <a:avLst/>
          </a:prstGeom>
        </p:spPr>
      </p:pic>
    </p:spTree>
    <p:extLst>
      <p:ext uri="{BB962C8B-B14F-4D97-AF65-F5344CB8AC3E}">
        <p14:creationId xmlns:p14="http://schemas.microsoft.com/office/powerpoint/2010/main" val="119207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5661" y="356249"/>
            <a:ext cx="6423102" cy="584775"/>
          </a:xfrm>
          <a:prstGeom prst="rect">
            <a:avLst/>
          </a:prstGeom>
          <a:noFill/>
        </p:spPr>
        <p:txBody>
          <a:bodyPr wrap="square" rtlCol="0">
            <a:spAutoFit/>
          </a:bodyPr>
          <a:lstStyle/>
          <a:p>
            <a:r>
              <a:rPr lang="en-US" sz="3200" b="1" dirty="0" smtClean="0">
                <a:latin typeface="Candara" panose="020E0502030303020204" pitchFamily="34" charset="0"/>
              </a:rPr>
              <a:t>Who’s Responsibility is Marketing?</a:t>
            </a:r>
            <a:endParaRPr lang="en-US" sz="3200" b="1" dirty="0">
              <a:latin typeface="Candara" panose="020E0502030303020204" pitchFamily="34" charset="0"/>
            </a:endParaRPr>
          </a:p>
        </p:txBody>
      </p:sp>
      <p:sp>
        <p:nvSpPr>
          <p:cNvPr id="9" name="TextBox 8"/>
          <p:cNvSpPr txBox="1"/>
          <p:nvPr/>
        </p:nvSpPr>
        <p:spPr>
          <a:xfrm>
            <a:off x="225661" y="1925909"/>
            <a:ext cx="6233531" cy="3170099"/>
          </a:xfrm>
          <a:prstGeom prst="rect">
            <a:avLst/>
          </a:prstGeom>
          <a:noFill/>
        </p:spPr>
        <p:txBody>
          <a:bodyPr wrap="square" rtlCol="0">
            <a:spAutoFit/>
          </a:bodyPr>
          <a:lstStyle/>
          <a:p>
            <a:r>
              <a:rPr lang="en-US" sz="2000" dirty="0" smtClean="0">
                <a:latin typeface="Candara" panose="020E0502030303020204" pitchFamily="34" charset="0"/>
              </a:rPr>
              <a:t>Collaborative Marketing allows farms to retain their identity.</a:t>
            </a:r>
          </a:p>
          <a:p>
            <a:endParaRPr lang="en-US" sz="2000" dirty="0">
              <a:latin typeface="Candara" panose="020E0502030303020204" pitchFamily="34" charset="0"/>
            </a:endParaRPr>
          </a:p>
          <a:p>
            <a:r>
              <a:rPr lang="en-US" sz="2000" dirty="0" smtClean="0">
                <a:latin typeface="Candara" panose="020E0502030303020204" pitchFamily="34" charset="0"/>
              </a:rPr>
              <a:t>Who’s responsibility is marketing? How is this being communicated to the buyer?</a:t>
            </a:r>
          </a:p>
          <a:p>
            <a:r>
              <a:rPr lang="en-US" sz="2000" dirty="0">
                <a:latin typeface="Candara" panose="020E0502030303020204" pitchFamily="34" charset="0"/>
              </a:rPr>
              <a:t>	</a:t>
            </a:r>
            <a:r>
              <a:rPr lang="en-US" sz="2000" dirty="0" smtClean="0">
                <a:latin typeface="Candara" panose="020E0502030303020204" pitchFamily="34" charset="0"/>
              </a:rPr>
              <a:t>- Who is key communicator? </a:t>
            </a:r>
          </a:p>
          <a:p>
            <a:r>
              <a:rPr lang="en-US" sz="2000" dirty="0">
                <a:latin typeface="Candara" panose="020E0502030303020204" pitchFamily="34" charset="0"/>
              </a:rPr>
              <a:t>	</a:t>
            </a:r>
            <a:r>
              <a:rPr lang="en-US" sz="2000" dirty="0" smtClean="0">
                <a:latin typeface="Candara" panose="020E0502030303020204" pitchFamily="34" charset="0"/>
              </a:rPr>
              <a:t>- Is collaborative marketing more work for the buyer?</a:t>
            </a:r>
          </a:p>
          <a:p>
            <a:r>
              <a:rPr lang="en-US" sz="2000" dirty="0">
                <a:latin typeface="Candara" panose="020E0502030303020204" pitchFamily="34" charset="0"/>
              </a:rPr>
              <a:t>	</a:t>
            </a:r>
            <a:r>
              <a:rPr lang="en-US" sz="2000" dirty="0" smtClean="0">
                <a:latin typeface="Candara" panose="020E0502030303020204" pitchFamily="34" charset="0"/>
              </a:rPr>
              <a:t>- Group dynamics (pros &amp; cons)</a:t>
            </a:r>
          </a:p>
          <a:p>
            <a:r>
              <a:rPr lang="en-US" sz="2000" dirty="0">
                <a:latin typeface="Candara" panose="020E0502030303020204" pitchFamily="34" charset="0"/>
              </a:rPr>
              <a:t>	</a:t>
            </a:r>
            <a:r>
              <a:rPr lang="en-US" sz="2000" dirty="0" smtClean="0">
                <a:latin typeface="Candara" panose="020E0502030303020204" pitchFamily="34" charset="0"/>
              </a:rPr>
              <a:t>- Who is doing the marketing? </a:t>
            </a:r>
            <a:endParaRPr lang="en-US" sz="2000" dirty="0">
              <a:latin typeface="Candara" panose="020E0502030303020204" pitchFamily="34" charset="0"/>
            </a:endParaRPr>
          </a:p>
        </p:txBody>
      </p:sp>
      <p:sp>
        <p:nvSpPr>
          <p:cNvPr id="4" name="TextBox 3"/>
          <p:cNvSpPr txBox="1"/>
          <p:nvPr/>
        </p:nvSpPr>
        <p:spPr>
          <a:xfrm>
            <a:off x="6648763" y="1569308"/>
            <a:ext cx="5263151" cy="3693319"/>
          </a:xfrm>
          <a:prstGeom prst="rect">
            <a:avLst/>
          </a:prstGeom>
          <a:noFill/>
        </p:spPr>
        <p:txBody>
          <a:bodyPr wrap="square" rtlCol="0">
            <a:spAutoFit/>
          </a:bodyPr>
          <a:lstStyle/>
          <a:p>
            <a:r>
              <a:rPr lang="en-US" dirty="0" smtClean="0"/>
              <a:t>When Might a Breakdown Occur:</a:t>
            </a:r>
          </a:p>
          <a:p>
            <a:pPr marL="285750" indent="-285750">
              <a:buFontTx/>
              <a:buChar char="-"/>
            </a:pPr>
            <a:r>
              <a:rPr lang="en-US" dirty="0" smtClean="0"/>
              <a:t>Lack of common mission </a:t>
            </a:r>
          </a:p>
          <a:p>
            <a:pPr marL="742950" lvl="1" indent="-285750">
              <a:buFontTx/>
              <a:buChar char="-"/>
            </a:pPr>
            <a:r>
              <a:rPr lang="en-US" dirty="0" smtClean="0"/>
              <a:t>Values, objectives, interests </a:t>
            </a:r>
            <a:r>
              <a:rPr lang="en-US" dirty="0" smtClean="0">
                <a:sym typeface="Wingdings" panose="05000000000000000000" pitchFamily="2" charset="2"/>
              </a:rPr>
              <a:t> need for a mission statement</a:t>
            </a:r>
            <a:endParaRPr lang="en-US" dirty="0" smtClean="0"/>
          </a:p>
          <a:p>
            <a:pPr marL="285750" indent="-285750">
              <a:buFontTx/>
              <a:buChar char="-"/>
            </a:pPr>
            <a:r>
              <a:rPr lang="en-US" dirty="0" smtClean="0"/>
              <a:t>Lack of commitment by members</a:t>
            </a:r>
          </a:p>
          <a:p>
            <a:pPr marL="742950" lvl="1" indent="-285750">
              <a:buFontTx/>
              <a:buChar char="-"/>
            </a:pPr>
            <a:r>
              <a:rPr lang="en-US" dirty="0" smtClean="0">
                <a:sym typeface="Wingdings" panose="05000000000000000000" pitchFamily="2" charset="2"/>
              </a:rPr>
              <a:t> will member farms stick with the group even when they could get better prices on their own?</a:t>
            </a:r>
            <a:endParaRPr lang="en-US" dirty="0" smtClean="0"/>
          </a:p>
          <a:p>
            <a:pPr marL="285750" indent="-285750">
              <a:buFontTx/>
              <a:buChar char="-"/>
            </a:pPr>
            <a:r>
              <a:rPr lang="en-US" dirty="0" smtClean="0"/>
              <a:t>Barriers to entry/exit</a:t>
            </a:r>
          </a:p>
          <a:p>
            <a:pPr marL="285750" indent="-285750">
              <a:buFontTx/>
              <a:buChar char="-"/>
            </a:pPr>
            <a:r>
              <a:rPr lang="en-US" dirty="0" smtClean="0"/>
              <a:t>Cost of group </a:t>
            </a:r>
            <a:r>
              <a:rPr lang="en-US" dirty="0" err="1" smtClean="0"/>
              <a:t>decisionmaking</a:t>
            </a:r>
            <a:endParaRPr lang="en-US" dirty="0" smtClean="0"/>
          </a:p>
          <a:p>
            <a:pPr marL="742950" lvl="1" indent="-285750">
              <a:buFontTx/>
              <a:buChar char="-"/>
            </a:pPr>
            <a:r>
              <a:rPr lang="en-US" dirty="0" smtClean="0">
                <a:sym typeface="Wingdings" panose="05000000000000000000" pitchFamily="2" charset="2"/>
              </a:rPr>
              <a:t> consensus with democratic membership &amp; shared values  more members/voices &amp; one person representation</a:t>
            </a:r>
            <a:endParaRPr lang="en-US" dirty="0"/>
          </a:p>
        </p:txBody>
      </p:sp>
      <p:sp>
        <p:nvSpPr>
          <p:cNvPr id="6" name="TextBox 5"/>
          <p:cNvSpPr txBox="1"/>
          <p:nvPr/>
        </p:nvSpPr>
        <p:spPr>
          <a:xfrm>
            <a:off x="225661" y="5262627"/>
            <a:ext cx="11451474" cy="369332"/>
          </a:xfrm>
          <a:prstGeom prst="rect">
            <a:avLst/>
          </a:prstGeom>
          <a:noFill/>
        </p:spPr>
        <p:txBody>
          <a:bodyPr wrap="square" rtlCol="0">
            <a:spAutoFit/>
          </a:bodyPr>
          <a:lstStyle/>
          <a:p>
            <a:pPr algn="ctr"/>
            <a:r>
              <a:rPr lang="en-US" dirty="0" smtClean="0"/>
              <a:t>* Communications and conflict management will be addressed in other modules *</a:t>
            </a:r>
            <a:endParaRPr lang="en-US" dirty="0"/>
          </a:p>
        </p:txBody>
      </p:sp>
    </p:spTree>
    <p:extLst>
      <p:ext uri="{BB962C8B-B14F-4D97-AF65-F5344CB8AC3E}">
        <p14:creationId xmlns:p14="http://schemas.microsoft.com/office/powerpoint/2010/main" val="273880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5660" y="356249"/>
            <a:ext cx="11154913" cy="584775"/>
          </a:xfrm>
          <a:prstGeom prst="rect">
            <a:avLst/>
          </a:prstGeom>
          <a:noFill/>
        </p:spPr>
        <p:txBody>
          <a:bodyPr wrap="square" rtlCol="0">
            <a:spAutoFit/>
          </a:bodyPr>
          <a:lstStyle/>
          <a:p>
            <a:r>
              <a:rPr lang="en-US" sz="3200" b="1" dirty="0" smtClean="0">
                <a:latin typeface="Candara" panose="020E0502030303020204" pitchFamily="34" charset="0"/>
              </a:rPr>
              <a:t>Let’s meet Stick &amp; Stones Farm as a Collaborative Marketer</a:t>
            </a:r>
            <a:endParaRPr lang="en-US" sz="3200" b="1" dirty="0">
              <a:latin typeface="Candara" panose="020E0502030303020204" pitchFamily="34" charset="0"/>
            </a:endParaRPr>
          </a:p>
        </p:txBody>
      </p:sp>
      <p:sp>
        <p:nvSpPr>
          <p:cNvPr id="9" name="TextBox 8"/>
          <p:cNvSpPr txBox="1"/>
          <p:nvPr/>
        </p:nvSpPr>
        <p:spPr>
          <a:xfrm>
            <a:off x="276851" y="1569308"/>
            <a:ext cx="6233531" cy="2862322"/>
          </a:xfrm>
          <a:prstGeom prst="rect">
            <a:avLst/>
          </a:prstGeom>
          <a:noFill/>
        </p:spPr>
        <p:txBody>
          <a:bodyPr wrap="square" rtlCol="0">
            <a:spAutoFit/>
          </a:bodyPr>
          <a:lstStyle/>
          <a:p>
            <a:r>
              <a:rPr lang="en-US" sz="2000" dirty="0" smtClean="0">
                <a:latin typeface="Candara" panose="020E0502030303020204" pitchFamily="34" charset="0"/>
              </a:rPr>
              <a:t>Why get into collaborative marketing? </a:t>
            </a:r>
            <a:r>
              <a:rPr lang="en-US" sz="2000" dirty="0" smtClean="0">
                <a:latin typeface="Candara" panose="020E0502030303020204" pitchFamily="34" charset="0"/>
                <a:sym typeface="Wingdings" panose="05000000000000000000" pitchFamily="2" charset="2"/>
              </a:rPr>
              <a:t> Full Plate Collective</a:t>
            </a:r>
            <a:endParaRPr lang="en-US" sz="2000" dirty="0" smtClean="0">
              <a:latin typeface="Candara" panose="020E0502030303020204" pitchFamily="34" charset="0"/>
            </a:endParaRPr>
          </a:p>
          <a:p>
            <a:pPr marL="342900" indent="-342900">
              <a:buFontTx/>
              <a:buChar char="-"/>
            </a:pPr>
            <a:r>
              <a:rPr lang="en-US" sz="2000" dirty="0" smtClean="0">
                <a:latin typeface="Candara" panose="020E0502030303020204" pitchFamily="34" charset="0"/>
              </a:rPr>
              <a:t>Like working with people</a:t>
            </a:r>
          </a:p>
          <a:p>
            <a:pPr marL="342900" indent="-342900">
              <a:buFontTx/>
              <a:buChar char="-"/>
            </a:pPr>
            <a:r>
              <a:rPr lang="en-US" sz="2000" dirty="0" smtClean="0">
                <a:latin typeface="Candara" panose="020E0502030303020204" pitchFamily="34" charset="0"/>
              </a:rPr>
              <a:t>Wanted the infusion of income when most needed (CSA model)</a:t>
            </a:r>
          </a:p>
          <a:p>
            <a:pPr marL="342900" indent="-342900">
              <a:buFontTx/>
              <a:buChar char="-"/>
            </a:pPr>
            <a:r>
              <a:rPr lang="en-US" sz="2000" dirty="0" smtClean="0">
                <a:latin typeface="Candara" panose="020E0502030303020204" pitchFamily="34" charset="0"/>
              </a:rPr>
              <a:t>Wanted to serve a larger group of consumers, but didn’t want to grow certain items</a:t>
            </a:r>
          </a:p>
          <a:p>
            <a:pPr marL="800100" lvl="1" indent="-342900">
              <a:buFontTx/>
              <a:buChar char="-"/>
            </a:pPr>
            <a:r>
              <a:rPr lang="en-US" sz="2000" dirty="0" smtClean="0">
                <a:latin typeface="Candara" panose="020E0502030303020204" pitchFamily="34" charset="0"/>
              </a:rPr>
              <a:t>Also allows for flexibility of excess/surplus</a:t>
            </a:r>
          </a:p>
          <a:p>
            <a:pPr marL="342900" indent="-342900">
              <a:buFontTx/>
              <a:buChar char="-"/>
            </a:pPr>
            <a:endParaRPr lang="en-US" sz="2000" dirty="0">
              <a:latin typeface="Candara" panose="020E0502030303020204" pitchFamily="34" charset="0"/>
            </a:endParaRPr>
          </a:p>
        </p:txBody>
      </p:sp>
      <p:sp>
        <p:nvSpPr>
          <p:cNvPr id="4" name="TextBox 3"/>
          <p:cNvSpPr txBox="1"/>
          <p:nvPr/>
        </p:nvSpPr>
        <p:spPr>
          <a:xfrm>
            <a:off x="6648763" y="1569308"/>
            <a:ext cx="5263151" cy="2862322"/>
          </a:xfrm>
          <a:prstGeom prst="rect">
            <a:avLst/>
          </a:prstGeom>
          <a:noFill/>
        </p:spPr>
        <p:txBody>
          <a:bodyPr wrap="square" rtlCol="0">
            <a:spAutoFit/>
          </a:bodyPr>
          <a:lstStyle/>
          <a:p>
            <a:r>
              <a:rPr lang="en-US" dirty="0" smtClean="0"/>
              <a:t>Why does it work?</a:t>
            </a:r>
          </a:p>
          <a:p>
            <a:pPr marL="285750" indent="-285750">
              <a:buFontTx/>
              <a:buChar char="-"/>
            </a:pPr>
            <a:r>
              <a:rPr lang="en-US" dirty="0" smtClean="0"/>
              <a:t>TRUST &amp; Time</a:t>
            </a:r>
          </a:p>
          <a:p>
            <a:pPr marL="285750" indent="-285750">
              <a:buFontTx/>
              <a:buChar char="-"/>
            </a:pPr>
            <a:r>
              <a:rPr lang="en-US" dirty="0" smtClean="0"/>
              <a:t>Existing relationships with farms</a:t>
            </a:r>
          </a:p>
          <a:p>
            <a:pPr marL="285750" indent="-285750">
              <a:buFontTx/>
              <a:buChar char="-"/>
            </a:pPr>
            <a:r>
              <a:rPr lang="en-US" dirty="0" smtClean="0"/>
              <a:t>Formal, but not formal</a:t>
            </a:r>
          </a:p>
          <a:p>
            <a:pPr marL="285750" indent="-285750">
              <a:buFontTx/>
              <a:buChar char="-"/>
            </a:pPr>
            <a:r>
              <a:rPr lang="en-US" dirty="0" smtClean="0"/>
              <a:t>Having a paid coordinator to oversee the effort</a:t>
            </a:r>
          </a:p>
          <a:p>
            <a:pPr marL="742950" lvl="1" indent="-285750">
              <a:buFontTx/>
              <a:buChar char="-"/>
            </a:pPr>
            <a:r>
              <a:rPr lang="en-US" dirty="0" smtClean="0"/>
              <a:t>Communication</a:t>
            </a:r>
          </a:p>
          <a:p>
            <a:pPr marL="742950" lvl="1" indent="-285750">
              <a:buFontTx/>
              <a:buChar char="-"/>
            </a:pPr>
            <a:r>
              <a:rPr lang="en-US" dirty="0" smtClean="0"/>
              <a:t>Mediation</a:t>
            </a:r>
          </a:p>
          <a:p>
            <a:pPr marL="285750" indent="-285750">
              <a:buFontTx/>
              <a:buChar char="-"/>
            </a:pPr>
            <a:r>
              <a:rPr lang="en-US" dirty="0" smtClean="0"/>
              <a:t>Accountability among partners</a:t>
            </a:r>
          </a:p>
          <a:p>
            <a:pPr marL="285750" indent="-285750">
              <a:buFontTx/>
              <a:buChar char="-"/>
            </a:pPr>
            <a:r>
              <a:rPr lang="en-US" dirty="0" smtClean="0"/>
              <a:t>Share risk, resources, equipment &amp; knowledge</a:t>
            </a:r>
          </a:p>
          <a:p>
            <a:pPr marL="285750" indent="-285750">
              <a:buFontTx/>
              <a:buChar char="-"/>
            </a:pPr>
            <a:endParaRPr lang="en-US" dirty="0"/>
          </a:p>
        </p:txBody>
      </p:sp>
      <p:sp>
        <p:nvSpPr>
          <p:cNvPr id="6" name="TextBox 5"/>
          <p:cNvSpPr txBox="1"/>
          <p:nvPr/>
        </p:nvSpPr>
        <p:spPr>
          <a:xfrm>
            <a:off x="2987395" y="4875247"/>
            <a:ext cx="5631442" cy="369332"/>
          </a:xfrm>
          <a:prstGeom prst="rect">
            <a:avLst/>
          </a:prstGeom>
          <a:noFill/>
        </p:spPr>
        <p:txBody>
          <a:bodyPr wrap="square" rtlCol="0">
            <a:spAutoFit/>
          </a:bodyPr>
          <a:lstStyle/>
          <a:p>
            <a:pPr algn="ctr"/>
            <a:r>
              <a:rPr lang="en-US" dirty="0" smtClean="0"/>
              <a:t>Why does collaborative marketing work for them?</a:t>
            </a:r>
            <a:endParaRPr lang="en-US" dirty="0"/>
          </a:p>
        </p:txBody>
      </p:sp>
      <p:pic>
        <p:nvPicPr>
          <p:cNvPr id="2" name="Picture 1"/>
          <p:cNvPicPr>
            <a:picLocks noChangeAspect="1"/>
          </p:cNvPicPr>
          <p:nvPr/>
        </p:nvPicPr>
        <p:blipFill>
          <a:blip r:embed="rId3"/>
          <a:stretch>
            <a:fillRect/>
          </a:stretch>
        </p:blipFill>
        <p:spPr>
          <a:xfrm>
            <a:off x="10095471" y="4062627"/>
            <a:ext cx="2096530" cy="2795374"/>
          </a:xfrm>
          <a:prstGeom prst="rect">
            <a:avLst/>
          </a:prstGeom>
        </p:spPr>
      </p:pic>
      <p:pic>
        <p:nvPicPr>
          <p:cNvPr id="3" name="Picture 2"/>
          <p:cNvPicPr>
            <a:picLocks noChangeAspect="1"/>
          </p:cNvPicPr>
          <p:nvPr/>
        </p:nvPicPr>
        <p:blipFill>
          <a:blip r:embed="rId4"/>
          <a:stretch>
            <a:fillRect/>
          </a:stretch>
        </p:blipFill>
        <p:spPr>
          <a:xfrm>
            <a:off x="36090" y="4386984"/>
            <a:ext cx="1973569" cy="2471016"/>
          </a:xfrm>
          <a:prstGeom prst="rect">
            <a:avLst/>
          </a:prstGeom>
        </p:spPr>
      </p:pic>
      <p:sp>
        <p:nvSpPr>
          <p:cNvPr id="10" name="Rectangle 9"/>
          <p:cNvSpPr/>
          <p:nvPr/>
        </p:nvSpPr>
        <p:spPr>
          <a:xfrm>
            <a:off x="2199504" y="5990795"/>
            <a:ext cx="7636474" cy="276999"/>
          </a:xfrm>
          <a:prstGeom prst="rect">
            <a:avLst/>
          </a:prstGeom>
        </p:spPr>
        <p:txBody>
          <a:bodyPr wrap="square">
            <a:spAutoFit/>
          </a:bodyPr>
          <a:lstStyle/>
          <a:p>
            <a:pPr lvl="0" algn="r"/>
            <a:r>
              <a:rPr lang="en-US" sz="1200" b="1" i="1" dirty="0" smtClean="0">
                <a:solidFill>
                  <a:prstClr val="black"/>
                </a:solidFill>
              </a:rPr>
              <a:t>Stick &amp; Stones Farm, a Ithaca-based produce farm with wholesale relationships. Photos </a:t>
            </a:r>
            <a:r>
              <a:rPr lang="en-US" sz="1200" b="1" i="1" dirty="0">
                <a:solidFill>
                  <a:prstClr val="black"/>
                </a:solidFill>
              </a:rPr>
              <a:t>courtesy </a:t>
            </a:r>
            <a:r>
              <a:rPr lang="en-US" sz="1200" b="1" i="1" dirty="0" smtClean="0">
                <a:solidFill>
                  <a:prstClr val="black"/>
                </a:solidFill>
              </a:rPr>
              <a:t>Stick &amp; Stones Farm.</a:t>
            </a:r>
            <a:endParaRPr lang="en-US" sz="1200" b="1" i="1" dirty="0">
              <a:solidFill>
                <a:prstClr val="black"/>
              </a:solidFill>
            </a:endParaRPr>
          </a:p>
        </p:txBody>
      </p:sp>
    </p:spTree>
    <p:extLst>
      <p:ext uri="{BB962C8B-B14F-4D97-AF65-F5344CB8AC3E}">
        <p14:creationId xmlns:p14="http://schemas.microsoft.com/office/powerpoint/2010/main" val="410186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4229</TotalTime>
  <Words>1602</Words>
  <Application>Microsoft Office PowerPoint</Application>
  <PresentationFormat>Widescreen</PresentationFormat>
  <Paragraphs>138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Candara</vt:lpstr>
      <vt:lpstr>Wingdings</vt:lpstr>
      <vt:lpstr>Office Theme</vt:lpstr>
      <vt:lpstr> “Baskets to Pallets”:  Preparing Small and Mid-size Farmers to Enter Larger Markets</vt:lpstr>
      <vt:lpstr>Module 2.3   Collaborative Marketing  This powerpoint presentation is a companion resource to the curriculum “Baskets to Pallets” available for download at www.insertwebsitehere.com   Please see ‘Module 2 – Marketing’ for additional teaching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Sparking a Wholesale Revolution:  Preparing Small and Mid-size Farmers to Enter Larger Markets</dc:title>
  <dc:creator>Violet W. Stone</dc:creator>
  <cp:lastModifiedBy>lebiasillo</cp:lastModifiedBy>
  <cp:revision>52</cp:revision>
  <dcterms:created xsi:type="dcterms:W3CDTF">2015-09-14T18:57:08Z</dcterms:created>
  <dcterms:modified xsi:type="dcterms:W3CDTF">2016-04-27T13:22:35Z</dcterms:modified>
</cp:coreProperties>
</file>