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Lst>
  <p:sldSz cx="30175200" cy="42062400"/>
  <p:notesSz cx="9144000" cy="6858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9900"/>
    <a:srgbClr val="339966"/>
    <a:srgbClr val="CCCC00"/>
    <a:srgbClr val="00FF99"/>
    <a:srgbClr val="990033"/>
    <a:srgbClr val="660033"/>
    <a:srgbClr val="00CC66"/>
    <a:srgbClr val="8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6655" autoAdjust="0"/>
  </p:normalViewPr>
  <p:slideViewPr>
    <p:cSldViewPr>
      <p:cViewPr>
        <p:scale>
          <a:sx n="50" d="100"/>
          <a:sy n="50" d="100"/>
        </p:scale>
        <p:origin x="-1760" y="6544"/>
      </p:cViewPr>
      <p:guideLst>
        <p:guide orient="horz" pos="13248"/>
        <p:guide pos="950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577" y="13067418"/>
            <a:ext cx="25648047" cy="9014531"/>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062" y="23834549"/>
            <a:ext cx="21123077" cy="1075090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8E34127-3B90-4B5B-AF11-F24C3B0A83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1CA997-6C76-43A0-9DF7-F4E356443C1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239" y="1683632"/>
            <a:ext cx="6789638" cy="3588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324" y="1683632"/>
            <a:ext cx="20264140" cy="3588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041C6F-2FBB-4DD6-A94E-B01EE7C415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44F998-4176-45ED-AFF5-EA0C458D76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1" y="27029393"/>
            <a:ext cx="25649139" cy="835324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1" y="17828243"/>
            <a:ext cx="25649139" cy="9201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2885E30-4F9F-40C6-822B-982730F088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324" y="9813749"/>
            <a:ext cx="13526889" cy="27759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39988" y="9813749"/>
            <a:ext cx="13526889" cy="27759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E2E43B-AC18-431A-8CCF-F00E8520F0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323" y="9416169"/>
            <a:ext cx="13332619" cy="3923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08323" y="13339234"/>
            <a:ext cx="13332619" cy="24234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802" y="9416169"/>
            <a:ext cx="13338075" cy="3923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28802" y="13339234"/>
            <a:ext cx="13338075" cy="24234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FA1D24C-0B9E-48F1-A4DC-5D81A99E30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E0D7CCB-8E8B-4F2F-8223-BC2F4DAAF9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975E48F-0B68-4513-A47A-609E3CD176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324" y="1675518"/>
            <a:ext cx="9927431" cy="712602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798102" y="1675518"/>
            <a:ext cx="16868775" cy="358978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324" y="8801542"/>
            <a:ext cx="9927431" cy="28771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3B2D98-9A7F-47D2-8936-51B39F321C0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331" y="29443276"/>
            <a:ext cx="18105338" cy="347680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14331" y="3758760"/>
            <a:ext cx="18105338" cy="252362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14331" y="32920077"/>
            <a:ext cx="18105338" cy="49352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EA0B639-9DF7-466C-8B64-CDFC182A31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8125" y="1684338"/>
            <a:ext cx="27158950" cy="7010400"/>
          </a:xfrm>
          <a:prstGeom prst="rect">
            <a:avLst/>
          </a:prstGeom>
          <a:noFill/>
          <a:ln w="9525">
            <a:noFill/>
            <a:miter lim="800000"/>
            <a:headEnd/>
            <a:tailEnd/>
          </a:ln>
        </p:spPr>
        <p:txBody>
          <a:bodyPr vert="horz" wrap="square" lIns="470258" tIns="235129" rIns="470258" bIns="23512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8125" y="9813925"/>
            <a:ext cx="27158950" cy="27759025"/>
          </a:xfrm>
          <a:prstGeom prst="rect">
            <a:avLst/>
          </a:prstGeom>
          <a:noFill/>
          <a:ln w="9525">
            <a:noFill/>
            <a:miter lim="800000"/>
            <a:headEnd/>
            <a:tailEnd/>
          </a:ln>
        </p:spPr>
        <p:txBody>
          <a:bodyPr vert="horz" wrap="square" lIns="470258" tIns="235129" rIns="470258" bIns="2351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8125" y="38303200"/>
            <a:ext cx="7042150" cy="2921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defRPr sz="7200"/>
            </a:lvl1pPr>
          </a:lstStyle>
          <a:p>
            <a:endParaRPr lang="en-US"/>
          </a:p>
        </p:txBody>
      </p:sp>
      <p:sp>
        <p:nvSpPr>
          <p:cNvPr id="1029" name="Rectangle 5"/>
          <p:cNvSpPr>
            <a:spLocks noGrp="1" noChangeArrowheads="1"/>
          </p:cNvSpPr>
          <p:nvPr>
            <p:ph type="ftr" sz="quarter" idx="3"/>
          </p:nvPr>
        </p:nvSpPr>
        <p:spPr bwMode="auto">
          <a:xfrm>
            <a:off x="10309225" y="38303200"/>
            <a:ext cx="9556750" cy="2921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ctr">
              <a:defRPr sz="7200"/>
            </a:lvl1pPr>
          </a:lstStyle>
          <a:p>
            <a:endParaRPr lang="en-US"/>
          </a:p>
        </p:txBody>
      </p:sp>
      <p:sp>
        <p:nvSpPr>
          <p:cNvPr id="1030" name="Rectangle 6"/>
          <p:cNvSpPr>
            <a:spLocks noGrp="1" noChangeArrowheads="1"/>
          </p:cNvSpPr>
          <p:nvPr>
            <p:ph type="sldNum" sz="quarter" idx="4"/>
          </p:nvPr>
        </p:nvSpPr>
        <p:spPr bwMode="auto">
          <a:xfrm>
            <a:off x="21624925" y="38303200"/>
            <a:ext cx="7042150" cy="2921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r">
              <a:defRPr sz="7200"/>
            </a:lvl1pPr>
          </a:lstStyle>
          <a:p>
            <a:fld id="{6C867048-A89E-4C77-95D3-A177690469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charset="0"/>
        </a:defRPr>
      </a:lvl2pPr>
      <a:lvl3pPr algn="ctr" defTabSz="4702175" rtl="0" eaLnBrk="0" fontAlgn="base" hangingPunct="0">
        <a:spcBef>
          <a:spcPct val="0"/>
        </a:spcBef>
        <a:spcAft>
          <a:spcPct val="0"/>
        </a:spcAft>
        <a:defRPr sz="22600">
          <a:solidFill>
            <a:schemeClr val="tx2"/>
          </a:solidFill>
          <a:latin typeface="Arial" charset="0"/>
        </a:defRPr>
      </a:lvl3pPr>
      <a:lvl4pPr algn="ctr" defTabSz="4702175" rtl="0" eaLnBrk="0" fontAlgn="base" hangingPunct="0">
        <a:spcBef>
          <a:spcPct val="0"/>
        </a:spcBef>
        <a:spcAft>
          <a:spcPct val="0"/>
        </a:spcAft>
        <a:defRPr sz="22600">
          <a:solidFill>
            <a:schemeClr val="tx2"/>
          </a:solidFill>
          <a:latin typeface="Arial" charset="0"/>
        </a:defRPr>
      </a:lvl4pPr>
      <a:lvl5pPr algn="ctr" defTabSz="4702175" rtl="0" eaLnBrk="0" fontAlgn="base" hangingPunct="0">
        <a:spcBef>
          <a:spcPct val="0"/>
        </a:spcBef>
        <a:spcAft>
          <a:spcPct val="0"/>
        </a:spcAft>
        <a:defRPr sz="22600">
          <a:solidFill>
            <a:schemeClr val="tx2"/>
          </a:solidFill>
          <a:latin typeface="Arial" charset="0"/>
        </a:defRPr>
      </a:lvl5pPr>
      <a:lvl6pPr marL="457200" algn="ctr" defTabSz="4702175" rtl="0" fontAlgn="base">
        <a:spcBef>
          <a:spcPct val="0"/>
        </a:spcBef>
        <a:spcAft>
          <a:spcPct val="0"/>
        </a:spcAft>
        <a:defRPr sz="22600">
          <a:solidFill>
            <a:schemeClr val="tx2"/>
          </a:solidFill>
          <a:latin typeface="Arial" charset="0"/>
        </a:defRPr>
      </a:lvl6pPr>
      <a:lvl7pPr marL="914400" algn="ctr" defTabSz="4702175" rtl="0" fontAlgn="base">
        <a:spcBef>
          <a:spcPct val="0"/>
        </a:spcBef>
        <a:spcAft>
          <a:spcPct val="0"/>
        </a:spcAft>
        <a:defRPr sz="22600">
          <a:solidFill>
            <a:schemeClr val="tx2"/>
          </a:solidFill>
          <a:latin typeface="Arial" charset="0"/>
        </a:defRPr>
      </a:lvl7pPr>
      <a:lvl8pPr marL="1371600" algn="ctr" defTabSz="4702175" rtl="0" fontAlgn="base">
        <a:spcBef>
          <a:spcPct val="0"/>
        </a:spcBef>
        <a:spcAft>
          <a:spcPct val="0"/>
        </a:spcAft>
        <a:defRPr sz="22600">
          <a:solidFill>
            <a:schemeClr val="tx2"/>
          </a:solidFill>
          <a:latin typeface="Arial" charset="0"/>
        </a:defRPr>
      </a:lvl8pPr>
      <a:lvl9pPr marL="1828800" algn="ctr" defTabSz="4702175" rtl="0" fontAlgn="base">
        <a:spcBef>
          <a:spcPct val="0"/>
        </a:spcBef>
        <a:spcAft>
          <a:spcPct val="0"/>
        </a:spcAft>
        <a:defRPr sz="22600">
          <a:solidFill>
            <a:schemeClr val="tx2"/>
          </a:solidFill>
          <a:latin typeface="Arial" charset="0"/>
        </a:defRPr>
      </a:lvl9pPr>
    </p:titleStyle>
    <p:bodyStyle>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Virginia Wool.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66400" y="33909000"/>
            <a:ext cx="9779000" cy="2667000"/>
          </a:xfrm>
          <a:prstGeom prst="rect">
            <a:avLst/>
          </a:prstGeom>
        </p:spPr>
      </p:pic>
      <p:pic>
        <p:nvPicPr>
          <p:cNvPr id="5" name="Picture 4" descr="Georgia Wool.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91800" y="27889200"/>
            <a:ext cx="9753600" cy="2660073"/>
          </a:xfrm>
          <a:prstGeom prst="rect">
            <a:avLst/>
          </a:prstGeom>
        </p:spPr>
      </p:pic>
      <p:pic>
        <p:nvPicPr>
          <p:cNvPr id="6" name="Picture 5" descr="Texas Wool.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66400" y="30861000"/>
            <a:ext cx="9779000" cy="2667000"/>
          </a:xfrm>
          <a:prstGeom prst="rect">
            <a:avLst/>
          </a:prstGeom>
        </p:spPr>
      </p:pic>
      <p:graphicFrame>
        <p:nvGraphicFramePr>
          <p:cNvPr id="2304" name="Group 25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07354537"/>
              </p:ext>
            </p:extLst>
          </p:nvPr>
        </p:nvGraphicFramePr>
        <p:xfrm>
          <a:off x="1047750" y="5638800"/>
          <a:ext cx="28313261" cy="31165800"/>
        </p:xfrm>
        <a:graphic>
          <a:graphicData uri="http://schemas.openxmlformats.org/drawingml/2006/table">
            <a:tbl>
              <a:tblPr/>
              <a:tblGrid>
                <a:gridCol w="9437390"/>
                <a:gridCol w="9438481"/>
                <a:gridCol w="9437390"/>
              </a:tblGrid>
              <a:tr h="31165800">
                <a:tc>
                  <a:txBody>
                    <a:bodyPr/>
                    <a:lstStyle/>
                    <a:p>
                      <a:pPr marL="0" marR="0" lvl="0" indent="0" algn="l" defTabSz="4702175" rtl="0" eaLnBrk="1" fontAlgn="base" latinLnBrk="0" hangingPunct="1">
                        <a:lnSpc>
                          <a:spcPct val="100000"/>
                        </a:lnSpc>
                        <a:spcBef>
                          <a:spcPct val="20000"/>
                        </a:spcBef>
                        <a:spcAft>
                          <a:spcPct val="0"/>
                        </a:spcAft>
                        <a:buClrTx/>
                        <a:buSzTx/>
                        <a:buFontTx/>
                        <a:buNone/>
                        <a:tabLst/>
                      </a:pPr>
                      <a:endParaRPr kumimoji="0" lang="en-US" sz="19200" b="0" i="0" u="none" strike="noStrike" cap="none" normalizeH="0" baseline="0" dirty="0" smtClean="0">
                        <a:ln>
                          <a:noFill/>
                        </a:ln>
                        <a:solidFill>
                          <a:schemeClr val="tx1"/>
                        </a:solidFill>
                        <a:effectLst/>
                        <a:latin typeface="Arial" charset="0"/>
                      </a:endParaRPr>
                    </a:p>
                  </a:txBody>
                  <a:tcPr marL="62865" marR="62865" marT="58420" marB="584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20000"/>
                        </a:spcBef>
                        <a:spcAft>
                          <a:spcPct val="0"/>
                        </a:spcAft>
                        <a:buClrTx/>
                        <a:buSzTx/>
                        <a:buFontTx/>
                        <a:buNone/>
                        <a:tabLst/>
                      </a:pPr>
                      <a:endParaRPr kumimoji="0" lang="en-US" sz="5100" b="0" i="0" u="none" strike="noStrike" cap="none" normalizeH="0" baseline="0" dirty="0" smtClean="0">
                        <a:ln>
                          <a:noFill/>
                        </a:ln>
                        <a:solidFill>
                          <a:schemeClr val="tx1"/>
                        </a:solidFill>
                        <a:effectLst/>
                        <a:latin typeface="Arial" charset="0"/>
                      </a:endParaRPr>
                    </a:p>
                  </a:txBody>
                  <a:tcPr marL="62865" marR="62865" marT="58420" marB="584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702175" rtl="0" eaLnBrk="1" fontAlgn="base" latinLnBrk="0" hangingPunct="1">
                        <a:lnSpc>
                          <a:spcPct val="100000"/>
                        </a:lnSpc>
                        <a:spcBef>
                          <a:spcPct val="20000"/>
                        </a:spcBef>
                        <a:spcAft>
                          <a:spcPct val="0"/>
                        </a:spcAft>
                        <a:buClrTx/>
                        <a:buSzTx/>
                        <a:buFontTx/>
                        <a:buNone/>
                        <a:tabLst/>
                      </a:pPr>
                      <a:endParaRPr kumimoji="0" lang="en-US" sz="5100" b="0" i="0" u="none" strike="noStrike" cap="none" normalizeH="0" baseline="0" dirty="0" smtClean="0">
                        <a:ln>
                          <a:noFill/>
                        </a:ln>
                        <a:solidFill>
                          <a:schemeClr val="tx1"/>
                        </a:solidFill>
                        <a:effectLst/>
                        <a:latin typeface="Arial" charset="0"/>
                      </a:endParaRPr>
                    </a:p>
                  </a:txBody>
                  <a:tcPr marL="62865" marR="62865" marT="58420" marB="584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3" name="Text Box 5"/>
          <p:cNvSpPr txBox="1">
            <a:spLocks noChangeArrowheads="1"/>
          </p:cNvSpPr>
          <p:nvPr/>
        </p:nvSpPr>
        <p:spPr bwMode="auto">
          <a:xfrm>
            <a:off x="990600" y="762000"/>
            <a:ext cx="28346400" cy="4247317"/>
          </a:xfrm>
          <a:prstGeom prst="rect">
            <a:avLst/>
          </a:prstGeom>
          <a:solidFill>
            <a:srgbClr val="800000"/>
          </a:solidFill>
          <a:ln w="9525">
            <a:solidFill>
              <a:schemeClr val="tx1"/>
            </a:solidFill>
            <a:miter lim="800000"/>
            <a:headEnd/>
            <a:tailEnd/>
          </a:ln>
          <a:effectLst/>
        </p:spPr>
        <p:txBody>
          <a:bodyPr wrap="square">
            <a:spAutoFit/>
          </a:bodyPr>
          <a:lstStyle/>
          <a:p>
            <a:pPr algn="ctr" defTabSz="4702175">
              <a:spcBef>
                <a:spcPct val="50000"/>
              </a:spcBef>
              <a:defRPr/>
            </a:pPr>
            <a:r>
              <a:rPr lang="en-US" sz="8800" b="1" dirty="0">
                <a:solidFill>
                  <a:srgbClr val="CCCC00"/>
                </a:solidFill>
                <a:effectLst>
                  <a:outerShdw blurRad="38100" dist="38100" dir="2700000" algn="tl">
                    <a:srgbClr val="000000"/>
                  </a:outerShdw>
                </a:effectLst>
              </a:rPr>
              <a:t>Marketing</a:t>
            </a:r>
            <a:r>
              <a:rPr lang="en-US" sz="8800" b="1" dirty="0">
                <a:solidFill>
                  <a:schemeClr val="bg1"/>
                </a:solidFill>
                <a:effectLst>
                  <a:outerShdw blurRad="38100" dist="38100" dir="2700000" algn="tl">
                    <a:srgbClr val="000000"/>
                  </a:outerShdw>
                </a:effectLst>
              </a:rPr>
              <a:t> </a:t>
            </a:r>
            <a:r>
              <a:rPr lang="en-US" sz="8800" b="1" dirty="0">
                <a:solidFill>
                  <a:srgbClr val="CCCC00"/>
                </a:solidFill>
                <a:effectLst>
                  <a:outerShdw blurRad="38100" dist="38100" dir="2700000" algn="tl">
                    <a:srgbClr val="000000"/>
                  </a:outerShdw>
                </a:effectLst>
              </a:rPr>
              <a:t>Local: Logos, Labels, and </a:t>
            </a:r>
            <a:r>
              <a:rPr lang="en-US" sz="8800" b="1" dirty="0" smtClean="0">
                <a:solidFill>
                  <a:srgbClr val="CCCC00"/>
                </a:solidFill>
                <a:effectLst>
                  <a:outerShdw blurRad="38100" dist="38100" dir="2700000" algn="tl">
                    <a:srgbClr val="000000"/>
                  </a:outerShdw>
                </a:effectLst>
              </a:rPr>
              <a:t>Location</a:t>
            </a:r>
          </a:p>
          <a:p>
            <a:pPr algn="ctr" defTabSz="4702175">
              <a:spcBef>
                <a:spcPct val="50000"/>
              </a:spcBef>
              <a:defRPr/>
            </a:pPr>
            <a:endParaRPr lang="en-US" sz="3600" b="1" dirty="0">
              <a:solidFill>
                <a:schemeClr val="bg1"/>
              </a:solidFill>
              <a:effectLst>
                <a:outerShdw blurRad="38100" dist="38100" dir="2700000" algn="tl">
                  <a:srgbClr val="000000"/>
                </a:outerShdw>
              </a:effectLst>
            </a:endParaRPr>
          </a:p>
          <a:p>
            <a:pPr algn="ctr" defTabSz="4702175">
              <a:defRPr/>
            </a:pPr>
            <a:r>
              <a:rPr lang="en-US" sz="4800" b="1" dirty="0">
                <a:solidFill>
                  <a:schemeClr val="bg1"/>
                </a:solidFill>
                <a:effectLst>
                  <a:outerShdw blurRad="38100" dist="38100" dir="2700000" algn="tl">
                    <a:srgbClr val="000000"/>
                  </a:outerShdw>
                </a:effectLst>
              </a:rPr>
              <a:t>Gwendolyn </a:t>
            </a:r>
            <a:r>
              <a:rPr lang="en-US" sz="4800" b="1" dirty="0" smtClean="0">
                <a:solidFill>
                  <a:schemeClr val="bg1"/>
                </a:solidFill>
                <a:effectLst>
                  <a:outerShdw blurRad="38100" dist="38100" dir="2700000" algn="tl">
                    <a:srgbClr val="000000"/>
                  </a:outerShdw>
                </a:effectLst>
              </a:rPr>
              <a:t>Hustvedt</a:t>
            </a:r>
            <a:r>
              <a:rPr lang="en-US" sz="4800" b="1" baseline="30000" dirty="0" smtClean="0">
                <a:solidFill>
                  <a:schemeClr val="bg1"/>
                </a:solidFill>
                <a:effectLst>
                  <a:outerShdw blurRad="38100" dist="38100" dir="2700000" algn="tl">
                    <a:srgbClr val="000000"/>
                  </a:outerShdw>
                </a:effectLst>
              </a:rPr>
              <a:t>1</a:t>
            </a:r>
            <a:r>
              <a:rPr lang="en-US" sz="4800" b="1" dirty="0" smtClean="0">
                <a:solidFill>
                  <a:schemeClr val="bg1"/>
                </a:solidFill>
                <a:effectLst>
                  <a:outerShdw blurRad="38100" dist="38100" dir="2700000" algn="tl">
                    <a:srgbClr val="000000"/>
                  </a:outerShdw>
                </a:effectLst>
              </a:rPr>
              <a:t>, John C. Bernard</a:t>
            </a:r>
            <a:r>
              <a:rPr lang="en-US" sz="4800" b="1" baseline="30000" dirty="0" smtClean="0">
                <a:solidFill>
                  <a:schemeClr val="bg1"/>
                </a:solidFill>
                <a:effectLst>
                  <a:outerShdw blurRad="38100" dist="38100" dir="2700000" algn="tl">
                    <a:srgbClr val="000000"/>
                  </a:outerShdw>
                </a:effectLst>
              </a:rPr>
              <a:t>2</a:t>
            </a:r>
            <a:r>
              <a:rPr lang="en-US" sz="4800" b="1" dirty="0" smtClean="0">
                <a:solidFill>
                  <a:schemeClr val="bg1"/>
                </a:solidFill>
                <a:effectLst>
                  <a:outerShdw blurRad="38100" dist="38100" dir="2700000" algn="tl">
                    <a:srgbClr val="000000"/>
                  </a:outerShdw>
                </a:effectLst>
              </a:rPr>
              <a:t>, </a:t>
            </a:r>
            <a:r>
              <a:rPr lang="en-US" sz="4800" b="1" dirty="0">
                <a:solidFill>
                  <a:schemeClr val="bg1"/>
                </a:solidFill>
                <a:effectLst>
                  <a:outerShdw blurRad="38100" dist="38100" dir="2700000" algn="tl">
                    <a:srgbClr val="000000"/>
                  </a:outerShdw>
                </a:effectLst>
              </a:rPr>
              <a:t>and </a:t>
            </a:r>
            <a:r>
              <a:rPr lang="en-US" sz="4800" b="1" dirty="0" smtClean="0">
                <a:solidFill>
                  <a:schemeClr val="bg1"/>
                </a:solidFill>
                <a:effectLst>
                  <a:outerShdw blurRad="38100" dist="38100" dir="2700000" algn="tl">
                    <a:srgbClr val="000000"/>
                  </a:outerShdw>
                </a:effectLst>
              </a:rPr>
              <a:t>Kathryn Onken</a:t>
            </a:r>
            <a:r>
              <a:rPr lang="en-US" sz="4800" b="1" baseline="30000" dirty="0">
                <a:solidFill>
                  <a:schemeClr val="bg1"/>
                </a:solidFill>
                <a:effectLst>
                  <a:outerShdw blurRad="38100" dist="38100" dir="2700000" algn="tl">
                    <a:srgbClr val="000000"/>
                  </a:outerShdw>
                </a:effectLst>
              </a:rPr>
              <a:t>3</a:t>
            </a:r>
            <a:endParaRPr lang="en-US" sz="4800" b="1" baseline="30000" dirty="0" smtClean="0">
              <a:solidFill>
                <a:schemeClr val="bg1"/>
              </a:solidFill>
              <a:effectLst>
                <a:outerShdw blurRad="38100" dist="38100" dir="2700000" algn="tl">
                  <a:srgbClr val="000000"/>
                </a:outerShdw>
              </a:effectLst>
            </a:endParaRPr>
          </a:p>
          <a:p>
            <a:pPr algn="ctr" defTabSz="4702175">
              <a:defRPr/>
            </a:pPr>
            <a:r>
              <a:rPr lang="en-US" sz="4000" b="1" baseline="30000" dirty="0" smtClean="0">
                <a:solidFill>
                  <a:schemeClr val="bg1"/>
                </a:solidFill>
                <a:effectLst>
                  <a:outerShdw blurRad="38100" dist="38100" dir="2700000" algn="tl">
                    <a:srgbClr val="000000"/>
                  </a:outerShdw>
                </a:effectLst>
              </a:rPr>
              <a:t>1</a:t>
            </a:r>
            <a:r>
              <a:rPr lang="en-US" sz="4000" b="1" dirty="0" smtClean="0">
                <a:solidFill>
                  <a:schemeClr val="bg1"/>
                </a:solidFill>
                <a:effectLst>
                  <a:outerShdw blurRad="38100" dist="38100" dir="2700000" algn="tl">
                    <a:srgbClr val="000000"/>
                  </a:outerShdw>
                </a:effectLst>
              </a:rPr>
              <a:t>Department </a:t>
            </a:r>
            <a:r>
              <a:rPr lang="en-US" sz="4000" b="1" dirty="0">
                <a:solidFill>
                  <a:schemeClr val="bg1"/>
                </a:solidFill>
                <a:effectLst>
                  <a:outerShdw blurRad="38100" dist="38100" dir="2700000" algn="tl">
                    <a:srgbClr val="000000"/>
                  </a:outerShdw>
                </a:effectLst>
              </a:rPr>
              <a:t>of Family and Consumer Sciences, Texas State University, 601 University Drive, San Marcos, TX  78666  Phone: 512-245-4689 Email: </a:t>
            </a:r>
            <a:r>
              <a:rPr lang="en-US" sz="4000" b="1" dirty="0" err="1" smtClean="0">
                <a:solidFill>
                  <a:schemeClr val="bg1"/>
                </a:solidFill>
                <a:effectLst>
                  <a:outerShdw blurRad="38100" dist="38100" dir="2700000" algn="tl">
                    <a:srgbClr val="000000"/>
                  </a:outerShdw>
                </a:effectLst>
              </a:rPr>
              <a:t>textiles@</a:t>
            </a:r>
            <a:r>
              <a:rPr lang="en-US" sz="4000" b="1" dirty="0" err="1">
                <a:solidFill>
                  <a:schemeClr val="bg1"/>
                </a:solidFill>
                <a:effectLst>
                  <a:outerShdw blurRad="38100" dist="38100" dir="2700000" algn="tl">
                    <a:srgbClr val="000000"/>
                  </a:outerShdw>
                </a:effectLst>
              </a:rPr>
              <a:t>txstate.edu</a:t>
            </a:r>
            <a:r>
              <a:rPr lang="en-US" sz="4000" b="1" dirty="0">
                <a:solidFill>
                  <a:schemeClr val="bg1"/>
                </a:solidFill>
                <a:effectLst>
                  <a:outerShdw blurRad="38100" dist="38100" dir="2700000" algn="tl">
                    <a:srgbClr val="000000"/>
                  </a:outerShdw>
                </a:effectLst>
              </a:rPr>
              <a:t>,</a:t>
            </a:r>
            <a:r>
              <a:rPr lang="en-US" sz="4000" b="1" baseline="30000" dirty="0" smtClean="0">
                <a:solidFill>
                  <a:schemeClr val="bg1"/>
                </a:solidFill>
                <a:effectLst>
                  <a:outerShdw blurRad="38100" dist="38100" dir="2700000" algn="tl">
                    <a:srgbClr val="000000"/>
                  </a:outerShdw>
                </a:effectLst>
              </a:rPr>
              <a:t>  2</a:t>
            </a:r>
            <a:r>
              <a:rPr lang="en-US" sz="4000" b="1" dirty="0" smtClean="0">
                <a:solidFill>
                  <a:schemeClr val="bg1"/>
                </a:solidFill>
                <a:effectLst>
                  <a:outerShdw blurRad="38100" dist="38100" dir="2700000" algn="tl">
                    <a:srgbClr val="000000"/>
                  </a:outerShdw>
                </a:effectLst>
              </a:rPr>
              <a:t>University of Delaware, </a:t>
            </a:r>
            <a:r>
              <a:rPr lang="en-US" sz="4000" b="1" baseline="30000" dirty="0" smtClean="0">
                <a:solidFill>
                  <a:schemeClr val="bg1"/>
                </a:solidFill>
                <a:effectLst>
                  <a:outerShdw blurRad="38100" dist="38100" dir="2700000" algn="tl">
                    <a:srgbClr val="000000"/>
                  </a:outerShdw>
                </a:effectLst>
              </a:rPr>
              <a:t>3</a:t>
            </a:r>
            <a:r>
              <a:rPr lang="en-US" sz="4000" b="1" dirty="0" smtClean="0">
                <a:solidFill>
                  <a:schemeClr val="bg1"/>
                </a:solidFill>
                <a:effectLst>
                  <a:outerShdw blurRad="38100" dist="38100" dir="2700000" algn="tl">
                    <a:srgbClr val="000000"/>
                  </a:outerShdw>
                </a:effectLst>
              </a:rPr>
              <a:t>Delaware State University</a:t>
            </a:r>
            <a:endParaRPr lang="en-US" sz="4000" dirty="0">
              <a:solidFill>
                <a:schemeClr val="bg1"/>
              </a:solidFill>
            </a:endParaRPr>
          </a:p>
        </p:txBody>
      </p:sp>
      <p:sp>
        <p:nvSpPr>
          <p:cNvPr id="2105" name="Text Box 57"/>
          <p:cNvSpPr txBox="1">
            <a:spLocks noChangeArrowheads="1"/>
          </p:cNvSpPr>
          <p:nvPr/>
        </p:nvSpPr>
        <p:spPr bwMode="auto">
          <a:xfrm>
            <a:off x="1447800" y="6019800"/>
            <a:ext cx="8523288" cy="769938"/>
          </a:xfrm>
          <a:prstGeom prst="rect">
            <a:avLst/>
          </a:prstGeom>
          <a:solidFill>
            <a:srgbClr val="CC9900"/>
          </a:solidFill>
          <a:ln w="9525">
            <a:noFill/>
            <a:miter lim="800000"/>
            <a:headEnd/>
            <a:tailEnd/>
          </a:ln>
          <a:effectLst/>
        </p:spPr>
        <p:txBody>
          <a:bodyPr>
            <a:spAutoFit/>
          </a:bodyPr>
          <a:lstStyle/>
          <a:p>
            <a:pPr algn="ctr" defTabSz="4702175">
              <a:spcBef>
                <a:spcPct val="50000"/>
              </a:spcBef>
              <a:defRPr/>
            </a:pPr>
            <a:r>
              <a:rPr lang="en-US" sz="4400" b="1" dirty="0">
                <a:effectLst>
                  <a:outerShdw blurRad="38100" dist="38100" dir="2700000" algn="tl">
                    <a:srgbClr val="FFFFFF"/>
                  </a:outerShdw>
                </a:effectLst>
              </a:rPr>
              <a:t>Abstract</a:t>
            </a:r>
          </a:p>
        </p:txBody>
      </p:sp>
      <p:sp>
        <p:nvSpPr>
          <p:cNvPr id="2107" name="Text Box 59"/>
          <p:cNvSpPr txBox="1">
            <a:spLocks noChangeArrowheads="1"/>
          </p:cNvSpPr>
          <p:nvPr/>
        </p:nvSpPr>
        <p:spPr bwMode="auto">
          <a:xfrm>
            <a:off x="9829800" y="37795200"/>
            <a:ext cx="14782800" cy="1938992"/>
          </a:xfrm>
          <a:prstGeom prst="rect">
            <a:avLst/>
          </a:prstGeom>
          <a:solidFill>
            <a:srgbClr val="800000"/>
          </a:solidFill>
          <a:ln w="9525">
            <a:noFill/>
            <a:miter lim="800000"/>
            <a:headEnd/>
            <a:tailEnd/>
          </a:ln>
          <a:effectLst/>
        </p:spPr>
        <p:txBody>
          <a:bodyPr wrap="square">
            <a:spAutoFit/>
          </a:bodyPr>
          <a:lstStyle/>
          <a:p>
            <a:pPr algn="ctr" defTabSz="4702175" eaLnBrk="0" hangingPunct="0">
              <a:spcBef>
                <a:spcPct val="50000"/>
              </a:spcBef>
              <a:buClr>
                <a:schemeClr val="tx1"/>
              </a:buClr>
              <a:buFont typeface="Monotype Sorts" pitchFamily="2" charset="2"/>
              <a:buNone/>
              <a:defRPr/>
            </a:pPr>
            <a:r>
              <a:rPr lang="en-US" sz="4000" dirty="0">
                <a:solidFill>
                  <a:schemeClr val="bg1"/>
                </a:solidFill>
                <a:effectLst>
                  <a:outerShdw blurRad="38100" dist="38100" dir="2700000" algn="tl">
                    <a:srgbClr val="000000"/>
                  </a:outerShdw>
                </a:effectLst>
              </a:rPr>
              <a:t>We are grateful to </a:t>
            </a:r>
            <a:r>
              <a:rPr lang="en-US" sz="4000" dirty="0" smtClean="0">
                <a:solidFill>
                  <a:schemeClr val="bg1"/>
                </a:solidFill>
                <a:effectLst>
                  <a:outerShdw blurRad="38100" dist="38100" dir="2700000" algn="tl">
                    <a:srgbClr val="000000"/>
                  </a:outerShdw>
                </a:effectLst>
              </a:rPr>
              <a:t>the USDA Southern Sustainable Agriculture Research and Education program for providing the research and education grant to support this work.</a:t>
            </a:r>
            <a:r>
              <a:rPr lang="en-US" sz="4000" dirty="0" smtClean="0">
                <a:effectLst>
                  <a:outerShdw blurRad="38100" dist="38100" dir="2700000" algn="tl">
                    <a:srgbClr val="FFFFFF"/>
                  </a:outerShdw>
                </a:effectLst>
              </a:rPr>
              <a:t> </a:t>
            </a:r>
            <a:endParaRPr lang="en-US" sz="4000" dirty="0"/>
          </a:p>
        </p:txBody>
      </p:sp>
      <p:sp>
        <p:nvSpPr>
          <p:cNvPr id="13327" name="Text Box 198"/>
          <p:cNvSpPr txBox="1">
            <a:spLocks noChangeArrowheads="1"/>
          </p:cNvSpPr>
          <p:nvPr/>
        </p:nvSpPr>
        <p:spPr bwMode="auto">
          <a:xfrm>
            <a:off x="17872075" y="30429200"/>
            <a:ext cx="184150" cy="461963"/>
          </a:xfrm>
          <a:prstGeom prst="rect">
            <a:avLst/>
          </a:prstGeom>
          <a:noFill/>
          <a:ln w="9525">
            <a:noFill/>
            <a:miter lim="800000"/>
            <a:headEnd/>
            <a:tailEnd/>
          </a:ln>
        </p:spPr>
        <p:txBody>
          <a:bodyPr wrap="none">
            <a:spAutoFit/>
          </a:bodyPr>
          <a:lstStyle/>
          <a:p>
            <a:pPr defTabSz="4702175"/>
            <a:endParaRPr lang="en-US"/>
          </a:p>
        </p:txBody>
      </p:sp>
      <p:sp>
        <p:nvSpPr>
          <p:cNvPr id="2249" name="Text Box 201"/>
          <p:cNvSpPr txBox="1">
            <a:spLocks noChangeArrowheads="1"/>
          </p:cNvSpPr>
          <p:nvPr/>
        </p:nvSpPr>
        <p:spPr bwMode="auto">
          <a:xfrm>
            <a:off x="20574000" y="28643262"/>
            <a:ext cx="7962900" cy="769938"/>
          </a:xfrm>
          <a:prstGeom prst="rect">
            <a:avLst/>
          </a:prstGeom>
          <a:solidFill>
            <a:srgbClr val="CC9900"/>
          </a:solidFill>
          <a:ln w="9525">
            <a:noFill/>
            <a:miter lim="800000"/>
            <a:headEnd/>
            <a:tailEnd/>
          </a:ln>
          <a:effectLst/>
        </p:spPr>
        <p:txBody>
          <a:bodyPr>
            <a:spAutoFit/>
          </a:bodyPr>
          <a:lstStyle/>
          <a:p>
            <a:pPr algn="ctr" defTabSz="4702175">
              <a:spcBef>
                <a:spcPct val="50000"/>
              </a:spcBef>
              <a:defRPr/>
            </a:pPr>
            <a:r>
              <a:rPr lang="en-US" sz="4400" b="1" dirty="0" smtClean="0">
                <a:effectLst>
                  <a:outerShdw blurRad="38100" dist="38100" dir="2700000" algn="tl">
                    <a:srgbClr val="FFFFFF"/>
                  </a:outerShdw>
                </a:effectLst>
              </a:rPr>
              <a:t>Conclusions</a:t>
            </a:r>
            <a:endParaRPr lang="en-US" sz="4400" b="1" dirty="0">
              <a:effectLst>
                <a:outerShdw blurRad="38100" dist="38100" dir="2700000" algn="tl">
                  <a:srgbClr val="FFFFFF"/>
                </a:outerShdw>
              </a:effectLst>
            </a:endParaRPr>
          </a:p>
        </p:txBody>
      </p:sp>
      <p:sp>
        <p:nvSpPr>
          <p:cNvPr id="2255" name="Text Box 207"/>
          <p:cNvSpPr txBox="1">
            <a:spLocks noChangeArrowheads="1"/>
          </p:cNvSpPr>
          <p:nvPr/>
        </p:nvSpPr>
        <p:spPr bwMode="auto">
          <a:xfrm>
            <a:off x="1524000" y="26670000"/>
            <a:ext cx="8458200" cy="769938"/>
          </a:xfrm>
          <a:prstGeom prst="rect">
            <a:avLst/>
          </a:prstGeom>
          <a:solidFill>
            <a:srgbClr val="CC9900"/>
          </a:solidFill>
          <a:ln w="9525">
            <a:noFill/>
            <a:miter lim="800000"/>
            <a:headEnd/>
            <a:tailEnd/>
          </a:ln>
          <a:effectLst/>
        </p:spPr>
        <p:txBody>
          <a:bodyPr>
            <a:spAutoFit/>
          </a:bodyPr>
          <a:lstStyle/>
          <a:p>
            <a:pPr algn="ctr" defTabSz="4702175">
              <a:spcBef>
                <a:spcPct val="50000"/>
              </a:spcBef>
              <a:defRPr/>
            </a:pPr>
            <a:r>
              <a:rPr lang="en-US" sz="4400" b="1" dirty="0">
                <a:effectLst>
                  <a:outerShdw blurRad="38100" dist="38100" dir="2700000" algn="tl">
                    <a:srgbClr val="FFFFFF"/>
                  </a:outerShdw>
                </a:effectLst>
              </a:rPr>
              <a:t>Background</a:t>
            </a:r>
            <a:endParaRPr lang="en-US" sz="3600" b="1" dirty="0">
              <a:effectLst>
                <a:outerShdw blurRad="38100" dist="38100" dir="2700000" algn="tl">
                  <a:srgbClr val="FFFFFF"/>
                </a:outerShdw>
              </a:effectLst>
            </a:endParaRPr>
          </a:p>
        </p:txBody>
      </p:sp>
      <p:sp>
        <p:nvSpPr>
          <p:cNvPr id="13330" name="Text Box 208"/>
          <p:cNvSpPr txBox="1">
            <a:spLocks noChangeArrowheads="1"/>
          </p:cNvSpPr>
          <p:nvPr/>
        </p:nvSpPr>
        <p:spPr bwMode="auto">
          <a:xfrm>
            <a:off x="1295400" y="26136600"/>
            <a:ext cx="8839200" cy="584776"/>
          </a:xfrm>
          <a:prstGeom prst="rect">
            <a:avLst/>
          </a:prstGeom>
          <a:noFill/>
          <a:ln w="9525">
            <a:noFill/>
            <a:miter lim="800000"/>
            <a:headEnd/>
            <a:tailEnd/>
          </a:ln>
        </p:spPr>
        <p:txBody>
          <a:bodyPr>
            <a:spAutoFit/>
          </a:bodyPr>
          <a:lstStyle/>
          <a:p>
            <a:pPr defTabSz="4702175"/>
            <a:r>
              <a:rPr lang="en-US" sz="3200" dirty="0"/>
              <a:t>  </a:t>
            </a:r>
          </a:p>
        </p:txBody>
      </p:sp>
      <p:sp>
        <p:nvSpPr>
          <p:cNvPr id="13332" name="Rectangle 215"/>
          <p:cNvSpPr>
            <a:spLocks noChangeArrowheads="1"/>
          </p:cNvSpPr>
          <p:nvPr/>
        </p:nvSpPr>
        <p:spPr bwMode="auto">
          <a:xfrm>
            <a:off x="10948988" y="10515600"/>
            <a:ext cx="8474075" cy="13533438"/>
          </a:xfrm>
          <a:prstGeom prst="rect">
            <a:avLst/>
          </a:prstGeom>
          <a:noFill/>
          <a:ln w="9525">
            <a:noFill/>
            <a:miter lim="800000"/>
            <a:headEnd/>
            <a:tailEnd/>
          </a:ln>
        </p:spPr>
        <p:txBody>
          <a:bodyPr lIns="90488" tIns="44450" rIns="90488" bIns="44450"/>
          <a:lstStyle/>
          <a:p>
            <a:pPr marL="1219200" indent="-1219200" defTabSz="4702175">
              <a:buClr>
                <a:srgbClr val="990033"/>
              </a:buClr>
              <a:buFont typeface="Wingdings" pitchFamily="2" charset="2"/>
              <a:buNone/>
            </a:pPr>
            <a:r>
              <a:rPr lang="en-US" sz="3800" dirty="0" smtClean="0"/>
              <a:t/>
            </a:r>
            <a:br>
              <a:rPr lang="en-US" sz="3800" dirty="0" smtClean="0"/>
            </a:br>
            <a:endParaRPr lang="en-US" sz="3800" dirty="0"/>
          </a:p>
        </p:txBody>
      </p:sp>
      <p:sp>
        <p:nvSpPr>
          <p:cNvPr id="2268" name="Text Box 220"/>
          <p:cNvSpPr txBox="1">
            <a:spLocks noChangeArrowheads="1"/>
          </p:cNvSpPr>
          <p:nvPr/>
        </p:nvSpPr>
        <p:spPr bwMode="auto">
          <a:xfrm>
            <a:off x="20574000" y="6019800"/>
            <a:ext cx="8120063" cy="769938"/>
          </a:xfrm>
          <a:prstGeom prst="rect">
            <a:avLst/>
          </a:prstGeom>
          <a:solidFill>
            <a:srgbClr val="CC9900"/>
          </a:solidFill>
          <a:ln w="9525">
            <a:noFill/>
            <a:miter lim="800000"/>
            <a:headEnd/>
            <a:tailEnd/>
          </a:ln>
          <a:effectLst/>
        </p:spPr>
        <p:txBody>
          <a:bodyPr>
            <a:spAutoFit/>
          </a:bodyPr>
          <a:lstStyle/>
          <a:p>
            <a:pPr algn="ctr" defTabSz="4702175">
              <a:spcBef>
                <a:spcPct val="50000"/>
              </a:spcBef>
              <a:defRPr/>
            </a:pPr>
            <a:r>
              <a:rPr lang="en-US" sz="4400" b="1" dirty="0" smtClean="0">
                <a:effectLst>
                  <a:outerShdw blurRad="38100" dist="38100" dir="2700000" algn="tl">
                    <a:srgbClr val="FFFFFF"/>
                  </a:outerShdw>
                </a:effectLst>
              </a:rPr>
              <a:t>Labels</a:t>
            </a:r>
            <a:endParaRPr lang="en-US" sz="4400" b="1" dirty="0">
              <a:effectLst>
                <a:outerShdw blurRad="38100" dist="38100" dir="2700000" algn="tl">
                  <a:srgbClr val="FFFFFF"/>
                </a:outerShdw>
              </a:effectLst>
            </a:endParaRPr>
          </a:p>
        </p:txBody>
      </p:sp>
      <p:sp>
        <p:nvSpPr>
          <p:cNvPr id="13336" name="Rectangle 222"/>
          <p:cNvSpPr>
            <a:spLocks noChangeArrowheads="1"/>
          </p:cNvSpPr>
          <p:nvPr/>
        </p:nvSpPr>
        <p:spPr bwMode="auto">
          <a:xfrm>
            <a:off x="1397000" y="31449963"/>
            <a:ext cx="8521700" cy="5159375"/>
          </a:xfrm>
          <a:prstGeom prst="rect">
            <a:avLst/>
          </a:prstGeom>
          <a:noFill/>
          <a:ln w="9525">
            <a:noFill/>
            <a:miter lim="800000"/>
            <a:headEnd/>
            <a:tailEnd/>
          </a:ln>
        </p:spPr>
        <p:txBody>
          <a:bodyPr/>
          <a:lstStyle/>
          <a:p>
            <a:pPr marL="342900" indent="-342900">
              <a:spcBef>
                <a:spcPct val="20000"/>
              </a:spcBef>
              <a:buClr>
                <a:srgbClr val="800000"/>
              </a:buClr>
              <a:buFont typeface="Wingdings" pitchFamily="2" charset="2"/>
              <a:buChar char="q"/>
            </a:pPr>
            <a:endParaRPr lang="en-US" sz="3800"/>
          </a:p>
        </p:txBody>
      </p:sp>
      <p:sp>
        <p:nvSpPr>
          <p:cNvPr id="13337" name="Rectangle 224"/>
          <p:cNvSpPr>
            <a:spLocks noChangeArrowheads="1"/>
          </p:cNvSpPr>
          <p:nvPr/>
        </p:nvSpPr>
        <p:spPr bwMode="auto">
          <a:xfrm>
            <a:off x="0" y="19048413"/>
            <a:ext cx="184150" cy="460375"/>
          </a:xfrm>
          <a:prstGeom prst="rect">
            <a:avLst/>
          </a:prstGeom>
          <a:noFill/>
          <a:ln w="9525">
            <a:noFill/>
            <a:miter lim="800000"/>
            <a:headEnd/>
            <a:tailEnd/>
          </a:ln>
        </p:spPr>
        <p:txBody>
          <a:bodyPr wrap="none" anchor="ctr">
            <a:spAutoFit/>
          </a:bodyPr>
          <a:lstStyle/>
          <a:p>
            <a:endParaRPr lang="en-US"/>
          </a:p>
        </p:txBody>
      </p:sp>
      <p:sp>
        <p:nvSpPr>
          <p:cNvPr id="13338" name="Rectangle 226"/>
          <p:cNvSpPr>
            <a:spLocks noChangeArrowheads="1"/>
          </p:cNvSpPr>
          <p:nvPr/>
        </p:nvSpPr>
        <p:spPr bwMode="auto">
          <a:xfrm>
            <a:off x="20497800" y="7239000"/>
            <a:ext cx="8310563" cy="9220200"/>
          </a:xfrm>
          <a:prstGeom prst="rect">
            <a:avLst/>
          </a:prstGeom>
          <a:noFill/>
          <a:ln w="9525">
            <a:noFill/>
            <a:miter lim="800000"/>
            <a:headEnd/>
            <a:tailEnd/>
          </a:ln>
        </p:spPr>
        <p:txBody>
          <a:bodyPr/>
          <a:lstStyle/>
          <a:p>
            <a:pPr defTabSz="4702175">
              <a:spcBef>
                <a:spcPct val="20000"/>
              </a:spcBef>
            </a:pPr>
            <a:endParaRPr lang="en-US" sz="2800" dirty="0"/>
          </a:p>
        </p:txBody>
      </p:sp>
      <p:sp>
        <p:nvSpPr>
          <p:cNvPr id="2275" name="Text Box 227"/>
          <p:cNvSpPr txBox="1">
            <a:spLocks noChangeArrowheads="1"/>
          </p:cNvSpPr>
          <p:nvPr/>
        </p:nvSpPr>
        <p:spPr bwMode="auto">
          <a:xfrm>
            <a:off x="20497800" y="20116800"/>
            <a:ext cx="8067675" cy="769441"/>
          </a:xfrm>
          <a:prstGeom prst="rect">
            <a:avLst/>
          </a:prstGeom>
          <a:solidFill>
            <a:srgbClr val="CC9900"/>
          </a:solidFill>
          <a:ln w="9525">
            <a:noFill/>
            <a:miter lim="800000"/>
            <a:headEnd/>
            <a:tailEnd/>
          </a:ln>
          <a:effectLst/>
        </p:spPr>
        <p:txBody>
          <a:bodyPr>
            <a:spAutoFit/>
          </a:bodyPr>
          <a:lstStyle/>
          <a:p>
            <a:pPr algn="ctr" defTabSz="4702175">
              <a:spcBef>
                <a:spcPct val="50000"/>
              </a:spcBef>
              <a:defRPr/>
            </a:pPr>
            <a:r>
              <a:rPr lang="en-US" sz="4400" b="1" dirty="0" smtClean="0">
                <a:effectLst>
                  <a:outerShdw blurRad="38100" dist="38100" dir="2700000" algn="tl">
                    <a:srgbClr val="FFFFFF"/>
                  </a:outerShdw>
                </a:effectLst>
              </a:rPr>
              <a:t>Location</a:t>
            </a:r>
            <a:endParaRPr lang="en-US" sz="4400" b="1" dirty="0">
              <a:effectLst>
                <a:outerShdw blurRad="38100" dist="38100" dir="2700000" algn="tl">
                  <a:srgbClr val="FFFFFF"/>
                </a:outerShdw>
              </a:effectLst>
            </a:endParaRPr>
          </a:p>
        </p:txBody>
      </p:sp>
      <p:sp>
        <p:nvSpPr>
          <p:cNvPr id="13340" name="Text Box 231"/>
          <p:cNvSpPr txBox="1">
            <a:spLocks noChangeArrowheads="1"/>
          </p:cNvSpPr>
          <p:nvPr/>
        </p:nvSpPr>
        <p:spPr bwMode="auto">
          <a:xfrm>
            <a:off x="20497800" y="21031200"/>
            <a:ext cx="8077200" cy="7589770"/>
          </a:xfrm>
          <a:prstGeom prst="rect">
            <a:avLst/>
          </a:prstGeom>
          <a:noFill/>
          <a:ln w="9525">
            <a:noFill/>
            <a:miter lim="800000"/>
            <a:headEnd/>
            <a:tailEnd/>
          </a:ln>
        </p:spPr>
        <p:txBody>
          <a:bodyPr wrap="square">
            <a:spAutoFit/>
          </a:bodyPr>
          <a:lstStyle/>
          <a:p>
            <a:pPr defTabSz="4702175">
              <a:spcBef>
                <a:spcPct val="20000"/>
              </a:spcBef>
            </a:pPr>
            <a:r>
              <a:rPr lang="en-US" sz="2800" dirty="0"/>
              <a:t>While 38-48% of participants reported seeing products made from local fibers, the results suggest that locally owned grocery stores and natural foods supermarkets in the Southern US might be missing an opportunity to enhance their connection to the local economy by not offering local fiber products along with the local food</a:t>
            </a:r>
            <a:r>
              <a:rPr lang="en-US" sz="2800" dirty="0" smtClean="0"/>
              <a:t>.</a:t>
            </a:r>
          </a:p>
          <a:p>
            <a:pPr defTabSz="4702175">
              <a:spcBef>
                <a:spcPct val="20000"/>
              </a:spcBef>
            </a:pPr>
            <a:endParaRPr lang="en-US" sz="2800" dirty="0"/>
          </a:p>
          <a:p>
            <a:pPr defTabSz="4702175">
              <a:spcBef>
                <a:spcPct val="20000"/>
              </a:spcBef>
            </a:pPr>
            <a:r>
              <a:rPr lang="en-US" sz="2800" dirty="0" smtClean="0"/>
              <a:t>The prices paid for products that were labeled at the state or domestic level were always higher than those for imported products, which means that consumers value knowing where the fiber used to make their products comes from.  The state agricultural branding logos, preferred by participants over simple statements about state origin, are a great way to communicate local to consumers.</a:t>
            </a:r>
            <a:endParaRPr lang="en-US" sz="2800" dirty="0"/>
          </a:p>
        </p:txBody>
      </p:sp>
      <p:sp>
        <p:nvSpPr>
          <p:cNvPr id="2300" name="Text Box 252"/>
          <p:cNvSpPr txBox="1">
            <a:spLocks noChangeArrowheads="1"/>
          </p:cNvSpPr>
          <p:nvPr/>
        </p:nvSpPr>
        <p:spPr bwMode="auto">
          <a:xfrm>
            <a:off x="10972800" y="17983201"/>
            <a:ext cx="8305800" cy="769441"/>
          </a:xfrm>
          <a:prstGeom prst="rect">
            <a:avLst/>
          </a:prstGeom>
          <a:solidFill>
            <a:srgbClr val="CC9900"/>
          </a:solidFill>
          <a:ln w="9525">
            <a:noFill/>
            <a:miter lim="800000"/>
            <a:headEnd/>
            <a:tailEnd/>
          </a:ln>
          <a:effectLst/>
        </p:spPr>
        <p:txBody>
          <a:bodyPr wrap="square">
            <a:spAutoFit/>
          </a:bodyPr>
          <a:lstStyle/>
          <a:p>
            <a:pPr algn="ctr" defTabSz="4702175">
              <a:spcBef>
                <a:spcPct val="50000"/>
              </a:spcBef>
              <a:defRPr/>
            </a:pPr>
            <a:r>
              <a:rPr lang="en-US" sz="4400" b="1" dirty="0" smtClean="0">
                <a:effectLst>
                  <a:outerShdw blurRad="38100" dist="38100" dir="2700000" algn="tl">
                    <a:srgbClr val="FFFFFF"/>
                  </a:outerShdw>
                </a:effectLst>
              </a:rPr>
              <a:t>Logos</a:t>
            </a:r>
            <a:endParaRPr lang="en-US" sz="4400" b="1" dirty="0">
              <a:effectLst>
                <a:outerShdw blurRad="38100" dist="38100" dir="2700000" algn="tl">
                  <a:srgbClr val="FFFFFF"/>
                </a:outerShdw>
              </a:effectLst>
            </a:endParaRPr>
          </a:p>
        </p:txBody>
      </p:sp>
      <p:sp>
        <p:nvSpPr>
          <p:cNvPr id="13342" name="Text Box 253"/>
          <p:cNvSpPr txBox="1">
            <a:spLocks noChangeArrowheads="1"/>
          </p:cNvSpPr>
          <p:nvPr/>
        </p:nvSpPr>
        <p:spPr bwMode="auto">
          <a:xfrm>
            <a:off x="10972800" y="7086601"/>
            <a:ext cx="8305800" cy="10820399"/>
          </a:xfrm>
          <a:prstGeom prst="rect">
            <a:avLst/>
          </a:prstGeom>
          <a:noFill/>
          <a:ln w="9525">
            <a:noFill/>
            <a:miter lim="800000"/>
            <a:headEnd/>
            <a:tailEnd/>
          </a:ln>
        </p:spPr>
        <p:txBody>
          <a:bodyPr wrap="square">
            <a:spAutoFit/>
          </a:bodyPr>
          <a:lstStyle/>
          <a:p>
            <a:pPr defTabSz="4702175">
              <a:buClr>
                <a:srgbClr val="990033"/>
              </a:buClr>
            </a:pPr>
            <a:r>
              <a:rPr lang="en-US" sz="2800" dirty="0"/>
              <a:t>S</a:t>
            </a:r>
            <a:r>
              <a:rPr lang="en-US" sz="2800" dirty="0" smtClean="0"/>
              <a:t>urvey </a:t>
            </a:r>
            <a:r>
              <a:rPr lang="en-US" sz="2800" dirty="0"/>
              <a:t>of </a:t>
            </a:r>
            <a:r>
              <a:rPr lang="en-US" sz="2800" dirty="0" smtClean="0"/>
              <a:t>adults from VA, GA, and TX who volunteered to participate in an experimental auction of wool socks.  </a:t>
            </a:r>
            <a:r>
              <a:rPr lang="en-US" sz="2800" dirty="0"/>
              <a:t>Demographic analysis suggests the sample is </a:t>
            </a:r>
            <a:r>
              <a:rPr lang="en-US" sz="2800" dirty="0" smtClean="0"/>
              <a:t>mostly similar </a:t>
            </a:r>
            <a:r>
              <a:rPr lang="en-US" sz="2800" dirty="0"/>
              <a:t>to the </a:t>
            </a:r>
            <a:r>
              <a:rPr lang="en-US" sz="2800" dirty="0" smtClean="0"/>
              <a:t>residents of each state </a:t>
            </a:r>
            <a:r>
              <a:rPr lang="en-US" sz="2800" dirty="0"/>
              <a:t>as a whole</a:t>
            </a:r>
            <a:r>
              <a:rPr lang="en-US" sz="2800" dirty="0" smtClean="0"/>
              <a:t>.</a:t>
            </a:r>
          </a:p>
          <a:p>
            <a:pPr lvl="1" indent="-177800" defTabSz="4702175">
              <a:buClr>
                <a:srgbClr val="008000"/>
              </a:buClr>
              <a:buFont typeface="Wingdings" charset="2"/>
              <a:buChar char="v"/>
            </a:pPr>
            <a:r>
              <a:rPr lang="en-US" sz="2800" dirty="0"/>
              <a:t>Participants were somewhat more likely to be female.</a:t>
            </a:r>
          </a:p>
          <a:p>
            <a:pPr lvl="1" indent="-177800" defTabSz="4702175">
              <a:buClr>
                <a:srgbClr val="008000"/>
              </a:buClr>
              <a:buFont typeface="Wingdings" charset="2"/>
              <a:buChar char="v"/>
            </a:pPr>
            <a:r>
              <a:rPr lang="en-US" sz="2800" dirty="0"/>
              <a:t>The education of the sample was higher than average, likely due to the study location on college campuses.  </a:t>
            </a:r>
          </a:p>
          <a:p>
            <a:pPr lvl="1" indent="-177800" defTabSz="4702175">
              <a:buClr>
                <a:srgbClr val="008000"/>
              </a:buClr>
              <a:buFont typeface="Wingdings" charset="2"/>
              <a:buChar char="v"/>
            </a:pPr>
            <a:r>
              <a:rPr lang="en-US" sz="2800" dirty="0"/>
              <a:t>Racial minorities were somewhat over-represented, but given future demographic trends, this is not a drawback to the sample.  </a:t>
            </a:r>
          </a:p>
          <a:p>
            <a:pPr defTabSz="4702175">
              <a:buClr>
                <a:srgbClr val="990033"/>
              </a:buClr>
            </a:pPr>
            <a:r>
              <a:rPr lang="en-US" sz="2800" dirty="0" smtClean="0"/>
              <a:t>Participants were also given </a:t>
            </a:r>
            <a:r>
              <a:rPr lang="en-US" sz="2800" dirty="0"/>
              <a:t>the opportunity to bid on wool blend socks specially produced for the project with the help of the </a:t>
            </a:r>
            <a:r>
              <a:rPr lang="en-US" sz="2800" dirty="0" err="1"/>
              <a:t>Zeilinger</a:t>
            </a:r>
            <a:r>
              <a:rPr lang="en-US" sz="2800" dirty="0"/>
              <a:t> Wool Company (</a:t>
            </a:r>
            <a:r>
              <a:rPr lang="en-US" sz="2800" dirty="0" err="1"/>
              <a:t>www.zwool.com</a:t>
            </a:r>
            <a:r>
              <a:rPr lang="en-US" sz="2800" dirty="0"/>
              <a:t>) and ranchers in Texas, Virginia and Georgia.  The socks were labeled first with a simple term such as “eco-friendly” or “sustainable”.  After participants placed their bids, they were given definitions for these terms based on the production methods used by the ranchers who produced the fiber and then allowed to bid again.  The highest bidders were able to purchase the socks. </a:t>
            </a:r>
          </a:p>
        </p:txBody>
      </p:sp>
      <p:pic>
        <p:nvPicPr>
          <p:cNvPr id="13343" name="Picture 61" descr="TXST_Secondary_3Color_RGB.jpg"/>
          <p:cNvPicPr>
            <a:picLocks noChangeAspect="1"/>
          </p:cNvPicPr>
          <p:nvPr/>
        </p:nvPicPr>
        <p:blipFill>
          <a:blip r:embed="rId5" cstate="print"/>
          <a:srcRect/>
          <a:stretch>
            <a:fillRect/>
          </a:stretch>
        </p:blipFill>
        <p:spPr bwMode="auto">
          <a:xfrm>
            <a:off x="25755600" y="37642800"/>
            <a:ext cx="3471863" cy="3200400"/>
          </a:xfrm>
          <a:prstGeom prst="rect">
            <a:avLst/>
          </a:prstGeom>
          <a:noFill/>
          <a:ln w="9525">
            <a:noFill/>
            <a:miter lim="800000"/>
            <a:headEnd/>
            <a:tailEnd/>
          </a:ln>
        </p:spPr>
      </p:pic>
      <p:sp>
        <p:nvSpPr>
          <p:cNvPr id="13344" name="TextBox 62"/>
          <p:cNvSpPr txBox="1">
            <a:spLocks noChangeArrowheads="1"/>
          </p:cNvSpPr>
          <p:nvPr/>
        </p:nvSpPr>
        <p:spPr bwMode="auto">
          <a:xfrm>
            <a:off x="1447800" y="7086600"/>
            <a:ext cx="8534400" cy="19420695"/>
          </a:xfrm>
          <a:prstGeom prst="rect">
            <a:avLst/>
          </a:prstGeom>
          <a:noFill/>
          <a:ln w="9525">
            <a:noFill/>
            <a:miter lim="800000"/>
            <a:headEnd/>
            <a:tailEnd/>
          </a:ln>
        </p:spPr>
        <p:txBody>
          <a:bodyPr wrap="square">
            <a:spAutoFit/>
          </a:bodyPr>
          <a:lstStyle/>
          <a:p>
            <a:r>
              <a:rPr lang="en-US" dirty="0"/>
              <a:t> </a:t>
            </a:r>
            <a:r>
              <a:rPr lang="en-US" sz="2800" dirty="0" smtClean="0"/>
              <a:t>A </a:t>
            </a:r>
            <a:r>
              <a:rPr lang="en-US" sz="2800" dirty="0"/>
              <a:t>marketing study of 255 consumers was conducted in three southern states (VA, GA and TX) in order to better understand consumer willingness to pay for sustainably produced animal fiber products. A portion of the study explored the shopping habits of consumers of local products by determining where they had seen both local food and local fiber apparel products.  Close to half of participants reported seeing products made from local fibers. While the locally owned grocery store was a location with local food available for sale that was listed by a majority of participants, less than 10% of participants reported seeing local fiber products at the locally owned grocery store.  </a:t>
            </a:r>
            <a:r>
              <a:rPr lang="en-US" sz="2800" dirty="0" smtClean="0"/>
              <a:t>The </a:t>
            </a:r>
            <a:r>
              <a:rPr lang="en-US" sz="2800" dirty="0"/>
              <a:t>results suggest that locally owned grocery stores might be missing an opportunity to enhance their connection to the local economy by not offering local fiber products </a:t>
            </a:r>
            <a:endParaRPr lang="en-US" sz="2800" dirty="0" smtClean="0"/>
          </a:p>
          <a:p>
            <a:endParaRPr lang="en-US" sz="2800" dirty="0"/>
          </a:p>
          <a:p>
            <a:r>
              <a:rPr lang="en-US" sz="2800" dirty="0"/>
              <a:t>In order to test the strength of various marketing images used on locally produced fiber products, participants were asked to rank computer-generated images overlaid with the phrase “Made with Virginia Wool” (in the case of Virginia).  The first image was a sheep, the second was a farmhouse nestled in a pasture, and the third image was a hand with a green leaf on the palm.   A majority of participants most preferred the image of the sheep, with a similar but smaller percentage most preferring the hand with the green leaf.  The fewest participants rated the farm home image as their top preference. This suggests that in the retailing of locally produced fiber products, consumers would prefer an emphasis on the animal rather than the farm or the larger environment. </a:t>
            </a:r>
            <a:endParaRPr lang="en-US" sz="2800" dirty="0" smtClean="0"/>
          </a:p>
          <a:p>
            <a:endParaRPr lang="en-US" sz="2800" dirty="0"/>
          </a:p>
          <a:p>
            <a:r>
              <a:rPr lang="en-US" sz="2800" dirty="0"/>
              <a:t>To explore consumers' preference for their state agricultural logo in combination with other images and phrases, participants were shown three different mock tags; similar to what would be seen on hang-tags for apparel products and asked to click on parts of the tags that they liked.  The results suggest that different state agricultural logos have different levels of appeal for consumers, but that consumers are interested in seeing these logos on apparel products.</a:t>
            </a:r>
          </a:p>
          <a:p>
            <a:endParaRPr lang="en-US" dirty="0"/>
          </a:p>
        </p:txBody>
      </p:sp>
      <p:sp>
        <p:nvSpPr>
          <p:cNvPr id="2262" name="Text Box 214"/>
          <p:cNvSpPr txBox="1">
            <a:spLocks noChangeArrowheads="1"/>
          </p:cNvSpPr>
          <p:nvPr/>
        </p:nvSpPr>
        <p:spPr bwMode="auto">
          <a:xfrm>
            <a:off x="10972800" y="6019800"/>
            <a:ext cx="8305800" cy="769441"/>
          </a:xfrm>
          <a:prstGeom prst="rect">
            <a:avLst/>
          </a:prstGeom>
          <a:solidFill>
            <a:srgbClr val="CC9900"/>
          </a:solidFill>
          <a:ln w="9525">
            <a:noFill/>
            <a:miter lim="800000"/>
            <a:headEnd/>
            <a:tailEnd/>
          </a:ln>
          <a:effectLst/>
        </p:spPr>
        <p:txBody>
          <a:bodyPr wrap="square">
            <a:spAutoFit/>
          </a:bodyPr>
          <a:lstStyle/>
          <a:p>
            <a:pPr algn="ctr" defTabSz="4702175">
              <a:spcBef>
                <a:spcPct val="50000"/>
              </a:spcBef>
              <a:defRPr/>
            </a:pPr>
            <a:r>
              <a:rPr lang="en-US" sz="4400" b="1" dirty="0">
                <a:effectLst>
                  <a:outerShdw blurRad="38100" dist="38100" dir="2700000" algn="tl">
                    <a:srgbClr val="FFFFFF"/>
                  </a:outerShdw>
                </a:effectLst>
              </a:rPr>
              <a:t>Sample and Methodology </a:t>
            </a:r>
          </a:p>
        </p:txBody>
      </p:sp>
      <p:pic>
        <p:nvPicPr>
          <p:cNvPr id="44" name="Picture 1"/>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37490400"/>
            <a:ext cx="8229600" cy="2438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extBox 1"/>
          <p:cNvSpPr txBox="1"/>
          <p:nvPr/>
        </p:nvSpPr>
        <p:spPr>
          <a:xfrm>
            <a:off x="1524000" y="27660600"/>
            <a:ext cx="8458200" cy="8710076"/>
          </a:xfrm>
          <a:prstGeom prst="rect">
            <a:avLst/>
          </a:prstGeom>
          <a:noFill/>
        </p:spPr>
        <p:txBody>
          <a:bodyPr wrap="square" rtlCol="0">
            <a:spAutoFit/>
          </a:bodyPr>
          <a:lstStyle/>
          <a:p>
            <a:r>
              <a:rPr lang="en-US" sz="2800" dirty="0"/>
              <a:t>Many US animal fiber producers are using sustainable production methods but finding it difficult to obtain organic certification for their wool under current USDA organic standards for livestock.  Consumers of organic products, on the other hand, are looking for organically produced fiber products for a variety of reasons, some of which include a desire to support sustainable agriculture on the local level.  For this reason, while organic remains the “gold standard” many of these consumers are willing to consider alternative labeling</a:t>
            </a:r>
            <a:r>
              <a:rPr lang="en-US" sz="2800" dirty="0" smtClean="0"/>
              <a:t>.</a:t>
            </a:r>
          </a:p>
          <a:p>
            <a:endParaRPr lang="en-US" sz="2800" dirty="0"/>
          </a:p>
          <a:p>
            <a:r>
              <a:rPr lang="en-US" sz="2800" dirty="0" smtClean="0"/>
              <a:t>Most </a:t>
            </a:r>
            <a:r>
              <a:rPr lang="en-US" sz="2800" dirty="0"/>
              <a:t>states in the U.S. have programs designed to assist in the marketing of local agricultural products.  A wide array of products are covered under these programs, often including animal fiber products such as wool, mohair and alpaca.  Producers and growers in these states are able to use state logos on their products either free of charge or in a few cases, after paying a fee. </a:t>
            </a:r>
          </a:p>
        </p:txBody>
      </p:sp>
      <p:sp>
        <p:nvSpPr>
          <p:cNvPr id="4" name="TextBox 3"/>
          <p:cNvSpPr txBox="1"/>
          <p:nvPr/>
        </p:nvSpPr>
        <p:spPr>
          <a:xfrm>
            <a:off x="10972800" y="18973801"/>
            <a:ext cx="8305800" cy="8710076"/>
          </a:xfrm>
          <a:prstGeom prst="rect">
            <a:avLst/>
          </a:prstGeom>
          <a:noFill/>
        </p:spPr>
        <p:txBody>
          <a:bodyPr wrap="square" rtlCol="0">
            <a:spAutoFit/>
          </a:bodyPr>
          <a:lstStyle/>
          <a:p>
            <a:r>
              <a:rPr lang="en-US" sz="2800" dirty="0"/>
              <a:t>To test the strength of various marketing images, participants were shown three computer-generated images (a sheep, a farmhouse nestled in a pasture, and a green leaf on the palm) overlaid with the phrase “Made with STATE Wool” (where STATE was the name of the States where the surveys were conducted). Participants were asked to rank the images. A majority of participants most preferred the image of the sheep, with a smaller percentage most preferring the hand with the green leaf and fewest preferring the </a:t>
            </a:r>
            <a:r>
              <a:rPr lang="en-US" sz="2800" dirty="0" err="1"/>
              <a:t>farmhome</a:t>
            </a:r>
            <a:r>
              <a:rPr lang="en-US" sz="2800" dirty="0"/>
              <a:t> image. This suggests that in the retailing of locally produced fiber products, consumers would prefer an emphasis on the animal over the larger environment and prefer both more than an emphasis on the farm and farm family</a:t>
            </a:r>
            <a:r>
              <a:rPr lang="en-US" sz="2800" dirty="0" smtClean="0"/>
              <a:t>.  </a:t>
            </a:r>
            <a:endParaRPr lang="en-US" sz="2800" dirty="0"/>
          </a:p>
          <a:p>
            <a:endParaRPr lang="en-US" sz="2800" dirty="0" smtClean="0"/>
          </a:p>
          <a:p>
            <a:r>
              <a:rPr lang="en-US" sz="2800" dirty="0" smtClean="0"/>
              <a:t>Based on these results, the following example labeling was developed for yarn made from the wool sourced in each state.</a:t>
            </a:r>
            <a:endParaRPr lang="en-US" sz="2800" dirty="0"/>
          </a:p>
        </p:txBody>
      </p:sp>
      <p:sp>
        <p:nvSpPr>
          <p:cNvPr id="8" name="TextBox 7"/>
          <p:cNvSpPr txBox="1"/>
          <p:nvPr/>
        </p:nvSpPr>
        <p:spPr>
          <a:xfrm>
            <a:off x="20574000" y="7086600"/>
            <a:ext cx="8229600" cy="13018945"/>
          </a:xfrm>
          <a:prstGeom prst="rect">
            <a:avLst/>
          </a:prstGeom>
          <a:noFill/>
        </p:spPr>
        <p:txBody>
          <a:bodyPr wrap="square" rtlCol="0">
            <a:spAutoFit/>
          </a:bodyPr>
          <a:lstStyle/>
          <a:p>
            <a:r>
              <a:rPr lang="en-US" sz="2800" b="1" dirty="0"/>
              <a:t>Sustainable</a:t>
            </a:r>
            <a:r>
              <a:rPr lang="en-US" sz="2800" dirty="0"/>
              <a:t>: The wool was produced using a ranching system that is capable of being continued with minimal long-term effects on the environment.  This includes the management of natural resources, animal health, and the welfare and well-being of ranching families.</a:t>
            </a:r>
          </a:p>
          <a:p>
            <a:r>
              <a:rPr lang="en-US" sz="2800" b="1" dirty="0"/>
              <a:t>Eco-Friendly</a:t>
            </a:r>
            <a:r>
              <a:rPr lang="en-US" sz="2800" dirty="0"/>
              <a:t>: The wool was produced with minimal impact to the environment.</a:t>
            </a:r>
          </a:p>
          <a:p>
            <a:r>
              <a:rPr lang="en-US" sz="2800" b="1" dirty="0"/>
              <a:t>All Natural</a:t>
            </a:r>
            <a:r>
              <a:rPr lang="en-US" sz="2800" dirty="0"/>
              <a:t>: This wool is a renewable fiber that comes from a natural source, and was processed with non-hazardous, low-impact chemicals and dyes.</a:t>
            </a:r>
          </a:p>
          <a:p>
            <a:endParaRPr lang="en-US" sz="2800" dirty="0"/>
          </a:p>
          <a:p>
            <a:r>
              <a:rPr lang="en-US" sz="2800" dirty="0" smtClean="0"/>
              <a:t>Before </a:t>
            </a:r>
            <a:r>
              <a:rPr lang="en-US" sz="2800" dirty="0"/>
              <a:t>the consumers were told definitions for all the terms, including organic and conventional, the bids for socks labeled “All Natural” were only $0.14 less and the “Eco-Friendly” were only $0.15 less than the “Organic” socks, for which participants were willing to pay $3.31.  The socks labeled “Sustainable”, while still worth more than the $2.28 participants would pay for the “Conventional” socks, were worth the least of the alternatives at $2.90.  This changed after participants were given information about the terms.  </a:t>
            </a:r>
            <a:endParaRPr lang="en-US" sz="2800" dirty="0" smtClean="0"/>
          </a:p>
          <a:p>
            <a:r>
              <a:rPr lang="en-US" sz="2800" dirty="0" smtClean="0"/>
              <a:t>Reminding </a:t>
            </a:r>
            <a:r>
              <a:rPr lang="en-US" sz="2800" dirty="0"/>
              <a:t>participants what “Organic” means increased their bids to an average of $3.50.  The bids for socks labeled as “Sustainable also increased to $3.10 once this term was defined.  “Eco-Friendly” and “All Natural” didn’t change in price after definition.  </a:t>
            </a:r>
          </a:p>
        </p:txBody>
      </p:sp>
      <p:sp>
        <p:nvSpPr>
          <p:cNvPr id="9" name="TextBox 8"/>
          <p:cNvSpPr txBox="1"/>
          <p:nvPr/>
        </p:nvSpPr>
        <p:spPr>
          <a:xfrm>
            <a:off x="20497800" y="29665672"/>
            <a:ext cx="8001000" cy="6986528"/>
          </a:xfrm>
          <a:prstGeom prst="rect">
            <a:avLst/>
          </a:prstGeom>
          <a:noFill/>
        </p:spPr>
        <p:txBody>
          <a:bodyPr wrap="square" rtlCol="0">
            <a:spAutoFit/>
          </a:bodyPr>
          <a:lstStyle/>
          <a:p>
            <a:r>
              <a:rPr lang="en-US" sz="2800" dirty="0" smtClean="0"/>
              <a:t>The </a:t>
            </a:r>
            <a:r>
              <a:rPr lang="en-US" sz="2800" dirty="0"/>
              <a:t>results of this study suggest that producers and retailers who are confident that their products meet these definitions, which are not regulated by any government body but still must meet the FTC “Truth in Advertising” requirements, should use these alternatives where possible.  If the term “Sustainable” is the best fit for the product, the definition of the term should be included to help consumers know what it means in the context of an animal fiber product.   All of the products in the study were manufactured in the U.S. and all of the socks that were made from U.S</a:t>
            </a:r>
            <a:r>
              <a:rPr lang="en-US" sz="2800"/>
              <a:t>.</a:t>
            </a:r>
            <a:r>
              <a:rPr lang="en-US" sz="2800" smtClean="0"/>
              <a:t> wool </a:t>
            </a:r>
            <a:r>
              <a:rPr lang="en-US" sz="2800" dirty="0"/>
              <a:t>received higher bids than the same socks made from imported wool.  Retailers should make an effort to highlight the local origins of their animal fiber products wherever possible</a:t>
            </a:r>
            <a:r>
              <a:rPr lang="en-US" sz="2800" dirty="0" smtClean="0"/>
              <a: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568</TotalTime>
  <Words>1502</Words>
  <Application>Microsoft Macintosh PowerPoint</Application>
  <PresentationFormat>Custom</PresentationFormat>
  <Paragraphs>40</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Default Design</vt:lpstr>
      <vt:lpstr>Slide 1</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 Emmel</dc:creator>
  <cp:lastModifiedBy>Gwendolyn Hustvedt</cp:lastModifiedBy>
  <cp:revision>55</cp:revision>
  <dcterms:created xsi:type="dcterms:W3CDTF">2012-01-17T14:40:03Z</dcterms:created>
  <dcterms:modified xsi:type="dcterms:W3CDTF">2012-01-17T14:41:20Z</dcterms:modified>
</cp:coreProperties>
</file>