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225" r:id="rId2"/>
    <p:sldId id="274" r:id="rId3"/>
    <p:sldId id="1011" r:id="rId4"/>
    <p:sldId id="277" r:id="rId5"/>
    <p:sldId id="1012" r:id="rId6"/>
    <p:sldId id="1013" r:id="rId7"/>
    <p:sldId id="101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374F-3A06-8385-88F8-1B5616298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BF61F-6973-8F07-732C-E2177CFA4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B8FCA-137C-CA9B-F532-B4AB49B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E0939-1641-3E8D-F4E8-A47B479D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CA96-31EB-F7C7-408B-C85294AA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E53A-F2BF-2E2B-8B29-E3FA4496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2ADD9-00C0-FB0F-8EA6-4F0FDD813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62F0F-E5FC-0B79-0E9B-E215AE14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93E25-DFB0-982A-9B48-EF6E1B4B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41ACE-BC45-04EE-BC67-1140DE71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3D848-C8F3-AF55-803A-6ED3FB45D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9BB2B-1965-9096-6D0A-732F93C86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6DC65-151E-DA16-FCF3-15194369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57063-93C0-FD14-B5BD-B908783F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3F652-BBC5-AC2F-D9CE-78959D75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68FF-850E-F507-CE74-0C1240AA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CFDDE-8E99-8CA6-842F-869E7910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A1B90-DE21-552C-C2CB-C6352F6C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CA1F1-8EDD-5970-ED5F-ABB2FEFE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BC53A-0A5B-6ADE-31AC-1BC391D0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8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87D1-2F44-5A2E-5A8D-81AC9A53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F261A-1208-4A15-D772-0FE87261B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BB6CF-1632-823A-3C6C-3297F5A1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D9666-2ED1-B5E7-4836-1CC8D958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FEA28-0940-368E-19EB-A3A37278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8717-D62C-E2A6-E1D0-ACDE0BE2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19D3-9348-1BB6-E065-D0771C87A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BDF3E-C6A9-924B-D043-DC9F8A859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5907E-7B57-1F12-EF70-AECE7D4F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5D2FA-AD03-BD5B-36BF-FD6BFE35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3AE95-F479-F25E-C96F-6F7D8AF2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A323-2ED6-D629-FD9D-51A78BD4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4200D-2B9A-1212-3BA5-4D9247F2F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33FAE-597B-8C55-5E80-3A528C4F2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4068A-684F-D072-085C-2C1B902A7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5B50B-3082-3D20-48F0-FD7744908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4A54E-4948-2CEF-D0D2-B7E5FB3B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DBEF3-B76C-8F7C-0DE3-D96E3614D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DFF21-DC87-541A-C33C-92910A22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8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0C01-C3D3-7AE8-961F-1668BDC0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397AA-A00F-9743-0FF4-8D54E33C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D0849-8FFC-1FA5-082B-B486FF38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8793D-E059-7D3A-BB22-1BFC6C87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9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CB880-62E9-B333-6A2D-9A6F9C4D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13A32-BD2F-9F14-8C99-1D46C9B6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59087-C473-0AA7-8053-C2852A13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7B5D-1E3D-AF2F-2A53-2D7D71B1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EA5D-B90C-BC24-578F-813F53199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2B9E5-C548-F7BA-B780-B242414D7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B83D2-C338-B499-A63E-902A5FE7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56353-4333-D96F-AC71-AFF6589E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B24E0-FC97-5159-9031-67AFF08F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83E3-4C76-E0EC-F97E-F6725006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739DC-1BE2-0D36-E2BD-D8155EF32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76F84-FEA4-1827-13A3-8B2B5B6D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2CB84-FE7E-3DD3-E318-C7F96B00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8B23B-24ED-A8A8-FFA7-E44C7F40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46652-CCB0-A76C-6557-9CED4D8B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6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D8202-1EFF-E4B6-9308-D261A624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1CB-9D59-B666-845D-0F8ED2670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5A569-75F8-3467-4D55-46D54DC4C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B75DD-0500-42B5-ABEB-CDFBA5BE82A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AB21F-9532-058C-166B-ACE49E316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219B0-2997-FF2C-788D-CB95412FC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26CBD7-94E5-4075-9C9D-793645E8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E63B1-AECB-3BE6-E478-D9A7DC1A0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100483-71E7-C0E6-482C-D3179A283922}"/>
              </a:ext>
            </a:extLst>
          </p:cNvPr>
          <p:cNvSpPr txBox="1">
            <a:spLocks/>
          </p:cNvSpPr>
          <p:nvPr/>
        </p:nvSpPr>
        <p:spPr>
          <a:xfrm>
            <a:off x="862552" y="0"/>
            <a:ext cx="104668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Summer forage crop options for North-Central Nebraska counties to improve production, forage quality, and soil health</a:t>
            </a:r>
            <a:endParaRPr lang="en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A9B08-E225-E3CF-EDA6-1C59E7726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270" y="1889448"/>
            <a:ext cx="4050829" cy="2010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1B11CA-CC3F-1F2E-F806-313993253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0509" y="4263086"/>
            <a:ext cx="2901361" cy="2176021"/>
          </a:xfrm>
          <a:prstGeom prst="rect">
            <a:avLst/>
          </a:prstGeom>
        </p:spPr>
      </p:pic>
      <p:pic>
        <p:nvPicPr>
          <p:cNvPr id="12" name="Picture 11" descr="A logo for a farm&#10;&#10;Description automatically generated">
            <a:extLst>
              <a:ext uri="{FF2B5EF4-FFF2-40B4-BE49-F238E27FC236}">
                <a16:creationId xmlns:a16="http://schemas.microsoft.com/office/drawing/2014/main" id="{77FD915D-53AE-DCFD-689F-F9C10F59B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617" y="5396538"/>
            <a:ext cx="1559383" cy="1461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D131A7-D704-D700-71EE-CC09F2F492DE}"/>
              </a:ext>
            </a:extLst>
          </p:cNvPr>
          <p:cNvSpPr/>
          <p:nvPr/>
        </p:nvSpPr>
        <p:spPr>
          <a:xfrm>
            <a:off x="9548076" y="2834283"/>
            <a:ext cx="430306" cy="547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D5024-CAEC-1982-498B-B53C85F40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992"/>
            <a:ext cx="4733729" cy="3550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417892-87CB-3D2C-8570-AF54BD876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7" y="3357182"/>
            <a:ext cx="4533531" cy="34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1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025E-5E82-6A74-E9DD-E937F7C6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76" y="110538"/>
            <a:ext cx="3477088" cy="12622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Example of field trial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772CB5-BA2A-ED21-DC72-08307BA8468F}"/>
              </a:ext>
            </a:extLst>
          </p:cNvPr>
          <p:cNvGraphicFramePr>
            <a:graphicFrameLocks noGrp="1"/>
          </p:cNvGraphicFramePr>
          <p:nvPr/>
        </p:nvGraphicFramePr>
        <p:xfrm>
          <a:off x="367748" y="6064665"/>
          <a:ext cx="4009154" cy="527521"/>
        </p:xfrm>
        <a:graphic>
          <a:graphicData uri="http://schemas.openxmlformats.org/drawingml/2006/table">
            <a:tbl>
              <a:tblPr/>
              <a:tblGrid>
                <a:gridCol w="4009154">
                  <a:extLst>
                    <a:ext uri="{9D8B030D-6E8A-4147-A177-3AD203B41FA5}">
                      <a16:colId xmlns:a16="http://schemas.microsoft.com/office/drawing/2014/main" val="3648285671"/>
                    </a:ext>
                  </a:extLst>
                </a:gridCol>
              </a:tblGrid>
              <a:tr h="2863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699" marR="4699" marT="4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697731"/>
                  </a:ext>
                </a:extLst>
              </a:tr>
              <a:tr h="241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One pass: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varieties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(one variety per drill box)</a:t>
                      </a:r>
                    </a:p>
                  </a:txBody>
                  <a:tcPr marL="4699" marR="4699" marT="4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80873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40A37A3-947F-4CF7-6041-3993F5A1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98344"/>
            <a:ext cx="5428891" cy="6559656"/>
          </a:xfrm>
          <a:prstGeom prst="rect">
            <a:avLst/>
          </a:prstGeom>
        </p:spPr>
      </p:pic>
      <p:pic>
        <p:nvPicPr>
          <p:cNvPr id="8" name="Picture 7" descr="A circular crop circle with a line in the middle&#10;&#10;Description automatically generated">
            <a:extLst>
              <a:ext uri="{FF2B5EF4-FFF2-40B4-BE49-F238E27FC236}">
                <a16:creationId xmlns:a16="http://schemas.microsoft.com/office/drawing/2014/main" id="{E8DB851D-C75C-28FB-327B-336E47333A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8" t="1635" r="1510" b="3946"/>
          <a:stretch/>
        </p:blipFill>
        <p:spPr>
          <a:xfrm>
            <a:off x="384789" y="1715437"/>
            <a:ext cx="4851662" cy="44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6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E158A3-9C7C-8667-F0EF-BE0715501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9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4EC7AC-A3A4-5091-CB34-C53CE01B4C5F}"/>
              </a:ext>
            </a:extLst>
          </p:cNvPr>
          <p:cNvGraphicFramePr>
            <a:graphicFrameLocks noGrp="1"/>
          </p:cNvGraphicFramePr>
          <p:nvPr/>
        </p:nvGraphicFramePr>
        <p:xfrm>
          <a:off x="2308549" y="1292129"/>
          <a:ext cx="7574902" cy="4616364"/>
        </p:xfrm>
        <a:graphic>
          <a:graphicData uri="http://schemas.openxmlformats.org/drawingml/2006/table">
            <a:tbl>
              <a:tblPr/>
              <a:tblGrid>
                <a:gridCol w="3295385">
                  <a:extLst>
                    <a:ext uri="{9D8B030D-6E8A-4147-A177-3AD203B41FA5}">
                      <a16:colId xmlns:a16="http://schemas.microsoft.com/office/drawing/2014/main" val="3595590327"/>
                    </a:ext>
                  </a:extLst>
                </a:gridCol>
                <a:gridCol w="1697861">
                  <a:extLst>
                    <a:ext uri="{9D8B030D-6E8A-4147-A177-3AD203B41FA5}">
                      <a16:colId xmlns:a16="http://schemas.microsoft.com/office/drawing/2014/main" val="411694261"/>
                    </a:ext>
                  </a:extLst>
                </a:gridCol>
                <a:gridCol w="2581656">
                  <a:extLst>
                    <a:ext uri="{9D8B030D-6E8A-4147-A177-3AD203B41FA5}">
                      <a16:colId xmlns:a16="http://schemas.microsoft.com/office/drawing/2014/main" val="3960455415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Forage name</a:t>
                      </a:r>
                    </a:p>
                    <a:p>
                      <a:pPr marL="0" algn="l" defTabSz="914400" rtl="0" eaLnBrk="1" fontAlgn="b" latinLnBrk="0" hangingPunct="1"/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Rate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lb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/ac)</a:t>
                      </a:r>
                    </a:p>
                  </a:txBody>
                  <a:tcPr marL="9525" marR="9525" marT="9525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 per acre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($/ac)</a:t>
                      </a:r>
                    </a:p>
                  </a:txBody>
                  <a:tcPr marL="9525" marR="9525" marT="9525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10135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Master Graze Forage Corn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83.0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334282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Elite II Hybrid Pearl Millet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641538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Forage Silage Mix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59.6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897652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Multi-Cut Hay or Graze Mix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55.6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283757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Pacesetter SP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50.9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35904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Sug R Bale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48.0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002958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1st Choice BMR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47.7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152158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Honey Graze BMR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47.7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422608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Winter Grazing Mix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46.4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441287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Pacesetter SP &amp; Soybean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42.9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80203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Hay N Graze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33.6</a:t>
                      </a:r>
                    </a:p>
                  </a:txBody>
                  <a:tcPr marL="7620" marR="7620" marT="762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11135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574574F-7036-6C1F-520E-695492EA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735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Summer forages tested and cost</a:t>
            </a:r>
          </a:p>
        </p:txBody>
      </p:sp>
    </p:spTree>
    <p:extLst>
      <p:ext uri="{BB962C8B-B14F-4D97-AF65-F5344CB8AC3E}">
        <p14:creationId xmlns:p14="http://schemas.microsoft.com/office/powerpoint/2010/main" val="118765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9D709F-4507-0285-3873-BE7D537A5029}"/>
              </a:ext>
            </a:extLst>
          </p:cNvPr>
          <p:cNvGraphicFramePr>
            <a:graphicFrameLocks noGrp="1"/>
          </p:cNvGraphicFramePr>
          <p:nvPr/>
        </p:nvGraphicFramePr>
        <p:xfrm>
          <a:off x="643466" y="1032669"/>
          <a:ext cx="10905068" cy="4792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078">
                  <a:extLst>
                    <a:ext uri="{9D8B030D-6E8A-4147-A177-3AD203B41FA5}">
                      <a16:colId xmlns:a16="http://schemas.microsoft.com/office/drawing/2014/main" val="3582576532"/>
                    </a:ext>
                  </a:extLst>
                </a:gridCol>
                <a:gridCol w="807293">
                  <a:extLst>
                    <a:ext uri="{9D8B030D-6E8A-4147-A177-3AD203B41FA5}">
                      <a16:colId xmlns:a16="http://schemas.microsoft.com/office/drawing/2014/main" val="910293793"/>
                    </a:ext>
                  </a:extLst>
                </a:gridCol>
                <a:gridCol w="764108">
                  <a:extLst>
                    <a:ext uri="{9D8B030D-6E8A-4147-A177-3AD203B41FA5}">
                      <a16:colId xmlns:a16="http://schemas.microsoft.com/office/drawing/2014/main" val="2951455181"/>
                    </a:ext>
                  </a:extLst>
                </a:gridCol>
                <a:gridCol w="907279">
                  <a:extLst>
                    <a:ext uri="{9D8B030D-6E8A-4147-A177-3AD203B41FA5}">
                      <a16:colId xmlns:a16="http://schemas.microsoft.com/office/drawing/2014/main" val="245838765"/>
                    </a:ext>
                  </a:extLst>
                </a:gridCol>
                <a:gridCol w="2100828">
                  <a:extLst>
                    <a:ext uri="{9D8B030D-6E8A-4147-A177-3AD203B41FA5}">
                      <a16:colId xmlns:a16="http://schemas.microsoft.com/office/drawing/2014/main" val="2489041206"/>
                    </a:ext>
                  </a:extLst>
                </a:gridCol>
                <a:gridCol w="3528482">
                  <a:extLst>
                    <a:ext uri="{9D8B030D-6E8A-4147-A177-3AD203B41FA5}">
                      <a16:colId xmlns:a16="http://schemas.microsoft.com/office/drawing/2014/main" val="1164582425"/>
                    </a:ext>
                  </a:extLst>
                </a:gridCol>
              </a:tblGrid>
              <a:tr h="31830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Summer Forage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ctr"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Production (tons/ac)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Average Seed Cost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 ($/ac)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Average Partial Production Cost 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($/ton)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2257060602"/>
                  </a:ext>
                </a:extLst>
              </a:tr>
              <a:tr h="3183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Average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77025"/>
                  </a:ext>
                </a:extLst>
              </a:tr>
              <a:tr h="318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Pacesetter SP &amp; Soybean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42.9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10.4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2998752129"/>
                  </a:ext>
                </a:extLst>
              </a:tr>
              <a:tr h="318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Hay N Graze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41.6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13.3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472399327"/>
                  </a:ext>
                </a:extLst>
              </a:tr>
              <a:tr h="318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Forage Silage Mix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2.94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44.3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13.4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3091142949"/>
                  </a:ext>
                </a:extLst>
              </a:tr>
              <a:tr h="318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Pacesetter SP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2.64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4.20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48.5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14.8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2280922974"/>
                  </a:ext>
                </a:extLst>
              </a:tr>
              <a:tr h="318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Honey Graze BMR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4.26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57.1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16.1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1203133117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Multi-Cut Hay or Graze Mix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2.85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56.2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16.9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1763428067"/>
                  </a:ext>
                </a:extLst>
              </a:tr>
              <a:tr h="318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Winter Grazing Mix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2.78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2.98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2.88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50.6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17.7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1866961523"/>
                  </a:ext>
                </a:extLst>
              </a:tr>
              <a:tr h="318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Honey Graze V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2.83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2.83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50.4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17.8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2560297923"/>
                  </a:ext>
                </a:extLst>
              </a:tr>
              <a:tr h="318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Sug R Bale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2.92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57.2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18.4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406838569"/>
                  </a:ext>
                </a:extLst>
              </a:tr>
              <a:tr h="318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1st Choice BMR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2.83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57.1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18.9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1083636187"/>
                  </a:ext>
                </a:extLst>
              </a:tr>
              <a:tr h="318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Elite II Hybrid Pearl Millet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60.2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19.7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803460808"/>
                  </a:ext>
                </a:extLst>
              </a:tr>
              <a:tr h="302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Master Graze Forage Corn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4.12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4.12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83.0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2132302099"/>
                  </a:ext>
                </a:extLst>
              </a:tr>
              <a:tr h="318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Non-GMO Soybean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1.23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52.5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42.7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09" marR="8509" marT="8509" marB="0" anchor="b"/>
                </a:tc>
                <a:extLst>
                  <a:ext uri="{0D108BD9-81ED-4DB2-BD59-A6C34878D82A}">
                    <a16:rowId xmlns:a16="http://schemas.microsoft.com/office/drawing/2014/main" val="2015328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11E3E6-C229-39F9-8672-7C43676BC5C5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2-Year Average Forage Production</a:t>
            </a:r>
          </a:p>
        </p:txBody>
      </p:sp>
    </p:spTree>
    <p:extLst>
      <p:ext uri="{BB962C8B-B14F-4D97-AF65-F5344CB8AC3E}">
        <p14:creationId xmlns:p14="http://schemas.microsoft.com/office/powerpoint/2010/main" val="399580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2B4293-0E35-1622-7D76-80F5007E4AA4}"/>
              </a:ext>
            </a:extLst>
          </p:cNvPr>
          <p:cNvGraphicFramePr>
            <a:graphicFrameLocks noGrp="1"/>
          </p:cNvGraphicFramePr>
          <p:nvPr/>
        </p:nvGraphicFramePr>
        <p:xfrm>
          <a:off x="763816" y="847748"/>
          <a:ext cx="10664368" cy="5571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12">
                  <a:extLst>
                    <a:ext uri="{9D8B030D-6E8A-4147-A177-3AD203B41FA5}">
                      <a16:colId xmlns:a16="http://schemas.microsoft.com/office/drawing/2014/main" val="3995706363"/>
                    </a:ext>
                  </a:extLst>
                </a:gridCol>
                <a:gridCol w="683138">
                  <a:extLst>
                    <a:ext uri="{9D8B030D-6E8A-4147-A177-3AD203B41FA5}">
                      <a16:colId xmlns:a16="http://schemas.microsoft.com/office/drawing/2014/main" val="170419610"/>
                    </a:ext>
                  </a:extLst>
                </a:gridCol>
                <a:gridCol w="570164">
                  <a:extLst>
                    <a:ext uri="{9D8B030D-6E8A-4147-A177-3AD203B41FA5}">
                      <a16:colId xmlns:a16="http://schemas.microsoft.com/office/drawing/2014/main" val="3729656095"/>
                    </a:ext>
                  </a:extLst>
                </a:gridCol>
                <a:gridCol w="683138">
                  <a:extLst>
                    <a:ext uri="{9D8B030D-6E8A-4147-A177-3AD203B41FA5}">
                      <a16:colId xmlns:a16="http://schemas.microsoft.com/office/drawing/2014/main" val="995831214"/>
                    </a:ext>
                  </a:extLst>
                </a:gridCol>
                <a:gridCol w="570164">
                  <a:extLst>
                    <a:ext uri="{9D8B030D-6E8A-4147-A177-3AD203B41FA5}">
                      <a16:colId xmlns:a16="http://schemas.microsoft.com/office/drawing/2014/main" val="3914258356"/>
                    </a:ext>
                  </a:extLst>
                </a:gridCol>
                <a:gridCol w="683138">
                  <a:extLst>
                    <a:ext uri="{9D8B030D-6E8A-4147-A177-3AD203B41FA5}">
                      <a16:colId xmlns:a16="http://schemas.microsoft.com/office/drawing/2014/main" val="3663042815"/>
                    </a:ext>
                  </a:extLst>
                </a:gridCol>
                <a:gridCol w="570164">
                  <a:extLst>
                    <a:ext uri="{9D8B030D-6E8A-4147-A177-3AD203B41FA5}">
                      <a16:colId xmlns:a16="http://schemas.microsoft.com/office/drawing/2014/main" val="663877659"/>
                    </a:ext>
                  </a:extLst>
                </a:gridCol>
                <a:gridCol w="683138">
                  <a:extLst>
                    <a:ext uri="{9D8B030D-6E8A-4147-A177-3AD203B41FA5}">
                      <a16:colId xmlns:a16="http://schemas.microsoft.com/office/drawing/2014/main" val="3494743992"/>
                    </a:ext>
                  </a:extLst>
                </a:gridCol>
                <a:gridCol w="570164">
                  <a:extLst>
                    <a:ext uri="{9D8B030D-6E8A-4147-A177-3AD203B41FA5}">
                      <a16:colId xmlns:a16="http://schemas.microsoft.com/office/drawing/2014/main" val="97702662"/>
                    </a:ext>
                  </a:extLst>
                </a:gridCol>
                <a:gridCol w="834574">
                  <a:extLst>
                    <a:ext uri="{9D8B030D-6E8A-4147-A177-3AD203B41FA5}">
                      <a16:colId xmlns:a16="http://schemas.microsoft.com/office/drawing/2014/main" val="3077731659"/>
                    </a:ext>
                  </a:extLst>
                </a:gridCol>
                <a:gridCol w="690350">
                  <a:extLst>
                    <a:ext uri="{9D8B030D-6E8A-4147-A177-3AD203B41FA5}">
                      <a16:colId xmlns:a16="http://schemas.microsoft.com/office/drawing/2014/main" val="3409795287"/>
                    </a:ext>
                  </a:extLst>
                </a:gridCol>
                <a:gridCol w="834574">
                  <a:extLst>
                    <a:ext uri="{9D8B030D-6E8A-4147-A177-3AD203B41FA5}">
                      <a16:colId xmlns:a16="http://schemas.microsoft.com/office/drawing/2014/main" val="1795027924"/>
                    </a:ext>
                  </a:extLst>
                </a:gridCol>
                <a:gridCol w="690350">
                  <a:extLst>
                    <a:ext uri="{9D8B030D-6E8A-4147-A177-3AD203B41FA5}">
                      <a16:colId xmlns:a16="http://schemas.microsoft.com/office/drawing/2014/main" val="4113397913"/>
                    </a:ext>
                  </a:extLst>
                </a:gridCol>
              </a:tblGrid>
              <a:tr h="323638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Summer Forage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ctr"/>
                </a:tc>
                <a:tc gridSpan="1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700" u="none" strike="noStrike" dirty="0">
                          <a:effectLst/>
                        </a:rPr>
                        <a:t>Nutrient Extraction (</a:t>
                      </a:r>
                      <a:r>
                        <a:rPr lang="fr-FR" sz="1700" u="none" strike="noStrike" dirty="0" err="1">
                          <a:effectLst/>
                        </a:rPr>
                        <a:t>lbs</a:t>
                      </a:r>
                      <a:r>
                        <a:rPr lang="fr-FR" sz="1700" u="none" strike="noStrike" dirty="0">
                          <a:effectLst/>
                        </a:rPr>
                        <a:t> </a:t>
                      </a:r>
                      <a:r>
                        <a:rPr lang="fr-FR" sz="1700" u="none" strike="noStrike" dirty="0" err="1">
                          <a:effectLst/>
                        </a:rPr>
                        <a:t>nutrient</a:t>
                      </a:r>
                      <a:r>
                        <a:rPr lang="fr-FR" sz="1700" u="none" strike="noStrike" dirty="0">
                          <a:effectLst/>
                        </a:rPr>
                        <a:t>/</a:t>
                      </a:r>
                      <a:r>
                        <a:rPr lang="fr-FR" sz="1700" u="none" strike="noStrike" dirty="0" err="1">
                          <a:effectLst/>
                        </a:rPr>
                        <a:t>ac</a:t>
                      </a:r>
                      <a:r>
                        <a:rPr lang="fr-FR" sz="1700" u="none" strike="noStrike" dirty="0">
                          <a:effectLst/>
                        </a:rPr>
                        <a:t>)</a:t>
                      </a:r>
                      <a:endParaRPr lang="fr-FR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013730"/>
                  </a:ext>
                </a:extLst>
              </a:tr>
              <a:tr h="323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2024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2025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Average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61568"/>
                  </a:ext>
                </a:extLst>
              </a:tr>
              <a:tr h="323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P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K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P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K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P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K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2197359938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1st Choice BMR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105.6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15.5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104.7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119.8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141.2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11.7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112.7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122.9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11.8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3461529696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Honey Graze BMR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130.5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109.2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13.1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178.2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21.1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154.6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15.5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154.3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18.8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131.9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14.3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3001784824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Sug R Bale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100.6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15.5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104.4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135.0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20.0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147.2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117.8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125.8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11.6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2494025046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Elite II Hybrid Pearl Millet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101.5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14.6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129.8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11.9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91.6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15.1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164.8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96.6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14.9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147.3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12.6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3411975903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Multi-Cut Hay or Graze Mix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106.8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14.5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105.0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168.3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21.4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165.1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16.1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137.5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18.0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135.0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14.2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2523811111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Winter Grazing Mix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114.2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18.3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129.7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15.9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127.9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17.1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147.6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121.1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138.6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2694035330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Non-GMO Soybean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104.0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10.1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28.4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6.7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104.0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10.1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28.4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6.7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1194971029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Honey Graze V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101.4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103.0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101.4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103.0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770398404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Hay N Graze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126.2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18.7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128.7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14.8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123.9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136.3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11.6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125.0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132.5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1394471505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Pacesetter SP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101.0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83.4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7.8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172.7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21.5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163.9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14.9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136.8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123.7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11.3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3745709983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Forage Silage Mix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115.9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115.5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11.7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129.5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19.0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155.5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12.6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122.7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135.5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12.1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2481741659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Master Graze Forage Corn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179.2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22.5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187.0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179.2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22.5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187.0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17.0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2947382166"/>
                  </a:ext>
                </a:extLst>
              </a:tr>
              <a:tr h="323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Pacesetter SP &amp; Soybean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 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190.2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22.4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168.0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 dirty="0">
                          <a:effectLst/>
                        </a:rPr>
                        <a:t>190.2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22.4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168.0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700" u="none" strike="noStrike">
                          <a:effectLst/>
                        </a:rPr>
                        <a:t>16.2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4095892837"/>
                  </a:ext>
                </a:extLst>
              </a:tr>
              <a:tr h="392865">
                <a:tc gridSpan="9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100" b="1" u="none" strike="noStrike" dirty="0">
                          <a:effectLst/>
                        </a:rPr>
                        <a:t>Average Nutrient Extraction per year (</a:t>
                      </a:r>
                      <a:r>
                        <a:rPr lang="en-US" sz="2100" b="1" u="none" strike="noStrike" dirty="0" err="1">
                          <a:effectLst/>
                        </a:rPr>
                        <a:t>lbs</a:t>
                      </a:r>
                      <a:r>
                        <a:rPr lang="en-US" sz="2100" b="1" u="none" strike="noStrike" dirty="0">
                          <a:effectLst/>
                        </a:rPr>
                        <a:t> nutrient/ac)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100" b="1" u="none" strike="noStrike" dirty="0">
                          <a:effectLst/>
                        </a:rPr>
                        <a:t>130.7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100" b="1" u="none" strike="noStrike" dirty="0">
                          <a:effectLst/>
                        </a:rPr>
                        <a:t>17.2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100" b="1" u="none" strike="noStrike" dirty="0">
                          <a:effectLst/>
                        </a:rPr>
                        <a:t>129.2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100" b="1" u="none" strike="noStrike" dirty="0">
                          <a:effectLst/>
                        </a:rPr>
                        <a:t>13.0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422" marR="14422" marT="14422" marB="0" anchor="b"/>
                </a:tc>
                <a:extLst>
                  <a:ext uri="{0D108BD9-81ED-4DB2-BD59-A6C34878D82A}">
                    <a16:rowId xmlns:a16="http://schemas.microsoft.com/office/drawing/2014/main" val="21842491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F71D02-6F17-A633-34B2-46CF5AF9D880}"/>
              </a:ext>
            </a:extLst>
          </p:cNvPr>
          <p:cNvSpPr txBox="1"/>
          <p:nvPr/>
        </p:nvSpPr>
        <p:spPr>
          <a:xfrm>
            <a:off x="0" y="0"/>
            <a:ext cx="12192000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latin typeface="+mj-lt"/>
                <a:ea typeface="+mj-ea"/>
                <a:cs typeface="+mj-cs"/>
              </a:rPr>
              <a:t>2-Year Average </a:t>
            </a:r>
            <a:r>
              <a:rPr lang="fr-FR" sz="4400" b="1" dirty="0">
                <a:latin typeface="+mj-lt"/>
                <a:ea typeface="+mj-ea"/>
                <a:cs typeface="+mj-cs"/>
              </a:rPr>
              <a:t>Nutrient Extraction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911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76C55-9105-5BA6-2575-AB78E283C3D7}"/>
              </a:ext>
            </a:extLst>
          </p:cNvPr>
          <p:cNvSpPr txBox="1"/>
          <p:nvPr/>
        </p:nvSpPr>
        <p:spPr>
          <a:xfrm>
            <a:off x="0" y="100115"/>
            <a:ext cx="12192000" cy="70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latin typeface="+mj-lt"/>
                <a:ea typeface="+mj-ea"/>
                <a:cs typeface="+mj-cs"/>
              </a:rPr>
              <a:t>2-Year Average </a:t>
            </a:r>
            <a:r>
              <a:rPr lang="fr-FR" sz="4400" b="1" dirty="0">
                <a:latin typeface="+mj-lt"/>
                <a:ea typeface="+mj-ea"/>
                <a:cs typeface="+mj-cs"/>
              </a:rPr>
              <a:t>Nutrient Extraction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F3965-23D1-5FC7-DE0A-B3CA3A1A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2" y="805757"/>
            <a:ext cx="11721055" cy="58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499</Words>
  <Application>Microsoft Office PowerPoint</Application>
  <PresentationFormat>Widescreen</PresentationFormat>
  <Paragraphs>321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Aptos Narrow</vt:lpstr>
      <vt:lpstr>Arial</vt:lpstr>
      <vt:lpstr>Office Theme</vt:lpstr>
      <vt:lpstr>PowerPoint Presentation</vt:lpstr>
      <vt:lpstr>Example of field trial</vt:lpstr>
      <vt:lpstr>PowerPoint Presentation</vt:lpstr>
      <vt:lpstr>Summer forages tested and cost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Cafaro La Menza</dc:creator>
  <cp:lastModifiedBy>Nicolas Cafaro La Menza</cp:lastModifiedBy>
  <cp:revision>1</cp:revision>
  <dcterms:created xsi:type="dcterms:W3CDTF">2026-02-12T15:15:21Z</dcterms:created>
  <dcterms:modified xsi:type="dcterms:W3CDTF">2026-02-12T15:16:41Z</dcterms:modified>
</cp:coreProperties>
</file>