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66" r:id="rId5"/>
    <p:sldId id="260" r:id="rId6"/>
    <p:sldId id="272" r:id="rId7"/>
    <p:sldId id="262" r:id="rId8"/>
    <p:sldId id="263" r:id="rId9"/>
    <p:sldId id="261" r:id="rId10"/>
    <p:sldId id="265" r:id="rId11"/>
    <p:sldId id="273" r:id="rId12"/>
    <p:sldId id="269" r:id="rId13"/>
    <p:sldId id="264" r:id="rId14"/>
    <p:sldId id="268" r:id="rId15"/>
    <p:sldId id="267" r:id="rId16"/>
    <p:sldId id="259" r:id="rId17"/>
    <p:sldId id="270" r:id="rId18"/>
    <p:sldId id="271" r:id="rId19"/>
  </p:sldIdLst>
  <p:sldSz cx="9144000" cy="6858000" type="screen4x3"/>
  <p:notesSz cx="6858000" cy="9144000"/>
  <p:embeddedFontLst>
    <p:embeddedFont>
      <p:font typeface="Arial Black" panose="020B0A04020102020204" pitchFamily="34" charset="0"/>
      <p:regular r:id="rId21"/>
      <p:bold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4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b="0" i="0" u="none" strike="noStrike" cap="none">
              <a:solidFill>
                <a:schemeClr val="dk1"/>
              </a:solidFill>
              <a:latin typeface="Calibri"/>
              <a:ea typeface="Calibri"/>
              <a:cs typeface="Calibri"/>
              <a:sym typeface="Calibri"/>
            </a:endParaRPr>
          </a:p>
        </p:txBody>
      </p:sp>
      <p:sp>
        <p:nvSpPr>
          <p:cNvPr id="88" name="Google Shape;8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7e80bb3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7e80bb3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357e80bb3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7e80bb30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7e80bb30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357e80bb3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57e80bb30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57e80bb30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357e80bb30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6"/>
        <p:cNvGrpSpPr/>
        <p:nvPr/>
      </p:nvGrpSpPr>
      <p:grpSpPr>
        <a:xfrm>
          <a:off x="0" y="0"/>
          <a:ext cx="0" cy="0"/>
          <a:chOff x="0" y="0"/>
          <a:chExt cx="0" cy="0"/>
        </a:xfrm>
      </p:grpSpPr>
      <p:sp>
        <p:nvSpPr>
          <p:cNvPr id="18" name="Google Shape;18;p2"/>
          <p:cNvSpPr txBox="1">
            <a:spLocks noGrp="1"/>
          </p:cNvSpPr>
          <p:nvPr>
            <p:ph type="subTitle" idx="1"/>
          </p:nvPr>
        </p:nvSpPr>
        <p:spPr>
          <a:xfrm>
            <a:off x="1371600" y="3886200"/>
            <a:ext cx="6400800" cy="1752600"/>
          </a:xfrm>
          <a:prstGeom prst="rect">
            <a:avLst/>
          </a:prstGeom>
          <a:noFill/>
          <a:ln>
            <a:noFill/>
          </a:ln>
        </p:spPr>
        <p:txBody>
          <a:bodyPr spcFirstLastPara="1" wrap="square" lIns="26450" tIns="26450" rIns="26450" bIns="26450" anchor="t" anchorCtr="0"/>
          <a:lstStyle>
            <a:lvl1pPr marR="0" lvl="0" algn="ctr" rtl="0">
              <a:spcBef>
                <a:spcPts val="6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 name="Slide Number Placeholder 5">
            <a:extLst>
              <a:ext uri="{FF2B5EF4-FFF2-40B4-BE49-F238E27FC236}">
                <a16:creationId xmlns:a16="http://schemas.microsoft.com/office/drawing/2014/main" id="{F3B617A0-7767-4880-8881-F9AC54A7B2AC}"/>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7" name="Title 6">
            <a:extLst>
              <a:ext uri="{FF2B5EF4-FFF2-40B4-BE49-F238E27FC236}">
                <a16:creationId xmlns:a16="http://schemas.microsoft.com/office/drawing/2014/main" id="{DADABFA6-ECF0-4250-9430-57ED6F5A2F5A}"/>
              </a:ext>
            </a:extLst>
          </p:cNvPr>
          <p:cNvSpPr>
            <a:spLocks noGrp="1"/>
          </p:cNvSpPr>
          <p:nvPr>
            <p:ph type="title"/>
          </p:nvPr>
        </p:nvSpPr>
        <p:spPr>
          <a:xfrm>
            <a:off x="371475" y="1204913"/>
            <a:ext cx="8229600" cy="1143000"/>
          </a:xfrm>
        </p:spPr>
        <p:txBody>
          <a:bodyPr/>
          <a:lstStyle/>
          <a:p>
            <a:r>
              <a:rPr lang="en-US" dirty="0"/>
              <a:t>Click to edit Master title style</a:t>
            </a:r>
          </a:p>
        </p:txBody>
      </p:sp>
      <p:pic>
        <p:nvPicPr>
          <p:cNvPr id="1026" name="Picture 2" descr="Image result for umss19 umaine logo">
            <a:extLst>
              <a:ext uri="{FF2B5EF4-FFF2-40B4-BE49-F238E27FC236}">
                <a16:creationId xmlns:a16="http://schemas.microsoft.com/office/drawing/2014/main" id="{2010C334-9B95-4FF9-8A0F-C1030B7DAD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457200" y="274638"/>
            <a:ext cx="8229600" cy="11430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75" name="Google Shape;75;p11"/>
          <p:cNvSpPr txBox="1">
            <a:spLocks noGrp="1"/>
          </p:cNvSpPr>
          <p:nvPr>
            <p:ph type="body" idx="1"/>
          </p:nvPr>
        </p:nvSpPr>
        <p:spPr>
          <a:xfrm rot="5400000">
            <a:off x="2308950" y="-251549"/>
            <a:ext cx="4526100" cy="8229600"/>
          </a:xfrm>
          <a:prstGeom prst="rect">
            <a:avLst/>
          </a:prstGeom>
          <a:noFill/>
          <a:ln>
            <a:noFill/>
          </a:ln>
        </p:spPr>
        <p:txBody>
          <a:bodyPr spcFirstLastPara="1" wrap="square" lIns="26450" tIns="26450" rIns="26450" bIns="26450"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1"/>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2" descr="Image result for umss19 umaine logo">
            <a:extLst>
              <a:ext uri="{FF2B5EF4-FFF2-40B4-BE49-F238E27FC236}">
                <a16:creationId xmlns:a16="http://schemas.microsoft.com/office/drawing/2014/main" id="{8C24038C-417C-4BE1-9AFD-CFAF885DF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4732350" y="2171688"/>
            <a:ext cx="5851500" cy="20574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81" name="Google Shape;81;p12"/>
          <p:cNvSpPr txBox="1">
            <a:spLocks noGrp="1"/>
          </p:cNvSpPr>
          <p:nvPr>
            <p:ph type="body" idx="1"/>
          </p:nvPr>
        </p:nvSpPr>
        <p:spPr>
          <a:xfrm rot="5400000">
            <a:off x="541350" y="190488"/>
            <a:ext cx="5851500" cy="6019800"/>
          </a:xfrm>
          <a:prstGeom prst="rect">
            <a:avLst/>
          </a:prstGeom>
          <a:noFill/>
          <a:ln>
            <a:noFill/>
          </a:ln>
        </p:spPr>
        <p:txBody>
          <a:bodyPr spcFirstLastPara="1" wrap="square" lIns="26450" tIns="26450" rIns="26450" bIns="26450"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2"/>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2" descr="Image result for umss19 umaine logo">
            <a:extLst>
              <a:ext uri="{FF2B5EF4-FFF2-40B4-BE49-F238E27FC236}">
                <a16:creationId xmlns:a16="http://schemas.microsoft.com/office/drawing/2014/main" id="{0A2107D7-1ECC-43F1-82C0-764BDCF69A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57200" y="274638"/>
            <a:ext cx="8229600" cy="11430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24" name="Google Shape;24;p3"/>
          <p:cNvSpPr txBox="1">
            <a:spLocks noGrp="1"/>
          </p:cNvSpPr>
          <p:nvPr>
            <p:ph type="body" idx="1"/>
          </p:nvPr>
        </p:nvSpPr>
        <p:spPr>
          <a:xfrm>
            <a:off x="457200" y="1600201"/>
            <a:ext cx="8229600" cy="4526100"/>
          </a:xfrm>
          <a:prstGeom prst="rect">
            <a:avLst/>
          </a:prstGeom>
          <a:noFill/>
          <a:ln>
            <a:noFill/>
          </a:ln>
        </p:spPr>
        <p:txBody>
          <a:bodyPr spcFirstLastPara="1" wrap="square" lIns="26450" tIns="26450" rIns="26450" bIns="26450"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2" descr="Image result for umss19 umaine logo">
            <a:extLst>
              <a:ext uri="{FF2B5EF4-FFF2-40B4-BE49-F238E27FC236}">
                <a16:creationId xmlns:a16="http://schemas.microsoft.com/office/drawing/2014/main" id="{64323A6D-8D2F-48AF-AA93-DE76753733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22313" y="4406900"/>
            <a:ext cx="7772400" cy="1362000"/>
          </a:xfrm>
          <a:prstGeom prst="rect">
            <a:avLst/>
          </a:prstGeom>
          <a:noFill/>
          <a:ln>
            <a:noFill/>
          </a:ln>
        </p:spPr>
        <p:txBody>
          <a:bodyPr spcFirstLastPara="1" wrap="square" lIns="26450" tIns="26450" rIns="26450" bIns="2645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30" name="Google Shape;30;p4"/>
          <p:cNvSpPr txBox="1">
            <a:spLocks noGrp="1"/>
          </p:cNvSpPr>
          <p:nvPr>
            <p:ph type="body" idx="1"/>
          </p:nvPr>
        </p:nvSpPr>
        <p:spPr>
          <a:xfrm>
            <a:off x="722313" y="2906713"/>
            <a:ext cx="7772400" cy="1500300"/>
          </a:xfrm>
          <a:prstGeom prst="rect">
            <a:avLst/>
          </a:prstGeom>
          <a:noFill/>
          <a:ln>
            <a:noFill/>
          </a:ln>
        </p:spPr>
        <p:txBody>
          <a:bodyPr spcFirstLastPara="1" wrap="square" lIns="26450" tIns="26450" rIns="26450" bIns="2645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2" descr="Image result for umss19 umaine logo">
            <a:extLst>
              <a:ext uri="{FF2B5EF4-FFF2-40B4-BE49-F238E27FC236}">
                <a16:creationId xmlns:a16="http://schemas.microsoft.com/office/drawing/2014/main" id="{6B723DF8-1FEA-44D6-A804-971077BA5B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57200" y="274638"/>
            <a:ext cx="8229600" cy="11430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36" name="Google Shape;36;p5"/>
          <p:cNvSpPr txBox="1">
            <a:spLocks noGrp="1"/>
          </p:cNvSpPr>
          <p:nvPr>
            <p:ph type="body" idx="1"/>
          </p:nvPr>
        </p:nvSpPr>
        <p:spPr>
          <a:xfrm>
            <a:off x="457200" y="1600201"/>
            <a:ext cx="4038600" cy="4526100"/>
          </a:xfrm>
          <a:prstGeom prst="rect">
            <a:avLst/>
          </a:prstGeom>
          <a:noFill/>
          <a:ln>
            <a:noFill/>
          </a:ln>
        </p:spPr>
        <p:txBody>
          <a:bodyPr spcFirstLastPara="1" wrap="square" lIns="26450" tIns="26450" rIns="26450" bIns="26450" anchor="t" anchorCtr="0"/>
          <a:lstStyle>
            <a:lvl1pPr marL="457200" marR="0" lvl="0"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2"/>
          </p:nvPr>
        </p:nvSpPr>
        <p:spPr>
          <a:xfrm>
            <a:off x="4648200" y="1600201"/>
            <a:ext cx="4038600" cy="4526100"/>
          </a:xfrm>
          <a:prstGeom prst="rect">
            <a:avLst/>
          </a:prstGeom>
          <a:noFill/>
          <a:ln>
            <a:noFill/>
          </a:ln>
        </p:spPr>
        <p:txBody>
          <a:bodyPr spcFirstLastPara="1" wrap="square" lIns="26450" tIns="26450" rIns="26450" bIns="26450" anchor="t" anchorCtr="0"/>
          <a:lstStyle>
            <a:lvl1pPr marL="457200" marR="0" lvl="0"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 name="Picture 2" descr="Image result for umss19 umaine logo">
            <a:extLst>
              <a:ext uri="{FF2B5EF4-FFF2-40B4-BE49-F238E27FC236}">
                <a16:creationId xmlns:a16="http://schemas.microsoft.com/office/drawing/2014/main" id="{BF5A5FCB-BFA2-4987-8ED1-6616EEB7EB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274638"/>
            <a:ext cx="8229600" cy="11430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43" name="Google Shape;43;p6"/>
          <p:cNvSpPr txBox="1">
            <a:spLocks noGrp="1"/>
          </p:cNvSpPr>
          <p:nvPr>
            <p:ph type="body" idx="1"/>
          </p:nvPr>
        </p:nvSpPr>
        <p:spPr>
          <a:xfrm>
            <a:off x="457200" y="1535113"/>
            <a:ext cx="4040100" cy="639900"/>
          </a:xfrm>
          <a:prstGeom prst="rect">
            <a:avLst/>
          </a:prstGeom>
          <a:noFill/>
          <a:ln>
            <a:noFill/>
          </a:ln>
        </p:spPr>
        <p:txBody>
          <a:bodyPr spcFirstLastPara="1" wrap="square" lIns="26450" tIns="26450" rIns="26450" bIns="26450" anchor="b" anchorCtr="0"/>
          <a:lstStyle>
            <a:lvl1pPr marL="457200" marR="0" lvl="0" indent="-228600" algn="l" rtl="0">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2"/>
          </p:nvPr>
        </p:nvSpPr>
        <p:spPr>
          <a:xfrm>
            <a:off x="457200" y="2174875"/>
            <a:ext cx="4040100" cy="3951300"/>
          </a:xfrm>
          <a:prstGeom prst="rect">
            <a:avLst/>
          </a:prstGeom>
          <a:noFill/>
          <a:ln>
            <a:noFill/>
          </a:ln>
        </p:spPr>
        <p:txBody>
          <a:bodyPr spcFirstLastPara="1" wrap="square" lIns="26450" tIns="26450" rIns="26450" bIns="26450" anchor="t" anchorCtr="0"/>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3"/>
          </p:nvPr>
        </p:nvSpPr>
        <p:spPr>
          <a:xfrm>
            <a:off x="4645026" y="1535113"/>
            <a:ext cx="4041900" cy="639900"/>
          </a:xfrm>
          <a:prstGeom prst="rect">
            <a:avLst/>
          </a:prstGeom>
          <a:noFill/>
          <a:ln>
            <a:noFill/>
          </a:ln>
        </p:spPr>
        <p:txBody>
          <a:bodyPr spcFirstLastPara="1" wrap="square" lIns="26450" tIns="26450" rIns="26450" bIns="26450" anchor="b" anchorCtr="0"/>
          <a:lstStyle>
            <a:lvl1pPr marL="457200" marR="0" lvl="0" indent="-228600" algn="l" rtl="0">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4"/>
          </p:nvPr>
        </p:nvSpPr>
        <p:spPr>
          <a:xfrm>
            <a:off x="4645026" y="2174875"/>
            <a:ext cx="4041900" cy="3951300"/>
          </a:xfrm>
          <a:prstGeom prst="rect">
            <a:avLst/>
          </a:prstGeom>
          <a:noFill/>
          <a:ln>
            <a:noFill/>
          </a:ln>
        </p:spPr>
        <p:txBody>
          <a:bodyPr spcFirstLastPara="1" wrap="square" lIns="26450" tIns="26450" rIns="26450" bIns="26450" anchor="t" anchorCtr="0"/>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6"/>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 name="Picture 2" descr="Image result for umss19 umaine logo">
            <a:extLst>
              <a:ext uri="{FF2B5EF4-FFF2-40B4-BE49-F238E27FC236}">
                <a16:creationId xmlns:a16="http://schemas.microsoft.com/office/drawing/2014/main" id="{8BBAC158-FBC8-4DC5-BCDA-433F31E5DF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457200" y="274638"/>
            <a:ext cx="8229600" cy="11430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52" name="Google Shape;52;p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 name="Picture 2" descr="Image result for umss19 umaine logo">
            <a:extLst>
              <a:ext uri="{FF2B5EF4-FFF2-40B4-BE49-F238E27FC236}">
                <a16:creationId xmlns:a16="http://schemas.microsoft.com/office/drawing/2014/main" id="{E8D94580-7667-4F3A-8A2D-0EB1468D7D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 name="Picture 2" descr="Image result for umss19 umaine logo">
            <a:extLst>
              <a:ext uri="{FF2B5EF4-FFF2-40B4-BE49-F238E27FC236}">
                <a16:creationId xmlns:a16="http://schemas.microsoft.com/office/drawing/2014/main" id="{BBE66717-A867-45B2-B7B4-3D88EF1B68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457201" y="273050"/>
            <a:ext cx="3008400" cy="1161900"/>
          </a:xfrm>
          <a:prstGeom prst="rect">
            <a:avLst/>
          </a:prstGeom>
          <a:noFill/>
          <a:ln>
            <a:noFill/>
          </a:ln>
        </p:spPr>
        <p:txBody>
          <a:bodyPr spcFirstLastPara="1" wrap="square" lIns="26450" tIns="26450" rIns="26450" bIns="2645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61" name="Google Shape;61;p9"/>
          <p:cNvSpPr txBox="1">
            <a:spLocks noGrp="1"/>
          </p:cNvSpPr>
          <p:nvPr>
            <p:ph type="body" idx="1"/>
          </p:nvPr>
        </p:nvSpPr>
        <p:spPr>
          <a:xfrm>
            <a:off x="3575050" y="273051"/>
            <a:ext cx="5111700" cy="5853000"/>
          </a:xfrm>
          <a:prstGeom prst="rect">
            <a:avLst/>
          </a:prstGeom>
          <a:noFill/>
          <a:ln>
            <a:noFill/>
          </a:ln>
        </p:spPr>
        <p:txBody>
          <a:bodyPr spcFirstLastPara="1" wrap="square" lIns="26450" tIns="26450" rIns="26450" bIns="26450"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2"/>
          </p:nvPr>
        </p:nvSpPr>
        <p:spPr>
          <a:xfrm>
            <a:off x="457201" y="1435101"/>
            <a:ext cx="3008400" cy="4691100"/>
          </a:xfrm>
          <a:prstGeom prst="rect">
            <a:avLst/>
          </a:prstGeom>
          <a:noFill/>
          <a:ln>
            <a:noFill/>
          </a:ln>
        </p:spPr>
        <p:txBody>
          <a:bodyPr spcFirstLastPara="1" wrap="square" lIns="26450" tIns="26450" rIns="26450" bIns="26450" anchor="t" anchorCtr="0"/>
          <a:lstStyle>
            <a:lvl1pPr marL="457200" marR="0" lvl="0"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9"/>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 name="Picture 2" descr="Image result for umss19 umaine logo">
            <a:extLst>
              <a:ext uri="{FF2B5EF4-FFF2-40B4-BE49-F238E27FC236}">
                <a16:creationId xmlns:a16="http://schemas.microsoft.com/office/drawing/2014/main" id="{4F44BE5C-4A58-4D9C-BF1F-B76B809A38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1792288" y="4800600"/>
            <a:ext cx="5486400" cy="566700"/>
          </a:xfrm>
          <a:prstGeom prst="rect">
            <a:avLst/>
          </a:prstGeom>
          <a:noFill/>
          <a:ln>
            <a:noFill/>
          </a:ln>
        </p:spPr>
        <p:txBody>
          <a:bodyPr spcFirstLastPara="1" wrap="square" lIns="26450" tIns="26450" rIns="26450" bIns="2645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68" name="Google Shape;68;p10"/>
          <p:cNvSpPr>
            <a:spLocks noGrp="1"/>
          </p:cNvSpPr>
          <p:nvPr>
            <p:ph type="pic" idx="2"/>
          </p:nvPr>
        </p:nvSpPr>
        <p:spPr>
          <a:xfrm>
            <a:off x="1792288" y="612775"/>
            <a:ext cx="5486400" cy="4114800"/>
          </a:xfrm>
          <a:prstGeom prst="rect">
            <a:avLst/>
          </a:prstGeom>
          <a:noFill/>
          <a:ln>
            <a:noFill/>
          </a:ln>
        </p:spPr>
        <p:txBody>
          <a:bodyPr spcFirstLastPara="1" wrap="square" lIns="26450" tIns="26450" rIns="26450" bIns="26450" anchor="t" anchorCtr="0"/>
          <a:lstStyle>
            <a:lvl1pPr marR="0" lvl="0" algn="l" rtl="0">
              <a:spcBef>
                <a:spcPts val="6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6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body" idx="1"/>
          </p:nvPr>
        </p:nvSpPr>
        <p:spPr>
          <a:xfrm>
            <a:off x="1792288" y="5367338"/>
            <a:ext cx="5486400" cy="804900"/>
          </a:xfrm>
          <a:prstGeom prst="rect">
            <a:avLst/>
          </a:prstGeom>
          <a:noFill/>
          <a:ln>
            <a:noFill/>
          </a:ln>
        </p:spPr>
        <p:txBody>
          <a:bodyPr spcFirstLastPara="1" wrap="square" lIns="26450" tIns="26450" rIns="26450" bIns="26450" anchor="t" anchorCtr="0"/>
          <a:lstStyle>
            <a:lvl1pPr marL="457200" marR="0" lvl="0"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 name="Picture 2" descr="Image result for umss19 umaine logo">
            <a:extLst>
              <a:ext uri="{FF2B5EF4-FFF2-40B4-BE49-F238E27FC236}">
                <a16:creationId xmlns:a16="http://schemas.microsoft.com/office/drawing/2014/main" id="{F62109C2-E46E-477E-BF2F-266CA066B3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9" y="133350"/>
            <a:ext cx="1776412" cy="578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26450" tIns="26450" rIns="26450" bIns="2645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00"/>
              <a:buNone/>
              <a:defRPr sz="500"/>
            </a:lvl2pPr>
            <a:lvl3pPr lvl="2">
              <a:spcBef>
                <a:spcPts val="0"/>
              </a:spcBef>
              <a:spcAft>
                <a:spcPts val="0"/>
              </a:spcAft>
              <a:buSzPts val="400"/>
              <a:buNone/>
              <a:defRPr sz="500"/>
            </a:lvl3pPr>
            <a:lvl4pPr lvl="3">
              <a:spcBef>
                <a:spcPts val="0"/>
              </a:spcBef>
              <a:spcAft>
                <a:spcPts val="0"/>
              </a:spcAft>
              <a:buSzPts val="400"/>
              <a:buNone/>
              <a:defRPr sz="500"/>
            </a:lvl4pPr>
            <a:lvl5pPr lvl="4">
              <a:spcBef>
                <a:spcPts val="0"/>
              </a:spcBef>
              <a:spcAft>
                <a:spcPts val="0"/>
              </a:spcAft>
              <a:buSzPts val="400"/>
              <a:buNone/>
              <a:defRPr sz="500"/>
            </a:lvl5pPr>
            <a:lvl6pPr lvl="5">
              <a:spcBef>
                <a:spcPts val="0"/>
              </a:spcBef>
              <a:spcAft>
                <a:spcPts val="0"/>
              </a:spcAft>
              <a:buSzPts val="400"/>
              <a:buNone/>
              <a:defRPr sz="500"/>
            </a:lvl6pPr>
            <a:lvl7pPr lvl="6">
              <a:spcBef>
                <a:spcPts val="0"/>
              </a:spcBef>
              <a:spcAft>
                <a:spcPts val="0"/>
              </a:spcAft>
              <a:buSzPts val="400"/>
              <a:buNone/>
              <a:defRPr sz="500"/>
            </a:lvl7pPr>
            <a:lvl8pPr lvl="7">
              <a:spcBef>
                <a:spcPts val="0"/>
              </a:spcBef>
              <a:spcAft>
                <a:spcPts val="0"/>
              </a:spcAft>
              <a:buSzPts val="400"/>
              <a:buNone/>
              <a:defRPr sz="500"/>
            </a:lvl8pPr>
            <a:lvl9pPr lvl="8">
              <a:spcBef>
                <a:spcPts val="0"/>
              </a:spcBef>
              <a:spcAft>
                <a:spcPts val="0"/>
              </a:spcAft>
              <a:buSzPts val="400"/>
              <a:buNone/>
              <a:defRPr sz="500"/>
            </a:lvl9pPr>
          </a:lstStyle>
          <a:p>
            <a:endParaRPr/>
          </a:p>
        </p:txBody>
      </p:sp>
      <p:sp>
        <p:nvSpPr>
          <p:cNvPr id="11" name="Google Shape;11;p1"/>
          <p:cNvSpPr txBox="1">
            <a:spLocks noGrp="1"/>
          </p:cNvSpPr>
          <p:nvPr>
            <p:ph type="body" idx="1"/>
          </p:nvPr>
        </p:nvSpPr>
        <p:spPr>
          <a:xfrm>
            <a:off x="457200" y="1600201"/>
            <a:ext cx="8229600" cy="4526100"/>
          </a:xfrm>
          <a:prstGeom prst="rect">
            <a:avLst/>
          </a:prstGeom>
          <a:noFill/>
          <a:ln>
            <a:noFill/>
          </a:ln>
        </p:spPr>
        <p:txBody>
          <a:bodyPr spcFirstLastPara="1" wrap="square" lIns="26450" tIns="26450" rIns="26450" bIns="26450"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txBox="1">
            <a:spLocks noGrp="1"/>
          </p:cNvSpPr>
          <p:nvPr>
            <p:ph type="sldNum" idx="12"/>
          </p:nvPr>
        </p:nvSpPr>
        <p:spPr>
          <a:xfrm>
            <a:off x="6553200" y="6356350"/>
            <a:ext cx="2133600" cy="365100"/>
          </a:xfrm>
          <a:prstGeom prst="rect">
            <a:avLst/>
          </a:prstGeom>
          <a:noFill/>
          <a:ln>
            <a:noFill/>
          </a:ln>
        </p:spPr>
        <p:txBody>
          <a:bodyPr spcFirstLastPara="1" wrap="square" lIns="90700" tIns="45350" rIns="90700" bIns="453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a:blip r:embed="rId13">
            <a:alphaModFix/>
          </a:blip>
          <a:stretch>
            <a:fillRect/>
          </a:stretch>
        </p:blipFill>
        <p:spPr>
          <a:xfrm>
            <a:off x="228600" y="152400"/>
            <a:ext cx="1741125" cy="568025"/>
          </a:xfrm>
          <a:prstGeom prst="rect">
            <a:avLst/>
          </a:prstGeom>
          <a:noFill/>
          <a:ln>
            <a:noFill/>
          </a:ln>
        </p:spPr>
      </p:pic>
      <p:sp>
        <p:nvSpPr>
          <p:cNvPr id="14" name="Google Shape;14;p1"/>
          <p:cNvSpPr txBox="1"/>
          <p:nvPr/>
        </p:nvSpPr>
        <p:spPr>
          <a:xfrm>
            <a:off x="2135550" y="6356350"/>
            <a:ext cx="4872900" cy="365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i="1" dirty="0">
                <a:solidFill>
                  <a:schemeClr val="dk1"/>
                </a:solidFill>
                <a:latin typeface="Times New Roman"/>
                <a:ea typeface="Times New Roman"/>
                <a:cs typeface="Times New Roman"/>
                <a:sym typeface="Times New Roman"/>
              </a:rPr>
              <a:t>University of Maine Student Symposium, April 10, 2019 - Cross Insurance Center</a:t>
            </a:r>
            <a:endParaRPr sz="1000" i="1" dirty="0">
              <a:solidFill>
                <a:schemeClr val="dk1"/>
              </a:solidFill>
              <a:latin typeface="Times New Roman"/>
              <a:ea typeface="Times New Roman"/>
              <a:cs typeface="Times New Roman"/>
              <a:sym typeface="Times New Roman"/>
            </a:endParaRPr>
          </a:p>
        </p:txBody>
      </p:sp>
      <p:sp>
        <p:nvSpPr>
          <p:cNvPr id="15" name="Google Shape;15;p1"/>
          <p:cNvSpPr/>
          <p:nvPr/>
        </p:nvSpPr>
        <p:spPr>
          <a:xfrm>
            <a:off x="279925" y="6107300"/>
            <a:ext cx="712500" cy="614100"/>
          </a:xfrm>
          <a:prstGeom prst="roundRect">
            <a:avLst>
              <a:gd name="adj" fmla="val 16667"/>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Arial Black"/>
                <a:ea typeface="Arial Black"/>
                <a:cs typeface="Arial Black"/>
                <a:sym typeface="Arial Black"/>
              </a:rPr>
              <a:t>360</a:t>
            </a:r>
            <a:endParaRPr sz="1800" dirty="0">
              <a:solidFill>
                <a:srgbClr val="FFFFFF"/>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16/j.jcpa.2007.07.002" TargetMode="External"/><Relationship Id="rId2" Type="http://schemas.openxmlformats.org/officeDocument/2006/relationships/hyperlink" Target="https://doi.org/10.1186/s12906-015-0858-2" TargetMode="External"/><Relationship Id="rId1" Type="http://schemas.openxmlformats.org/officeDocument/2006/relationships/slideLayout" Target="../slideLayouts/slideLayout2.xml"/><Relationship Id="rId5" Type="http://schemas.openxmlformats.org/officeDocument/2006/relationships/hyperlink" Target="https://doi.org/10.1006/bbrc.2000.3445" TargetMode="External"/><Relationship Id="rId4" Type="http://schemas.openxmlformats.org/officeDocument/2006/relationships/hyperlink" Target="https://doi.org/10.1111/j.1751-0813.1994.tb06152.x"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p:nvPr/>
        </p:nvSpPr>
        <p:spPr>
          <a:xfrm>
            <a:off x="1191005" y="1929000"/>
            <a:ext cx="6761990" cy="3506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600" b="1" dirty="0">
                <a:solidFill>
                  <a:schemeClr val="dk1"/>
                </a:solidFill>
                <a:latin typeface="Calibri" panose="020F0502020204030204" pitchFamily="34" charset="0"/>
                <a:ea typeface="Times New Roman"/>
                <a:cs typeface="Calibri" panose="020F0502020204030204" pitchFamily="34" charset="0"/>
                <a:sym typeface="Times New Roman"/>
              </a:rPr>
              <a:t>Alternative Treatments for Chronic Bacterial Infection of Sheep and Goats</a:t>
            </a:r>
            <a:endParaRPr sz="3600" b="1" dirty="0">
              <a:solidFill>
                <a:schemeClr val="dk1"/>
              </a:solidFill>
              <a:latin typeface="Calibri" panose="020F0502020204030204" pitchFamily="34" charset="0"/>
              <a:ea typeface="Times New Roman"/>
              <a:cs typeface="Calibri" panose="020F0502020204030204" pitchFamily="34" charset="0"/>
              <a:sym typeface="Times New Roman"/>
            </a:endParaRPr>
          </a:p>
          <a:p>
            <a:pPr marL="0" lvl="0" indent="0" algn="ctr" rtl="0">
              <a:lnSpc>
                <a:spcPct val="115000"/>
              </a:lnSpc>
              <a:spcBef>
                <a:spcPts val="0"/>
              </a:spcBef>
              <a:spcAft>
                <a:spcPts val="0"/>
              </a:spcAft>
              <a:buNone/>
            </a:pPr>
            <a:endParaRPr sz="3000" b="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1800" b="1" dirty="0">
                <a:solidFill>
                  <a:schemeClr val="dk1"/>
                </a:solidFill>
                <a:latin typeface="Calibri" panose="020F0502020204030204" pitchFamily="34" charset="0"/>
                <a:ea typeface="Times New Roman"/>
                <a:cs typeface="Calibri" panose="020F0502020204030204" pitchFamily="34" charset="0"/>
                <a:sym typeface="Times New Roman"/>
              </a:rPr>
              <a:t>Sarah Paluso</a:t>
            </a:r>
            <a:r>
              <a:rPr lang="en-US" sz="1800" b="1" baseline="30000" dirty="0">
                <a:solidFill>
                  <a:schemeClr val="dk1"/>
                </a:solidFill>
                <a:latin typeface="Calibri" panose="020F0502020204030204" pitchFamily="34" charset="0"/>
                <a:ea typeface="Times New Roman"/>
                <a:cs typeface="Calibri" panose="020F0502020204030204" pitchFamily="34" charset="0"/>
                <a:sym typeface="Times New Roman"/>
              </a:rPr>
              <a:t>1</a:t>
            </a:r>
            <a:r>
              <a:rPr lang="en-US" sz="1800" b="1" dirty="0">
                <a:solidFill>
                  <a:schemeClr val="dk1"/>
                </a:solidFill>
                <a:latin typeface="Calibri" panose="020F0502020204030204" pitchFamily="34" charset="0"/>
                <a:ea typeface="Times New Roman"/>
                <a:cs typeface="Calibri" panose="020F0502020204030204" pitchFamily="34" charset="0"/>
                <a:sym typeface="Times New Roman"/>
              </a:rPr>
              <a:t>, Ann Bryant</a:t>
            </a:r>
            <a:r>
              <a:rPr lang="en-US" sz="1800" b="1" baseline="30000" dirty="0">
                <a:solidFill>
                  <a:schemeClr val="dk1"/>
                </a:solidFill>
                <a:latin typeface="Calibri" panose="020F0502020204030204" pitchFamily="34" charset="0"/>
                <a:ea typeface="Times New Roman"/>
                <a:cs typeface="Calibri" panose="020F0502020204030204" pitchFamily="34" charset="0"/>
                <a:sym typeface="Times New Roman"/>
              </a:rPr>
              <a:t>1</a:t>
            </a:r>
            <a:r>
              <a:rPr lang="en-US" sz="1800" b="1" dirty="0">
                <a:solidFill>
                  <a:schemeClr val="dk1"/>
                </a:solidFill>
                <a:latin typeface="Calibri" panose="020F0502020204030204" pitchFamily="34" charset="0"/>
                <a:ea typeface="Times New Roman"/>
                <a:cs typeface="Calibri" panose="020F0502020204030204" pitchFamily="34" charset="0"/>
                <a:sym typeface="Times New Roman"/>
              </a:rPr>
              <a:t>, Anne Lichtenwalner</a:t>
            </a:r>
            <a:r>
              <a:rPr lang="en-US" sz="1800" b="1" baseline="30000" dirty="0">
                <a:solidFill>
                  <a:schemeClr val="dk1"/>
                </a:solidFill>
                <a:latin typeface="Calibri" panose="020F0502020204030204" pitchFamily="34" charset="0"/>
                <a:ea typeface="Times New Roman"/>
                <a:cs typeface="Calibri" panose="020F0502020204030204" pitchFamily="34" charset="0"/>
                <a:sym typeface="Times New Roman"/>
              </a:rPr>
              <a:t>1,2</a:t>
            </a:r>
            <a:br>
              <a:rPr lang="en-US" sz="1800" b="1" dirty="0">
                <a:solidFill>
                  <a:schemeClr val="dk1"/>
                </a:solidFill>
                <a:latin typeface="Calibri" panose="020F0502020204030204" pitchFamily="34" charset="0"/>
                <a:ea typeface="Times New Roman"/>
                <a:cs typeface="Calibri" panose="020F0502020204030204" pitchFamily="34" charset="0"/>
                <a:sym typeface="Times New Roman"/>
              </a:rPr>
            </a:br>
            <a:r>
              <a:rPr lang="en-US" sz="1800" b="1" baseline="30000" dirty="0">
                <a:solidFill>
                  <a:schemeClr val="dk1"/>
                </a:solidFill>
                <a:latin typeface="Calibri" panose="020F0502020204030204" pitchFamily="34" charset="0"/>
                <a:ea typeface="Times New Roman"/>
                <a:cs typeface="Calibri" panose="020F0502020204030204" pitchFamily="34" charset="0"/>
                <a:sym typeface="Times New Roman"/>
              </a:rPr>
              <a:t>1 </a:t>
            </a:r>
            <a:r>
              <a:rPr lang="en-US" sz="1800" b="1" i="1" dirty="0">
                <a:solidFill>
                  <a:schemeClr val="dk1"/>
                </a:solidFill>
                <a:latin typeface="Calibri" panose="020F0502020204030204" pitchFamily="34" charset="0"/>
                <a:ea typeface="Times New Roman"/>
                <a:cs typeface="Calibri" panose="020F0502020204030204" pitchFamily="34" charset="0"/>
                <a:sym typeface="Times New Roman"/>
              </a:rPr>
              <a:t>School of Food and Agriculture, University of Maine </a:t>
            </a:r>
            <a:r>
              <a:rPr lang="en-US" sz="1800" b="1" baseline="30000" dirty="0">
                <a:solidFill>
                  <a:schemeClr val="dk1"/>
                </a:solidFill>
                <a:latin typeface="Calibri" panose="020F0502020204030204" pitchFamily="34" charset="0"/>
                <a:ea typeface="Times New Roman"/>
                <a:cs typeface="Calibri" panose="020F0502020204030204" pitchFamily="34" charset="0"/>
                <a:sym typeface="Times New Roman"/>
              </a:rPr>
              <a:t>2 </a:t>
            </a:r>
            <a:r>
              <a:rPr lang="en-US" sz="1800" b="1" i="1" dirty="0">
                <a:solidFill>
                  <a:schemeClr val="dk1"/>
                </a:solidFill>
                <a:latin typeface="Calibri" panose="020F0502020204030204" pitchFamily="34" charset="0"/>
                <a:ea typeface="Times New Roman"/>
                <a:cs typeface="Calibri" panose="020F0502020204030204" pitchFamily="34" charset="0"/>
                <a:sym typeface="Times New Roman"/>
              </a:rPr>
              <a:t>Extension, University of Maine</a:t>
            </a:r>
            <a:endParaRPr sz="1800" b="1" i="1" dirty="0">
              <a:solidFill>
                <a:schemeClr val="dk1"/>
              </a:solidFill>
              <a:latin typeface="Calibri" panose="020F0502020204030204" pitchFamily="34" charset="0"/>
              <a:ea typeface="Times New Roman"/>
              <a:cs typeface="Calibri" panose="020F0502020204030204" pitchFamily="34" charset="0"/>
              <a:sym typeface="Times New Roman"/>
            </a:endParaRPr>
          </a:p>
        </p:txBody>
      </p:sp>
      <p:pic>
        <p:nvPicPr>
          <p:cNvPr id="6" name="Picture 2">
            <a:extLst>
              <a:ext uri="{FF2B5EF4-FFF2-40B4-BE49-F238E27FC236}">
                <a16:creationId xmlns:a16="http://schemas.microsoft.com/office/drawing/2014/main" id="{160DA849-8B6A-4DE1-9BDD-76D3E1CDA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680" y="0"/>
            <a:ext cx="1290320" cy="117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B240-34B6-4CE9-8ACE-2506A195FAC8}"/>
              </a:ext>
            </a:extLst>
          </p:cNvPr>
          <p:cNvSpPr>
            <a:spLocks noGrp="1"/>
          </p:cNvSpPr>
          <p:nvPr>
            <p:ph type="title"/>
          </p:nvPr>
        </p:nvSpPr>
        <p:spPr/>
        <p:txBody>
          <a:bodyPr/>
          <a:lstStyle/>
          <a:p>
            <a:r>
              <a:rPr lang="en-US" b="1" dirty="0"/>
              <a:t>Results: Part 1</a:t>
            </a:r>
          </a:p>
        </p:txBody>
      </p:sp>
      <p:pic>
        <p:nvPicPr>
          <p:cNvPr id="5" name="Picture 4">
            <a:extLst>
              <a:ext uri="{FF2B5EF4-FFF2-40B4-BE49-F238E27FC236}">
                <a16:creationId xmlns:a16="http://schemas.microsoft.com/office/drawing/2014/main" id="{86297053-AB45-4A43-9B43-42CA16DCB5EA}"/>
              </a:ext>
            </a:extLst>
          </p:cNvPr>
          <p:cNvPicPr>
            <a:picLocks noChangeAspect="1"/>
          </p:cNvPicPr>
          <p:nvPr/>
        </p:nvPicPr>
        <p:blipFill>
          <a:blip r:embed="rId2"/>
          <a:stretch>
            <a:fillRect/>
          </a:stretch>
        </p:blipFill>
        <p:spPr>
          <a:xfrm>
            <a:off x="457200" y="2213770"/>
            <a:ext cx="5379720" cy="3233265"/>
          </a:xfrm>
          <a:prstGeom prst="rect">
            <a:avLst/>
          </a:prstGeom>
        </p:spPr>
      </p:pic>
      <p:sp>
        <p:nvSpPr>
          <p:cNvPr id="6" name="TextBox 5">
            <a:extLst>
              <a:ext uri="{FF2B5EF4-FFF2-40B4-BE49-F238E27FC236}">
                <a16:creationId xmlns:a16="http://schemas.microsoft.com/office/drawing/2014/main" id="{AF024C43-4FBA-4EC0-9175-4D4215E0EA4D}"/>
              </a:ext>
            </a:extLst>
          </p:cNvPr>
          <p:cNvSpPr txBox="1"/>
          <p:nvPr/>
        </p:nvSpPr>
        <p:spPr>
          <a:xfrm>
            <a:off x="175260" y="5447035"/>
            <a:ext cx="5943600"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Average zones of inhibition at 10 mg/mL</a:t>
            </a:r>
          </a:p>
        </p:txBody>
      </p:sp>
      <p:sp>
        <p:nvSpPr>
          <p:cNvPr id="7" name="TextBox 6">
            <a:extLst>
              <a:ext uri="{FF2B5EF4-FFF2-40B4-BE49-F238E27FC236}">
                <a16:creationId xmlns:a16="http://schemas.microsoft.com/office/drawing/2014/main" id="{10F8DFCD-6773-481A-AFEA-353B4FCE8070}"/>
              </a:ext>
            </a:extLst>
          </p:cNvPr>
          <p:cNvSpPr txBox="1"/>
          <p:nvPr/>
        </p:nvSpPr>
        <p:spPr>
          <a:xfrm>
            <a:off x="457200" y="1353367"/>
            <a:ext cx="845820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β-citronellol, carvacrol, </a:t>
            </a:r>
            <a:r>
              <a:rPr lang="en-US" sz="2000" dirty="0" err="1">
                <a:latin typeface="Calibri" panose="020F0502020204030204" pitchFamily="34" charset="0"/>
                <a:cs typeface="Calibri" panose="020F0502020204030204" pitchFamily="34" charset="0"/>
              </a:rPr>
              <a:t>cuminaldehyde</a:t>
            </a:r>
            <a:r>
              <a:rPr lang="en-US" sz="2000" dirty="0">
                <a:latin typeface="Calibri" panose="020F0502020204030204" pitchFamily="34" charset="0"/>
                <a:cs typeface="Calibri" panose="020F0502020204030204" pitchFamily="34" charset="0"/>
              </a:rPr>
              <a:t>, thymol, and trans-cinnamaldehyde had significant zones of inhibition (&gt; 10 mm) </a:t>
            </a:r>
          </a:p>
        </p:txBody>
      </p:sp>
      <p:graphicFrame>
        <p:nvGraphicFramePr>
          <p:cNvPr id="8" name="Table 7">
            <a:extLst>
              <a:ext uri="{FF2B5EF4-FFF2-40B4-BE49-F238E27FC236}">
                <a16:creationId xmlns:a16="http://schemas.microsoft.com/office/drawing/2014/main" id="{99920B33-7925-4FFB-B011-A0BAC34AAAFF}"/>
              </a:ext>
            </a:extLst>
          </p:cNvPr>
          <p:cNvGraphicFramePr>
            <a:graphicFrameLocks noGrp="1"/>
          </p:cNvGraphicFramePr>
          <p:nvPr>
            <p:extLst>
              <p:ext uri="{D42A27DB-BD31-4B8C-83A1-F6EECF244321}">
                <p14:modId xmlns:p14="http://schemas.microsoft.com/office/powerpoint/2010/main" val="2812959458"/>
              </p:ext>
            </p:extLst>
          </p:nvPr>
        </p:nvGraphicFramePr>
        <p:xfrm>
          <a:off x="5999673" y="2585030"/>
          <a:ext cx="2804160" cy="2282662"/>
        </p:xfrm>
        <a:graphic>
          <a:graphicData uri="http://schemas.openxmlformats.org/drawingml/2006/table">
            <a:tbl>
              <a:tblPr firstRow="1" firstCol="1" bandRow="1"/>
              <a:tblGrid>
                <a:gridCol w="1974192">
                  <a:extLst>
                    <a:ext uri="{9D8B030D-6E8A-4147-A177-3AD203B41FA5}">
                      <a16:colId xmlns:a16="http://schemas.microsoft.com/office/drawing/2014/main" val="798220180"/>
                    </a:ext>
                  </a:extLst>
                </a:gridCol>
                <a:gridCol w="829968">
                  <a:extLst>
                    <a:ext uri="{9D8B030D-6E8A-4147-A177-3AD203B41FA5}">
                      <a16:colId xmlns:a16="http://schemas.microsoft.com/office/drawing/2014/main" val="1051478658"/>
                    </a:ext>
                  </a:extLst>
                </a:gridCol>
              </a:tblGrid>
              <a:tr h="5187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EO component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MIC </a:t>
                      </a:r>
                      <a:b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(mg/mL)</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AADB"/>
                    </a:solidFill>
                  </a:tcPr>
                </a:tc>
                <a:extLst>
                  <a:ext uri="{0D108BD9-81ED-4DB2-BD59-A6C34878D82A}">
                    <a16:rowId xmlns:a16="http://schemas.microsoft.com/office/drawing/2014/main" val="1723839539"/>
                  </a:ext>
                </a:extLst>
              </a:tr>
              <a:tr h="3527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β-citronellol</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10</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581510049"/>
                  </a:ext>
                </a:extLst>
              </a:tr>
              <a:tr h="3527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Carvacrol</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10</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52289258"/>
                  </a:ext>
                </a:extLst>
              </a:tr>
              <a:tr h="3527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err="1">
                          <a:effectLst/>
                          <a:latin typeface="Calibri" panose="020F0502020204030204" pitchFamily="34" charset="0"/>
                          <a:ea typeface="Calibri" panose="020F0502020204030204" pitchFamily="34" charset="0"/>
                          <a:cs typeface="Calibri" panose="020F0502020204030204" pitchFamily="34" charset="0"/>
                        </a:rPr>
                        <a:t>Cuminaldehyde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40</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250745323"/>
                  </a:ext>
                </a:extLst>
              </a:tr>
              <a:tr h="3527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Thymol</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10</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27655171"/>
                  </a:ext>
                </a:extLst>
              </a:tr>
              <a:tr h="3527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Trans-cinnamaldehyde</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60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10</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4194332167"/>
                  </a:ext>
                </a:extLst>
              </a:tr>
            </a:tbl>
          </a:graphicData>
        </a:graphic>
      </p:graphicFrame>
    </p:spTree>
    <p:extLst>
      <p:ext uri="{BB962C8B-B14F-4D97-AF65-F5344CB8AC3E}">
        <p14:creationId xmlns:p14="http://schemas.microsoft.com/office/powerpoint/2010/main" val="115052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B400-EDD4-40F9-89EB-8D773B49E20D}"/>
              </a:ext>
            </a:extLst>
          </p:cNvPr>
          <p:cNvSpPr>
            <a:spLocks noGrp="1"/>
          </p:cNvSpPr>
          <p:nvPr>
            <p:ph type="title"/>
          </p:nvPr>
        </p:nvSpPr>
        <p:spPr>
          <a:xfrm>
            <a:off x="457200" y="102601"/>
            <a:ext cx="8229600" cy="1143000"/>
          </a:xfrm>
        </p:spPr>
        <p:txBody>
          <a:bodyPr/>
          <a:lstStyle/>
          <a:p>
            <a:r>
              <a:rPr lang="en-US" b="1" dirty="0"/>
              <a:t>Results: Part 1</a:t>
            </a:r>
          </a:p>
        </p:txBody>
      </p:sp>
      <p:sp>
        <p:nvSpPr>
          <p:cNvPr id="3" name="Text Placeholder 2">
            <a:extLst>
              <a:ext uri="{FF2B5EF4-FFF2-40B4-BE49-F238E27FC236}">
                <a16:creationId xmlns:a16="http://schemas.microsoft.com/office/drawing/2014/main" id="{BA04A328-3021-481E-BB46-D152D3E6020B}"/>
              </a:ext>
            </a:extLst>
          </p:cNvPr>
          <p:cNvSpPr>
            <a:spLocks noGrp="1"/>
          </p:cNvSpPr>
          <p:nvPr>
            <p:ph type="body" idx="1"/>
          </p:nvPr>
        </p:nvSpPr>
        <p:spPr>
          <a:xfrm>
            <a:off x="379071" y="1096583"/>
            <a:ext cx="8385858" cy="524530"/>
          </a:xfrm>
        </p:spPr>
        <p:txBody>
          <a:bodyPr/>
          <a:lstStyle/>
          <a:p>
            <a:pPr marL="25400" indent="0" algn="ctr">
              <a:buNone/>
            </a:pPr>
            <a:r>
              <a:rPr lang="en-US" sz="2200" dirty="0">
                <a:latin typeface="Calibri" panose="020F0502020204030204" pitchFamily="34" charset="0"/>
                <a:cs typeface="Calibri" panose="020F0502020204030204" pitchFamily="34" charset="0"/>
              </a:rPr>
              <a:t>All EO component zones decreased in size over time </a:t>
            </a:r>
          </a:p>
          <a:p>
            <a:endParaRPr lang="en-US" sz="1800" dirty="0"/>
          </a:p>
        </p:txBody>
      </p:sp>
      <p:grpSp>
        <p:nvGrpSpPr>
          <p:cNvPr id="12" name="Group 11">
            <a:extLst>
              <a:ext uri="{FF2B5EF4-FFF2-40B4-BE49-F238E27FC236}">
                <a16:creationId xmlns:a16="http://schemas.microsoft.com/office/drawing/2014/main" id="{7B386DF1-EBE4-43E2-BB56-271EDD1D75D7}"/>
              </a:ext>
            </a:extLst>
          </p:cNvPr>
          <p:cNvGrpSpPr/>
          <p:nvPr/>
        </p:nvGrpSpPr>
        <p:grpSpPr>
          <a:xfrm>
            <a:off x="2753360" y="1814410"/>
            <a:ext cx="5747680" cy="1997564"/>
            <a:chOff x="4094480" y="2809558"/>
            <a:chExt cx="5747680" cy="1997564"/>
          </a:xfrm>
        </p:grpSpPr>
        <p:pic>
          <p:nvPicPr>
            <p:cNvPr id="8" name="Picture 7">
              <a:extLst>
                <a:ext uri="{FF2B5EF4-FFF2-40B4-BE49-F238E27FC236}">
                  <a16:creationId xmlns:a16="http://schemas.microsoft.com/office/drawing/2014/main" id="{B1CD503D-439F-47DC-811C-C4A633A2ED48}"/>
                </a:ext>
              </a:extLst>
            </p:cNvPr>
            <p:cNvPicPr>
              <a:picLocks noChangeAspect="1"/>
            </p:cNvPicPr>
            <p:nvPr/>
          </p:nvPicPr>
          <p:blipFill rotWithShape="1">
            <a:blip r:embed="rId2"/>
            <a:srcRect l="6158" t="3724" r="32262" b="4856"/>
            <a:stretch/>
          </p:blipFill>
          <p:spPr>
            <a:xfrm>
              <a:off x="4094480" y="2809558"/>
              <a:ext cx="1879600" cy="1997564"/>
            </a:xfrm>
            <a:prstGeom prst="rect">
              <a:avLst/>
            </a:prstGeom>
          </p:spPr>
        </p:pic>
        <p:pic>
          <p:nvPicPr>
            <p:cNvPr id="10" name="Picture 9">
              <a:extLst>
                <a:ext uri="{FF2B5EF4-FFF2-40B4-BE49-F238E27FC236}">
                  <a16:creationId xmlns:a16="http://schemas.microsoft.com/office/drawing/2014/main" id="{78490180-B165-42E3-BAC8-CEF6E84A64CF}"/>
                </a:ext>
              </a:extLst>
            </p:cNvPr>
            <p:cNvPicPr>
              <a:picLocks noChangeAspect="1"/>
            </p:cNvPicPr>
            <p:nvPr/>
          </p:nvPicPr>
          <p:blipFill rotWithShape="1">
            <a:blip r:embed="rId3"/>
            <a:srcRect l="5567" t="5051" r="32290" b="10984"/>
            <a:stretch/>
          </p:blipFill>
          <p:spPr>
            <a:xfrm>
              <a:off x="5974080" y="2811627"/>
              <a:ext cx="1886860" cy="1995495"/>
            </a:xfrm>
            <a:prstGeom prst="rect">
              <a:avLst/>
            </a:prstGeom>
          </p:spPr>
        </p:pic>
        <p:pic>
          <p:nvPicPr>
            <p:cNvPr id="11" name="Picture 10">
              <a:extLst>
                <a:ext uri="{FF2B5EF4-FFF2-40B4-BE49-F238E27FC236}">
                  <a16:creationId xmlns:a16="http://schemas.microsoft.com/office/drawing/2014/main" id="{2D5424C0-83D4-4B85-8361-6C6C6CA06584}"/>
                </a:ext>
              </a:extLst>
            </p:cNvPr>
            <p:cNvPicPr>
              <a:picLocks noChangeAspect="1"/>
            </p:cNvPicPr>
            <p:nvPr/>
          </p:nvPicPr>
          <p:blipFill rotWithShape="1">
            <a:blip r:embed="rId4"/>
            <a:srcRect l="5000" t="6003" r="34667" b="9855"/>
            <a:stretch/>
          </p:blipFill>
          <p:spPr>
            <a:xfrm>
              <a:off x="7860940" y="2814956"/>
              <a:ext cx="1981220" cy="1992166"/>
            </a:xfrm>
            <a:prstGeom prst="rect">
              <a:avLst/>
            </a:prstGeom>
          </p:spPr>
        </p:pic>
      </p:grpSp>
      <p:grpSp>
        <p:nvGrpSpPr>
          <p:cNvPr id="18" name="Group 17">
            <a:extLst>
              <a:ext uri="{FF2B5EF4-FFF2-40B4-BE49-F238E27FC236}">
                <a16:creationId xmlns:a16="http://schemas.microsoft.com/office/drawing/2014/main" id="{84DDBBF8-526C-40B3-8A15-CC1B08C17E7F}"/>
              </a:ext>
            </a:extLst>
          </p:cNvPr>
          <p:cNvGrpSpPr/>
          <p:nvPr/>
        </p:nvGrpSpPr>
        <p:grpSpPr>
          <a:xfrm>
            <a:off x="2753360" y="4321548"/>
            <a:ext cx="5747680" cy="1992167"/>
            <a:chOff x="2753360" y="4341869"/>
            <a:chExt cx="5144291" cy="1794934"/>
          </a:xfrm>
        </p:grpSpPr>
        <p:pic>
          <p:nvPicPr>
            <p:cNvPr id="14" name="Picture 13">
              <a:extLst>
                <a:ext uri="{FF2B5EF4-FFF2-40B4-BE49-F238E27FC236}">
                  <a16:creationId xmlns:a16="http://schemas.microsoft.com/office/drawing/2014/main" id="{FB93F4B5-81C3-4F3F-A524-A9B4AFAD652E}"/>
                </a:ext>
              </a:extLst>
            </p:cNvPr>
            <p:cNvPicPr>
              <a:picLocks noChangeAspect="1"/>
            </p:cNvPicPr>
            <p:nvPr/>
          </p:nvPicPr>
          <p:blipFill rotWithShape="1">
            <a:blip r:embed="rId5"/>
            <a:srcRect l="5750" r="31528" b="4982"/>
            <a:stretch/>
          </p:blipFill>
          <p:spPr>
            <a:xfrm>
              <a:off x="2753360" y="4341869"/>
              <a:ext cx="1706880" cy="1791484"/>
            </a:xfrm>
            <a:prstGeom prst="rect">
              <a:avLst/>
            </a:prstGeom>
          </p:spPr>
        </p:pic>
        <p:pic>
          <p:nvPicPr>
            <p:cNvPr id="16" name="Picture 15">
              <a:extLst>
                <a:ext uri="{FF2B5EF4-FFF2-40B4-BE49-F238E27FC236}">
                  <a16:creationId xmlns:a16="http://schemas.microsoft.com/office/drawing/2014/main" id="{0CDE14F2-607B-419C-8B9D-4586F91EF27D}"/>
                </a:ext>
              </a:extLst>
            </p:cNvPr>
            <p:cNvPicPr>
              <a:picLocks noChangeAspect="1"/>
            </p:cNvPicPr>
            <p:nvPr/>
          </p:nvPicPr>
          <p:blipFill rotWithShape="1">
            <a:blip r:embed="rId6"/>
            <a:srcRect l="10689" t="3199" r="31807" b="10166"/>
            <a:stretch/>
          </p:blipFill>
          <p:spPr>
            <a:xfrm>
              <a:off x="4460239" y="4341869"/>
              <a:ext cx="1730531" cy="1791484"/>
            </a:xfrm>
            <a:prstGeom prst="rect">
              <a:avLst/>
            </a:prstGeom>
          </p:spPr>
        </p:pic>
        <p:pic>
          <p:nvPicPr>
            <p:cNvPr id="17" name="Picture 16">
              <a:extLst>
                <a:ext uri="{FF2B5EF4-FFF2-40B4-BE49-F238E27FC236}">
                  <a16:creationId xmlns:a16="http://schemas.microsoft.com/office/drawing/2014/main" id="{D567EF1E-5D76-439E-B2AE-4B2A769F8789}"/>
                </a:ext>
              </a:extLst>
            </p:cNvPr>
            <p:cNvPicPr>
              <a:picLocks noChangeAspect="1"/>
            </p:cNvPicPr>
            <p:nvPr/>
          </p:nvPicPr>
          <p:blipFill rotWithShape="1">
            <a:blip r:embed="rId7"/>
            <a:srcRect l="13000" t="2184" r="31000" b="9051"/>
            <a:stretch/>
          </p:blipFill>
          <p:spPr>
            <a:xfrm>
              <a:off x="6190770" y="4341869"/>
              <a:ext cx="1706881" cy="1794934"/>
            </a:xfrm>
            <a:prstGeom prst="rect">
              <a:avLst/>
            </a:prstGeom>
          </p:spPr>
        </p:pic>
      </p:grpSp>
      <p:sp>
        <p:nvSpPr>
          <p:cNvPr id="19" name="TextBox 18">
            <a:extLst>
              <a:ext uri="{FF2B5EF4-FFF2-40B4-BE49-F238E27FC236}">
                <a16:creationId xmlns:a16="http://schemas.microsoft.com/office/drawing/2014/main" id="{9457F666-8CB1-4F69-8D02-E59DE9173CC9}"/>
              </a:ext>
            </a:extLst>
          </p:cNvPr>
          <p:cNvSpPr txBox="1"/>
          <p:nvPr/>
        </p:nvSpPr>
        <p:spPr>
          <a:xfrm>
            <a:off x="3140482" y="3882095"/>
            <a:ext cx="1132840"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24 hours</a:t>
            </a:r>
          </a:p>
        </p:txBody>
      </p:sp>
      <p:sp>
        <p:nvSpPr>
          <p:cNvPr id="20" name="TextBox 19">
            <a:extLst>
              <a:ext uri="{FF2B5EF4-FFF2-40B4-BE49-F238E27FC236}">
                <a16:creationId xmlns:a16="http://schemas.microsoft.com/office/drawing/2014/main" id="{B18D1562-5569-4505-8CDE-DF82478A5812}"/>
              </a:ext>
            </a:extLst>
          </p:cNvPr>
          <p:cNvSpPr txBox="1"/>
          <p:nvPr/>
        </p:nvSpPr>
        <p:spPr>
          <a:xfrm>
            <a:off x="5060779" y="3875396"/>
            <a:ext cx="1132840"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48 hours</a:t>
            </a:r>
          </a:p>
        </p:txBody>
      </p:sp>
      <p:sp>
        <p:nvSpPr>
          <p:cNvPr id="21" name="TextBox 20">
            <a:extLst>
              <a:ext uri="{FF2B5EF4-FFF2-40B4-BE49-F238E27FC236}">
                <a16:creationId xmlns:a16="http://schemas.microsoft.com/office/drawing/2014/main" id="{38DBC7B0-B09D-4016-891B-B085B16F5780}"/>
              </a:ext>
            </a:extLst>
          </p:cNvPr>
          <p:cNvSpPr txBox="1"/>
          <p:nvPr/>
        </p:nvSpPr>
        <p:spPr>
          <a:xfrm>
            <a:off x="6981077" y="3882095"/>
            <a:ext cx="1132839"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72 hours</a:t>
            </a:r>
          </a:p>
        </p:txBody>
      </p:sp>
      <p:sp>
        <p:nvSpPr>
          <p:cNvPr id="22" name="TextBox 21">
            <a:extLst>
              <a:ext uri="{FF2B5EF4-FFF2-40B4-BE49-F238E27FC236}">
                <a16:creationId xmlns:a16="http://schemas.microsoft.com/office/drawing/2014/main" id="{93A4B48E-9E05-4218-9E8A-A225CE96B788}"/>
              </a:ext>
            </a:extLst>
          </p:cNvPr>
          <p:cNvSpPr txBox="1"/>
          <p:nvPr/>
        </p:nvSpPr>
        <p:spPr>
          <a:xfrm>
            <a:off x="345440" y="2489200"/>
            <a:ext cx="2306300" cy="646331"/>
          </a:xfrm>
          <a:prstGeom prst="rect">
            <a:avLst/>
          </a:prstGeom>
          <a:noFill/>
        </p:spPr>
        <p:txBody>
          <a:bodyPr wrap="square" rtlCol="0">
            <a:spAutoFit/>
          </a:bodyPr>
          <a:lstStyle/>
          <a:p>
            <a:pPr algn="r"/>
            <a:r>
              <a:rPr lang="en-US" sz="1800" dirty="0">
                <a:latin typeface="Calibri" panose="020F0502020204030204" pitchFamily="34" charset="0"/>
                <a:cs typeface="Calibri" panose="020F0502020204030204" pitchFamily="34" charset="0"/>
              </a:rPr>
              <a:t>Trans-cinnamaldehyde (10 mg/mL)</a:t>
            </a:r>
          </a:p>
        </p:txBody>
      </p:sp>
      <p:sp>
        <p:nvSpPr>
          <p:cNvPr id="23" name="TextBox 22">
            <a:extLst>
              <a:ext uri="{FF2B5EF4-FFF2-40B4-BE49-F238E27FC236}">
                <a16:creationId xmlns:a16="http://schemas.microsoft.com/office/drawing/2014/main" id="{018D6B92-C201-4A21-9441-B909F7A3F8F2}"/>
              </a:ext>
            </a:extLst>
          </p:cNvPr>
          <p:cNvSpPr txBox="1"/>
          <p:nvPr/>
        </p:nvSpPr>
        <p:spPr>
          <a:xfrm>
            <a:off x="203200" y="4945600"/>
            <a:ext cx="2448540" cy="646331"/>
          </a:xfrm>
          <a:prstGeom prst="rect">
            <a:avLst/>
          </a:prstGeom>
          <a:noFill/>
        </p:spPr>
        <p:txBody>
          <a:bodyPr wrap="square" rtlCol="0">
            <a:spAutoFit/>
          </a:bodyPr>
          <a:lstStyle/>
          <a:p>
            <a:pPr algn="r"/>
            <a:r>
              <a:rPr lang="en-US" sz="1800" dirty="0">
                <a:latin typeface="Calibri" panose="020F0502020204030204" pitchFamily="34" charset="0"/>
                <a:cs typeface="Calibri" panose="020F0502020204030204" pitchFamily="34" charset="0"/>
              </a:rPr>
              <a:t>Gentamicin (control) (40 mg/mL)</a:t>
            </a:r>
          </a:p>
        </p:txBody>
      </p:sp>
    </p:spTree>
    <p:extLst>
      <p:ext uri="{BB962C8B-B14F-4D97-AF65-F5344CB8AC3E}">
        <p14:creationId xmlns:p14="http://schemas.microsoft.com/office/powerpoint/2010/main" val="601294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2660-1976-469A-9259-EE365D070983}"/>
              </a:ext>
            </a:extLst>
          </p:cNvPr>
          <p:cNvSpPr>
            <a:spLocks noGrp="1"/>
          </p:cNvSpPr>
          <p:nvPr>
            <p:ph type="title"/>
          </p:nvPr>
        </p:nvSpPr>
        <p:spPr/>
        <p:txBody>
          <a:bodyPr/>
          <a:lstStyle/>
          <a:p>
            <a:r>
              <a:rPr lang="en-US" b="1" dirty="0"/>
              <a:t>Research Questions</a:t>
            </a:r>
          </a:p>
        </p:txBody>
      </p:sp>
      <p:sp>
        <p:nvSpPr>
          <p:cNvPr id="3" name="Text Placeholder 2">
            <a:extLst>
              <a:ext uri="{FF2B5EF4-FFF2-40B4-BE49-F238E27FC236}">
                <a16:creationId xmlns:a16="http://schemas.microsoft.com/office/drawing/2014/main" id="{1487CB42-59BE-4791-9ABC-673A0017FA3F}"/>
              </a:ext>
            </a:extLst>
          </p:cNvPr>
          <p:cNvSpPr>
            <a:spLocks noGrp="1"/>
          </p:cNvSpPr>
          <p:nvPr>
            <p:ph type="body" idx="1"/>
          </p:nvPr>
        </p:nvSpPr>
        <p:spPr/>
        <p:txBody>
          <a:bodyPr/>
          <a:lstStyle/>
          <a:p>
            <a:pPr marL="539750" indent="-514350">
              <a:buFont typeface="+mj-lt"/>
              <a:buAutoNum type="arabicPeriod"/>
            </a:pPr>
            <a:r>
              <a:rPr lang="en-US" dirty="0"/>
              <a:t>Can essential oil components inhibit the growth of </a:t>
            </a:r>
            <a:r>
              <a:rPr lang="en-US" i="1" dirty="0"/>
              <a:t>C. pseudotuberculosis</a:t>
            </a:r>
            <a:r>
              <a:rPr lang="en-US" dirty="0"/>
              <a:t>?</a:t>
            </a:r>
          </a:p>
          <a:p>
            <a:pPr marL="539750" indent="-514350">
              <a:buFont typeface="+mj-lt"/>
              <a:buAutoNum type="arabicPeriod"/>
            </a:pPr>
            <a:r>
              <a:rPr lang="en-US" dirty="0"/>
              <a:t>Do essential oil components have cytotoxic effects on mammalian cells?</a:t>
            </a:r>
          </a:p>
        </p:txBody>
      </p:sp>
    </p:spTree>
    <p:extLst>
      <p:ext uri="{BB962C8B-B14F-4D97-AF65-F5344CB8AC3E}">
        <p14:creationId xmlns:p14="http://schemas.microsoft.com/office/powerpoint/2010/main" val="421287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C553-574E-4236-B78D-63E3D334D22F}"/>
              </a:ext>
            </a:extLst>
          </p:cNvPr>
          <p:cNvSpPr>
            <a:spLocks noGrp="1"/>
          </p:cNvSpPr>
          <p:nvPr>
            <p:ph type="title"/>
          </p:nvPr>
        </p:nvSpPr>
        <p:spPr/>
        <p:txBody>
          <a:bodyPr/>
          <a:lstStyle/>
          <a:p>
            <a:r>
              <a:rPr lang="en-US" b="1" dirty="0"/>
              <a:t>Methods: Part 2</a:t>
            </a:r>
          </a:p>
        </p:txBody>
      </p:sp>
      <p:sp>
        <p:nvSpPr>
          <p:cNvPr id="3" name="Text Placeholder 2">
            <a:extLst>
              <a:ext uri="{FF2B5EF4-FFF2-40B4-BE49-F238E27FC236}">
                <a16:creationId xmlns:a16="http://schemas.microsoft.com/office/drawing/2014/main" id="{27F37EF9-9A12-426C-94F1-93DC73078D55}"/>
              </a:ext>
            </a:extLst>
          </p:cNvPr>
          <p:cNvSpPr>
            <a:spLocks noGrp="1"/>
          </p:cNvSpPr>
          <p:nvPr>
            <p:ph type="body" idx="1"/>
          </p:nvPr>
        </p:nvSpPr>
        <p:spPr>
          <a:xfrm>
            <a:off x="248920" y="1417638"/>
            <a:ext cx="5669280" cy="4668202"/>
          </a:xfrm>
        </p:spPr>
        <p:txBody>
          <a:bodyPr/>
          <a:lstStyle/>
          <a:p>
            <a:pPr>
              <a:buFont typeface="Arial" panose="020B0604020202020204" pitchFamily="34" charset="0"/>
              <a:buChar char="•"/>
            </a:pPr>
            <a:r>
              <a:rPr lang="en-US" sz="2800" dirty="0"/>
              <a:t>Cell viability assay</a:t>
            </a:r>
          </a:p>
          <a:p>
            <a:pPr lvl="1">
              <a:buFont typeface="Arial" panose="020B0604020202020204" pitchFamily="34" charset="0"/>
              <a:buChar char="•"/>
            </a:pPr>
            <a:r>
              <a:rPr lang="en-US" sz="2400" dirty="0"/>
              <a:t>Inoculate 96-well plate with Buffalo rat liver (BRL) fibroblast cells</a:t>
            </a:r>
          </a:p>
          <a:p>
            <a:pPr lvl="1">
              <a:buFont typeface="Arial" panose="020B0604020202020204" pitchFamily="34" charset="0"/>
              <a:buChar char="•"/>
            </a:pPr>
            <a:r>
              <a:rPr lang="en-US" sz="2400" dirty="0"/>
              <a:t>Incubate overnight (37°C, 5% CO</a:t>
            </a:r>
            <a:r>
              <a:rPr lang="en-US" sz="2400" baseline="-25000" dirty="0"/>
              <a:t>2</a:t>
            </a:r>
            <a:r>
              <a:rPr lang="en-US" sz="2400" dirty="0"/>
              <a:t>)</a:t>
            </a:r>
          </a:p>
          <a:p>
            <a:pPr lvl="1">
              <a:buFont typeface="Arial" panose="020B0604020202020204" pitchFamily="34" charset="0"/>
              <a:buChar char="•"/>
            </a:pPr>
            <a:r>
              <a:rPr lang="en-US" sz="2400" dirty="0"/>
              <a:t>Treat cells with EO components (100, 10, and 1 </a:t>
            </a:r>
            <a:r>
              <a:rPr lang="en-US" sz="2400" dirty="0" err="1"/>
              <a:t>uL</a:t>
            </a:r>
            <a:r>
              <a:rPr lang="en-US" sz="2400" dirty="0"/>
              <a:t>/mL) or controls (bleach, ethanol, Tween, media)</a:t>
            </a:r>
          </a:p>
          <a:p>
            <a:pPr lvl="1">
              <a:buFont typeface="Arial" panose="020B0604020202020204" pitchFamily="34" charset="0"/>
              <a:buChar char="•"/>
            </a:pPr>
            <a:r>
              <a:rPr lang="en-US" sz="2400" dirty="0"/>
              <a:t>Incubate 24 hours (37°C, 5% CO</a:t>
            </a:r>
            <a:r>
              <a:rPr lang="en-US" sz="2400" baseline="-25000" dirty="0"/>
              <a:t>2</a:t>
            </a:r>
            <a:r>
              <a:rPr lang="en-US" sz="2400" dirty="0"/>
              <a:t>)</a:t>
            </a:r>
          </a:p>
          <a:p>
            <a:pPr lvl="1">
              <a:buFont typeface="Arial" panose="020B0604020202020204" pitchFamily="34" charset="0"/>
              <a:buChar char="•"/>
            </a:pPr>
            <a:r>
              <a:rPr lang="en-US" sz="2400" dirty="0"/>
              <a:t>Add </a:t>
            </a:r>
            <a:r>
              <a:rPr lang="en-US" sz="2400" dirty="0" err="1"/>
              <a:t>CellTiter</a:t>
            </a:r>
            <a:r>
              <a:rPr lang="en-US" sz="2400" dirty="0"/>
              <a:t> 96® </a:t>
            </a:r>
            <a:r>
              <a:rPr lang="en-US" sz="2400" dirty="0" err="1"/>
              <a:t>AQueous</a:t>
            </a:r>
            <a:r>
              <a:rPr lang="en-US" sz="2400" dirty="0"/>
              <a:t> One Solution Reagent and measure absorbance at 490 nm after 1-4 hours</a:t>
            </a:r>
          </a:p>
          <a:p>
            <a:endParaRPr lang="en-US" dirty="0"/>
          </a:p>
        </p:txBody>
      </p:sp>
      <p:pic>
        <p:nvPicPr>
          <p:cNvPr id="5" name="Picture 4">
            <a:extLst>
              <a:ext uri="{FF2B5EF4-FFF2-40B4-BE49-F238E27FC236}">
                <a16:creationId xmlns:a16="http://schemas.microsoft.com/office/drawing/2014/main" id="{C14B9D1F-AAE0-45F4-86AE-74060470541D}"/>
              </a:ext>
            </a:extLst>
          </p:cNvPr>
          <p:cNvPicPr>
            <a:picLocks noChangeAspect="1"/>
          </p:cNvPicPr>
          <p:nvPr/>
        </p:nvPicPr>
        <p:blipFill rotWithShape="1">
          <a:blip r:embed="rId2"/>
          <a:srcRect l="26778" t="5729" r="27778" b="4937"/>
          <a:stretch/>
        </p:blipFill>
        <p:spPr>
          <a:xfrm>
            <a:off x="6462073" y="3877790"/>
            <a:ext cx="1909451" cy="2111368"/>
          </a:xfrm>
          <a:prstGeom prst="rect">
            <a:avLst/>
          </a:prstGeom>
        </p:spPr>
      </p:pic>
      <p:pic>
        <p:nvPicPr>
          <p:cNvPr id="7" name="Picture 6">
            <a:extLst>
              <a:ext uri="{FF2B5EF4-FFF2-40B4-BE49-F238E27FC236}">
                <a16:creationId xmlns:a16="http://schemas.microsoft.com/office/drawing/2014/main" id="{E54DCE23-AF86-497E-9062-B0BC83CBC05E}"/>
              </a:ext>
            </a:extLst>
          </p:cNvPr>
          <p:cNvPicPr>
            <a:picLocks noChangeAspect="1"/>
          </p:cNvPicPr>
          <p:nvPr/>
        </p:nvPicPr>
        <p:blipFill>
          <a:blip r:embed="rId3"/>
          <a:stretch>
            <a:fillRect/>
          </a:stretch>
        </p:blipFill>
        <p:spPr>
          <a:xfrm>
            <a:off x="6014720" y="1417638"/>
            <a:ext cx="2804160" cy="2111368"/>
          </a:xfrm>
          <a:prstGeom prst="rect">
            <a:avLst/>
          </a:prstGeom>
        </p:spPr>
      </p:pic>
      <p:sp>
        <p:nvSpPr>
          <p:cNvPr id="8" name="TextBox 7">
            <a:extLst>
              <a:ext uri="{FF2B5EF4-FFF2-40B4-BE49-F238E27FC236}">
                <a16:creationId xmlns:a16="http://schemas.microsoft.com/office/drawing/2014/main" id="{DEA26310-1F1E-460A-B89F-E74AA67DA406}"/>
              </a:ext>
            </a:extLst>
          </p:cNvPr>
          <p:cNvSpPr txBox="1"/>
          <p:nvPr/>
        </p:nvSpPr>
        <p:spPr>
          <a:xfrm>
            <a:off x="6462073" y="5989158"/>
            <a:ext cx="1909451" cy="415498"/>
          </a:xfrm>
          <a:prstGeom prst="rect">
            <a:avLst/>
          </a:prstGeom>
          <a:noFill/>
        </p:spPr>
        <p:txBody>
          <a:bodyPr wrap="square" rtlCol="0">
            <a:spAutoFit/>
          </a:bodyPr>
          <a:lstStyle/>
          <a:p>
            <a:pPr algn="ctr"/>
            <a:r>
              <a:rPr lang="en-US" sz="1050" dirty="0" err="1"/>
              <a:t>CellTiter</a:t>
            </a:r>
            <a:r>
              <a:rPr lang="en-US" sz="1050" dirty="0"/>
              <a:t> 96® </a:t>
            </a:r>
            <a:r>
              <a:rPr lang="en-US" sz="1050" dirty="0" err="1"/>
              <a:t>AQueous</a:t>
            </a:r>
            <a:r>
              <a:rPr lang="en-US" sz="1050" dirty="0"/>
              <a:t> One Solution Reagent, Promega</a:t>
            </a:r>
          </a:p>
        </p:txBody>
      </p:sp>
      <p:sp>
        <p:nvSpPr>
          <p:cNvPr id="9" name="TextBox 8">
            <a:extLst>
              <a:ext uri="{FF2B5EF4-FFF2-40B4-BE49-F238E27FC236}">
                <a16:creationId xmlns:a16="http://schemas.microsoft.com/office/drawing/2014/main" id="{326CF5EF-6F82-40CD-8C3F-881512466593}"/>
              </a:ext>
            </a:extLst>
          </p:cNvPr>
          <p:cNvSpPr txBox="1"/>
          <p:nvPr/>
        </p:nvSpPr>
        <p:spPr>
          <a:xfrm>
            <a:off x="6162038" y="3529005"/>
            <a:ext cx="2509520" cy="307777"/>
          </a:xfrm>
          <a:prstGeom prst="rect">
            <a:avLst/>
          </a:prstGeom>
          <a:noFill/>
        </p:spPr>
        <p:txBody>
          <a:bodyPr wrap="square" rtlCol="0">
            <a:spAutoFit/>
          </a:bodyPr>
          <a:lstStyle/>
          <a:p>
            <a:pPr algn="ctr"/>
            <a:r>
              <a:rPr lang="en-US" dirty="0"/>
              <a:t>BRL cells </a:t>
            </a:r>
            <a:r>
              <a:rPr lang="en-US" sz="1100" dirty="0"/>
              <a:t>(Photo: Paluso/</a:t>
            </a:r>
            <a:r>
              <a:rPr lang="en-US" sz="1100" dirty="0" err="1"/>
              <a:t>UMaine</a:t>
            </a:r>
            <a:endParaRPr lang="en-US" dirty="0"/>
          </a:p>
        </p:txBody>
      </p:sp>
    </p:spTree>
    <p:extLst>
      <p:ext uri="{BB962C8B-B14F-4D97-AF65-F5344CB8AC3E}">
        <p14:creationId xmlns:p14="http://schemas.microsoft.com/office/powerpoint/2010/main" val="105468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10A4-380F-4E80-A47F-DDCD6A11F0B3}"/>
              </a:ext>
            </a:extLst>
          </p:cNvPr>
          <p:cNvSpPr>
            <a:spLocks noGrp="1"/>
          </p:cNvSpPr>
          <p:nvPr>
            <p:ph type="title"/>
          </p:nvPr>
        </p:nvSpPr>
        <p:spPr/>
        <p:txBody>
          <a:bodyPr/>
          <a:lstStyle/>
          <a:p>
            <a:r>
              <a:rPr lang="en-US" b="1" dirty="0"/>
              <a:t>Results: Part 2</a:t>
            </a:r>
          </a:p>
        </p:txBody>
      </p:sp>
      <p:sp>
        <p:nvSpPr>
          <p:cNvPr id="3" name="Text Placeholder 2">
            <a:extLst>
              <a:ext uri="{FF2B5EF4-FFF2-40B4-BE49-F238E27FC236}">
                <a16:creationId xmlns:a16="http://schemas.microsoft.com/office/drawing/2014/main" id="{90321786-BB82-4639-80F4-B8FCEAB7315F}"/>
              </a:ext>
            </a:extLst>
          </p:cNvPr>
          <p:cNvSpPr>
            <a:spLocks noGrp="1"/>
          </p:cNvSpPr>
          <p:nvPr>
            <p:ph type="body" idx="1"/>
          </p:nvPr>
        </p:nvSpPr>
        <p:spPr>
          <a:xfrm>
            <a:off x="457200" y="1600201"/>
            <a:ext cx="8514080" cy="4526100"/>
          </a:xfrm>
        </p:spPr>
        <p:txBody>
          <a:bodyPr/>
          <a:lstStyle/>
          <a:p>
            <a:r>
              <a:rPr lang="en-US" sz="2400" dirty="0"/>
              <a:t>Ethanol and Tween controls inhibited BRL cell growth </a:t>
            </a:r>
            <a:r>
              <a:rPr lang="en-US" sz="2400" dirty="0">
                <a:sym typeface="Wingdings" panose="05000000000000000000" pitchFamily="2" charset="2"/>
              </a:rPr>
              <a:t> could not draw conclusions from EO components data</a:t>
            </a:r>
          </a:p>
          <a:p>
            <a:r>
              <a:rPr lang="en-US" sz="2400" dirty="0">
                <a:sym typeface="Wingdings" panose="05000000000000000000" pitchFamily="2" charset="2"/>
              </a:rPr>
              <a:t>EO components do not dissolve in cell culture media alone</a:t>
            </a:r>
          </a:p>
          <a:p>
            <a:r>
              <a:rPr lang="en-US" sz="2400" dirty="0">
                <a:sym typeface="Wingdings" panose="05000000000000000000" pitchFamily="2" charset="2"/>
              </a:rPr>
              <a:t>Repeat experiment without ethanol and Tween with shaking</a:t>
            </a:r>
            <a:endParaRPr lang="en-US" sz="2400" dirty="0"/>
          </a:p>
        </p:txBody>
      </p:sp>
      <p:graphicFrame>
        <p:nvGraphicFramePr>
          <p:cNvPr id="5" name="Table 4">
            <a:extLst>
              <a:ext uri="{FF2B5EF4-FFF2-40B4-BE49-F238E27FC236}">
                <a16:creationId xmlns:a16="http://schemas.microsoft.com/office/drawing/2014/main" id="{0A2198BD-744A-4ED4-82C5-EF7B3419B29E}"/>
              </a:ext>
            </a:extLst>
          </p:cNvPr>
          <p:cNvGraphicFramePr>
            <a:graphicFrameLocks noGrp="1"/>
          </p:cNvGraphicFramePr>
          <p:nvPr>
            <p:extLst>
              <p:ext uri="{D42A27DB-BD31-4B8C-83A1-F6EECF244321}">
                <p14:modId xmlns:p14="http://schemas.microsoft.com/office/powerpoint/2010/main" val="3185227987"/>
              </p:ext>
            </p:extLst>
          </p:nvPr>
        </p:nvGraphicFramePr>
        <p:xfrm>
          <a:off x="1442719" y="4257039"/>
          <a:ext cx="6258561" cy="1000760"/>
        </p:xfrm>
        <a:graphic>
          <a:graphicData uri="http://schemas.openxmlformats.org/drawingml/2006/table">
            <a:tbl>
              <a:tblPr firstRow="1" bandRow="1">
                <a:tableStyleId>{5C22544A-7EE6-4342-B048-85BDC9FD1C3A}</a:tableStyleId>
              </a:tblPr>
              <a:tblGrid>
                <a:gridCol w="2086187">
                  <a:extLst>
                    <a:ext uri="{9D8B030D-6E8A-4147-A177-3AD203B41FA5}">
                      <a16:colId xmlns:a16="http://schemas.microsoft.com/office/drawing/2014/main" val="997980989"/>
                    </a:ext>
                  </a:extLst>
                </a:gridCol>
                <a:gridCol w="2086187">
                  <a:extLst>
                    <a:ext uri="{9D8B030D-6E8A-4147-A177-3AD203B41FA5}">
                      <a16:colId xmlns:a16="http://schemas.microsoft.com/office/drawing/2014/main" val="2419512531"/>
                    </a:ext>
                  </a:extLst>
                </a:gridCol>
                <a:gridCol w="2086187">
                  <a:extLst>
                    <a:ext uri="{9D8B030D-6E8A-4147-A177-3AD203B41FA5}">
                      <a16:colId xmlns:a16="http://schemas.microsoft.com/office/drawing/2014/main" val="2312007346"/>
                    </a:ext>
                  </a:extLst>
                </a:gridCol>
              </a:tblGrid>
              <a:tr h="500380">
                <a:tc>
                  <a:txBody>
                    <a:bodyPr/>
                    <a:lstStyle/>
                    <a:p>
                      <a:pPr algn="ctr"/>
                      <a:r>
                        <a:rPr lang="en-US" sz="1700" dirty="0">
                          <a:latin typeface="Calibri" panose="020F0502020204030204" pitchFamily="34" charset="0"/>
                          <a:cs typeface="Calibri" panose="020F0502020204030204" pitchFamily="34" charset="0"/>
                        </a:rPr>
                        <a:t>Ethanol (100 </a:t>
                      </a:r>
                      <a:r>
                        <a:rPr lang="en-US" sz="1700" dirty="0" err="1">
                          <a:latin typeface="Calibri" panose="020F0502020204030204" pitchFamily="34" charset="0"/>
                          <a:cs typeface="Calibri" panose="020F0502020204030204" pitchFamily="34" charset="0"/>
                        </a:rPr>
                        <a:t>uL</a:t>
                      </a:r>
                      <a:r>
                        <a:rPr lang="en-US" sz="1700" dirty="0">
                          <a:latin typeface="Calibri" panose="020F0502020204030204" pitchFamily="34" charset="0"/>
                          <a:cs typeface="Calibri" panose="020F0502020204030204" pitchFamily="34" charset="0"/>
                        </a:rPr>
                        <a:t>/mL)</a:t>
                      </a:r>
                    </a:p>
                  </a:txBody>
                  <a:tcPr/>
                </a:tc>
                <a:tc>
                  <a:txBody>
                    <a:bodyPr/>
                    <a:lstStyle/>
                    <a:p>
                      <a:pPr algn="ctr"/>
                      <a:r>
                        <a:rPr lang="en-US" sz="1700" dirty="0">
                          <a:latin typeface="Calibri" panose="020F0502020204030204" pitchFamily="34" charset="0"/>
                          <a:cs typeface="Calibri" panose="020F0502020204030204" pitchFamily="34" charset="0"/>
                        </a:rPr>
                        <a:t>Tween (200 </a:t>
                      </a:r>
                      <a:r>
                        <a:rPr lang="en-US" sz="1700" dirty="0" err="1">
                          <a:latin typeface="Calibri" panose="020F0502020204030204" pitchFamily="34" charset="0"/>
                          <a:cs typeface="Calibri" panose="020F0502020204030204" pitchFamily="34" charset="0"/>
                        </a:rPr>
                        <a:t>uL</a:t>
                      </a:r>
                      <a:r>
                        <a:rPr lang="en-US" sz="1700" dirty="0">
                          <a:latin typeface="Calibri" panose="020F0502020204030204" pitchFamily="34" charset="0"/>
                          <a:cs typeface="Calibri" panose="020F0502020204030204" pitchFamily="34" charset="0"/>
                        </a:rPr>
                        <a:t>/mL)</a:t>
                      </a:r>
                    </a:p>
                  </a:txBody>
                  <a:tcPr/>
                </a:tc>
                <a:tc>
                  <a:txBody>
                    <a:bodyPr/>
                    <a:lstStyle/>
                    <a:p>
                      <a:pPr algn="ctr"/>
                      <a:r>
                        <a:rPr lang="en-US" sz="1700" dirty="0">
                          <a:latin typeface="Calibri" panose="020F0502020204030204" pitchFamily="34" charset="0"/>
                          <a:cs typeface="Calibri" panose="020F0502020204030204" pitchFamily="34" charset="0"/>
                        </a:rPr>
                        <a:t>Untreated cells</a:t>
                      </a:r>
                    </a:p>
                  </a:txBody>
                  <a:tcPr/>
                </a:tc>
                <a:extLst>
                  <a:ext uri="{0D108BD9-81ED-4DB2-BD59-A6C34878D82A}">
                    <a16:rowId xmlns:a16="http://schemas.microsoft.com/office/drawing/2014/main" val="2590467708"/>
                  </a:ext>
                </a:extLst>
              </a:tr>
              <a:tr h="500380">
                <a:tc>
                  <a:txBody>
                    <a:bodyPr/>
                    <a:lstStyle/>
                    <a:p>
                      <a:pPr algn="ctr"/>
                      <a:r>
                        <a:rPr lang="en-US" sz="1600" dirty="0">
                          <a:latin typeface="Calibri" panose="020F0502020204030204" pitchFamily="34" charset="0"/>
                          <a:cs typeface="Calibri" panose="020F0502020204030204" pitchFamily="34" charset="0"/>
                        </a:rPr>
                        <a:t>0.246</a:t>
                      </a:r>
                    </a:p>
                  </a:txBody>
                  <a:tcPr/>
                </a:tc>
                <a:tc>
                  <a:txBody>
                    <a:bodyPr/>
                    <a:lstStyle/>
                    <a:p>
                      <a:pPr algn="ctr"/>
                      <a:r>
                        <a:rPr lang="en-US" sz="1600" dirty="0">
                          <a:latin typeface="Calibri" panose="020F0502020204030204" pitchFamily="34" charset="0"/>
                          <a:cs typeface="Calibri" panose="020F0502020204030204" pitchFamily="34" charset="0"/>
                        </a:rPr>
                        <a:t>0.203</a:t>
                      </a:r>
                    </a:p>
                  </a:txBody>
                  <a:tcPr/>
                </a:tc>
                <a:tc>
                  <a:txBody>
                    <a:bodyPr/>
                    <a:lstStyle/>
                    <a:p>
                      <a:pPr algn="ctr"/>
                      <a:r>
                        <a:rPr lang="en-US" sz="1600" dirty="0">
                          <a:latin typeface="Calibri" panose="020F0502020204030204" pitchFamily="34" charset="0"/>
                          <a:cs typeface="Calibri" panose="020F0502020204030204" pitchFamily="34" charset="0"/>
                        </a:rPr>
                        <a:t>2.199</a:t>
                      </a:r>
                    </a:p>
                  </a:txBody>
                  <a:tcPr/>
                </a:tc>
                <a:extLst>
                  <a:ext uri="{0D108BD9-81ED-4DB2-BD59-A6C34878D82A}">
                    <a16:rowId xmlns:a16="http://schemas.microsoft.com/office/drawing/2014/main" val="3484054728"/>
                  </a:ext>
                </a:extLst>
              </a:tr>
            </a:tbl>
          </a:graphicData>
        </a:graphic>
      </p:graphicFrame>
      <p:sp>
        <p:nvSpPr>
          <p:cNvPr id="6" name="TextBox 5">
            <a:extLst>
              <a:ext uri="{FF2B5EF4-FFF2-40B4-BE49-F238E27FC236}">
                <a16:creationId xmlns:a16="http://schemas.microsoft.com/office/drawing/2014/main" id="{0DD6861A-244B-4BED-BF37-9E5900340DBD}"/>
              </a:ext>
            </a:extLst>
          </p:cNvPr>
          <p:cNvSpPr txBox="1"/>
          <p:nvPr/>
        </p:nvSpPr>
        <p:spPr>
          <a:xfrm>
            <a:off x="2745738" y="3796426"/>
            <a:ext cx="3652521"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Average absorbance at 490 nm</a:t>
            </a:r>
          </a:p>
        </p:txBody>
      </p:sp>
    </p:spTree>
    <p:extLst>
      <p:ext uri="{BB962C8B-B14F-4D97-AF65-F5344CB8AC3E}">
        <p14:creationId xmlns:p14="http://schemas.microsoft.com/office/powerpoint/2010/main" val="205451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6233-8F5C-4B45-8809-75FEF692C497}"/>
              </a:ext>
            </a:extLst>
          </p:cNvPr>
          <p:cNvSpPr>
            <a:spLocks noGrp="1"/>
          </p:cNvSpPr>
          <p:nvPr>
            <p:ph type="title"/>
          </p:nvPr>
        </p:nvSpPr>
        <p:spPr/>
        <p:txBody>
          <a:bodyPr/>
          <a:lstStyle/>
          <a:p>
            <a:r>
              <a:rPr lang="en-US" b="1" dirty="0"/>
              <a:t>Conclusions</a:t>
            </a:r>
          </a:p>
        </p:txBody>
      </p:sp>
      <p:sp>
        <p:nvSpPr>
          <p:cNvPr id="3" name="Text Placeholder 2">
            <a:extLst>
              <a:ext uri="{FF2B5EF4-FFF2-40B4-BE49-F238E27FC236}">
                <a16:creationId xmlns:a16="http://schemas.microsoft.com/office/drawing/2014/main" id="{82DFF2CF-EE5E-47A8-AA93-3AE412F4B052}"/>
              </a:ext>
            </a:extLst>
          </p:cNvPr>
          <p:cNvSpPr>
            <a:spLocks noGrp="1"/>
          </p:cNvSpPr>
          <p:nvPr>
            <p:ph type="body" idx="1"/>
          </p:nvPr>
        </p:nvSpPr>
        <p:spPr>
          <a:xfrm>
            <a:off x="457200" y="1346201"/>
            <a:ext cx="5455920" cy="4526100"/>
          </a:xfrm>
        </p:spPr>
        <p:txBody>
          <a:bodyPr/>
          <a:lstStyle/>
          <a:p>
            <a:r>
              <a:rPr lang="en-US" sz="2400" dirty="0"/>
              <a:t>β-citronellol, carvacrol, thymol, and trans-cinnamaldehyde are able to inhibit </a:t>
            </a:r>
            <a:r>
              <a:rPr lang="en-US" sz="2400" i="1" dirty="0"/>
              <a:t>C. </a:t>
            </a:r>
            <a:r>
              <a:rPr lang="en-US" sz="2400" i="1" dirty="0" err="1"/>
              <a:t>pseudoTB</a:t>
            </a:r>
            <a:r>
              <a:rPr lang="en-US" sz="2400" i="1" dirty="0"/>
              <a:t> </a:t>
            </a:r>
            <a:r>
              <a:rPr lang="en-US" sz="2400" dirty="0"/>
              <a:t>growth </a:t>
            </a:r>
            <a:r>
              <a:rPr lang="en-US" sz="2400" i="1" dirty="0"/>
              <a:t>in vitro </a:t>
            </a:r>
            <a:r>
              <a:rPr lang="en-US" sz="2400" dirty="0"/>
              <a:t>at concentrations ≤ 10 mg/mL</a:t>
            </a:r>
          </a:p>
          <a:p>
            <a:r>
              <a:rPr lang="en-US" sz="2400" dirty="0"/>
              <a:t>Further evaluations of potential toxicity of these EO components are needed</a:t>
            </a:r>
          </a:p>
          <a:p>
            <a:r>
              <a:rPr lang="en-US" sz="2400" dirty="0"/>
              <a:t>Potential uses:</a:t>
            </a:r>
          </a:p>
          <a:p>
            <a:pPr lvl="1"/>
            <a:r>
              <a:rPr lang="en-US" sz="2000" dirty="0"/>
              <a:t>Topical antibiotic of abscesses (penetrate membranes)</a:t>
            </a:r>
          </a:p>
          <a:p>
            <a:pPr lvl="1"/>
            <a:r>
              <a:rPr lang="en-US" sz="2000" dirty="0"/>
              <a:t>Disinfectants for farm surfaces (wooden feeders, fencing, shearing equipment, etc.) </a:t>
            </a:r>
          </a:p>
        </p:txBody>
      </p:sp>
      <p:pic>
        <p:nvPicPr>
          <p:cNvPr id="6" name="Picture 5">
            <a:extLst>
              <a:ext uri="{FF2B5EF4-FFF2-40B4-BE49-F238E27FC236}">
                <a16:creationId xmlns:a16="http://schemas.microsoft.com/office/drawing/2014/main" id="{BA5611E9-56AE-4EA3-A1BA-BE046661AD11}"/>
              </a:ext>
            </a:extLst>
          </p:cNvPr>
          <p:cNvPicPr>
            <a:picLocks noChangeAspect="1"/>
          </p:cNvPicPr>
          <p:nvPr/>
        </p:nvPicPr>
        <p:blipFill>
          <a:blip r:embed="rId2"/>
          <a:stretch>
            <a:fillRect/>
          </a:stretch>
        </p:blipFill>
        <p:spPr>
          <a:xfrm>
            <a:off x="6106159" y="2202339"/>
            <a:ext cx="2668129" cy="2453322"/>
          </a:xfrm>
          <a:prstGeom prst="rect">
            <a:avLst/>
          </a:prstGeom>
        </p:spPr>
      </p:pic>
      <p:sp>
        <p:nvSpPr>
          <p:cNvPr id="7" name="TextBox 6">
            <a:extLst>
              <a:ext uri="{FF2B5EF4-FFF2-40B4-BE49-F238E27FC236}">
                <a16:creationId xmlns:a16="http://schemas.microsoft.com/office/drawing/2014/main" id="{4481FC12-513A-40C9-9235-73FA69708A76}"/>
              </a:ext>
            </a:extLst>
          </p:cNvPr>
          <p:cNvSpPr txBox="1"/>
          <p:nvPr/>
        </p:nvSpPr>
        <p:spPr>
          <a:xfrm>
            <a:off x="6302303" y="4653196"/>
            <a:ext cx="2275840" cy="261610"/>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https://tinyurl.com/yyfe4wxf</a:t>
            </a:r>
          </a:p>
        </p:txBody>
      </p:sp>
    </p:spTree>
    <p:extLst>
      <p:ext uri="{BB962C8B-B14F-4D97-AF65-F5344CB8AC3E}">
        <p14:creationId xmlns:p14="http://schemas.microsoft.com/office/powerpoint/2010/main" val="343959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457200" y="274638"/>
            <a:ext cx="8229600" cy="1143000"/>
          </a:xfrm>
          <a:prstGeom prst="rect">
            <a:avLst/>
          </a:prstGeom>
        </p:spPr>
        <p:txBody>
          <a:bodyPr spcFirstLastPara="1" wrap="square" lIns="26450" tIns="26450" rIns="26450" bIns="26450" anchor="ctr" anchorCtr="0">
            <a:noAutofit/>
          </a:bodyPr>
          <a:lstStyle/>
          <a:p>
            <a:pPr marL="0" lvl="0" indent="0" algn="ctr" rtl="0">
              <a:spcBef>
                <a:spcPts val="0"/>
              </a:spcBef>
              <a:spcAft>
                <a:spcPts val="0"/>
              </a:spcAft>
              <a:buNone/>
            </a:pPr>
            <a:r>
              <a:rPr lang="en-US" b="1" dirty="0"/>
              <a:t>Acknowledgements</a:t>
            </a:r>
            <a:endParaRPr b="1" dirty="0"/>
          </a:p>
        </p:txBody>
      </p:sp>
      <p:sp>
        <p:nvSpPr>
          <p:cNvPr id="116" name="Google Shape;116;p16"/>
          <p:cNvSpPr txBox="1">
            <a:spLocks noGrp="1"/>
          </p:cNvSpPr>
          <p:nvPr>
            <p:ph type="body" idx="1"/>
          </p:nvPr>
        </p:nvSpPr>
        <p:spPr>
          <a:xfrm>
            <a:off x="457200" y="1600201"/>
            <a:ext cx="8382000" cy="4526100"/>
          </a:xfrm>
          <a:prstGeom prst="rect">
            <a:avLst/>
          </a:prstGeom>
        </p:spPr>
        <p:txBody>
          <a:bodyPr spcFirstLastPara="1" wrap="square" lIns="26450" tIns="26450" rIns="26450" bIns="26450" anchor="t" anchorCtr="0">
            <a:noAutofit/>
          </a:bodyPr>
          <a:lstStyle/>
          <a:p>
            <a:pPr marL="0" lvl="0" indent="0">
              <a:buNone/>
            </a:pPr>
            <a:r>
              <a:rPr lang="en-US" sz="2400" dirty="0"/>
              <a:t>Thank you to:</a:t>
            </a:r>
          </a:p>
          <a:p>
            <a:pPr marL="342900" indent="-342900"/>
            <a:r>
              <a:rPr lang="en-US" sz="2400" dirty="0"/>
              <a:t>Anne </a:t>
            </a:r>
            <a:r>
              <a:rPr lang="en-US" sz="2400" dirty="0" err="1"/>
              <a:t>Lichtenwalner</a:t>
            </a:r>
            <a:endParaRPr lang="en-US" sz="2400" dirty="0"/>
          </a:p>
          <a:p>
            <a:pPr marL="342900" indent="-342900"/>
            <a:r>
              <a:rPr lang="en-US" sz="2400" dirty="0"/>
              <a:t>Ann Bryant</a:t>
            </a:r>
          </a:p>
          <a:p>
            <a:pPr marL="342900" indent="-342900"/>
            <a:r>
              <a:rPr lang="en-US" sz="2400" dirty="0"/>
              <a:t>Cassie Miller</a:t>
            </a:r>
          </a:p>
          <a:p>
            <a:pPr marL="342900" indent="-342900"/>
            <a:r>
              <a:rPr lang="en-US" sz="2400" dirty="0"/>
              <a:t>Northeast SARE</a:t>
            </a:r>
          </a:p>
          <a:p>
            <a:pPr marL="0" indent="0">
              <a:buNone/>
            </a:pPr>
            <a:r>
              <a:rPr lang="en-US" sz="2000" dirty="0"/>
              <a:t>This material is based upon work supported by the National Institute of Food and Agriculture, U.S. Department of Agriculture, through the Northeast Sustainable Agriculture Research and Education program under subaward number GNE18-184</a:t>
            </a:r>
          </a:p>
          <a:p>
            <a:pPr marL="0" indent="0">
              <a:buNone/>
            </a:pPr>
            <a:endParaRPr lang="en-US" sz="2400" dirty="0"/>
          </a:p>
        </p:txBody>
      </p:sp>
      <p:pic>
        <p:nvPicPr>
          <p:cNvPr id="4" name="Picture 2">
            <a:extLst>
              <a:ext uri="{FF2B5EF4-FFF2-40B4-BE49-F238E27FC236}">
                <a16:creationId xmlns:a16="http://schemas.microsoft.com/office/drawing/2014/main" id="{85AE3B97-9278-4233-B9FE-584551A45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360" y="1600201"/>
            <a:ext cx="2418080" cy="219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AFCE-838A-4425-BEEA-2BF776191BAF}"/>
              </a:ext>
            </a:extLst>
          </p:cNvPr>
          <p:cNvSpPr>
            <a:spLocks noGrp="1"/>
          </p:cNvSpPr>
          <p:nvPr>
            <p:ph type="title"/>
          </p:nvPr>
        </p:nvSpPr>
        <p:spPr/>
        <p:txBody>
          <a:bodyPr/>
          <a:lstStyle/>
          <a:p>
            <a:r>
              <a:rPr lang="en-US" b="1" dirty="0"/>
              <a:t>References</a:t>
            </a:r>
          </a:p>
        </p:txBody>
      </p:sp>
      <p:sp>
        <p:nvSpPr>
          <p:cNvPr id="3" name="Text Placeholder 2">
            <a:extLst>
              <a:ext uri="{FF2B5EF4-FFF2-40B4-BE49-F238E27FC236}">
                <a16:creationId xmlns:a16="http://schemas.microsoft.com/office/drawing/2014/main" id="{3611F3E8-565C-4F2C-9E39-FBA5B3ADDA21}"/>
              </a:ext>
            </a:extLst>
          </p:cNvPr>
          <p:cNvSpPr>
            <a:spLocks noGrp="1"/>
          </p:cNvSpPr>
          <p:nvPr>
            <p:ph type="body" idx="1"/>
          </p:nvPr>
        </p:nvSpPr>
        <p:spPr/>
        <p:txBody>
          <a:bodyPr/>
          <a:lstStyle/>
          <a:p>
            <a:pPr marL="0" indent="0">
              <a:spcBef>
                <a:spcPts val="0"/>
              </a:spcBef>
              <a:spcAft>
                <a:spcPts val="1200"/>
              </a:spcAft>
              <a:buNone/>
            </a:pP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Andrade-Ochoa, S.,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Nevárez-Moorillón</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G.V., Sánchez-Torres, L.E., Villanueva-García, M., Sánchez-Ramírez, B.E., Rodríguez-Valdez, L.M., Rivera-Chavira, B.E., 2015. Quantitative structure-activity relationship of molecules constituent of different essential oils with antimycobacterial activity against Mycobacterium tuberculosis and Mycobacterium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bovis</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BMC Complement.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Altern</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Med. 15, 1–11. </a:t>
            </a:r>
            <a:r>
              <a:rPr lang="en-US" sz="1200" u="sng"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https://doi.org/10.1186/s12906-015-0858-2</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endParaRPr lang="en-US" sz="1200" dirty="0">
              <a:solidFill>
                <a:schemeClr val="tx1"/>
              </a:solidFill>
              <a:latin typeface="Calibri" panose="020F0502020204030204" pitchFamily="34" charset="0"/>
              <a:cs typeface="Calibri" panose="020F0502020204030204" pitchFamily="34" charset="0"/>
            </a:endParaRPr>
          </a:p>
          <a:p>
            <a:pPr marL="0" indent="0">
              <a:spcBef>
                <a:spcPts val="0"/>
              </a:spcBef>
              <a:spcAft>
                <a:spcPts val="1200"/>
              </a:spcAft>
              <a:buNone/>
            </a:pPr>
            <a:r>
              <a:rPr lang="en-US" sz="1200" dirty="0">
                <a:solidFill>
                  <a:schemeClr val="tx1"/>
                </a:solidFill>
                <a:latin typeface="Calibri" panose="020F0502020204030204" pitchFamily="34" charset="0"/>
                <a:cs typeface="Calibri" panose="020F0502020204030204" pitchFamily="34" charset="0"/>
              </a:rPr>
              <a:t>Augustine, J.L., Renshaw, H.W., 1986. Survival of Corynebacterium pseudotuberculosis in axenic purulent exudate on common barnyard fomites. Am. J. Vet. Res.</a:t>
            </a:r>
          </a:p>
          <a:p>
            <a:pPr marL="0" indent="0">
              <a:spcBef>
                <a:spcPts val="0"/>
              </a:spcBef>
              <a:spcAft>
                <a:spcPts val="1200"/>
              </a:spcAft>
              <a:buNone/>
            </a:pPr>
            <a:r>
              <a:rPr lang="en-US" sz="1200" dirty="0">
                <a:solidFill>
                  <a:schemeClr val="tx1"/>
                </a:solidFill>
                <a:latin typeface="Calibri" panose="020F0502020204030204" pitchFamily="34" charset="0"/>
                <a:cs typeface="Calibri" panose="020F0502020204030204" pitchFamily="34" charset="0"/>
              </a:rPr>
              <a:t>Baird, G.J., Fontaine, M.C., 2007. Corynebacterium pseudotuberculosis and its role in ovine caseous lymphadenitis. J. Comp. </a:t>
            </a:r>
            <a:r>
              <a:rPr lang="en-US" sz="1200" dirty="0" err="1">
                <a:solidFill>
                  <a:schemeClr val="tx1"/>
                </a:solidFill>
                <a:latin typeface="Calibri" panose="020F0502020204030204" pitchFamily="34" charset="0"/>
                <a:cs typeface="Calibri" panose="020F0502020204030204" pitchFamily="34" charset="0"/>
              </a:rPr>
              <a:t>Pathol</a:t>
            </a:r>
            <a:r>
              <a:rPr lang="en-US" sz="1200" dirty="0">
                <a:solidFill>
                  <a:schemeClr val="tx1"/>
                </a:solidFill>
                <a:latin typeface="Calibri" panose="020F0502020204030204" pitchFamily="34" charset="0"/>
                <a:cs typeface="Calibri" panose="020F0502020204030204" pitchFamily="34" charset="0"/>
              </a:rPr>
              <a:t>. 137, 179–210. </a:t>
            </a:r>
            <a:r>
              <a:rPr lang="en-US" sz="12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https://doi.org/10.1016/j.jcpa.2007.07.002</a:t>
            </a:r>
            <a:r>
              <a:rPr lang="en-US" sz="1200" dirty="0">
                <a:solidFill>
                  <a:schemeClr val="tx1"/>
                </a:solidFill>
                <a:latin typeface="Calibri" panose="020F0502020204030204" pitchFamily="34" charset="0"/>
                <a:cs typeface="Calibri" panose="020F0502020204030204" pitchFamily="34" charset="0"/>
              </a:rPr>
              <a:t> </a:t>
            </a:r>
          </a:p>
          <a:p>
            <a:pPr marL="0" indent="0">
              <a:spcBef>
                <a:spcPts val="0"/>
              </a:spcBef>
              <a:spcAft>
                <a:spcPts val="1200"/>
              </a:spcAft>
              <a:buNone/>
            </a:pP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Paton, M.W., Rose, I.R., Hart, R.A., Sutherland, S.S., Mercy, A.R., Ellis, T.M., Dhaliwal, J.A., 1994. New infection with Corynebacterium pseudotuberculosis reduces wool production. Aust. Vet. J. 71, 47–49. </a:t>
            </a:r>
            <a:r>
              <a:rPr lang="en-US" sz="1200" u="sng"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https://doi.org/10.1111/j.1751-0813.1994.tb06152.x</a:t>
            </a:r>
            <a:endParaRPr lang="en-US" sz="1200" u="sng"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200"/>
              </a:spcAft>
              <a:buNone/>
            </a:pP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Stoops, S.G., Renshaw, H.W.,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Thilsted</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J.P., 1984. Ovine caseous lymphadenitis: disease prevalence, lesion distribution, and thoracic manifestations in a population of mature culled sheep from western United States. Am. J. Vet. Res. 45, 557–561.</a:t>
            </a:r>
            <a:endParaRPr lang="en-US" sz="1200" u="sng"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200"/>
              </a:spcAft>
              <a:buNone/>
            </a:pP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Ultee</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Kets</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E.P.W.,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Smid</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E.J., 1999. Mechanisms of action of carvacrol on the food-borne pathogen Bacillus cereus. Appl. Environ. Microbiol. 65, 4606–4610.</a:t>
            </a:r>
            <a:endParaRPr lang="en-US" sz="1200" u="sng"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200"/>
              </a:spcAft>
              <a:buNone/>
            </a:pP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Yoon, H.S., Moon, S.C., Kim, N.D., Park, B.S.,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Jeong</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M.H.,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Yoo</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Y.H., 2000. Genistein induces apoptosis of RPE-J cells by opening mitochondrial PTP.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Biochem</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Biophys</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Res. </a:t>
            </a:r>
            <a:r>
              <a:rPr lang="en-US" sz="1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Commun</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276, 151–156. </a:t>
            </a:r>
            <a:r>
              <a:rPr lang="en-US" sz="1200" u="sng"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https://doi.org/10.1006/bbrc.2000.3445</a:t>
            </a:r>
            <a:r>
              <a:rPr 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marL="0" indent="0">
              <a:lnSpc>
                <a:spcPct val="115000"/>
              </a:lnSpc>
              <a:spcBef>
                <a:spcPts val="0"/>
              </a:spcBef>
              <a:spcAft>
                <a:spcPts val="1000"/>
              </a:spcAft>
              <a:buNone/>
            </a:pP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25400" indent="0">
              <a:buNone/>
            </a:pPr>
            <a:endParaRPr lang="en-US" sz="1800" dirty="0"/>
          </a:p>
        </p:txBody>
      </p:sp>
    </p:spTree>
    <p:extLst>
      <p:ext uri="{BB962C8B-B14F-4D97-AF65-F5344CB8AC3E}">
        <p14:creationId xmlns:p14="http://schemas.microsoft.com/office/powerpoint/2010/main" val="8123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02B2-F662-4E44-AA2C-6CDCEBACE1D6}"/>
              </a:ext>
            </a:extLst>
          </p:cNvPr>
          <p:cNvSpPr>
            <a:spLocks noGrp="1"/>
          </p:cNvSpPr>
          <p:nvPr>
            <p:ph type="title"/>
          </p:nvPr>
        </p:nvSpPr>
        <p:spPr>
          <a:xfrm>
            <a:off x="457200" y="116839"/>
            <a:ext cx="8229600" cy="1143000"/>
          </a:xfrm>
        </p:spPr>
        <p:txBody>
          <a:bodyPr/>
          <a:lstStyle/>
          <a:p>
            <a:r>
              <a:rPr lang="en-US" sz="5400" b="1" dirty="0"/>
              <a:t>Questions?</a:t>
            </a:r>
          </a:p>
        </p:txBody>
      </p:sp>
      <p:pic>
        <p:nvPicPr>
          <p:cNvPr id="6" name="Picture 5">
            <a:extLst>
              <a:ext uri="{FF2B5EF4-FFF2-40B4-BE49-F238E27FC236}">
                <a16:creationId xmlns:a16="http://schemas.microsoft.com/office/drawing/2014/main" id="{A59ABA2C-00A1-4057-BAD7-5BAB6DDC45F3}"/>
              </a:ext>
            </a:extLst>
          </p:cNvPr>
          <p:cNvPicPr>
            <a:picLocks noChangeAspect="1"/>
          </p:cNvPicPr>
          <p:nvPr/>
        </p:nvPicPr>
        <p:blipFill rotWithShape="1">
          <a:blip r:embed="rId2"/>
          <a:srcRect t="16445" b="15408"/>
          <a:stretch/>
        </p:blipFill>
        <p:spPr>
          <a:xfrm>
            <a:off x="2542551" y="1148079"/>
            <a:ext cx="4203689" cy="5095411"/>
          </a:xfrm>
          <a:prstGeom prst="rect">
            <a:avLst/>
          </a:prstGeom>
        </p:spPr>
      </p:pic>
    </p:spTree>
    <p:extLst>
      <p:ext uri="{BB962C8B-B14F-4D97-AF65-F5344CB8AC3E}">
        <p14:creationId xmlns:p14="http://schemas.microsoft.com/office/powerpoint/2010/main" val="30316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457200" y="274638"/>
            <a:ext cx="8229600" cy="1143000"/>
          </a:xfrm>
          <a:prstGeom prst="rect">
            <a:avLst/>
          </a:prstGeom>
        </p:spPr>
        <p:txBody>
          <a:bodyPr spcFirstLastPara="1" wrap="square" lIns="26450" tIns="26450" rIns="26450" bIns="26450" anchor="ctr" anchorCtr="0">
            <a:noAutofit/>
          </a:bodyPr>
          <a:lstStyle/>
          <a:p>
            <a:pPr marL="0" lvl="0" indent="0" algn="ctr" rtl="0">
              <a:spcBef>
                <a:spcPts val="0"/>
              </a:spcBef>
              <a:spcAft>
                <a:spcPts val="0"/>
              </a:spcAft>
              <a:buNone/>
            </a:pPr>
            <a:r>
              <a:rPr lang="en-US" b="1" dirty="0"/>
              <a:t>Overview</a:t>
            </a:r>
            <a:endParaRPr b="1" dirty="0"/>
          </a:p>
        </p:txBody>
      </p:sp>
      <p:sp>
        <p:nvSpPr>
          <p:cNvPr id="100" name="Google Shape;100;p14"/>
          <p:cNvSpPr txBox="1">
            <a:spLocks noGrp="1"/>
          </p:cNvSpPr>
          <p:nvPr>
            <p:ph type="body" idx="1"/>
          </p:nvPr>
        </p:nvSpPr>
        <p:spPr>
          <a:xfrm>
            <a:off x="457200" y="1417638"/>
            <a:ext cx="8229600" cy="4526100"/>
          </a:xfrm>
          <a:prstGeom prst="rect">
            <a:avLst/>
          </a:prstGeom>
        </p:spPr>
        <p:txBody>
          <a:bodyPr spcFirstLastPara="1" wrap="square" lIns="26450" tIns="26450" rIns="26450" bIns="26450" anchor="t" anchorCtr="0">
            <a:noAutofit/>
          </a:bodyPr>
          <a:lstStyle/>
          <a:p>
            <a:pPr indent="-457200"/>
            <a:r>
              <a:rPr lang="en-US" sz="2800" dirty="0"/>
              <a:t>Introduction</a:t>
            </a:r>
          </a:p>
          <a:p>
            <a:pPr indent="-457200"/>
            <a:r>
              <a:rPr lang="en-US" sz="2800" dirty="0"/>
              <a:t>Research Questions</a:t>
            </a:r>
          </a:p>
          <a:p>
            <a:pPr indent="-457200"/>
            <a:r>
              <a:rPr lang="en-US" sz="2800" dirty="0"/>
              <a:t>Part 1</a:t>
            </a:r>
          </a:p>
          <a:p>
            <a:pPr lvl="1" indent="-457200"/>
            <a:r>
              <a:rPr lang="en-US" sz="2400" dirty="0"/>
              <a:t>Methods</a:t>
            </a:r>
          </a:p>
          <a:p>
            <a:pPr lvl="1" indent="-457200"/>
            <a:r>
              <a:rPr lang="en-US" sz="2400" dirty="0"/>
              <a:t>Results</a:t>
            </a:r>
          </a:p>
          <a:p>
            <a:pPr indent="-457200"/>
            <a:r>
              <a:rPr lang="en-US" sz="2800" dirty="0"/>
              <a:t>Part 2</a:t>
            </a:r>
          </a:p>
          <a:p>
            <a:pPr lvl="1" indent="-457200"/>
            <a:r>
              <a:rPr lang="en-US" sz="2400" dirty="0"/>
              <a:t>Methods</a:t>
            </a:r>
          </a:p>
          <a:p>
            <a:pPr lvl="1" indent="-457200"/>
            <a:r>
              <a:rPr lang="en-US" sz="2400" dirty="0"/>
              <a:t>Results</a:t>
            </a:r>
          </a:p>
          <a:p>
            <a:pPr indent="-457200"/>
            <a:r>
              <a:rPr lang="en-US" sz="2800" dirty="0"/>
              <a:t>Conclusions</a:t>
            </a:r>
          </a:p>
        </p:txBody>
      </p:sp>
      <p:pic>
        <p:nvPicPr>
          <p:cNvPr id="5" name="Picture 4">
            <a:extLst>
              <a:ext uri="{FF2B5EF4-FFF2-40B4-BE49-F238E27FC236}">
                <a16:creationId xmlns:a16="http://schemas.microsoft.com/office/drawing/2014/main" id="{4321A2A7-D83F-4822-8AEA-8B0559BD00BA}"/>
              </a:ext>
            </a:extLst>
          </p:cNvPr>
          <p:cNvPicPr>
            <a:picLocks noChangeAspect="1"/>
          </p:cNvPicPr>
          <p:nvPr/>
        </p:nvPicPr>
        <p:blipFill>
          <a:blip r:embed="rId3"/>
          <a:stretch>
            <a:fillRect/>
          </a:stretch>
        </p:blipFill>
        <p:spPr>
          <a:xfrm>
            <a:off x="4409440" y="1417638"/>
            <a:ext cx="4003040" cy="455219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457200" y="457201"/>
            <a:ext cx="8229600" cy="1143000"/>
          </a:xfrm>
          <a:prstGeom prst="rect">
            <a:avLst/>
          </a:prstGeom>
        </p:spPr>
        <p:txBody>
          <a:bodyPr spcFirstLastPara="1" wrap="square" lIns="26450" tIns="26450" rIns="26450" bIns="26450" anchor="ctr" anchorCtr="0">
            <a:noAutofit/>
          </a:bodyPr>
          <a:lstStyle/>
          <a:p>
            <a:pPr marL="0" lvl="0" indent="0" algn="ctr" rtl="0">
              <a:spcBef>
                <a:spcPts val="0"/>
              </a:spcBef>
              <a:spcAft>
                <a:spcPts val="0"/>
              </a:spcAft>
              <a:buNone/>
            </a:pPr>
            <a:r>
              <a:rPr lang="en-US" b="1" dirty="0">
                <a:latin typeface="Calibri" panose="020F0502020204030204" pitchFamily="34" charset="0"/>
                <a:cs typeface="Calibri" panose="020F0502020204030204" pitchFamily="34" charset="0"/>
              </a:rPr>
              <a:t>Caseous Lymphadenitis (CL)</a:t>
            </a:r>
            <a:endParaRPr b="1" dirty="0">
              <a:latin typeface="Calibri" panose="020F0502020204030204" pitchFamily="34" charset="0"/>
              <a:cs typeface="Calibri" panose="020F0502020204030204" pitchFamily="34" charset="0"/>
            </a:endParaRPr>
          </a:p>
        </p:txBody>
      </p:sp>
      <p:sp>
        <p:nvSpPr>
          <p:cNvPr id="108" name="Google Shape;108;p15"/>
          <p:cNvSpPr txBox="1">
            <a:spLocks noGrp="1"/>
          </p:cNvSpPr>
          <p:nvPr>
            <p:ph type="body" idx="1"/>
          </p:nvPr>
        </p:nvSpPr>
        <p:spPr>
          <a:xfrm>
            <a:off x="457200" y="1600201"/>
            <a:ext cx="5232400" cy="4526100"/>
          </a:xfrm>
          <a:prstGeom prst="rect">
            <a:avLst/>
          </a:prstGeom>
        </p:spPr>
        <p:txBody>
          <a:bodyPr spcFirstLastPara="1" wrap="square" lIns="26450" tIns="26450" rIns="26450" bIns="26450" anchor="t" anchorCtr="0">
            <a:noAutofit/>
          </a:bodyPr>
          <a:lstStyle/>
          <a:p>
            <a:pPr indent="-457200">
              <a:buFont typeface="Arial" panose="020B0604020202020204" pitchFamily="34" charset="0"/>
              <a:buChar char="•"/>
            </a:pPr>
            <a:r>
              <a:rPr lang="en-US" sz="2000" dirty="0"/>
              <a:t>Chronic bacterial infection of small ruminants</a:t>
            </a:r>
          </a:p>
          <a:p>
            <a:pPr indent="-457200">
              <a:buFont typeface="Arial" panose="020B0604020202020204" pitchFamily="34" charset="0"/>
              <a:buChar char="•"/>
            </a:pPr>
            <a:r>
              <a:rPr lang="en-US" sz="2000" dirty="0"/>
              <a:t>Caused by </a:t>
            </a:r>
            <a:r>
              <a:rPr lang="en-US" sz="2000" i="1" dirty="0"/>
              <a:t>Corynebacterium pseudotuberculosis </a:t>
            </a:r>
          </a:p>
          <a:p>
            <a:pPr indent="-457200">
              <a:buFont typeface="Arial" panose="020B0604020202020204" pitchFamily="34" charset="0"/>
              <a:buChar char="•"/>
            </a:pPr>
            <a:r>
              <a:rPr lang="en-US" sz="2000" dirty="0"/>
              <a:t>Characterized by abscesses in internal or external lymph nodes</a:t>
            </a:r>
          </a:p>
          <a:p>
            <a:pPr indent="-457200">
              <a:buFont typeface="Arial" panose="020B0604020202020204" pitchFamily="34" charset="0"/>
              <a:buChar char="•"/>
            </a:pPr>
            <a:r>
              <a:rPr lang="en-US" sz="2000" dirty="0"/>
              <a:t>Transmission occurs through contact with ruptured abscesses</a:t>
            </a:r>
          </a:p>
          <a:p>
            <a:pPr lvl="1" indent="-457200">
              <a:buFont typeface="Arial" panose="020B0604020202020204" pitchFamily="34" charset="0"/>
              <a:buChar char="•"/>
            </a:pPr>
            <a:r>
              <a:rPr lang="en-US" sz="2000" dirty="0"/>
              <a:t>Direct: skin to skin contact</a:t>
            </a:r>
          </a:p>
          <a:p>
            <a:pPr lvl="1" indent="-457200">
              <a:buFont typeface="Arial" panose="020B0604020202020204" pitchFamily="34" charset="0"/>
              <a:buChar char="•"/>
            </a:pPr>
            <a:r>
              <a:rPr lang="en-US" sz="2000" dirty="0"/>
              <a:t>Indirect: contact with contaminated fomites</a:t>
            </a:r>
            <a:endParaRPr sz="2000" dirty="0"/>
          </a:p>
        </p:txBody>
      </p:sp>
      <p:pic>
        <p:nvPicPr>
          <p:cNvPr id="5" name="Picture 4" descr="Image result for caseous lymphadenitis">
            <a:extLst>
              <a:ext uri="{FF2B5EF4-FFF2-40B4-BE49-F238E27FC236}">
                <a16:creationId xmlns:a16="http://schemas.microsoft.com/office/drawing/2014/main" id="{77422454-94AC-4B50-84B9-62152F836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00201"/>
            <a:ext cx="2489200" cy="1861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3E13A6-5CA8-4A60-BFAB-705E95BFC1CC}"/>
              </a:ext>
            </a:extLst>
          </p:cNvPr>
          <p:cNvPicPr>
            <a:picLocks noChangeAspect="1"/>
          </p:cNvPicPr>
          <p:nvPr/>
        </p:nvPicPr>
        <p:blipFill rotWithShape="1">
          <a:blip r:embed="rId4"/>
          <a:srcRect l="22111" t="30543" r="41111" b="24815"/>
          <a:stretch/>
        </p:blipFill>
        <p:spPr>
          <a:xfrm>
            <a:off x="5582920" y="3690610"/>
            <a:ext cx="3362960" cy="2296160"/>
          </a:xfrm>
          <a:prstGeom prst="rect">
            <a:avLst/>
          </a:prstGeom>
        </p:spPr>
      </p:pic>
      <p:sp>
        <p:nvSpPr>
          <p:cNvPr id="8" name="TextBox 7">
            <a:extLst>
              <a:ext uri="{FF2B5EF4-FFF2-40B4-BE49-F238E27FC236}">
                <a16:creationId xmlns:a16="http://schemas.microsoft.com/office/drawing/2014/main" id="{B9057A9D-E9A9-4543-A1A8-9CED66F1D7A8}"/>
              </a:ext>
            </a:extLst>
          </p:cNvPr>
          <p:cNvSpPr txBox="1"/>
          <p:nvPr/>
        </p:nvSpPr>
        <p:spPr>
          <a:xfrm>
            <a:off x="6159500" y="3429000"/>
            <a:ext cx="2209800" cy="261610"/>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Baird and Fontaine, 2007</a:t>
            </a:r>
          </a:p>
        </p:txBody>
      </p:sp>
      <p:sp>
        <p:nvSpPr>
          <p:cNvPr id="9" name="TextBox 8">
            <a:extLst>
              <a:ext uri="{FF2B5EF4-FFF2-40B4-BE49-F238E27FC236}">
                <a16:creationId xmlns:a16="http://schemas.microsoft.com/office/drawing/2014/main" id="{7489406A-8AD7-462D-8EC5-B96595012AFD}"/>
              </a:ext>
            </a:extLst>
          </p:cNvPr>
          <p:cNvSpPr txBox="1"/>
          <p:nvPr/>
        </p:nvSpPr>
        <p:spPr>
          <a:xfrm>
            <a:off x="6159500" y="5986770"/>
            <a:ext cx="2456180" cy="261610"/>
          </a:xfrm>
          <a:prstGeom prst="rect">
            <a:avLst/>
          </a:prstGeom>
          <a:noFill/>
        </p:spPr>
        <p:txBody>
          <a:bodyPr wrap="square" rtlCol="0">
            <a:spAutoFit/>
          </a:bodyPr>
          <a:lstStyle/>
          <a:p>
            <a:pPr algn="ctr"/>
            <a:r>
              <a:rPr lang="en-US" sz="1100" dirty="0" err="1">
                <a:latin typeface="Calibri" panose="020F0502020204030204" pitchFamily="34" charset="0"/>
                <a:cs typeface="Calibri" panose="020F0502020204030204" pitchFamily="34" charset="0"/>
              </a:rPr>
              <a:t>Lichtenwalner</a:t>
            </a:r>
            <a:r>
              <a:rPr lang="en-US" sz="1100" dirty="0">
                <a:latin typeface="Calibri" panose="020F0502020204030204" pitchFamily="34" charset="0"/>
                <a:cs typeface="Calibri" panose="020F0502020204030204" pitchFamily="34" charset="0"/>
              </a:rPr>
              <a:t>/</a:t>
            </a:r>
            <a:r>
              <a:rPr lang="en-US" sz="1100" dirty="0" err="1">
                <a:latin typeface="Calibri" panose="020F0502020204030204" pitchFamily="34" charset="0"/>
                <a:cs typeface="Calibri" panose="020F0502020204030204" pitchFamily="34" charset="0"/>
              </a:rPr>
              <a:t>UMaine</a:t>
            </a:r>
            <a:endParaRPr lang="en-US" sz="1100"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C3BF-6870-4B4C-B048-59ED200D1D66}"/>
              </a:ext>
            </a:extLst>
          </p:cNvPr>
          <p:cNvSpPr>
            <a:spLocks noGrp="1"/>
          </p:cNvSpPr>
          <p:nvPr>
            <p:ph type="title"/>
          </p:nvPr>
        </p:nvSpPr>
        <p:spPr>
          <a:xfrm>
            <a:off x="457200" y="457201"/>
            <a:ext cx="8229600" cy="1143000"/>
          </a:xfrm>
        </p:spPr>
        <p:txBody>
          <a:bodyPr/>
          <a:lstStyle/>
          <a:p>
            <a:r>
              <a:rPr lang="en-US" sz="4000" b="1" i="1" dirty="0"/>
              <a:t>Corynebacterium pseudotuberculosis</a:t>
            </a:r>
          </a:p>
        </p:txBody>
      </p:sp>
      <p:sp>
        <p:nvSpPr>
          <p:cNvPr id="3" name="Text Placeholder 2">
            <a:extLst>
              <a:ext uri="{FF2B5EF4-FFF2-40B4-BE49-F238E27FC236}">
                <a16:creationId xmlns:a16="http://schemas.microsoft.com/office/drawing/2014/main" id="{D999968B-038D-40C5-A82F-25557D52CB82}"/>
              </a:ext>
            </a:extLst>
          </p:cNvPr>
          <p:cNvSpPr>
            <a:spLocks noGrp="1"/>
          </p:cNvSpPr>
          <p:nvPr>
            <p:ph type="body" idx="1"/>
          </p:nvPr>
        </p:nvSpPr>
        <p:spPr>
          <a:xfrm>
            <a:off x="457200" y="1600201"/>
            <a:ext cx="5008880" cy="4526100"/>
          </a:xfrm>
        </p:spPr>
        <p:txBody>
          <a:bodyPr/>
          <a:lstStyle/>
          <a:p>
            <a:pPr>
              <a:buFont typeface="Arial" panose="020B0604020202020204" pitchFamily="34" charset="0"/>
              <a:buChar char="•"/>
            </a:pPr>
            <a:r>
              <a:rPr lang="en-US" sz="2400" dirty="0"/>
              <a:t>Etiologic agent of CL</a:t>
            </a:r>
          </a:p>
          <a:p>
            <a:pPr>
              <a:buFont typeface="Arial" panose="020B0604020202020204" pitchFamily="34" charset="0"/>
              <a:buChar char="•"/>
            </a:pPr>
            <a:r>
              <a:rPr lang="en-US" sz="2400" dirty="0"/>
              <a:t>Facultative intracellular bacteria</a:t>
            </a:r>
          </a:p>
          <a:p>
            <a:pPr lvl="1">
              <a:buFont typeface="Arial" panose="020B0604020202020204" pitchFamily="34" charset="0"/>
              <a:buChar char="•"/>
            </a:pPr>
            <a:r>
              <a:rPr lang="en-US" sz="2000" dirty="0"/>
              <a:t>Survive phagocytosis and live within immune cells such as macrophages </a:t>
            </a:r>
            <a:endParaRPr lang="en-US" sz="2400" dirty="0"/>
          </a:p>
          <a:p>
            <a:pPr>
              <a:buFont typeface="Arial" panose="020B0604020202020204" pitchFamily="34" charset="0"/>
              <a:buChar char="•"/>
            </a:pPr>
            <a:r>
              <a:rPr lang="en-US" sz="2400" dirty="0"/>
              <a:t>Difficult to eradicate from farms</a:t>
            </a:r>
          </a:p>
          <a:p>
            <a:pPr lvl="1">
              <a:buFont typeface="Arial" panose="020B0604020202020204" pitchFamily="34" charset="0"/>
              <a:buChar char="•"/>
            </a:pPr>
            <a:r>
              <a:rPr lang="en-US" sz="2000" dirty="0"/>
              <a:t>Can survive on inanimate surfaces (plastic, wood, steel) for up to 55 days (Augustine and Renshaw, 1986)</a:t>
            </a:r>
          </a:p>
          <a:p>
            <a:pPr lvl="1">
              <a:buFont typeface="Arial" panose="020B0604020202020204" pitchFamily="34" charset="0"/>
              <a:buChar char="•"/>
            </a:pPr>
            <a:r>
              <a:rPr lang="en-US" sz="2000" dirty="0"/>
              <a:t>In cool, damp conditions (bedding or soil), can survive for &gt; 6 months (Brown and Olander, 1987)</a:t>
            </a:r>
          </a:p>
        </p:txBody>
      </p:sp>
      <p:pic>
        <p:nvPicPr>
          <p:cNvPr id="5" name="Picture 4">
            <a:extLst>
              <a:ext uri="{FF2B5EF4-FFF2-40B4-BE49-F238E27FC236}">
                <a16:creationId xmlns:a16="http://schemas.microsoft.com/office/drawing/2014/main" id="{ED8617DF-C587-42E2-8E39-71193BF618E6}"/>
              </a:ext>
            </a:extLst>
          </p:cNvPr>
          <p:cNvPicPr>
            <a:picLocks noChangeAspect="1"/>
          </p:cNvPicPr>
          <p:nvPr/>
        </p:nvPicPr>
        <p:blipFill rotWithShape="1">
          <a:blip r:embed="rId2"/>
          <a:srcRect l="56444" t="49012" r="26889" b="28766"/>
          <a:stretch/>
        </p:blipFill>
        <p:spPr>
          <a:xfrm>
            <a:off x="6005928" y="1534617"/>
            <a:ext cx="2712720" cy="2034540"/>
          </a:xfrm>
          <a:prstGeom prst="rect">
            <a:avLst/>
          </a:prstGeom>
        </p:spPr>
      </p:pic>
      <p:pic>
        <p:nvPicPr>
          <p:cNvPr id="6" name="Picture 2" descr="C.pseudotuberculosis colony appearance on blood agar">
            <a:extLst>
              <a:ext uri="{FF2B5EF4-FFF2-40B4-BE49-F238E27FC236}">
                <a16:creationId xmlns:a16="http://schemas.microsoft.com/office/drawing/2014/main" id="{2EB3722A-0B04-46EA-8B3F-643852494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03" t="4088" r="7701" b="12230"/>
          <a:stretch/>
        </p:blipFill>
        <p:spPr bwMode="auto">
          <a:xfrm>
            <a:off x="5892800" y="3948341"/>
            <a:ext cx="2938976" cy="233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BD0AA5-534F-49DD-B434-BFD3F098DEA3}"/>
              </a:ext>
            </a:extLst>
          </p:cNvPr>
          <p:cNvSpPr txBox="1"/>
          <p:nvPr/>
        </p:nvSpPr>
        <p:spPr>
          <a:xfrm>
            <a:off x="5793252" y="3552419"/>
            <a:ext cx="3138072"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Singh et al., 2018</a:t>
            </a:r>
          </a:p>
        </p:txBody>
      </p:sp>
    </p:spTree>
    <p:extLst>
      <p:ext uri="{BB962C8B-B14F-4D97-AF65-F5344CB8AC3E}">
        <p14:creationId xmlns:p14="http://schemas.microsoft.com/office/powerpoint/2010/main" val="1617975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A5FB-E57C-4127-B77A-8F578339EBD6}"/>
              </a:ext>
            </a:extLst>
          </p:cNvPr>
          <p:cNvSpPr>
            <a:spLocks noGrp="1"/>
          </p:cNvSpPr>
          <p:nvPr>
            <p:ph type="title"/>
          </p:nvPr>
        </p:nvSpPr>
        <p:spPr>
          <a:xfrm>
            <a:off x="457200" y="213439"/>
            <a:ext cx="8229600" cy="1143000"/>
          </a:xfrm>
        </p:spPr>
        <p:txBody>
          <a:bodyPr/>
          <a:lstStyle/>
          <a:p>
            <a:r>
              <a:rPr lang="en-US" b="1" dirty="0"/>
              <a:t>Impact on Industry</a:t>
            </a:r>
          </a:p>
        </p:txBody>
      </p:sp>
      <p:sp>
        <p:nvSpPr>
          <p:cNvPr id="3" name="Text Placeholder 2">
            <a:extLst>
              <a:ext uri="{FF2B5EF4-FFF2-40B4-BE49-F238E27FC236}">
                <a16:creationId xmlns:a16="http://schemas.microsoft.com/office/drawing/2014/main" id="{6E1F17E6-CD4C-49C5-9232-08EAA97E584D}"/>
              </a:ext>
            </a:extLst>
          </p:cNvPr>
          <p:cNvSpPr>
            <a:spLocks noGrp="1"/>
          </p:cNvSpPr>
          <p:nvPr>
            <p:ph type="body" idx="1"/>
          </p:nvPr>
        </p:nvSpPr>
        <p:spPr>
          <a:xfrm>
            <a:off x="290353" y="1401359"/>
            <a:ext cx="5171440" cy="4526100"/>
          </a:xfrm>
        </p:spPr>
        <p:txBody>
          <a:bodyPr/>
          <a:lstStyle/>
          <a:p>
            <a:r>
              <a:rPr lang="en-US" sz="2000" dirty="0"/>
              <a:t>CL incidence rates in western U.S. have reached 42% (Stoops et al., 1984)</a:t>
            </a:r>
          </a:p>
          <a:p>
            <a:pPr>
              <a:buFont typeface="Calibri" panose="020F0502020204030204" pitchFamily="34" charset="0"/>
              <a:buChar char="•"/>
            </a:pPr>
            <a:r>
              <a:rPr lang="en-US" sz="2000" dirty="0"/>
              <a:t>Approximately 22% of Maine sheep and 43% of Maine sheep farms tested were positive for CL in a 2012 study (Lichtenwalner, 2013)</a:t>
            </a:r>
          </a:p>
          <a:p>
            <a:pPr>
              <a:buFont typeface="Calibri" panose="020F0502020204030204" pitchFamily="34" charset="0"/>
              <a:buChar char="•"/>
            </a:pPr>
            <a:r>
              <a:rPr lang="en-US" sz="2000" dirty="0"/>
              <a:t>CL abscesses decrease wool, meat, and milk production and reproductive efficiency</a:t>
            </a:r>
          </a:p>
          <a:p>
            <a:pPr>
              <a:buFont typeface="Calibri" panose="020F0502020204030204" pitchFamily="34" charset="0"/>
              <a:buChar char="•"/>
            </a:pPr>
            <a:r>
              <a:rPr lang="en-US" sz="2000" dirty="0"/>
              <a:t>U.S. wool, mohair, and milk production worth approx. $9.39 million (USDA, 2012)</a:t>
            </a:r>
          </a:p>
          <a:p>
            <a:pPr lvl="1">
              <a:buFont typeface="Calibri" panose="020F0502020204030204" pitchFamily="34" charset="0"/>
              <a:buChar char="•"/>
            </a:pPr>
            <a:r>
              <a:rPr lang="en-US" sz="2000" dirty="0"/>
              <a:t>CL results in approx. 5% decrease in wool production </a:t>
            </a:r>
            <a:r>
              <a:rPr lang="en-US" sz="2000" dirty="0">
                <a:sym typeface="Wingdings" panose="05000000000000000000" pitchFamily="2" charset="2"/>
              </a:rPr>
              <a:t> $500,000 loss annually (Paton et al., 1994)</a:t>
            </a:r>
            <a:endParaRPr lang="en-US" sz="2000" dirty="0"/>
          </a:p>
          <a:p>
            <a:endParaRPr lang="en-US" dirty="0"/>
          </a:p>
        </p:txBody>
      </p:sp>
      <p:grpSp>
        <p:nvGrpSpPr>
          <p:cNvPr id="6" name="Group 5">
            <a:extLst>
              <a:ext uri="{FF2B5EF4-FFF2-40B4-BE49-F238E27FC236}">
                <a16:creationId xmlns:a16="http://schemas.microsoft.com/office/drawing/2014/main" id="{45715866-2CD0-4504-9511-5799F3D50B2D}"/>
              </a:ext>
            </a:extLst>
          </p:cNvPr>
          <p:cNvGrpSpPr/>
          <p:nvPr/>
        </p:nvGrpSpPr>
        <p:grpSpPr>
          <a:xfrm>
            <a:off x="5651453" y="1602002"/>
            <a:ext cx="3221283" cy="2060607"/>
            <a:chOff x="5948409" y="864740"/>
            <a:chExt cx="3705980" cy="2588403"/>
          </a:xfrm>
        </p:grpSpPr>
        <p:pic>
          <p:nvPicPr>
            <p:cNvPr id="7" name="Picture 4" descr="Image result for wool">
              <a:extLst>
                <a:ext uri="{FF2B5EF4-FFF2-40B4-BE49-F238E27FC236}">
                  <a16:creationId xmlns:a16="http://schemas.microsoft.com/office/drawing/2014/main" id="{8716DB1A-8F1E-40B8-95EC-72AA09377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09" y="864740"/>
              <a:ext cx="3705980" cy="23162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F02445-4392-4FF7-8178-AB4780CDA35C}"/>
                </a:ext>
              </a:extLst>
            </p:cNvPr>
            <p:cNvSpPr txBox="1"/>
            <p:nvPr/>
          </p:nvSpPr>
          <p:spPr>
            <a:xfrm>
              <a:off x="7009252" y="3180977"/>
              <a:ext cx="1584292" cy="272166"/>
            </a:xfrm>
            <a:prstGeom prst="rect">
              <a:avLst/>
            </a:prstGeom>
            <a:noFill/>
          </p:spPr>
          <p:txBody>
            <a:bodyPr wrap="square" rtlCol="0">
              <a:spAutoFit/>
            </a:bodyPr>
            <a:lstStyle/>
            <a:p>
              <a:pPr algn="ctr"/>
              <a:r>
                <a:rPr lang="en-US" sz="800" dirty="0"/>
                <a:t>https://tinyurl.com/yyfj6bxt</a:t>
              </a:r>
            </a:p>
          </p:txBody>
        </p:sp>
      </p:grpSp>
      <p:grpSp>
        <p:nvGrpSpPr>
          <p:cNvPr id="9" name="Group 8">
            <a:extLst>
              <a:ext uri="{FF2B5EF4-FFF2-40B4-BE49-F238E27FC236}">
                <a16:creationId xmlns:a16="http://schemas.microsoft.com/office/drawing/2014/main" id="{103FD857-2441-4D38-99A7-E893027C968F}"/>
              </a:ext>
            </a:extLst>
          </p:cNvPr>
          <p:cNvGrpSpPr/>
          <p:nvPr/>
        </p:nvGrpSpPr>
        <p:grpSpPr>
          <a:xfrm>
            <a:off x="5415466" y="3755529"/>
            <a:ext cx="3693256" cy="2171930"/>
            <a:chOff x="6082194" y="3646037"/>
            <a:chExt cx="3693256" cy="2171930"/>
          </a:xfrm>
        </p:grpSpPr>
        <p:pic>
          <p:nvPicPr>
            <p:cNvPr id="10" name="Picture 6" descr="Image result for goat milk products">
              <a:extLst>
                <a:ext uri="{FF2B5EF4-FFF2-40B4-BE49-F238E27FC236}">
                  <a16:creationId xmlns:a16="http://schemas.microsoft.com/office/drawing/2014/main" id="{F7934673-81A9-452F-9762-366162569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194" y="3646037"/>
              <a:ext cx="3430032" cy="19293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B1AC9E-141E-4BE4-8BD7-E6BE3AF7EEFA}"/>
                </a:ext>
              </a:extLst>
            </p:cNvPr>
            <p:cNvSpPr txBox="1"/>
            <p:nvPr/>
          </p:nvSpPr>
          <p:spPr>
            <a:xfrm>
              <a:off x="6193264" y="5602523"/>
              <a:ext cx="3582186" cy="215444"/>
            </a:xfrm>
            <a:prstGeom prst="rect">
              <a:avLst/>
            </a:prstGeom>
            <a:noFill/>
          </p:spPr>
          <p:txBody>
            <a:bodyPr wrap="square" rtlCol="0">
              <a:spAutoFit/>
            </a:bodyPr>
            <a:lstStyle/>
            <a:p>
              <a:pPr algn="ctr"/>
              <a:r>
                <a:rPr lang="en-US" sz="800" dirty="0"/>
                <a:t>http://goatsmilk.com.sg/home/</a:t>
              </a:r>
            </a:p>
          </p:txBody>
        </p:sp>
      </p:grpSp>
    </p:spTree>
    <p:extLst>
      <p:ext uri="{BB962C8B-B14F-4D97-AF65-F5344CB8AC3E}">
        <p14:creationId xmlns:p14="http://schemas.microsoft.com/office/powerpoint/2010/main" val="1021553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E4EF-690E-493C-A7AB-7EFA30A27C7F}"/>
              </a:ext>
            </a:extLst>
          </p:cNvPr>
          <p:cNvSpPr>
            <a:spLocks noGrp="1"/>
          </p:cNvSpPr>
          <p:nvPr>
            <p:ph type="title"/>
          </p:nvPr>
        </p:nvSpPr>
        <p:spPr>
          <a:xfrm>
            <a:off x="457200" y="457201"/>
            <a:ext cx="8229600" cy="1143000"/>
          </a:xfrm>
        </p:spPr>
        <p:txBody>
          <a:bodyPr/>
          <a:lstStyle/>
          <a:p>
            <a:r>
              <a:rPr lang="en-US" b="1" dirty="0"/>
              <a:t>Diagnosis &amp; Treatment</a:t>
            </a:r>
          </a:p>
        </p:txBody>
      </p:sp>
      <p:sp>
        <p:nvSpPr>
          <p:cNvPr id="3" name="Text Placeholder 2">
            <a:extLst>
              <a:ext uri="{FF2B5EF4-FFF2-40B4-BE49-F238E27FC236}">
                <a16:creationId xmlns:a16="http://schemas.microsoft.com/office/drawing/2014/main" id="{CBBCA523-A194-47A4-AF76-67E15652D3A2}"/>
              </a:ext>
            </a:extLst>
          </p:cNvPr>
          <p:cNvSpPr>
            <a:spLocks noGrp="1"/>
          </p:cNvSpPr>
          <p:nvPr>
            <p:ph type="body" idx="1"/>
          </p:nvPr>
        </p:nvSpPr>
        <p:spPr/>
        <p:txBody>
          <a:bodyPr/>
          <a:lstStyle/>
          <a:p>
            <a:pPr>
              <a:buFont typeface="Arial" panose="020B0604020202020204" pitchFamily="34" charset="0"/>
              <a:buChar char="•"/>
            </a:pPr>
            <a:r>
              <a:rPr lang="en-US" sz="2800" dirty="0"/>
              <a:t>Currently no effective/efficient vaccine</a:t>
            </a:r>
          </a:p>
          <a:p>
            <a:pPr>
              <a:buFont typeface="Arial" panose="020B0604020202020204" pitchFamily="34" charset="0"/>
              <a:buChar char="•"/>
            </a:pPr>
            <a:r>
              <a:rPr lang="en-US" sz="2800" dirty="0"/>
              <a:t>Available vaccines interfere with serologic diagnostic tests</a:t>
            </a:r>
          </a:p>
          <a:p>
            <a:pPr>
              <a:buFont typeface="Arial" panose="020B0604020202020204" pitchFamily="34" charset="0"/>
              <a:buChar char="•"/>
            </a:pPr>
            <a:r>
              <a:rPr lang="en-US" sz="2800" dirty="0"/>
              <a:t>Antibiotic treatment not effective </a:t>
            </a:r>
          </a:p>
          <a:p>
            <a:pPr lvl="1">
              <a:buFont typeface="Arial" panose="020B0604020202020204" pitchFamily="34" charset="0"/>
              <a:buChar char="•"/>
            </a:pPr>
            <a:r>
              <a:rPr lang="en-US" sz="2400" dirty="0"/>
              <a:t>Thick-walled abscesses and intracellular pathogen</a:t>
            </a:r>
          </a:p>
          <a:p>
            <a:pPr lvl="1">
              <a:buFont typeface="Arial" panose="020B0604020202020204" pitchFamily="34" charset="0"/>
              <a:buChar char="•"/>
            </a:pPr>
            <a:r>
              <a:rPr lang="en-US" sz="2400" dirty="0"/>
              <a:t>High cost (treatment of entire herd)</a:t>
            </a:r>
          </a:p>
          <a:p>
            <a:pPr lvl="1">
              <a:buFont typeface="Arial" panose="020B0604020202020204" pitchFamily="34" charset="0"/>
              <a:buChar char="•"/>
            </a:pPr>
            <a:r>
              <a:rPr lang="en-US" sz="2400" dirty="0"/>
              <a:t>Veterinary Feed Directive – regulation of antibiotic use in food-producing animals (FDA, 2015)</a:t>
            </a:r>
          </a:p>
        </p:txBody>
      </p:sp>
    </p:spTree>
    <p:extLst>
      <p:ext uri="{BB962C8B-B14F-4D97-AF65-F5344CB8AC3E}">
        <p14:creationId xmlns:p14="http://schemas.microsoft.com/office/powerpoint/2010/main" val="343703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658E-0E7A-47C4-8C2C-E90F116B8227}"/>
              </a:ext>
            </a:extLst>
          </p:cNvPr>
          <p:cNvSpPr>
            <a:spLocks noGrp="1"/>
          </p:cNvSpPr>
          <p:nvPr>
            <p:ph type="title"/>
          </p:nvPr>
        </p:nvSpPr>
        <p:spPr>
          <a:xfrm>
            <a:off x="457200" y="407132"/>
            <a:ext cx="8229600" cy="1143000"/>
          </a:xfrm>
        </p:spPr>
        <p:txBody>
          <a:bodyPr/>
          <a:lstStyle/>
          <a:p>
            <a:r>
              <a:rPr lang="en-US" b="1" dirty="0"/>
              <a:t>Essential Oils </a:t>
            </a:r>
          </a:p>
        </p:txBody>
      </p:sp>
      <p:sp>
        <p:nvSpPr>
          <p:cNvPr id="3" name="Text Placeholder 2">
            <a:extLst>
              <a:ext uri="{FF2B5EF4-FFF2-40B4-BE49-F238E27FC236}">
                <a16:creationId xmlns:a16="http://schemas.microsoft.com/office/drawing/2014/main" id="{34CDE730-9B9B-42FB-8852-B2889E98F840}"/>
              </a:ext>
            </a:extLst>
          </p:cNvPr>
          <p:cNvSpPr>
            <a:spLocks noGrp="1"/>
          </p:cNvSpPr>
          <p:nvPr>
            <p:ph type="body" idx="1"/>
          </p:nvPr>
        </p:nvSpPr>
        <p:spPr>
          <a:xfrm>
            <a:off x="345440" y="1404276"/>
            <a:ext cx="8453120" cy="2548696"/>
          </a:xfrm>
        </p:spPr>
        <p:txBody>
          <a:bodyPr/>
          <a:lstStyle/>
          <a:p>
            <a:r>
              <a:rPr lang="en-US" sz="2200" dirty="0"/>
              <a:t>Bioactive compounds derived from plants </a:t>
            </a:r>
          </a:p>
          <a:p>
            <a:r>
              <a:rPr lang="en-US" sz="2200" dirty="0"/>
              <a:t>Complex mixtures (20-60 components)</a:t>
            </a:r>
          </a:p>
          <a:p>
            <a:r>
              <a:rPr lang="en-US" sz="2200" dirty="0"/>
              <a:t>Antimicrobial properties against many pathogenic bacteria, including </a:t>
            </a:r>
            <a:r>
              <a:rPr lang="en-US" sz="2200" i="1" dirty="0"/>
              <a:t>Mycobacterium tuberculosis </a:t>
            </a:r>
            <a:r>
              <a:rPr lang="en-US" sz="2200" dirty="0"/>
              <a:t>(Andrade-Ochoa et al., 2015)</a:t>
            </a:r>
          </a:p>
          <a:p>
            <a:r>
              <a:rPr lang="en-US" sz="2200" dirty="0"/>
              <a:t>Hydrophobic – alter integrity of bacterial cell walls (</a:t>
            </a:r>
            <a:r>
              <a:rPr lang="en-US" sz="2200" dirty="0" err="1"/>
              <a:t>Ultee</a:t>
            </a:r>
            <a:r>
              <a:rPr lang="en-US" sz="2200" dirty="0"/>
              <a:t> et al., 1999)</a:t>
            </a:r>
          </a:p>
          <a:p>
            <a:r>
              <a:rPr lang="en-US" sz="2200" dirty="0"/>
              <a:t>Can have cytotoxic effects on mammalian cells (Yoon et al., 2000)</a:t>
            </a:r>
          </a:p>
          <a:p>
            <a:endParaRPr lang="en-US" dirty="0"/>
          </a:p>
        </p:txBody>
      </p:sp>
      <p:pic>
        <p:nvPicPr>
          <p:cNvPr id="6" name="Picture 5">
            <a:extLst>
              <a:ext uri="{FF2B5EF4-FFF2-40B4-BE49-F238E27FC236}">
                <a16:creationId xmlns:a16="http://schemas.microsoft.com/office/drawing/2014/main" id="{14C4BA63-4A8D-4D01-B57C-E3BA18EFEC14}"/>
              </a:ext>
            </a:extLst>
          </p:cNvPr>
          <p:cNvPicPr>
            <a:picLocks noChangeAspect="1"/>
          </p:cNvPicPr>
          <p:nvPr/>
        </p:nvPicPr>
        <p:blipFill>
          <a:blip r:embed="rId2"/>
          <a:stretch>
            <a:fillRect/>
          </a:stretch>
        </p:blipFill>
        <p:spPr>
          <a:xfrm>
            <a:off x="553720" y="3846634"/>
            <a:ext cx="8036560" cy="2206963"/>
          </a:xfrm>
          <a:prstGeom prst="rect">
            <a:avLst/>
          </a:prstGeom>
        </p:spPr>
      </p:pic>
      <p:sp>
        <p:nvSpPr>
          <p:cNvPr id="7" name="TextBox 6">
            <a:extLst>
              <a:ext uri="{FF2B5EF4-FFF2-40B4-BE49-F238E27FC236}">
                <a16:creationId xmlns:a16="http://schemas.microsoft.com/office/drawing/2014/main" id="{F47EFCE8-5B59-4558-B8D4-B2B80E405BB5}"/>
              </a:ext>
            </a:extLst>
          </p:cNvPr>
          <p:cNvSpPr txBox="1"/>
          <p:nvPr/>
        </p:nvSpPr>
        <p:spPr>
          <a:xfrm>
            <a:off x="3662680" y="6053597"/>
            <a:ext cx="1818640" cy="246221"/>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https://tinyurl.com/y4elbs9q</a:t>
            </a:r>
          </a:p>
        </p:txBody>
      </p:sp>
    </p:spTree>
    <p:extLst>
      <p:ext uri="{BB962C8B-B14F-4D97-AF65-F5344CB8AC3E}">
        <p14:creationId xmlns:p14="http://schemas.microsoft.com/office/powerpoint/2010/main" val="427701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2660-1976-469A-9259-EE365D070983}"/>
              </a:ext>
            </a:extLst>
          </p:cNvPr>
          <p:cNvSpPr>
            <a:spLocks noGrp="1"/>
          </p:cNvSpPr>
          <p:nvPr>
            <p:ph type="title"/>
          </p:nvPr>
        </p:nvSpPr>
        <p:spPr/>
        <p:txBody>
          <a:bodyPr/>
          <a:lstStyle/>
          <a:p>
            <a:r>
              <a:rPr lang="en-US" b="1" dirty="0"/>
              <a:t>Research Questions</a:t>
            </a:r>
          </a:p>
        </p:txBody>
      </p:sp>
      <p:sp>
        <p:nvSpPr>
          <p:cNvPr id="3" name="Text Placeholder 2">
            <a:extLst>
              <a:ext uri="{FF2B5EF4-FFF2-40B4-BE49-F238E27FC236}">
                <a16:creationId xmlns:a16="http://schemas.microsoft.com/office/drawing/2014/main" id="{1487CB42-59BE-4791-9ABC-673A0017FA3F}"/>
              </a:ext>
            </a:extLst>
          </p:cNvPr>
          <p:cNvSpPr>
            <a:spLocks noGrp="1"/>
          </p:cNvSpPr>
          <p:nvPr>
            <p:ph type="body" idx="1"/>
          </p:nvPr>
        </p:nvSpPr>
        <p:spPr/>
        <p:txBody>
          <a:bodyPr/>
          <a:lstStyle/>
          <a:p>
            <a:pPr marL="539750" indent="-514350">
              <a:buFont typeface="+mj-lt"/>
              <a:buAutoNum type="arabicPeriod"/>
            </a:pPr>
            <a:r>
              <a:rPr lang="en-US" dirty="0"/>
              <a:t>Can essential oil (EO) components inhibit the growth of </a:t>
            </a:r>
            <a:r>
              <a:rPr lang="en-US" i="1" dirty="0"/>
              <a:t>C. pseudotuberculosis</a:t>
            </a:r>
            <a:r>
              <a:rPr lang="en-US" dirty="0"/>
              <a:t>?</a:t>
            </a:r>
          </a:p>
          <a:p>
            <a:pPr marL="539750" indent="-514350">
              <a:buFont typeface="+mj-lt"/>
              <a:buAutoNum type="arabicPeriod"/>
            </a:pPr>
            <a:r>
              <a:rPr lang="en-US" dirty="0"/>
              <a:t>Do essential oil components have cytotoxic effects on mammalian cells?</a:t>
            </a:r>
          </a:p>
        </p:txBody>
      </p:sp>
    </p:spTree>
    <p:extLst>
      <p:ext uri="{BB962C8B-B14F-4D97-AF65-F5344CB8AC3E}">
        <p14:creationId xmlns:p14="http://schemas.microsoft.com/office/powerpoint/2010/main" val="1457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0D2FD-BD4B-46E7-97CF-974BCA8A992E}"/>
              </a:ext>
            </a:extLst>
          </p:cNvPr>
          <p:cNvSpPr>
            <a:spLocks noGrp="1"/>
          </p:cNvSpPr>
          <p:nvPr>
            <p:ph type="title"/>
          </p:nvPr>
        </p:nvSpPr>
        <p:spPr>
          <a:xfrm>
            <a:off x="457200" y="301066"/>
            <a:ext cx="8229600" cy="970173"/>
          </a:xfrm>
        </p:spPr>
        <p:txBody>
          <a:bodyPr/>
          <a:lstStyle/>
          <a:p>
            <a:r>
              <a:rPr lang="en-US" b="1" dirty="0"/>
              <a:t>Methods: Part 1</a:t>
            </a:r>
          </a:p>
        </p:txBody>
      </p:sp>
      <p:sp>
        <p:nvSpPr>
          <p:cNvPr id="3" name="Text Placeholder 2">
            <a:extLst>
              <a:ext uri="{FF2B5EF4-FFF2-40B4-BE49-F238E27FC236}">
                <a16:creationId xmlns:a16="http://schemas.microsoft.com/office/drawing/2014/main" id="{EB0DB472-5F88-4FFB-9563-6F1AB94814D5}"/>
              </a:ext>
            </a:extLst>
          </p:cNvPr>
          <p:cNvSpPr>
            <a:spLocks noGrp="1"/>
          </p:cNvSpPr>
          <p:nvPr>
            <p:ph type="body" idx="1"/>
          </p:nvPr>
        </p:nvSpPr>
        <p:spPr>
          <a:xfrm>
            <a:off x="457200" y="3065780"/>
            <a:ext cx="5232400" cy="3491154"/>
          </a:xfrm>
        </p:spPr>
        <p:txBody>
          <a:bodyPr/>
          <a:lstStyle/>
          <a:p>
            <a:pPr>
              <a:buFont typeface="Arial" panose="020B0604020202020204" pitchFamily="34" charset="0"/>
              <a:buChar char="•"/>
            </a:pPr>
            <a:r>
              <a:rPr lang="en-US" sz="2400" dirty="0"/>
              <a:t>Disk diffusion assay</a:t>
            </a:r>
          </a:p>
          <a:p>
            <a:pPr lvl="1">
              <a:buFont typeface="Arial" panose="020B0604020202020204" pitchFamily="34" charset="0"/>
              <a:buChar char="•"/>
            </a:pPr>
            <a:r>
              <a:rPr lang="en-US" sz="2000" dirty="0"/>
              <a:t>Inoculate plates with </a:t>
            </a:r>
            <a:r>
              <a:rPr lang="en-US" sz="2000" i="1" dirty="0"/>
              <a:t>C. </a:t>
            </a:r>
            <a:r>
              <a:rPr lang="en-US" sz="2000" i="1" dirty="0" err="1"/>
              <a:t>pseudoTB</a:t>
            </a:r>
            <a:endParaRPr lang="en-US" sz="2000" i="1" dirty="0"/>
          </a:p>
          <a:p>
            <a:pPr lvl="1">
              <a:buFont typeface="Arial" panose="020B0604020202020204" pitchFamily="34" charset="0"/>
              <a:buChar char="•"/>
            </a:pPr>
            <a:r>
              <a:rPr lang="en-US" sz="2000" dirty="0"/>
              <a:t>Treat disk with EO component (100, 10, and 1 </a:t>
            </a:r>
            <a:r>
              <a:rPr lang="en-US" sz="2000" dirty="0" err="1"/>
              <a:t>uL</a:t>
            </a:r>
            <a:r>
              <a:rPr lang="en-US" sz="2000" dirty="0"/>
              <a:t>/mL) or control (antibiotic, ethanol, Tween, DI water)</a:t>
            </a:r>
          </a:p>
          <a:p>
            <a:pPr lvl="1">
              <a:buFont typeface="Arial" panose="020B0604020202020204" pitchFamily="34" charset="0"/>
              <a:buChar char="•"/>
            </a:pPr>
            <a:r>
              <a:rPr lang="en-US" sz="2000" dirty="0"/>
              <a:t>Incubate 37°C, 5% CO</a:t>
            </a:r>
            <a:r>
              <a:rPr lang="en-US" sz="2000" baseline="-25000" dirty="0"/>
              <a:t>2</a:t>
            </a:r>
          </a:p>
          <a:p>
            <a:pPr lvl="1">
              <a:buFont typeface="Arial" panose="020B0604020202020204" pitchFamily="34" charset="0"/>
              <a:buChar char="•"/>
            </a:pPr>
            <a:r>
              <a:rPr lang="en-US" sz="2000" dirty="0"/>
              <a:t>Measure </a:t>
            </a:r>
            <a:r>
              <a:rPr lang="en-US" sz="2000" dirty="0">
                <a:solidFill>
                  <a:srgbClr val="C00000"/>
                </a:solidFill>
              </a:rPr>
              <a:t>zone of inhibition </a:t>
            </a:r>
            <a:r>
              <a:rPr lang="en-US" sz="2000" dirty="0"/>
              <a:t>at 24, 48, and 72 hours</a:t>
            </a:r>
          </a:p>
          <a:p>
            <a:pPr marL="508000" lvl="1" indent="0">
              <a:buNone/>
            </a:pPr>
            <a:endParaRPr lang="en-US" sz="2400" dirty="0"/>
          </a:p>
        </p:txBody>
      </p:sp>
      <p:grpSp>
        <p:nvGrpSpPr>
          <p:cNvPr id="13" name="Group 12">
            <a:extLst>
              <a:ext uri="{FF2B5EF4-FFF2-40B4-BE49-F238E27FC236}">
                <a16:creationId xmlns:a16="http://schemas.microsoft.com/office/drawing/2014/main" id="{EF425732-EE2B-4DB7-A79A-57D4C477FB52}"/>
              </a:ext>
            </a:extLst>
          </p:cNvPr>
          <p:cNvGrpSpPr/>
          <p:nvPr/>
        </p:nvGrpSpPr>
        <p:grpSpPr>
          <a:xfrm>
            <a:off x="5989320" y="3201797"/>
            <a:ext cx="2697480" cy="2781345"/>
            <a:chOff x="5493673" y="1559090"/>
            <a:chExt cx="2697480" cy="2781345"/>
          </a:xfrm>
        </p:grpSpPr>
        <p:pic>
          <p:nvPicPr>
            <p:cNvPr id="5" name="Picture 4">
              <a:extLst>
                <a:ext uri="{FF2B5EF4-FFF2-40B4-BE49-F238E27FC236}">
                  <a16:creationId xmlns:a16="http://schemas.microsoft.com/office/drawing/2014/main" id="{F18F34EF-F45D-4F2C-8255-270E038705A9}"/>
                </a:ext>
              </a:extLst>
            </p:cNvPr>
            <p:cNvPicPr>
              <a:picLocks noChangeAspect="1"/>
            </p:cNvPicPr>
            <p:nvPr/>
          </p:nvPicPr>
          <p:blipFill rotWithShape="1">
            <a:blip r:embed="rId2">
              <a:extLst>
                <a:ext uri="{28A0092B-C50C-407E-A947-70E740481C1C}">
                  <a14:useLocalDpi xmlns:a14="http://schemas.microsoft.com/office/drawing/2010/main" val="0"/>
                </a:ext>
              </a:extLst>
            </a:blip>
            <a:srcRect l="3889" t="24387" r="57280" b="25401"/>
            <a:stretch/>
          </p:blipFill>
          <p:spPr>
            <a:xfrm rot="5400000">
              <a:off x="5451740" y="1601023"/>
              <a:ext cx="2781345" cy="2697480"/>
            </a:xfrm>
            <a:prstGeom prst="rect">
              <a:avLst/>
            </a:prstGeom>
          </p:spPr>
        </p:pic>
        <p:cxnSp>
          <p:nvCxnSpPr>
            <p:cNvPr id="9" name="Straight Arrow Connector 8">
              <a:extLst>
                <a:ext uri="{FF2B5EF4-FFF2-40B4-BE49-F238E27FC236}">
                  <a16:creationId xmlns:a16="http://schemas.microsoft.com/office/drawing/2014/main" id="{D4AFD3C0-7864-416B-8AFD-5C1140977011}"/>
                </a:ext>
              </a:extLst>
            </p:cNvPr>
            <p:cNvCxnSpPr>
              <a:cxnSpLocks/>
            </p:cNvCxnSpPr>
            <p:nvPr/>
          </p:nvCxnSpPr>
          <p:spPr>
            <a:xfrm>
              <a:off x="6489599" y="2992145"/>
              <a:ext cx="744376"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13399E2-2F81-4C9F-9D1C-3958A0AC2185}"/>
              </a:ext>
            </a:extLst>
          </p:cNvPr>
          <p:cNvSpPr txBox="1"/>
          <p:nvPr/>
        </p:nvSpPr>
        <p:spPr>
          <a:xfrm>
            <a:off x="457200" y="1222109"/>
            <a:ext cx="8073342" cy="1785104"/>
          </a:xfrm>
          <a:prstGeom prst="rect">
            <a:avLst/>
          </a:prstGeom>
          <a:noFill/>
        </p:spPr>
        <p:txBody>
          <a:bodyPr wrap="square" rtlCol="0">
            <a:spAutoFit/>
          </a:bodyPr>
          <a:lstStyle/>
          <a:p>
            <a:pPr marL="342900" indent="-342900">
              <a:buFont typeface="Arial" panose="020B0604020202020204" pitchFamily="34" charset="0"/>
              <a:buChar char="•"/>
            </a:pPr>
            <a:r>
              <a:rPr lang="en-US" sz="2200" u="sng" dirty="0">
                <a:latin typeface="Calibri" panose="020F0502020204030204" pitchFamily="34" charset="0"/>
                <a:cs typeface="Calibri" panose="020F0502020204030204" pitchFamily="34" charset="0"/>
              </a:rPr>
              <a:t>Purpose</a:t>
            </a:r>
            <a:r>
              <a:rPr lang="en-US" sz="2200" dirty="0">
                <a:latin typeface="Calibri" panose="020F0502020204030204" pitchFamily="34" charset="0"/>
                <a:cs typeface="Calibri" panose="020F0502020204030204" pitchFamily="34" charset="0"/>
              </a:rPr>
              <a:t>: Find minimum inhibitory concentration (MIC) of nine anti-tubercular EO components (</a:t>
            </a:r>
            <a:r>
              <a:rPr lang="el-GR" sz="2200" dirty="0">
                <a:latin typeface="Calibri" panose="020F0502020204030204" pitchFamily="34" charset="0"/>
                <a:cs typeface="Calibri" panose="020F0502020204030204" pitchFamily="34" charset="0"/>
              </a:rPr>
              <a:t>α</a:t>
            </a:r>
            <a:r>
              <a:rPr lang="en-US" sz="2200" dirty="0">
                <a:latin typeface="Calibri" panose="020F0502020204030204" pitchFamily="34" charset="0"/>
                <a:cs typeface="Calibri" panose="020F0502020204030204" pitchFamily="34" charset="0"/>
              </a:rPr>
              <a:t>-</a:t>
            </a:r>
            <a:r>
              <a:rPr lang="en-US" sz="2200" dirty="0" err="1">
                <a:latin typeface="Calibri" panose="020F0502020204030204" pitchFamily="34" charset="0"/>
                <a:cs typeface="Calibri" panose="020F0502020204030204" pitchFamily="34" charset="0"/>
              </a:rPr>
              <a:t>terpinene</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β</a:t>
            </a:r>
            <a:r>
              <a:rPr lang="en-US" sz="2200" dirty="0">
                <a:latin typeface="Calibri" panose="020F0502020204030204" pitchFamily="34" charset="0"/>
                <a:cs typeface="Calibri" panose="020F0502020204030204" pitchFamily="34" charset="0"/>
              </a:rPr>
              <a:t>-citronellol, </a:t>
            </a:r>
            <a:r>
              <a:rPr lang="el-GR" sz="2200" dirty="0">
                <a:latin typeface="Calibri" panose="020F0502020204030204" pitchFamily="34" charset="0"/>
                <a:cs typeface="Calibri" panose="020F0502020204030204" pitchFamily="34" charset="0"/>
              </a:rPr>
              <a:t>β</a:t>
            </a:r>
            <a:r>
              <a:rPr lang="en-US" sz="2200" dirty="0">
                <a:latin typeface="Calibri" panose="020F0502020204030204" pitchFamily="34" charset="0"/>
                <a:cs typeface="Calibri" panose="020F0502020204030204" pitchFamily="34" charset="0"/>
              </a:rPr>
              <a:t>-pinene, carvacrol, </a:t>
            </a:r>
            <a:r>
              <a:rPr lang="en-US" sz="2200" dirty="0" err="1">
                <a:latin typeface="Calibri" panose="020F0502020204030204" pitchFamily="34" charset="0"/>
                <a:cs typeface="Calibri" panose="020F0502020204030204" pitchFamily="34" charset="0"/>
              </a:rPr>
              <a:t>cuminaldehyde</a:t>
            </a:r>
            <a:r>
              <a:rPr lang="en-US" sz="2200" dirty="0">
                <a:latin typeface="Calibri" panose="020F0502020204030204" pitchFamily="34" charset="0"/>
                <a:cs typeface="Calibri" panose="020F0502020204030204" pitchFamily="34" charset="0"/>
              </a:rPr>
              <a:t>, p-</a:t>
            </a:r>
            <a:r>
              <a:rPr lang="en-US" sz="2200" dirty="0" err="1">
                <a:latin typeface="Calibri" panose="020F0502020204030204" pitchFamily="34" charset="0"/>
                <a:cs typeface="Calibri" panose="020F0502020204030204" pitchFamily="34" charset="0"/>
              </a:rPr>
              <a:t>anisaldehyde</a:t>
            </a:r>
            <a:r>
              <a:rPr lang="en-US" sz="2200" dirty="0">
                <a:latin typeface="Calibri" panose="020F0502020204030204" pitchFamily="34" charset="0"/>
                <a:cs typeface="Calibri" panose="020F0502020204030204" pitchFamily="34" charset="0"/>
              </a:rPr>
              <a:t>, terpinolene, thymol, trans-cinnamaldehyde) against </a:t>
            </a:r>
            <a:r>
              <a:rPr lang="en-US" sz="2200" i="1" dirty="0">
                <a:latin typeface="Calibri" panose="020F0502020204030204" pitchFamily="34" charset="0"/>
                <a:cs typeface="Calibri" panose="020F0502020204030204" pitchFamily="34" charset="0"/>
              </a:rPr>
              <a:t>C. </a:t>
            </a:r>
            <a:r>
              <a:rPr lang="en-US" sz="2200" i="1" dirty="0" err="1">
                <a:latin typeface="Calibri" panose="020F0502020204030204" pitchFamily="34" charset="0"/>
                <a:cs typeface="Calibri" panose="020F0502020204030204" pitchFamily="34" charset="0"/>
              </a:rPr>
              <a:t>pseudoTB</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(Andrade-Ochoa et al., 2015)</a:t>
            </a:r>
          </a:p>
        </p:txBody>
      </p:sp>
    </p:spTree>
    <p:extLst>
      <p:ext uri="{BB962C8B-B14F-4D97-AF65-F5344CB8AC3E}">
        <p14:creationId xmlns:p14="http://schemas.microsoft.com/office/powerpoint/2010/main" val="32262250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TotalTime>
  <Words>1344</Words>
  <Application>Microsoft Office PowerPoint</Application>
  <PresentationFormat>On-screen Show (4:3)</PresentationFormat>
  <Paragraphs>134</Paragraphs>
  <Slides>18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Arial</vt:lpstr>
      <vt:lpstr>Times New Roman</vt:lpstr>
      <vt:lpstr>Arial Black</vt:lpstr>
      <vt:lpstr>Office Theme</vt:lpstr>
      <vt:lpstr>PowerPoint Presentation</vt:lpstr>
      <vt:lpstr>Overview</vt:lpstr>
      <vt:lpstr>Caseous Lymphadenitis (CL)</vt:lpstr>
      <vt:lpstr>Corynebacterium pseudotuberculosis</vt:lpstr>
      <vt:lpstr>Impact on Industry</vt:lpstr>
      <vt:lpstr>Diagnosis &amp; Treatment</vt:lpstr>
      <vt:lpstr>Essential Oils </vt:lpstr>
      <vt:lpstr>Research Questions</vt:lpstr>
      <vt:lpstr>Methods: Part 1</vt:lpstr>
      <vt:lpstr>Results: Part 1</vt:lpstr>
      <vt:lpstr>Results: Part 1</vt:lpstr>
      <vt:lpstr>Research Questions</vt:lpstr>
      <vt:lpstr>Methods: Part 2</vt:lpstr>
      <vt:lpstr>Results: Part 2</vt:lpstr>
      <vt:lpstr>Conclusions</vt:lpstr>
      <vt:lpstr>Acknowledgements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alicht</dc:creator>
  <cp:lastModifiedBy>Sarah Paluso</cp:lastModifiedBy>
  <cp:revision>40</cp:revision>
  <dcterms:modified xsi:type="dcterms:W3CDTF">2019-04-08T13:43:06Z</dcterms:modified>
</cp:coreProperties>
</file>