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2"/>
    <p:restoredTop sz="94635"/>
  </p:normalViewPr>
  <p:slideViewPr>
    <p:cSldViewPr snapToGrid="0" showGuides="1">
      <p:cViewPr>
        <p:scale>
          <a:sx n="93" d="100"/>
          <a:sy n="93" d="100"/>
        </p:scale>
        <p:origin x="1176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7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009E48-5FD0-4345-B62B-71ABF5824F1C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D14F4-66B9-1C45-AEE8-73F5E88D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9DB91-5C9B-C2F9-8A99-EAAE551A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4" t="680" r="928" b="1250"/>
          <a:stretch/>
        </p:blipFill>
        <p:spPr>
          <a:xfrm>
            <a:off x="1" y="62144"/>
            <a:ext cx="6858000" cy="8967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026EF4-A629-49DB-9389-2A097B328CC9}"/>
              </a:ext>
            </a:extLst>
          </p:cNvPr>
          <p:cNvSpPr/>
          <p:nvPr/>
        </p:nvSpPr>
        <p:spPr>
          <a:xfrm>
            <a:off x="1669001" y="675546"/>
            <a:ext cx="3542190" cy="35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_tradnl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Implementos para Tractores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80B05-FBBC-ADD8-FC61-0DDD504A4B39}"/>
              </a:ext>
            </a:extLst>
          </p:cNvPr>
          <p:cNvSpPr/>
          <p:nvPr/>
        </p:nvSpPr>
        <p:spPr>
          <a:xfrm>
            <a:off x="896645" y="965338"/>
            <a:ext cx="5069149" cy="35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Lenguaje creado por </a:t>
            </a:r>
            <a:r>
              <a:rPr lang="es-ES_tradnl" sz="13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Sedrick</a:t>
            </a:r>
            <a:r>
              <a:rPr lang="es-ES_tradnl" sz="13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 Rowe de Rowe </a:t>
            </a:r>
            <a:r>
              <a:rPr lang="es-ES_tradnl" sz="13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</a:rPr>
              <a:t>Organic</a:t>
            </a:r>
            <a:r>
              <a:rPr lang="es-ES_tradnl" sz="13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s-ES_tradnl" sz="13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</a:rPr>
              <a:t>Farm</a:t>
            </a:r>
            <a:r>
              <a:rPr lang="es-ES_tradnl" sz="13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, LLC </a:t>
            </a:r>
            <a:endParaRPr lang="es-ES_tradnl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55024-0B46-9EDF-12D5-7DCC56217011}"/>
              </a:ext>
            </a:extLst>
          </p:cNvPr>
          <p:cNvSpPr/>
          <p:nvPr/>
        </p:nvSpPr>
        <p:spPr>
          <a:xfrm>
            <a:off x="1330036" y="1509207"/>
            <a:ext cx="4039985" cy="35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Esparcidor de fertilizante </a:t>
            </a:r>
          </a:p>
          <a:p>
            <a:pPr algn="ctr"/>
            <a:r>
              <a:rPr lang="es-ES_tradnl" sz="1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Nombre en inglés: </a:t>
            </a:r>
            <a:r>
              <a:rPr lang="es-ES_tradnl" sz="1200" b="1" dirty="0" err="1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s-ES_tradnl" sz="12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</a:rPr>
              <a:t>ertilizer</a:t>
            </a:r>
            <a:r>
              <a:rPr lang="es-ES_tradnl" sz="1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s-ES_tradnl" sz="12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</a:rPr>
              <a:t>spreader</a:t>
            </a:r>
            <a:r>
              <a:rPr lang="es-ES_tradnl" sz="1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</a:p>
          <a:p>
            <a:pPr algn="ctr"/>
            <a:endParaRPr lang="es-ES_tradnl" sz="1600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261D98-194C-9E87-E251-BF01867C3245}"/>
              </a:ext>
            </a:extLst>
          </p:cNvPr>
          <p:cNvSpPr/>
          <p:nvPr/>
        </p:nvSpPr>
        <p:spPr>
          <a:xfrm>
            <a:off x="3915933" y="2559460"/>
            <a:ext cx="2049263" cy="93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_tradnl" sz="1400" b="0" i="0" u="none" strike="noStrike" dirty="0">
                <a:solidFill>
                  <a:srgbClr val="000000"/>
                </a:solidFill>
                <a:effectLst/>
              </a:rPr>
              <a:t>Distribuye abono granulado o cristalino y semillas</a:t>
            </a:r>
            <a:endParaRPr lang="es-ES_tradnl" sz="1400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09DC8-923A-B989-0E7A-3BA918758240}"/>
              </a:ext>
            </a:extLst>
          </p:cNvPr>
          <p:cNvSpPr/>
          <p:nvPr/>
        </p:nvSpPr>
        <p:spPr>
          <a:xfrm>
            <a:off x="2160899" y="4479337"/>
            <a:ext cx="2539013" cy="35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Cultivadora rotativa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Nombre en inglés: 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rotary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s-ES_tradnl" sz="1200" b="1" dirty="0">
                <a:solidFill>
                  <a:srgbClr val="4EA72E">
                    <a:lumMod val="75000"/>
                  </a:srgbClr>
                </a:solidFill>
                <a:latin typeface="Aptos" panose="02110004020202020204"/>
              </a:rPr>
              <a:t>t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iller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lang="es-ES_tradnl" sz="1600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C7832-206B-1B6B-92E7-29713F2FD70E}"/>
              </a:ext>
            </a:extLst>
          </p:cNvPr>
          <p:cNvSpPr txBox="1"/>
          <p:nvPr/>
        </p:nvSpPr>
        <p:spPr>
          <a:xfrm>
            <a:off x="3599269" y="5144537"/>
            <a:ext cx="2366525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Primer labrado - romper la tierra dura</a:t>
            </a:r>
            <a:endParaRPr lang="es-ES_tradnl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Segundo labrado - mezcla la tierra después de romperla, antes de plantar</a:t>
            </a:r>
            <a:endParaRPr lang="es-ES_tradnl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Cultivar mientras crecen las cosechas para controlar las malas hierbas</a:t>
            </a:r>
            <a:endParaRPr lang="es-ES_tradnl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DCBF2-F832-38AC-500E-166C81A7BBA3}"/>
              </a:ext>
            </a:extLst>
          </p:cNvPr>
          <p:cNvSpPr txBox="1"/>
          <p:nvPr/>
        </p:nvSpPr>
        <p:spPr>
          <a:xfrm>
            <a:off x="262604" y="7394666"/>
            <a:ext cx="633989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1200" b="0" i="1" u="none" strike="noStrike">
                <a:solidFill>
                  <a:srgbClr val="000000"/>
                </a:solidFill>
                <a:effectLst/>
              </a:rPr>
              <a:t>Este material se basa en trabajos financiados por el Instituto Nacional de Alimentación y Agricultura del Departamento de Agricultura de EE.UU., a través del Programa de Investigación y Educación sobre Agricultura Sostenible del Sur (SARE), con el número de subvención LS22-383, y la subvención del Programa de Desarrollo de Agricultores y Ganaderos Principiantes nº 2021-70033-35712/proyecto nº 2022-00334. El USDA es un empleador y proveedor de servicios que ofrece igualdad de oportunidades. Cualquier opinión, resultado, conclusión o recomendación que se exprese en esta publicación corresponde al autor o autores y no refleja necesariamente el punto de vista del Departamento de Agricultura de EE.UU.</a:t>
            </a:r>
            <a:endParaRPr lang="es-ES_tradnl" sz="1200" i="1"/>
          </a:p>
        </p:txBody>
      </p:sp>
    </p:spTree>
    <p:extLst>
      <p:ext uri="{BB962C8B-B14F-4D97-AF65-F5344CB8AC3E}">
        <p14:creationId xmlns:p14="http://schemas.microsoft.com/office/powerpoint/2010/main" val="54592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50EBA-595C-A3C9-73E3-DCC37D13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1"/>
            <a:ext cx="6858000" cy="88835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1852B5-4925-7961-9AD4-BB53055B3D46}"/>
              </a:ext>
            </a:extLst>
          </p:cNvPr>
          <p:cNvSpPr/>
          <p:nvPr/>
        </p:nvSpPr>
        <p:spPr>
          <a:xfrm>
            <a:off x="2164872" y="252692"/>
            <a:ext cx="2539013" cy="571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Grada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Nombre en inglés: 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harrow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0654D-5DD9-0E0D-B135-9E2C4841C1A7}"/>
              </a:ext>
            </a:extLst>
          </p:cNvPr>
          <p:cNvSpPr txBox="1"/>
          <p:nvPr/>
        </p:nvSpPr>
        <p:spPr>
          <a:xfrm>
            <a:off x="3741756" y="1160413"/>
            <a:ext cx="22606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400" i="0" u="none" strike="noStrike" dirty="0">
                <a:solidFill>
                  <a:srgbClr val="000000"/>
                </a:solidFill>
                <a:effectLst/>
              </a:rPr>
              <a:t>Pulveriza la tierra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400" i="0" u="none" strike="noStrike" dirty="0">
                <a:solidFill>
                  <a:srgbClr val="000000"/>
                </a:solidFill>
                <a:effectLst/>
              </a:rPr>
              <a:t>Rompe los residuos de los cultivos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400" i="0" u="none" strike="noStrike" dirty="0">
                <a:solidFill>
                  <a:srgbClr val="000000"/>
                </a:solidFill>
                <a:effectLst/>
              </a:rPr>
              <a:t>Arranca las malas hierbas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400" i="0" u="none" strike="noStrike" dirty="0">
                <a:solidFill>
                  <a:srgbClr val="000000"/>
                </a:solidFill>
                <a:effectLst/>
              </a:rPr>
              <a:t>Cubre las semillas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28991-C8A3-B3A4-53C0-3BC9D18C7FC7}"/>
              </a:ext>
            </a:extLst>
          </p:cNvPr>
          <p:cNvSpPr/>
          <p:nvPr/>
        </p:nvSpPr>
        <p:spPr>
          <a:xfrm>
            <a:off x="614478" y="2969155"/>
            <a:ext cx="5627802" cy="55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El arado de vertedera (también llamado arado de fondo)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Nombres en inglés: 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moldboard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plow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bottom 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plow</a:t>
            </a:r>
            <a:endParaRPr lang="es-ES_tradnl" sz="1600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EAD92-1351-579B-10E5-ED560BB26545}"/>
              </a:ext>
            </a:extLst>
          </p:cNvPr>
          <p:cNvSpPr txBox="1"/>
          <p:nvPr/>
        </p:nvSpPr>
        <p:spPr>
          <a:xfrm>
            <a:off x="3731708" y="3586229"/>
            <a:ext cx="2260600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Voltea la capa superior del suelo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Lleva el subsuelo a la superficie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Entierra las malas hierbas y los cultivos anteriores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Acelera la descomposición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99B96-CC5F-216F-83F1-9DB50F7DC4B0}"/>
              </a:ext>
            </a:extLst>
          </p:cNvPr>
          <p:cNvSpPr/>
          <p:nvPr/>
        </p:nvSpPr>
        <p:spPr>
          <a:xfrm>
            <a:off x="615714" y="5703047"/>
            <a:ext cx="5627802" cy="35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Sistemas de labranza en franjas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Nombre en inglés: </a:t>
            </a:r>
            <a:r>
              <a:rPr kumimoji="0" lang="es-ES_trad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strip</a:t>
            </a:r>
            <a:r>
              <a:rPr lang="es-ES_tradnl" sz="1200" b="1" dirty="0">
                <a:solidFill>
                  <a:srgbClr val="4EA72E">
                    <a:lumMod val="75000"/>
                  </a:srgbClr>
                </a:solidFill>
                <a:latin typeface="Aptos" panose="02110004020202020204"/>
              </a:rPr>
              <a:t>-</a:t>
            </a:r>
            <a:r>
              <a:rPr lang="es-ES_tradnl" sz="1200" b="1" dirty="0" err="1">
                <a:solidFill>
                  <a:srgbClr val="4EA72E">
                    <a:lumMod val="75000"/>
                  </a:srgbClr>
                </a:solidFill>
                <a:latin typeface="Aptos" panose="02110004020202020204"/>
              </a:rPr>
              <a:t>till</a:t>
            </a:r>
            <a:r>
              <a:rPr lang="es-ES_tradnl" sz="1200" b="1" dirty="0">
                <a:solidFill>
                  <a:srgbClr val="4EA72E">
                    <a:lumMod val="75000"/>
                  </a:srgbClr>
                </a:solidFill>
                <a:latin typeface="Aptos" panose="02110004020202020204"/>
              </a:rPr>
              <a:t> </a:t>
            </a:r>
            <a:r>
              <a:rPr lang="es-ES_tradnl" sz="1200" b="1" dirty="0" err="1">
                <a:solidFill>
                  <a:srgbClr val="4EA72E">
                    <a:lumMod val="75000"/>
                  </a:srgbClr>
                </a:solidFill>
                <a:latin typeface="Aptos" panose="02110004020202020204"/>
              </a:rPr>
              <a:t>systems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BADC5-E843-18E4-478F-999ED91D5C3C}"/>
              </a:ext>
            </a:extLst>
          </p:cNvPr>
          <p:cNvSpPr txBox="1"/>
          <p:nvPr/>
        </p:nvSpPr>
        <p:spPr>
          <a:xfrm>
            <a:off x="3731707" y="6236323"/>
            <a:ext cx="2270649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Reduce la erosión por </a:t>
            </a:r>
            <a:endParaRPr lang="es-ES_tradnl" sz="1300" dirty="0">
              <a:solidFill>
                <a:srgbClr val="000000"/>
              </a:solidFill>
            </a:endParaRPr>
          </a:p>
          <a:p>
            <a:pPr algn="l"/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         el agua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Reduce la erosión por </a:t>
            </a:r>
          </a:p>
          <a:p>
            <a:pPr algn="l"/>
            <a:r>
              <a:rPr lang="es-ES_tradnl" sz="1300" dirty="0">
                <a:solidFill>
                  <a:srgbClr val="000000"/>
                </a:solidFill>
              </a:rPr>
              <a:t>         </a:t>
            </a: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el viento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Mejora el contenido de materia orgánica </a:t>
            </a:r>
          </a:p>
          <a:p>
            <a:pPr algn="l"/>
            <a:r>
              <a:rPr lang="es-ES_tradnl" sz="1300" dirty="0">
                <a:solidFill>
                  <a:srgbClr val="000000"/>
                </a:solidFill>
              </a:rPr>
              <a:t>         </a:t>
            </a: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del suelo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_tradnl" sz="1300" b="0" i="0" u="none" strike="noStrike" dirty="0">
                <a:solidFill>
                  <a:srgbClr val="000000"/>
                </a:solidFill>
                <a:effectLst/>
              </a:rPr>
              <a:t>Reduce las pérdidas de CO2 del suelo</a:t>
            </a:r>
          </a:p>
        </p:txBody>
      </p:sp>
    </p:spTree>
    <p:extLst>
      <p:ext uri="{BB962C8B-B14F-4D97-AF65-F5344CB8AC3E}">
        <p14:creationId xmlns:p14="http://schemas.microsoft.com/office/powerpoint/2010/main" val="29920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291</Words>
  <Application>Microsoft Macintosh PowerPoint</Application>
  <PresentationFormat>Letter Paper (8.5x11 in)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Angie Oliva</dc:creator>
  <cp:keywords/>
  <dc:description/>
  <cp:lastModifiedBy>Angie Oliva</cp:lastModifiedBy>
  <cp:revision>3</cp:revision>
  <dcterms:created xsi:type="dcterms:W3CDTF">2024-09-13T01:18:51Z</dcterms:created>
  <dcterms:modified xsi:type="dcterms:W3CDTF">2024-09-23T21:46:35Z</dcterms:modified>
  <cp:category/>
</cp:coreProperties>
</file>