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257" r:id="rId3"/>
    <p:sldId id="281" r:id="rId4"/>
    <p:sldId id="258" r:id="rId5"/>
    <p:sldId id="277" r:id="rId6"/>
    <p:sldId id="278" r:id="rId7"/>
    <p:sldId id="279" r:id="rId8"/>
    <p:sldId id="265" r:id="rId9"/>
    <p:sldId id="282" r:id="rId10"/>
    <p:sldId id="266" r:id="rId11"/>
    <p:sldId id="283" r:id="rId12"/>
    <p:sldId id="287" r:id="rId13"/>
    <p:sldId id="284" r:id="rId14"/>
    <p:sldId id="288" r:id="rId15"/>
    <p:sldId id="267" r:id="rId16"/>
    <p:sldId id="268" r:id="rId17"/>
    <p:sldId id="259" r:id="rId18"/>
    <p:sldId id="260" r:id="rId19"/>
    <p:sldId id="262" r:id="rId20"/>
    <p:sldId id="269" r:id="rId21"/>
    <p:sldId id="280" r:id="rId22"/>
    <p:sldId id="261" r:id="rId23"/>
    <p:sldId id="271" r:id="rId24"/>
    <p:sldId id="264" r:id="rId25"/>
    <p:sldId id="273" r:id="rId26"/>
    <p:sldId id="285" r:id="rId27"/>
    <p:sldId id="274" r:id="rId28"/>
    <p:sldId id="275" r:id="rId29"/>
    <p:sldId id="276" r:id="rId30"/>
    <p:sldId id="286" r:id="rId31"/>
    <p:sldId id="270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B5292-C63E-42C5-BF59-5B613F38EBB0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C1184-EC1A-438B-8550-C2C8EEA1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1184-EC1A-438B-8550-C2C8EEA182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D73785-B90F-4632-9122-0F12E5E9B0E3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FE62F2-F63D-4D8D-A682-B11BC3100B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Kizzi</a:t>
            </a:r>
            <a:r>
              <a:rPr lang="en-US" sz="2400" dirty="0" smtClean="0"/>
              <a:t> Roberts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5" y="2971800"/>
            <a:ext cx="7854695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Survey of Relationships Among Rare Breeds of Swine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34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High levels of </a:t>
            </a:r>
            <a:r>
              <a:rPr lang="en-US" dirty="0" err="1" smtClean="0"/>
              <a:t>homozygosity</a:t>
            </a:r>
            <a:r>
              <a:rPr lang="en-US" dirty="0"/>
              <a:t> </a:t>
            </a:r>
            <a:r>
              <a:rPr lang="en-US" dirty="0" smtClean="0"/>
              <a:t>(inbreeding)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Allows undesirable or lethal alleles to be </a:t>
            </a:r>
            <a:r>
              <a:rPr lang="en-US" dirty="0" smtClean="0"/>
              <a:t>expressed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Reduction in genetic diversity</a:t>
            </a:r>
          </a:p>
          <a:p>
            <a:endParaRPr lang="en-US" dirty="0" smtClean="0"/>
          </a:p>
          <a:p>
            <a:r>
              <a:rPr lang="en-US" dirty="0" smtClean="0"/>
              <a:t>Reduces breed viability</a:t>
            </a:r>
          </a:p>
        </p:txBody>
      </p:sp>
    </p:spTree>
    <p:extLst>
      <p:ext uri="{BB962C8B-B14F-4D97-AF65-F5344CB8AC3E}">
        <p14:creationId xmlns:p14="http://schemas.microsoft.com/office/powerpoint/2010/main" val="36475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relationships among rare breeds of pigs when pedigree data is incomplete or unknown so farmers can plan </a:t>
            </a:r>
            <a:r>
              <a:rPr lang="en-US" dirty="0" err="1" smtClean="0"/>
              <a:t>matings</a:t>
            </a:r>
            <a:r>
              <a:rPr lang="en-US" dirty="0" smtClean="0"/>
              <a:t> to reduce inbreeding</a:t>
            </a:r>
          </a:p>
          <a:p>
            <a:endParaRPr lang="en-US" dirty="0"/>
          </a:p>
          <a:p>
            <a:r>
              <a:rPr lang="en-US" dirty="0" smtClean="0"/>
              <a:t>Compare rare breeds to each other and to industry breeds</a:t>
            </a:r>
          </a:p>
          <a:p>
            <a:pPr lvl="1"/>
            <a:r>
              <a:rPr lang="en-US" dirty="0" smtClean="0"/>
              <a:t>Determine which breeds are more similar to popular breeds and which are more genetically diverse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DNA samples from each breed</a:t>
            </a:r>
          </a:p>
          <a:p>
            <a:pPr lvl="1"/>
            <a:r>
              <a:rPr lang="en-US" dirty="0" smtClean="0"/>
              <a:t>10-11 animals per breed</a:t>
            </a:r>
          </a:p>
          <a:p>
            <a:pPr lvl="1"/>
            <a:r>
              <a:rPr lang="en-US" dirty="0" smtClean="0"/>
              <a:t>Hair samples</a:t>
            </a:r>
          </a:p>
          <a:p>
            <a:pPr lvl="1"/>
            <a:endParaRPr lang="en-US" dirty="0"/>
          </a:p>
          <a:p>
            <a:r>
              <a:rPr lang="en-US" dirty="0" smtClean="0"/>
              <a:t>Samples genotyped at </a:t>
            </a:r>
            <a:r>
              <a:rPr lang="en-US" dirty="0" err="1" smtClean="0"/>
              <a:t>GeneSeek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Determine relationships from genotypes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composed of four nucleotides</a:t>
            </a:r>
          </a:p>
          <a:p>
            <a:r>
              <a:rPr lang="en-US" dirty="0" smtClean="0"/>
              <a:t>The sequence of nucleotides is important</a:t>
            </a:r>
          </a:p>
          <a:p>
            <a:pPr lvl="1"/>
            <a:r>
              <a:rPr lang="en-US" dirty="0" smtClean="0"/>
              <a:t>Codes for genes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" y="3124200"/>
            <a:ext cx="4473134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4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Two chromosomes</a:t>
            </a:r>
          </a:p>
          <a:p>
            <a:r>
              <a:rPr lang="en-US" dirty="0" smtClean="0"/>
              <a:t>Two forms of a gene</a:t>
            </a:r>
          </a:p>
          <a:p>
            <a:pPr lvl="1"/>
            <a:r>
              <a:rPr lang="en-US" dirty="0" smtClean="0"/>
              <a:t>Each form is an allele</a:t>
            </a:r>
          </a:p>
          <a:p>
            <a:pPr lvl="1"/>
            <a:r>
              <a:rPr lang="en-US" dirty="0" smtClean="0"/>
              <a:t>Allele A and Allele 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 animal’s genotype is determined by which alleles it carries</a:t>
            </a:r>
          </a:p>
          <a:p>
            <a:pPr lvl="1"/>
            <a:r>
              <a:rPr lang="en-US" dirty="0" smtClean="0"/>
              <a:t>Homozygous means it has two forms of the same allele</a:t>
            </a:r>
          </a:p>
          <a:p>
            <a:pPr lvl="2"/>
            <a:r>
              <a:rPr lang="en-US" dirty="0" smtClean="0"/>
              <a:t>Either AA or BB</a:t>
            </a:r>
          </a:p>
          <a:p>
            <a:pPr lvl="1"/>
            <a:r>
              <a:rPr lang="en-US" dirty="0" smtClean="0"/>
              <a:t>Heterozygous means is carries a form of each allele</a:t>
            </a:r>
          </a:p>
          <a:p>
            <a:pPr lvl="2"/>
            <a:r>
              <a:rPr lang="en-US" dirty="0" smtClean="0"/>
              <a:t>AB</a:t>
            </a:r>
          </a:p>
          <a:p>
            <a:pPr lvl="1"/>
            <a:r>
              <a:rPr lang="en-US" dirty="0" smtClean="0"/>
              <a:t>Therefore there are 3 possible genotypes</a:t>
            </a:r>
          </a:p>
          <a:p>
            <a:endParaRPr lang="en-US" dirty="0"/>
          </a:p>
        </p:txBody>
      </p:sp>
      <p:pic>
        <p:nvPicPr>
          <p:cNvPr id="2050" name="Picture 2" descr="http://4.bp.blogspot.com/_hhUdKwzDmA4/TBT_IMspN6I/AAAAAAAAAmI/VGIY0bJQezw/s1600/all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72" y="1754124"/>
            <a:ext cx="4021428" cy="19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Genetic Testing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Nucleotide Polymorphism (SNP)</a:t>
            </a:r>
          </a:p>
          <a:p>
            <a:pPr lvl="1"/>
            <a:r>
              <a:rPr lang="en-US" dirty="0" smtClean="0"/>
              <a:t>A change in a single nucleotide in DNA</a:t>
            </a:r>
          </a:p>
          <a:p>
            <a:pPr lvl="1"/>
            <a:r>
              <a:rPr lang="en-US" dirty="0" smtClean="0"/>
              <a:t>Creates two different alleles</a:t>
            </a:r>
          </a:p>
          <a:p>
            <a:pPr lvl="2"/>
            <a:r>
              <a:rPr lang="en-US" dirty="0" smtClean="0"/>
              <a:t>A or B</a:t>
            </a:r>
          </a:p>
          <a:p>
            <a:pPr lvl="1"/>
            <a:r>
              <a:rPr lang="en-US" dirty="0" smtClean="0"/>
              <a:t>Three different genotypes</a:t>
            </a:r>
          </a:p>
          <a:p>
            <a:pPr lvl="2"/>
            <a:r>
              <a:rPr lang="en-US" dirty="0" smtClean="0"/>
              <a:t>AA, AB, or </a:t>
            </a:r>
            <a:r>
              <a:rPr lang="en-US" dirty="0" smtClean="0"/>
              <a:t>BB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Related individuals will have similar genetic makeup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138487" cy="258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Swine 60k SNP </a:t>
            </a:r>
            <a:r>
              <a:rPr lang="en-US" dirty="0" smtClean="0"/>
              <a:t>chip</a:t>
            </a:r>
          </a:p>
          <a:p>
            <a:pPr lvl="1"/>
            <a:r>
              <a:rPr lang="en-US" dirty="0" smtClean="0"/>
              <a:t>Genotypes at over 60,000 sites</a:t>
            </a:r>
          </a:p>
          <a:p>
            <a:pPr lvl="1"/>
            <a:r>
              <a:rPr lang="en-US" dirty="0" smtClean="0"/>
              <a:t>Genotypes codes as A, H, or B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 smtClean="0"/>
              <a:t>In matrix form, SNP data can be used to measure the levels </a:t>
            </a:r>
            <a:r>
              <a:rPr lang="en-US" dirty="0"/>
              <a:t>of hetero- and </a:t>
            </a:r>
            <a:r>
              <a:rPr lang="en-US" dirty="0" err="1"/>
              <a:t>homozygosity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84737"/>
              </p:ext>
            </p:extLst>
          </p:nvPr>
        </p:nvGraphicFramePr>
        <p:xfrm>
          <a:off x="228600" y="1676400"/>
          <a:ext cx="8610599" cy="5029201"/>
        </p:xfrm>
        <a:graphic>
          <a:graphicData uri="http://schemas.openxmlformats.org/drawingml/2006/table">
            <a:tbl>
              <a:tblPr/>
              <a:tblGrid>
                <a:gridCol w="2054141"/>
                <a:gridCol w="641419"/>
                <a:gridCol w="778994"/>
                <a:gridCol w="778994"/>
                <a:gridCol w="778994"/>
                <a:gridCol w="632327"/>
                <a:gridCol w="830847"/>
                <a:gridCol w="604252"/>
                <a:gridCol w="830847"/>
                <a:gridCol w="679784"/>
              </a:tblGrid>
              <a:tr h="4779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ALGA460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ALGA376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ALGA087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ALGA370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ALGA133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Setty's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MC Wart Side Sow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Setty's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Stiff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Houdini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Seymour Sample 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Rose DNC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Junior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Lilly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Seymour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Samson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Killian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Barnett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3713" marR="3713" marT="37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ame 2"/>
          <p:cNvSpPr/>
          <p:nvPr/>
        </p:nvSpPr>
        <p:spPr>
          <a:xfrm>
            <a:off x="2971800" y="1600200"/>
            <a:ext cx="685800" cy="52578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019800" y="1600200"/>
            <a:ext cx="685800" cy="52578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705600" y="1600200"/>
            <a:ext cx="685800" cy="52578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54480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Count </a:t>
            </a:r>
            <a:r>
              <a:rPr lang="en-US" dirty="0" smtClean="0">
                <a:latin typeface="+mj-lt"/>
              </a:rPr>
              <a:t>of similar homozygous alleles</a:t>
            </a:r>
          </a:p>
          <a:p>
            <a:pPr lvl="1"/>
            <a:r>
              <a:rPr lang="en-US" dirty="0" smtClean="0">
                <a:latin typeface="+mj-lt"/>
              </a:rPr>
              <a:t>Higher </a:t>
            </a:r>
            <a:r>
              <a:rPr lang="en-US" dirty="0" smtClean="0">
                <a:latin typeface="+mj-lt"/>
              </a:rPr>
              <a:t>number of similar </a:t>
            </a:r>
            <a:r>
              <a:rPr lang="en-US" dirty="0" smtClean="0">
                <a:latin typeface="+mj-lt"/>
              </a:rPr>
              <a:t>alleles between two individuals, </a:t>
            </a:r>
            <a:r>
              <a:rPr lang="en-US" dirty="0" smtClean="0">
                <a:latin typeface="+mj-lt"/>
              </a:rPr>
              <a:t>indicates closer </a:t>
            </a:r>
            <a:r>
              <a:rPr lang="en-US" dirty="0" smtClean="0">
                <a:latin typeface="+mj-lt"/>
              </a:rPr>
              <a:t>relationship</a:t>
            </a:r>
          </a:p>
          <a:p>
            <a:r>
              <a:rPr lang="en-US" dirty="0" smtClean="0">
                <a:latin typeface="+mj-lt"/>
              </a:rPr>
              <a:t>Expressed as a proportion or percentage </a:t>
            </a:r>
          </a:p>
          <a:p>
            <a:pPr marL="457200" lvl="1" indent="0">
              <a:buNone/>
            </a:pPr>
            <a:endParaRPr lang="en-US" dirty="0" smtClean="0">
              <a:latin typeface="+mj-lt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of Similar Alleles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502842"/>
              </p:ext>
            </p:extLst>
          </p:nvPr>
        </p:nvGraphicFramePr>
        <p:xfrm>
          <a:off x="152400" y="1670526"/>
          <a:ext cx="8915400" cy="48082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1600"/>
                <a:gridCol w="796505"/>
                <a:gridCol w="667109"/>
                <a:gridCol w="667109"/>
                <a:gridCol w="764877"/>
                <a:gridCol w="685800"/>
                <a:gridCol w="609600"/>
                <a:gridCol w="608159"/>
                <a:gridCol w="687241"/>
                <a:gridCol w="762000"/>
                <a:gridCol w="609600"/>
                <a:gridCol w="685800"/>
              </a:tblGrid>
              <a:tr h="8078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Setty's</a:t>
                      </a:r>
                      <a:r>
                        <a:rPr lang="en-US" sz="1400" u="none" strike="noStrike" dirty="0">
                          <a:effectLst/>
                        </a:rPr>
                        <a:t> MC Wart Side Sow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Setty's</a:t>
                      </a:r>
                      <a:r>
                        <a:rPr lang="en-US" sz="1400" u="none" strike="noStrike" dirty="0">
                          <a:effectLst/>
                        </a:rPr>
                        <a:t> MC Big Old Stiff Boar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Houdini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DNC Seymour Sample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Rose DNC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DNC Junior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Setty</a:t>
                      </a:r>
                      <a:r>
                        <a:rPr lang="en-US" sz="1400" u="none" strike="noStrike" dirty="0">
                          <a:effectLst/>
                        </a:rPr>
                        <a:t> Lilly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DNC Seymour Sample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Samson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Killian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Barnett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Setty's</a:t>
                      </a:r>
                      <a:r>
                        <a:rPr lang="en-US" sz="1400" u="none" strike="noStrike" dirty="0">
                          <a:effectLst/>
                        </a:rPr>
                        <a:t> MC Wart Side Sow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Setty's</a:t>
                      </a:r>
                      <a:r>
                        <a:rPr lang="en-US" sz="1400" u="none" strike="noStrike" dirty="0">
                          <a:effectLst/>
                        </a:rPr>
                        <a:t> MC Big Old Stiff Boar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Houdini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DNC Seymour Sample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Rose DNC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DNC Junior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Setty</a:t>
                      </a:r>
                      <a:r>
                        <a:rPr lang="en-US" sz="1400" u="none" strike="noStrike" dirty="0">
                          <a:effectLst/>
                        </a:rPr>
                        <a:t> Lilly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DNC Seymour Sample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Samson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Killian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Barnett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Breed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 70 different breeds of pigs</a:t>
            </a:r>
          </a:p>
          <a:p>
            <a:r>
              <a:rPr lang="en-US" dirty="0" smtClean="0"/>
              <a:t>Vertical integration within the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Consumer demand for lean, uniform product</a:t>
            </a:r>
            <a:endParaRPr lang="en-US" dirty="0" smtClean="0"/>
          </a:p>
          <a:p>
            <a:pPr lvl="1"/>
            <a:r>
              <a:rPr lang="en-US" dirty="0" smtClean="0"/>
              <a:t>Yorkshire, Landrace, Chester White, </a:t>
            </a:r>
            <a:r>
              <a:rPr lang="en-US" dirty="0" err="1" smtClean="0"/>
              <a:t>Duroc</a:t>
            </a:r>
            <a:r>
              <a:rPr lang="en-US" dirty="0" smtClean="0"/>
              <a:t>, Berkshire, Large White</a:t>
            </a:r>
          </a:p>
          <a:p>
            <a:endParaRPr lang="en-US" dirty="0"/>
          </a:p>
          <a:p>
            <a:r>
              <a:rPr lang="en-US" dirty="0" smtClean="0"/>
              <a:t>The American Livestock Breed Conservancy (ALBC) was founded to protect rare breeds of livestock and poultry</a:t>
            </a:r>
          </a:p>
          <a:p>
            <a:pPr lvl="1"/>
            <a:r>
              <a:rPr lang="en-US" dirty="0" smtClean="0"/>
              <a:t>Approximately 180 livestock and poultry breeds  	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into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by shared number of alleles</a:t>
            </a:r>
          </a:p>
          <a:p>
            <a:endParaRPr lang="en-US" dirty="0" smtClean="0"/>
          </a:p>
          <a:p>
            <a:r>
              <a:rPr lang="en-US" dirty="0" smtClean="0"/>
              <a:t>Rough estimate of close families</a:t>
            </a:r>
          </a:p>
          <a:p>
            <a:endParaRPr lang="en-US" dirty="0" smtClean="0"/>
          </a:p>
          <a:p>
            <a:r>
              <a:rPr lang="en-US" dirty="0" smtClean="0"/>
              <a:t>This method does not give precise levels of relatedness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012291"/>
              </p:ext>
            </p:extLst>
          </p:nvPr>
        </p:nvGraphicFramePr>
        <p:xfrm>
          <a:off x="533398" y="2286003"/>
          <a:ext cx="8077204" cy="328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2"/>
                <a:gridCol w="629605"/>
                <a:gridCol w="894878"/>
                <a:gridCol w="894878"/>
                <a:gridCol w="894878"/>
                <a:gridCol w="894878"/>
                <a:gridCol w="1048685"/>
              </a:tblGrid>
              <a:tr h="423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Family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Family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Family 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Samson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Killian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Rose DNC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8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Houdini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Family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Family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Setty's</a:t>
                      </a:r>
                      <a:r>
                        <a:rPr lang="en-US" sz="1600" u="none" strike="noStrike" dirty="0">
                          <a:effectLst/>
                        </a:rPr>
                        <a:t> MC Wart Side Sow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DNC </a:t>
                      </a:r>
                      <a:r>
                        <a:rPr lang="en-US" sz="1600" u="none" strike="noStrike" dirty="0" smtClean="0">
                          <a:effectLst/>
                        </a:rPr>
                        <a:t>Seymour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9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Setty's</a:t>
                      </a:r>
                      <a:r>
                        <a:rPr lang="en-US" sz="1600" u="none" strike="noStrike" dirty="0">
                          <a:effectLst/>
                        </a:rPr>
                        <a:t> MC Big Old Stiff Boar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DNC Junior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Setty</a:t>
                      </a:r>
                      <a:r>
                        <a:rPr lang="en-US" sz="1600" u="none" strike="noStrike" dirty="0">
                          <a:effectLst/>
                        </a:rPr>
                        <a:t> Lilly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Barnett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Sampling of pigs with known </a:t>
            </a:r>
            <a:r>
              <a:rPr lang="en-US" dirty="0" smtClean="0"/>
              <a:t>relationships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Calculate both pedigree relationships and number of shared </a:t>
            </a:r>
            <a:r>
              <a:rPr lang="en-US" dirty="0" smtClean="0"/>
              <a:t>genotypes</a:t>
            </a:r>
          </a:p>
        </p:txBody>
      </p:sp>
    </p:spTree>
    <p:extLst>
      <p:ext uri="{BB962C8B-B14F-4D97-AF65-F5344CB8AC3E}">
        <p14:creationId xmlns:p14="http://schemas.microsoft.com/office/powerpoint/2010/main" val="11895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 count of homozygous alleles into regression formula to get relationships for Guinea hogs</a:t>
            </a:r>
          </a:p>
          <a:p>
            <a:endParaRPr lang="en-US" dirty="0" smtClean="0"/>
          </a:p>
          <a:p>
            <a:r>
              <a:rPr lang="en-US" dirty="0" smtClean="0"/>
              <a:t>A relationship of 0.5 between two animals is equivalent to a sibling or parent-offspring relationship</a:t>
            </a:r>
          </a:p>
        </p:txBody>
      </p:sp>
    </p:spTree>
    <p:extLst>
      <p:ext uri="{BB962C8B-B14F-4D97-AF65-F5344CB8AC3E}">
        <p14:creationId xmlns:p14="http://schemas.microsoft.com/office/powerpoint/2010/main" val="36074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Guinea Hog Relationship Matrix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200317"/>
              </p:ext>
            </p:extLst>
          </p:nvPr>
        </p:nvGraphicFramePr>
        <p:xfrm>
          <a:off x="76200" y="1752600"/>
          <a:ext cx="8839200" cy="3982864"/>
        </p:xfrm>
        <a:graphic>
          <a:graphicData uri="http://schemas.openxmlformats.org/drawingml/2006/table">
            <a:tbl>
              <a:tblPr/>
              <a:tblGrid>
                <a:gridCol w="1887984"/>
                <a:gridCol w="600722"/>
                <a:gridCol w="514905"/>
                <a:gridCol w="686540"/>
                <a:gridCol w="686540"/>
                <a:gridCol w="686540"/>
                <a:gridCol w="686540"/>
                <a:gridCol w="574829"/>
                <a:gridCol w="685800"/>
                <a:gridCol w="713173"/>
                <a:gridCol w="514905"/>
                <a:gridCol w="600722"/>
              </a:tblGrid>
              <a:tr h="97930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Setty's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MC Wart Side Sow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Setty's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Houdini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Seymour Sample A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Rose DNC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Junior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Lilly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Seymour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Samson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Killian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Barnett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Setty's MC Wart Side Sow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0.887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0.386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0.807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-0.011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Setty's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Big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0.887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Houdini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0.386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0.485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-0.039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Seymour Sample A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0.372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0.756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Rose DNC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0.452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0.445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0.477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Junior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0.756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0.495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0.569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0.497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Setty Lilly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0.807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0.485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0.495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DNC Seymour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Sample 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0.364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0.445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Samson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-0.011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-0.039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-0.004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-0.009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Killian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0.564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0.550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0.569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Barnett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0.743</a:t>
                      </a:r>
                    </a:p>
                  </a:txBody>
                  <a:tcPr marL="9171" marR="9171" marT="91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0.477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0.497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0.702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-0.009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4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Pedigree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84439"/>
              </p:ext>
            </p:extLst>
          </p:nvPr>
        </p:nvGraphicFramePr>
        <p:xfrm>
          <a:off x="1828800" y="1752600"/>
          <a:ext cx="5791200" cy="487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27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Animal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Sire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Dam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DNC George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Biggers</a:t>
                      </a:r>
                      <a:r>
                        <a:rPr lang="en-US" sz="1800" u="none" strike="noStrike" dirty="0">
                          <a:effectLst/>
                        </a:rPr>
                        <a:t> Arthur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Celesky's</a:t>
                      </a:r>
                      <a:r>
                        <a:rPr lang="en-US" sz="1800" u="none" strike="noStrike" dirty="0">
                          <a:effectLst/>
                        </a:rPr>
                        <a:t> Tulip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DNC Chunky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Biggers</a:t>
                      </a:r>
                      <a:r>
                        <a:rPr lang="en-US" sz="1800" u="none" strike="noStrike" dirty="0">
                          <a:effectLst/>
                        </a:rPr>
                        <a:t> Arthur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Setty Rose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Setty's</a:t>
                      </a:r>
                      <a:r>
                        <a:rPr lang="en-US" sz="1800" u="none" strike="noStrike" dirty="0">
                          <a:effectLst/>
                        </a:rPr>
                        <a:t> MC Big Old Stiff Boar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DNC George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DNC Chunky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Setty's</a:t>
                      </a:r>
                      <a:r>
                        <a:rPr lang="en-US" sz="1800" u="none" strike="noStrike" dirty="0">
                          <a:effectLst/>
                        </a:rPr>
                        <a:t> MC Wart Side Sow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DNC George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DNC Chunky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DNC Gabriella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Setty</a:t>
                      </a:r>
                      <a:r>
                        <a:rPr lang="en-US" sz="1800" u="none" strike="noStrike" dirty="0">
                          <a:effectLst/>
                        </a:rPr>
                        <a:t> Houdini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Celesky's</a:t>
                      </a:r>
                      <a:r>
                        <a:rPr lang="en-US" sz="1800" u="none" strike="noStrike" dirty="0">
                          <a:effectLst/>
                        </a:rPr>
                        <a:t> Tulip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Brothers CG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DNC George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DNC Chunky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Brothers GG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DNC George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DNC Gabriella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Setty</a:t>
                      </a:r>
                      <a:r>
                        <a:rPr lang="en-US" sz="1800" u="none" strike="noStrike" dirty="0">
                          <a:effectLst/>
                        </a:rPr>
                        <a:t> Lilly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Setty Houdini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Celesky's</a:t>
                      </a:r>
                      <a:r>
                        <a:rPr lang="en-US" sz="1800" u="none" strike="noStrike" dirty="0">
                          <a:effectLst/>
                        </a:rPr>
                        <a:t> Tulip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Fall Ivy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Brothers CG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Brothers GG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DNC Seymour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Biggers Arthur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Fall Ivy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5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Family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92608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DNC George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DNC Chunky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624" y="255674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Biggers</a:t>
            </a:r>
            <a:r>
              <a:rPr lang="en-US" dirty="0" smtClean="0"/>
              <a:t> Arthur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6624" y="329541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Celesky’s</a:t>
            </a:r>
            <a:r>
              <a:rPr lang="en-US" dirty="0" smtClean="0"/>
              <a:t> Tulip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94133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Setty</a:t>
            </a:r>
            <a:r>
              <a:rPr lang="en-US" dirty="0" smtClean="0"/>
              <a:t> Rose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66474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Setty’s</a:t>
            </a:r>
            <a:r>
              <a:rPr lang="en-US" dirty="0" smtClean="0"/>
              <a:t> MC Big Old Stiff Boar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6624" y="4202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Biggers</a:t>
            </a:r>
            <a:r>
              <a:rPr lang="en-US" dirty="0" smtClean="0"/>
              <a:t> Arthur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2133600" y="3110746"/>
            <a:ext cx="990600" cy="16459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914900" y="4311074"/>
            <a:ext cx="1601724" cy="999589"/>
          </a:xfrm>
          <a:prstGeom prst="leftBrace">
            <a:avLst>
              <a:gd name="adj1" fmla="val 8333"/>
              <a:gd name="adj2" fmla="val 463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4914900" y="2606933"/>
            <a:ext cx="1601724" cy="10076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Relationships from Pedigree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18880"/>
              </p:ext>
            </p:extLst>
          </p:nvPr>
        </p:nvGraphicFramePr>
        <p:xfrm>
          <a:off x="152400" y="1752600"/>
          <a:ext cx="8915398" cy="466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914"/>
                <a:gridCol w="553247"/>
                <a:gridCol w="553247"/>
                <a:gridCol w="622403"/>
                <a:gridCol w="553247"/>
                <a:gridCol w="722967"/>
                <a:gridCol w="553247"/>
                <a:gridCol w="594310"/>
                <a:gridCol w="584563"/>
                <a:gridCol w="613758"/>
                <a:gridCol w="553247"/>
                <a:gridCol w="553247"/>
                <a:gridCol w="553247"/>
                <a:gridCol w="553247"/>
                <a:gridCol w="668507"/>
              </a:tblGrid>
              <a:tr h="601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Animal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BiggersA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Celeskys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DNCGeorg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SettyRos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DNCChunk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SettysBi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SettysWa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SettyHou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DNCGabri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BroCG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BroGG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SettyLil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FallIvy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DNCSeymo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/>
                </a:tc>
              </a:tr>
              <a:tr h="17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BiggersA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0.6875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</a:tr>
              <a:tr h="17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Celeskys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0.1875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</a:tr>
              <a:tr h="352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DNCGeorg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</a:tr>
              <a:tr h="17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SettyRos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0.0625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</a:tr>
              <a:tr h="352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DNCChunk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0.625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</a:tr>
              <a:tr h="352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SettysBi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0.625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0.625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</a:tr>
              <a:tr h="352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SettysWa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</a:tr>
              <a:tr h="17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SettyHou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0.0625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</a:tr>
              <a:tr h="352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DNCGabri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0.125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0.125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0.1875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</a:tr>
              <a:tr h="352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BroCG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0.125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</a:tr>
              <a:tr h="352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BroGG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0.375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</a:tr>
              <a:tr h="17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SettyLil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0.125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</a:tr>
              <a:tr h="176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FallIvy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1.1875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0.7813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/>
                </a:tc>
              </a:tr>
              <a:tr h="352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DNCSeymo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0.6875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0.1875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0.1875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0.7813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1.1875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6" marR="7046" marT="7046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5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VS </a:t>
            </a:r>
            <a:r>
              <a:rPr lang="en-US" dirty="0" err="1" smtClean="0"/>
              <a:t>Snp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812696"/>
              </p:ext>
            </p:extLst>
          </p:nvPr>
        </p:nvGraphicFramePr>
        <p:xfrm>
          <a:off x="76200" y="2514600"/>
          <a:ext cx="8991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046"/>
                <a:gridCol w="1240041"/>
                <a:gridCol w="1327313"/>
                <a:gridCol w="1295400"/>
                <a:gridCol w="1219200"/>
                <a:gridCol w="1273257"/>
                <a:gridCol w="12413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dirty="0" smtClean="0"/>
                        <a:t> 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baseline="0" dirty="0" smtClean="0"/>
                        <a:t> Big Boar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dirty="0" smtClean="0"/>
                        <a:t> Wart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dirty="0" smtClean="0"/>
                        <a:t> Houdini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dirty="0" smtClean="0"/>
                        <a:t> Lily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DNC Seymour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baseline="0" dirty="0" smtClean="0"/>
                        <a:t> 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0.25/.42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0.25/0.45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./0.75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./0.45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0.06/0.45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dirty="0" smtClean="0"/>
                        <a:t> Big Boar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0.25/0.42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0.62/0.88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./0.42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0.13/0.83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0.5/0.30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dirty="0" smtClean="0"/>
                        <a:t> Wart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0.25/0.45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0.62/0.88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./0.39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0.13/0.81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0.5/0.36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baseline="0" dirty="0" smtClean="0"/>
                        <a:t> Houdini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./0.75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./0.42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./0.39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0.5/0.49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0.06/0.38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Setty</a:t>
                      </a:r>
                      <a:r>
                        <a:rPr lang="en-US" baseline="0" dirty="0" smtClean="0"/>
                        <a:t> Lily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./0.45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0.13/0.83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0.13/0.81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0.5/0.49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0.13/0.38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DNC</a:t>
                      </a:r>
                      <a:r>
                        <a:rPr lang="en-US" baseline="0" dirty="0" smtClean="0"/>
                        <a:t> Seymour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0.06/0.45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0.5/0.30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0.5/0.36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0.06/0.38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0.13/0.38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9166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Pedigree Calculation/ SNP Calculation</a:t>
            </a:r>
          </a:p>
        </p:txBody>
      </p:sp>
    </p:spTree>
    <p:extLst>
      <p:ext uri="{BB962C8B-B14F-4D97-AF65-F5344CB8AC3E}">
        <p14:creationId xmlns:p14="http://schemas.microsoft.com/office/powerpoint/2010/main" val="38332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relationships in </a:t>
            </a:r>
            <a:r>
              <a:rPr lang="en-US" dirty="0" err="1" smtClean="0"/>
              <a:t>Ossabaw</a:t>
            </a:r>
            <a:r>
              <a:rPr lang="en-US" dirty="0" smtClean="0"/>
              <a:t> Island and Red Wattle pigs</a:t>
            </a:r>
          </a:p>
          <a:p>
            <a:endParaRPr lang="en-US" dirty="0"/>
          </a:p>
          <a:p>
            <a:r>
              <a:rPr lang="en-US" dirty="0" smtClean="0"/>
              <a:t>Compare SNP’s across breeds</a:t>
            </a:r>
          </a:p>
          <a:p>
            <a:endParaRPr lang="en-US" dirty="0"/>
          </a:p>
          <a:p>
            <a:r>
              <a:rPr lang="en-US" dirty="0" smtClean="0"/>
              <a:t>More complete picture of the origin of these breeds</a:t>
            </a:r>
          </a:p>
          <a:p>
            <a:endParaRPr lang="en-US" dirty="0"/>
          </a:p>
          <a:p>
            <a:r>
              <a:rPr lang="en-US" dirty="0" smtClean="0"/>
              <a:t>Provide information to producers and others interested in conservation of these breeds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Breed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breeds share similar genetic makeup</a:t>
            </a:r>
          </a:p>
          <a:p>
            <a:r>
              <a:rPr lang="en-US" dirty="0" smtClean="0"/>
              <a:t>Bred to thrive in a specific environment</a:t>
            </a:r>
          </a:p>
          <a:p>
            <a:pPr lvl="1"/>
            <a:r>
              <a:rPr lang="en-US" dirty="0" smtClean="0"/>
              <a:t>Confined feeding operations</a:t>
            </a:r>
          </a:p>
          <a:p>
            <a:r>
              <a:rPr lang="en-US" dirty="0" smtClean="0"/>
              <a:t>Less popular breeds of pigs are more genetically diverse</a:t>
            </a:r>
          </a:p>
          <a:p>
            <a:pPr lvl="1"/>
            <a:r>
              <a:rPr lang="en-US" dirty="0" smtClean="0"/>
              <a:t>Able to tolerate harsh living conditions</a:t>
            </a:r>
          </a:p>
          <a:p>
            <a:pPr lvl="1"/>
            <a:r>
              <a:rPr lang="en-US" dirty="0" smtClean="0"/>
              <a:t>Disease Resistance</a:t>
            </a:r>
          </a:p>
          <a:p>
            <a:pPr lvl="1"/>
            <a:r>
              <a:rPr lang="en-US" dirty="0" smtClean="0"/>
              <a:t>More self sufficient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81000"/>
            <a:ext cx="5486401" cy="628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NCR-SARE</a:t>
            </a:r>
          </a:p>
          <a:p>
            <a:r>
              <a:rPr lang="en-US" dirty="0" smtClean="0"/>
              <a:t>ALBC</a:t>
            </a:r>
          </a:p>
          <a:p>
            <a:pPr lvl="1"/>
            <a:r>
              <a:rPr lang="en-US" dirty="0" smtClean="0"/>
              <a:t>Jeannette Beranger</a:t>
            </a:r>
          </a:p>
          <a:p>
            <a:pPr lvl="1"/>
            <a:r>
              <a:rPr lang="en-US" dirty="0" smtClean="0"/>
              <a:t>Alison Martin</a:t>
            </a:r>
          </a:p>
          <a:p>
            <a:r>
              <a:rPr lang="en-US" dirty="0" smtClean="0"/>
              <a:t>Dr. Tim </a:t>
            </a:r>
            <a:r>
              <a:rPr lang="en-US" dirty="0" err="1" smtClean="0"/>
              <a:t>Safranski</a:t>
            </a:r>
            <a:endParaRPr lang="en-US" dirty="0" smtClean="0"/>
          </a:p>
          <a:p>
            <a:r>
              <a:rPr lang="en-US" dirty="0" smtClean="0"/>
              <a:t>Dr. Bill </a:t>
            </a:r>
            <a:r>
              <a:rPr lang="en-US" dirty="0" err="1" smtClean="0"/>
              <a:t>Lamberson</a:t>
            </a:r>
            <a:endParaRPr lang="en-US" dirty="0" smtClean="0"/>
          </a:p>
          <a:p>
            <a:r>
              <a:rPr lang="en-US" dirty="0" smtClean="0"/>
              <a:t>Producers</a:t>
            </a:r>
          </a:p>
          <a:p>
            <a:pPr lvl="1"/>
            <a:r>
              <a:rPr lang="en-US" dirty="0" smtClean="0"/>
              <a:t>Cheryl Fanning</a:t>
            </a:r>
          </a:p>
          <a:p>
            <a:pPr lvl="1"/>
            <a:r>
              <a:rPr lang="en-US" dirty="0" smtClean="0"/>
              <a:t>Kevin Fall</a:t>
            </a:r>
          </a:p>
          <a:p>
            <a:pPr lvl="1"/>
            <a:r>
              <a:rPr lang="en-US" dirty="0" smtClean="0"/>
              <a:t>Robert Long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Megan </a:t>
            </a:r>
            <a:r>
              <a:rPr lang="en-US" dirty="0" smtClean="0"/>
              <a:t>Rolf</a:t>
            </a:r>
          </a:p>
          <a:p>
            <a:r>
              <a:rPr lang="en-US" dirty="0" err="1" smtClean="0"/>
              <a:t>Tasia</a:t>
            </a:r>
            <a:r>
              <a:rPr lang="en-US" dirty="0" smtClean="0"/>
              <a:t> Taxis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1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 descr="http://albc-usa.org/images/Ossaba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810000" cy="28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Swine Breeds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breeds have unique traits not found in industry </a:t>
            </a:r>
            <a:r>
              <a:rPr lang="en-US" dirty="0" smtClean="0"/>
              <a:t>breeds</a:t>
            </a:r>
          </a:p>
          <a:p>
            <a:endParaRPr lang="en-US" dirty="0"/>
          </a:p>
          <a:p>
            <a:r>
              <a:rPr lang="en-US" dirty="0" smtClean="0"/>
              <a:t>ALBC </a:t>
            </a:r>
            <a:r>
              <a:rPr lang="en-US" dirty="0" smtClean="0"/>
              <a:t>lists 7 critical swine breeds</a:t>
            </a:r>
          </a:p>
          <a:p>
            <a:pPr lvl="1"/>
            <a:r>
              <a:rPr lang="en-US" dirty="0" smtClean="0"/>
              <a:t>Fewer than 200 registered each year 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 smtClean="0"/>
              <a:t>breeds </a:t>
            </a:r>
            <a:r>
              <a:rPr lang="en-US" dirty="0" smtClean="0"/>
              <a:t>were selected from this list</a:t>
            </a:r>
          </a:p>
          <a:p>
            <a:pPr lvl="1"/>
            <a:r>
              <a:rPr lang="en-US" dirty="0" smtClean="0"/>
              <a:t>Guinea Hog</a:t>
            </a:r>
          </a:p>
          <a:p>
            <a:pPr lvl="1"/>
            <a:r>
              <a:rPr lang="en-US" dirty="0" err="1" smtClean="0"/>
              <a:t>Ossabaw</a:t>
            </a:r>
            <a:r>
              <a:rPr lang="en-US" dirty="0" smtClean="0"/>
              <a:t> Island</a:t>
            </a:r>
          </a:p>
          <a:p>
            <a:pPr lvl="1"/>
            <a:r>
              <a:rPr lang="en-US" dirty="0" smtClean="0"/>
              <a:t>Red Wattle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Guinea Hog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Small, hardy pigs</a:t>
            </a:r>
          </a:p>
          <a:p>
            <a:r>
              <a:rPr lang="en-US" dirty="0" smtClean="0"/>
              <a:t>Excellent foragers</a:t>
            </a:r>
          </a:p>
          <a:p>
            <a:r>
              <a:rPr lang="en-US" dirty="0" smtClean="0"/>
              <a:t>High </a:t>
            </a:r>
            <a:r>
              <a:rPr lang="en-US" dirty="0"/>
              <a:t>f</a:t>
            </a:r>
            <a:r>
              <a:rPr lang="en-US" dirty="0" smtClean="0"/>
              <a:t>at content</a:t>
            </a:r>
          </a:p>
          <a:p>
            <a:r>
              <a:rPr lang="en-US" dirty="0" smtClean="0"/>
              <a:t>Good for subsistence farming</a:t>
            </a:r>
          </a:p>
          <a:p>
            <a:pPr lvl="1"/>
            <a:r>
              <a:rPr lang="en-US" dirty="0" smtClean="0"/>
              <a:t>Small size</a:t>
            </a:r>
          </a:p>
          <a:p>
            <a:pPr lvl="1"/>
            <a:r>
              <a:rPr lang="en-US" dirty="0" smtClean="0"/>
              <a:t>Thrive </a:t>
            </a:r>
            <a:r>
              <a:rPr lang="en-US" dirty="0" smtClean="0"/>
              <a:t>on rough forage</a:t>
            </a:r>
            <a:endParaRPr lang="en-US" dirty="0" smtClean="0"/>
          </a:p>
        </p:txBody>
      </p:sp>
      <p:pic>
        <p:nvPicPr>
          <p:cNvPr id="10242" name="Picture 2" descr="guinea h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Ossabaw</a:t>
            </a:r>
            <a:r>
              <a:rPr lang="en-US" dirty="0" smtClean="0"/>
              <a:t> Island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077200" cy="4605529"/>
          </a:xfrm>
        </p:spPr>
        <p:txBody>
          <a:bodyPr/>
          <a:lstStyle/>
          <a:p>
            <a:r>
              <a:rPr lang="en-US" dirty="0" smtClean="0"/>
              <a:t>Isolated feral herd on </a:t>
            </a:r>
            <a:r>
              <a:rPr lang="en-US" dirty="0" err="1" smtClean="0"/>
              <a:t>Ossabaw</a:t>
            </a:r>
            <a:r>
              <a:rPr lang="en-US" dirty="0" smtClean="0"/>
              <a:t> Island</a:t>
            </a:r>
          </a:p>
          <a:p>
            <a:r>
              <a:rPr lang="en-US" dirty="0" smtClean="0"/>
              <a:t>Small, hardy pig</a:t>
            </a:r>
          </a:p>
          <a:p>
            <a:r>
              <a:rPr lang="en-US" dirty="0" smtClean="0"/>
              <a:t>Large fat stores</a:t>
            </a:r>
          </a:p>
          <a:p>
            <a:r>
              <a:rPr lang="en-US" dirty="0" smtClean="0"/>
              <a:t>Good model for non insulin dependent diabetes</a:t>
            </a:r>
          </a:p>
          <a:p>
            <a:endParaRPr lang="en-US" dirty="0"/>
          </a:p>
        </p:txBody>
      </p:sp>
      <p:pic>
        <p:nvPicPr>
          <p:cNvPr id="8194" name="Picture 2" descr="Ossabaw Island H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10774"/>
            <a:ext cx="3429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Wattle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Hardy, large pigs</a:t>
            </a:r>
          </a:p>
          <a:p>
            <a:r>
              <a:rPr lang="en-US" sz="2800" dirty="0" smtClean="0"/>
              <a:t>Rapid growth rate</a:t>
            </a:r>
          </a:p>
          <a:p>
            <a:r>
              <a:rPr lang="en-US" sz="2800" dirty="0" smtClean="0"/>
              <a:t>Lean, tender, flavorful meat</a:t>
            </a:r>
          </a:p>
          <a:p>
            <a:r>
              <a:rPr lang="en-US" sz="2800" dirty="0" smtClean="0"/>
              <a:t>Mild temperament </a:t>
            </a:r>
            <a:endParaRPr lang="en-US" sz="2800" dirty="0"/>
          </a:p>
        </p:txBody>
      </p:sp>
      <p:pic>
        <p:nvPicPr>
          <p:cNvPr id="11266" name="Picture 2" descr="Red Wattle boar - photo by Marian Van Bee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06733"/>
            <a:ext cx="3962400" cy="296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These breeds are not as popular </a:t>
            </a:r>
          </a:p>
          <a:p>
            <a:pPr lvl="1"/>
            <a:r>
              <a:rPr lang="en-US" dirty="0" smtClean="0"/>
              <a:t>Small carcass, high fat content, relatively slow growth rate</a:t>
            </a: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 smtClean="0"/>
              <a:t>breed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Difficult for farmers to find animals to purchase</a:t>
            </a:r>
            <a:endParaRPr lang="en-US" dirty="0" smtClean="0"/>
          </a:p>
          <a:p>
            <a:r>
              <a:rPr lang="en-US" dirty="0" smtClean="0"/>
              <a:t>Not as many pig </a:t>
            </a:r>
            <a:r>
              <a:rPr lang="en-US" dirty="0" smtClean="0"/>
              <a:t>farmers</a:t>
            </a:r>
          </a:p>
          <a:p>
            <a:pPr lvl="1"/>
            <a:r>
              <a:rPr lang="en-US" dirty="0" smtClean="0"/>
              <a:t>As compared to other small farming operations</a:t>
            </a:r>
            <a:endParaRPr lang="en-US" dirty="0" smtClean="0"/>
          </a:p>
          <a:p>
            <a:r>
              <a:rPr lang="en-US" dirty="0" smtClean="0"/>
              <a:t>Small herd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No confined feeding operations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7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of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</a:t>
            </a:r>
            <a:r>
              <a:rPr lang="en-US" dirty="0" smtClean="0"/>
              <a:t>pedigree information</a:t>
            </a:r>
          </a:p>
          <a:p>
            <a:pPr lvl="1"/>
            <a:r>
              <a:rPr lang="en-US" dirty="0" smtClean="0"/>
              <a:t>Old breeds</a:t>
            </a:r>
          </a:p>
          <a:p>
            <a:pPr lvl="1"/>
            <a:r>
              <a:rPr lang="en-US" dirty="0" smtClean="0"/>
              <a:t>Sometimes have no formal breed organization</a:t>
            </a:r>
            <a:endParaRPr lang="en-US" dirty="0"/>
          </a:p>
          <a:p>
            <a:r>
              <a:rPr lang="en-US" dirty="0"/>
              <a:t>Reduced genetic diversity</a:t>
            </a:r>
          </a:p>
          <a:p>
            <a:pPr lvl="1"/>
            <a:r>
              <a:rPr lang="en-US" dirty="0"/>
              <a:t>Due to small population and lack of pedigree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Inbreeding</a:t>
            </a:r>
          </a:p>
          <a:p>
            <a:pPr lvl="1"/>
            <a:r>
              <a:rPr lang="en-US" dirty="0" smtClean="0"/>
              <a:t>Not knowing relationships of animals makes planning </a:t>
            </a:r>
            <a:r>
              <a:rPr lang="en-US" dirty="0" err="1" smtClean="0"/>
              <a:t>matings</a:t>
            </a:r>
            <a:r>
              <a:rPr lang="en-US" dirty="0" smtClean="0"/>
              <a:t> difficult</a:t>
            </a:r>
          </a:p>
          <a:p>
            <a:pPr lvl="1"/>
            <a:r>
              <a:rPr lang="en-US" dirty="0" smtClean="0"/>
              <a:t>Ultimately reduces breed viability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7370</TotalTime>
  <Words>1636</Words>
  <Application>Microsoft Office PowerPoint</Application>
  <PresentationFormat>On-screen Show (4:3)</PresentationFormat>
  <Paragraphs>902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Apothecary</vt:lpstr>
      <vt:lpstr>A Survey of Relationships Among Rare Breeds of Swine</vt:lpstr>
      <vt:lpstr>Breed Diversity</vt:lpstr>
      <vt:lpstr>Importance of Breed Diversity</vt:lpstr>
      <vt:lpstr>Swine Breeds</vt:lpstr>
      <vt:lpstr>Guinea Hog</vt:lpstr>
      <vt:lpstr>Ossabaw Island</vt:lpstr>
      <vt:lpstr>Red Wattle</vt:lpstr>
      <vt:lpstr>Challenges of Conservation</vt:lpstr>
      <vt:lpstr>Challenges of Conservation</vt:lpstr>
      <vt:lpstr>Inbreeding</vt:lpstr>
      <vt:lpstr>Objective</vt:lpstr>
      <vt:lpstr>Methods</vt:lpstr>
      <vt:lpstr>Quick Review</vt:lpstr>
      <vt:lpstr>Allele</vt:lpstr>
      <vt:lpstr>How Genetic Testing Can Help</vt:lpstr>
      <vt:lpstr>Genetic Testing </vt:lpstr>
      <vt:lpstr>SNP Data</vt:lpstr>
      <vt:lpstr>PowerPoint Presentation</vt:lpstr>
      <vt:lpstr>Proportion of Similar Alleles</vt:lpstr>
      <vt:lpstr>Grouping into Families</vt:lpstr>
      <vt:lpstr>Families</vt:lpstr>
      <vt:lpstr>Calculating the Relationships</vt:lpstr>
      <vt:lpstr>Relationship Matrix</vt:lpstr>
      <vt:lpstr>Guinea Hog Relationship Matrix </vt:lpstr>
      <vt:lpstr>Partial Pedigree</vt:lpstr>
      <vt:lpstr>Example Family Tree</vt:lpstr>
      <vt:lpstr>Calculated Relationships from Pedigree</vt:lpstr>
      <vt:lpstr>Pedigree VS Snp</vt:lpstr>
      <vt:lpstr>Future Work</vt:lpstr>
      <vt:lpstr>PowerPoint Presentation</vt:lpstr>
      <vt:lpstr>Thank you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Kizzi</dc:creator>
  <cp:lastModifiedBy>Kizzi</cp:lastModifiedBy>
  <cp:revision>46</cp:revision>
  <dcterms:created xsi:type="dcterms:W3CDTF">2012-10-23T18:20:36Z</dcterms:created>
  <dcterms:modified xsi:type="dcterms:W3CDTF">2012-11-01T12:17:46Z</dcterms:modified>
</cp:coreProperties>
</file>