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02" r:id="rId4"/>
    <p:sldId id="293" r:id="rId5"/>
    <p:sldId id="305" r:id="rId6"/>
    <p:sldId id="306" r:id="rId7"/>
    <p:sldId id="260" r:id="rId8"/>
    <p:sldId id="295" r:id="rId9"/>
    <p:sldId id="294" r:id="rId10"/>
    <p:sldId id="313" r:id="rId11"/>
    <p:sldId id="259" r:id="rId12"/>
    <p:sldId id="275" r:id="rId13"/>
    <p:sldId id="274" r:id="rId14"/>
    <p:sldId id="276" r:id="rId15"/>
    <p:sldId id="314" r:id="rId16"/>
    <p:sldId id="279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4" r:id="rId26"/>
    <p:sldId id="32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Varroa Sept 2012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D3.12</c:v>
                </c:pt>
                <c:pt idx="1">
                  <c:v>D3.14</c:v>
                </c:pt>
                <c:pt idx="2">
                  <c:v>D3.17</c:v>
                </c:pt>
                <c:pt idx="3">
                  <c:v>D3.6</c:v>
                </c:pt>
                <c:pt idx="4">
                  <c:v>D3.7</c:v>
                </c:pt>
                <c:pt idx="5">
                  <c:v>E2.20</c:v>
                </c:pt>
                <c:pt idx="6">
                  <c:v>E2.3</c:v>
                </c:pt>
                <c:pt idx="7">
                  <c:v>G2.18</c:v>
                </c:pt>
                <c:pt idx="8">
                  <c:v>J2.30</c:v>
                </c:pt>
                <c:pt idx="9">
                  <c:v>L2.34</c:v>
                </c:pt>
                <c:pt idx="10">
                  <c:v>L2.40</c:v>
                </c:pt>
                <c:pt idx="11">
                  <c:v>L2.41</c:v>
                </c:pt>
                <c:pt idx="12">
                  <c:v>L2.43</c:v>
                </c:pt>
                <c:pt idx="13">
                  <c:v>L2.44</c:v>
                </c:pt>
                <c:pt idx="14">
                  <c:v>L2.46</c:v>
                </c:pt>
                <c:pt idx="15">
                  <c:v>L2.47</c:v>
                </c:pt>
              </c:strCache>
            </c:strRef>
          </c:cat>
          <c:val>
            <c:numRef>
              <c:f>Sheet1!$B$2:$B$17</c:f>
              <c:numCache>
                <c:formatCode>0%</c:formatCode>
                <c:ptCount val="16"/>
                <c:pt idx="0">
                  <c:v>2.6666666666666668E-2</c:v>
                </c:pt>
                <c:pt idx="1">
                  <c:v>4.6666666666666669E-2</c:v>
                </c:pt>
                <c:pt idx="2">
                  <c:v>2.6666666666666668E-2</c:v>
                </c:pt>
                <c:pt idx="3">
                  <c:v>5.3333333333333337E-2</c:v>
                </c:pt>
                <c:pt idx="4">
                  <c:v>6.6666666666666666E-2</c:v>
                </c:pt>
                <c:pt idx="5">
                  <c:v>4.6666666666666669E-2</c:v>
                </c:pt>
                <c:pt idx="6">
                  <c:v>4.6666666666666669E-2</c:v>
                </c:pt>
                <c:pt idx="7">
                  <c:v>4.6666666666666669E-2</c:v>
                </c:pt>
                <c:pt idx="8">
                  <c:v>5.3333333333333337E-2</c:v>
                </c:pt>
                <c:pt idx="9">
                  <c:v>5.3333333333333337E-2</c:v>
                </c:pt>
                <c:pt idx="10">
                  <c:v>3.3333333333333333E-2</c:v>
                </c:pt>
                <c:pt idx="11">
                  <c:v>6.6666666666666671E-3</c:v>
                </c:pt>
                <c:pt idx="12">
                  <c:v>1.3333333333333334E-2</c:v>
                </c:pt>
                <c:pt idx="13">
                  <c:v>1.3333333333333334E-2</c:v>
                </c:pt>
                <c:pt idx="14">
                  <c:v>1.3333333333333334E-2</c:v>
                </c:pt>
                <c:pt idx="15">
                  <c:v>5.3333333333333337E-2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Varroa March 2013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D3.12</c:v>
                </c:pt>
                <c:pt idx="1">
                  <c:v>D3.14</c:v>
                </c:pt>
                <c:pt idx="2">
                  <c:v>D3.17</c:v>
                </c:pt>
                <c:pt idx="3">
                  <c:v>D3.6</c:v>
                </c:pt>
                <c:pt idx="4">
                  <c:v>D3.7</c:v>
                </c:pt>
                <c:pt idx="5">
                  <c:v>E2.20</c:v>
                </c:pt>
                <c:pt idx="6">
                  <c:v>E2.3</c:v>
                </c:pt>
                <c:pt idx="7">
                  <c:v>G2.18</c:v>
                </c:pt>
                <c:pt idx="8">
                  <c:v>J2.30</c:v>
                </c:pt>
                <c:pt idx="9">
                  <c:v>L2.34</c:v>
                </c:pt>
                <c:pt idx="10">
                  <c:v>L2.40</c:v>
                </c:pt>
                <c:pt idx="11">
                  <c:v>L2.41</c:v>
                </c:pt>
                <c:pt idx="12">
                  <c:v>L2.43</c:v>
                </c:pt>
                <c:pt idx="13">
                  <c:v>L2.44</c:v>
                </c:pt>
                <c:pt idx="14">
                  <c:v>L2.46</c:v>
                </c:pt>
                <c:pt idx="15">
                  <c:v>L2.47</c:v>
                </c:pt>
              </c:strCache>
            </c:strRef>
          </c:cat>
          <c:val>
            <c:numRef>
              <c:f>Sheet1!$C$2:$C$17</c:f>
              <c:numCache>
                <c:formatCode>0%</c:formatCode>
                <c:ptCount val="16"/>
                <c:pt idx="0">
                  <c:v>0.15</c:v>
                </c:pt>
                <c:pt idx="1">
                  <c:v>0.03</c:v>
                </c:pt>
                <c:pt idx="2">
                  <c:v>0.01</c:v>
                </c:pt>
                <c:pt idx="3">
                  <c:v>0.08</c:v>
                </c:pt>
                <c:pt idx="4">
                  <c:v>0.06</c:v>
                </c:pt>
                <c:pt idx="5">
                  <c:v>7.0000000000000007E-2</c:v>
                </c:pt>
                <c:pt idx="6">
                  <c:v>0.12</c:v>
                </c:pt>
                <c:pt idx="7">
                  <c:v>0.05</c:v>
                </c:pt>
                <c:pt idx="8">
                  <c:v>0.05</c:v>
                </c:pt>
                <c:pt idx="9">
                  <c:v>0.03</c:v>
                </c:pt>
                <c:pt idx="10">
                  <c:v>7.0000000000000007E-2</c:v>
                </c:pt>
                <c:pt idx="11">
                  <c:v>0.04</c:v>
                </c:pt>
                <c:pt idx="12">
                  <c:v>7.0000000000000007E-2</c:v>
                </c:pt>
                <c:pt idx="13">
                  <c:v>0.02</c:v>
                </c:pt>
                <c:pt idx="14">
                  <c:v>0.13</c:v>
                </c:pt>
                <c:pt idx="15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413824"/>
        <c:axId val="60415360"/>
      </c:barChart>
      <c:catAx>
        <c:axId val="60413824"/>
        <c:scaling>
          <c:orientation val="minMax"/>
        </c:scaling>
        <c:delete val="0"/>
        <c:axPos val="b"/>
        <c:majorTickMark val="out"/>
        <c:minorTickMark val="none"/>
        <c:tickLblPos val="nextTo"/>
        <c:crossAx val="60415360"/>
        <c:crosses val="autoZero"/>
        <c:auto val="1"/>
        <c:lblAlgn val="ctr"/>
        <c:lblOffset val="100"/>
        <c:noMultiLvlLbl val="0"/>
      </c:catAx>
      <c:valAx>
        <c:axId val="604153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0413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Spores per Bee October 2012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D3.11</c:v>
                </c:pt>
                <c:pt idx="1">
                  <c:v>D3.12</c:v>
                </c:pt>
                <c:pt idx="2">
                  <c:v>D3.17</c:v>
                </c:pt>
                <c:pt idx="3">
                  <c:v>D3.6</c:v>
                </c:pt>
                <c:pt idx="4">
                  <c:v>D3.7</c:v>
                </c:pt>
                <c:pt idx="5">
                  <c:v>D3.9</c:v>
                </c:pt>
                <c:pt idx="6">
                  <c:v>E2.20</c:v>
                </c:pt>
                <c:pt idx="7">
                  <c:v>E2.3</c:v>
                </c:pt>
                <c:pt idx="8">
                  <c:v>G2.18</c:v>
                </c:pt>
                <c:pt idx="9">
                  <c:v>L2.34</c:v>
                </c:pt>
                <c:pt idx="10">
                  <c:v>L2.40</c:v>
                </c:pt>
                <c:pt idx="11">
                  <c:v>L2.41</c:v>
                </c:pt>
                <c:pt idx="12">
                  <c:v>L2.43</c:v>
                </c:pt>
                <c:pt idx="13">
                  <c:v>L2.44</c:v>
                </c:pt>
                <c:pt idx="14">
                  <c:v>L2.46</c:v>
                </c:pt>
                <c:pt idx="15">
                  <c:v>L2.47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0</c:v>
                </c:pt>
                <c:pt idx="1">
                  <c:v>50000</c:v>
                </c:pt>
                <c:pt idx="2">
                  <c:v>100000</c:v>
                </c:pt>
                <c:pt idx="3">
                  <c:v>12450000</c:v>
                </c:pt>
                <c:pt idx="4">
                  <c:v>100000</c:v>
                </c:pt>
                <c:pt idx="5">
                  <c:v>0</c:v>
                </c:pt>
                <c:pt idx="6">
                  <c:v>14050000</c:v>
                </c:pt>
                <c:pt idx="7">
                  <c:v>2050000</c:v>
                </c:pt>
                <c:pt idx="8">
                  <c:v>900000</c:v>
                </c:pt>
                <c:pt idx="9">
                  <c:v>100000</c:v>
                </c:pt>
                <c:pt idx="10">
                  <c:v>1850000</c:v>
                </c:pt>
                <c:pt idx="11">
                  <c:v>150000</c:v>
                </c:pt>
                <c:pt idx="12">
                  <c:v>3000000</c:v>
                </c:pt>
                <c:pt idx="13">
                  <c:v>700000</c:v>
                </c:pt>
                <c:pt idx="14">
                  <c:v>3400000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Spores per Bee March 2013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D3.11</c:v>
                </c:pt>
                <c:pt idx="1">
                  <c:v>D3.12</c:v>
                </c:pt>
                <c:pt idx="2">
                  <c:v>D3.17</c:v>
                </c:pt>
                <c:pt idx="3">
                  <c:v>D3.6</c:v>
                </c:pt>
                <c:pt idx="4">
                  <c:v>D3.7</c:v>
                </c:pt>
                <c:pt idx="5">
                  <c:v>D3.9</c:v>
                </c:pt>
                <c:pt idx="6">
                  <c:v>E2.20</c:v>
                </c:pt>
                <c:pt idx="7">
                  <c:v>E2.3</c:v>
                </c:pt>
                <c:pt idx="8">
                  <c:v>G2.18</c:v>
                </c:pt>
                <c:pt idx="9">
                  <c:v>L2.34</c:v>
                </c:pt>
                <c:pt idx="10">
                  <c:v>L2.40</c:v>
                </c:pt>
                <c:pt idx="11">
                  <c:v>L2.41</c:v>
                </c:pt>
                <c:pt idx="12">
                  <c:v>L2.43</c:v>
                </c:pt>
                <c:pt idx="13">
                  <c:v>L2.44</c:v>
                </c:pt>
                <c:pt idx="14">
                  <c:v>L2.46</c:v>
                </c:pt>
                <c:pt idx="15">
                  <c:v>L2.47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23750000</c:v>
                </c:pt>
                <c:pt idx="1">
                  <c:v>200000</c:v>
                </c:pt>
                <c:pt idx="2">
                  <c:v>3400000</c:v>
                </c:pt>
                <c:pt idx="3">
                  <c:v>8050000</c:v>
                </c:pt>
                <c:pt idx="4">
                  <c:v>850000</c:v>
                </c:pt>
                <c:pt idx="5">
                  <c:v>850000</c:v>
                </c:pt>
                <c:pt idx="6">
                  <c:v>23400000</c:v>
                </c:pt>
                <c:pt idx="7">
                  <c:v>7700000</c:v>
                </c:pt>
                <c:pt idx="8">
                  <c:v>4250000</c:v>
                </c:pt>
                <c:pt idx="9">
                  <c:v>900000</c:v>
                </c:pt>
                <c:pt idx="10">
                  <c:v>30250000</c:v>
                </c:pt>
                <c:pt idx="11">
                  <c:v>0</c:v>
                </c:pt>
                <c:pt idx="12">
                  <c:v>1600000</c:v>
                </c:pt>
                <c:pt idx="13">
                  <c:v>100000</c:v>
                </c:pt>
                <c:pt idx="14">
                  <c:v>1650000</c:v>
                </c:pt>
                <c:pt idx="15">
                  <c:v>4400000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111296"/>
        <c:axId val="61215488"/>
      </c:barChart>
      <c:catAx>
        <c:axId val="61111296"/>
        <c:scaling>
          <c:orientation val="minMax"/>
        </c:scaling>
        <c:delete val="0"/>
        <c:axPos val="b"/>
        <c:majorTickMark val="out"/>
        <c:minorTickMark val="none"/>
        <c:tickLblPos val="nextTo"/>
        <c:crossAx val="61215488"/>
        <c:crosses val="autoZero"/>
        <c:auto val="1"/>
        <c:lblAlgn val="ctr"/>
        <c:lblOffset val="100"/>
        <c:noMultiLvlLbl val="0"/>
      </c:catAx>
      <c:valAx>
        <c:axId val="61215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111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Spores per Bee October </a:t>
            </a:r>
            <a:r>
              <a:rPr lang="en-US" dirty="0" smtClean="0"/>
              <a:t>2012.</a:t>
            </a:r>
            <a:r>
              <a:rPr lang="en-US" baseline="0" dirty="0" smtClean="0"/>
              <a:t> </a:t>
            </a:r>
          </a:p>
          <a:p>
            <a:pPr>
              <a:defRPr/>
            </a:pPr>
            <a:r>
              <a:rPr lang="en-US" baseline="0" dirty="0" smtClean="0"/>
              <a:t>Colonies in red died before March 2013</a:t>
            </a:r>
            <a:endParaRPr lang="en-US" dirty="0"/>
          </a:p>
        </c:rich>
      </c:tx>
      <c:layout>
        <c:manualLayout>
          <c:xMode val="edge"/>
          <c:yMode val="edge"/>
          <c:x val="0.30709022309711287"/>
          <c:y val="3.33333333333333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66819772528434"/>
          <c:y val="3.3986147564887721E-2"/>
          <c:w val="0.8314386482939633"/>
          <c:h val="0.856899387576552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Spores per Bee October 2012</c:v>
                </c:pt>
              </c:strCache>
            </c:strRef>
          </c:tx>
          <c:invertIfNegative val="0"/>
          <c:cat>
            <c:strRef>
              <c:f>Sheet1!$A$2:$A$28</c:f>
              <c:strCache>
                <c:ptCount val="27"/>
                <c:pt idx="0">
                  <c:v>D3.11</c:v>
                </c:pt>
                <c:pt idx="1">
                  <c:v>D3.12</c:v>
                </c:pt>
                <c:pt idx="2">
                  <c:v>D3.13</c:v>
                </c:pt>
                <c:pt idx="3">
                  <c:v>D3.15</c:v>
                </c:pt>
                <c:pt idx="4">
                  <c:v>D3.17</c:v>
                </c:pt>
                <c:pt idx="5">
                  <c:v>D3.6</c:v>
                </c:pt>
                <c:pt idx="6">
                  <c:v>D3.7</c:v>
                </c:pt>
                <c:pt idx="7">
                  <c:v>D3.9</c:v>
                </c:pt>
                <c:pt idx="8">
                  <c:v>E1.16</c:v>
                </c:pt>
                <c:pt idx="9">
                  <c:v>E1.19</c:v>
                </c:pt>
                <c:pt idx="10">
                  <c:v>E1.45</c:v>
                </c:pt>
                <c:pt idx="11">
                  <c:v>E2.2</c:v>
                </c:pt>
                <c:pt idx="12">
                  <c:v>E2.20</c:v>
                </c:pt>
                <c:pt idx="13">
                  <c:v>E2.3</c:v>
                </c:pt>
                <c:pt idx="14">
                  <c:v>F2.4</c:v>
                </c:pt>
                <c:pt idx="15">
                  <c:v>G1.42</c:v>
                </c:pt>
                <c:pt idx="16">
                  <c:v>G2.1</c:v>
                </c:pt>
                <c:pt idx="17">
                  <c:v>G2.18</c:v>
                </c:pt>
                <c:pt idx="18">
                  <c:v>H2.8</c:v>
                </c:pt>
                <c:pt idx="19">
                  <c:v>K!.31</c:v>
                </c:pt>
                <c:pt idx="20">
                  <c:v>L2.34</c:v>
                </c:pt>
                <c:pt idx="21">
                  <c:v>L2.40</c:v>
                </c:pt>
                <c:pt idx="22">
                  <c:v>L2.41</c:v>
                </c:pt>
                <c:pt idx="23">
                  <c:v>L2.43</c:v>
                </c:pt>
                <c:pt idx="24">
                  <c:v>L2.44</c:v>
                </c:pt>
                <c:pt idx="25">
                  <c:v>L2.46</c:v>
                </c:pt>
                <c:pt idx="26">
                  <c:v>L2.47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0</c:v>
                </c:pt>
                <c:pt idx="1">
                  <c:v>50000</c:v>
                </c:pt>
                <c:pt idx="2">
                  <c:v>2700000</c:v>
                </c:pt>
                <c:pt idx="3">
                  <c:v>50000</c:v>
                </c:pt>
                <c:pt idx="4">
                  <c:v>100000</c:v>
                </c:pt>
                <c:pt idx="5">
                  <c:v>12450000</c:v>
                </c:pt>
                <c:pt idx="6">
                  <c:v>100000</c:v>
                </c:pt>
                <c:pt idx="7">
                  <c:v>0</c:v>
                </c:pt>
                <c:pt idx="8">
                  <c:v>0</c:v>
                </c:pt>
                <c:pt idx="9">
                  <c:v>850000</c:v>
                </c:pt>
                <c:pt idx="10">
                  <c:v>700000</c:v>
                </c:pt>
                <c:pt idx="11">
                  <c:v>100000</c:v>
                </c:pt>
                <c:pt idx="12">
                  <c:v>14050000</c:v>
                </c:pt>
                <c:pt idx="13">
                  <c:v>2050000</c:v>
                </c:pt>
                <c:pt idx="14">
                  <c:v>150000</c:v>
                </c:pt>
                <c:pt idx="15">
                  <c:v>1400000</c:v>
                </c:pt>
                <c:pt idx="16">
                  <c:v>0</c:v>
                </c:pt>
                <c:pt idx="17">
                  <c:v>900000</c:v>
                </c:pt>
                <c:pt idx="18">
                  <c:v>0</c:v>
                </c:pt>
                <c:pt idx="19">
                  <c:v>150000</c:v>
                </c:pt>
                <c:pt idx="20">
                  <c:v>100000</c:v>
                </c:pt>
                <c:pt idx="21">
                  <c:v>1850000</c:v>
                </c:pt>
                <c:pt idx="22">
                  <c:v>150000</c:v>
                </c:pt>
                <c:pt idx="23">
                  <c:v>3000000</c:v>
                </c:pt>
                <c:pt idx="24">
                  <c:v>700000</c:v>
                </c:pt>
                <c:pt idx="25">
                  <c:v>3400000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66560"/>
        <c:axId val="61268352"/>
      </c:barChart>
      <c:catAx>
        <c:axId val="61266560"/>
        <c:scaling>
          <c:orientation val="minMax"/>
        </c:scaling>
        <c:delete val="0"/>
        <c:axPos val="b"/>
        <c:majorTickMark val="out"/>
        <c:minorTickMark val="none"/>
        <c:tickLblPos val="nextTo"/>
        <c:crossAx val="61268352"/>
        <c:crosses val="autoZero"/>
        <c:auto val="1"/>
        <c:lblAlgn val="ctr"/>
        <c:lblOffset val="100"/>
        <c:noMultiLvlLbl val="0"/>
      </c:catAx>
      <c:valAx>
        <c:axId val="61268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26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Varroa</a:t>
            </a:r>
            <a:r>
              <a:rPr lang="en-US" dirty="0"/>
              <a:t> September </a:t>
            </a:r>
            <a:r>
              <a:rPr lang="en-US" dirty="0" smtClean="0"/>
              <a:t>2012, </a:t>
            </a:r>
          </a:p>
          <a:p>
            <a:pPr>
              <a:defRPr/>
            </a:pPr>
            <a:r>
              <a:rPr lang="en-US" dirty="0" smtClean="0"/>
              <a:t>Colonies</a:t>
            </a:r>
            <a:r>
              <a:rPr lang="en-US" baseline="0" dirty="0" smtClean="0"/>
              <a:t> in red died before March 2013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Varroa September 2012</c:v>
                </c:pt>
              </c:strCache>
            </c:strRef>
          </c:tx>
          <c:invertIfNegative val="0"/>
          <c:cat>
            <c:strRef>
              <c:f>Sheet1!$A$2:$A$32</c:f>
              <c:strCache>
                <c:ptCount val="31"/>
                <c:pt idx="0">
                  <c:v>D3.11</c:v>
                </c:pt>
                <c:pt idx="1">
                  <c:v>D3.12</c:v>
                </c:pt>
                <c:pt idx="2">
                  <c:v>D3.13</c:v>
                </c:pt>
                <c:pt idx="3">
                  <c:v>D3.14</c:v>
                </c:pt>
                <c:pt idx="4">
                  <c:v>D3.15</c:v>
                </c:pt>
                <c:pt idx="5">
                  <c:v>D3.17</c:v>
                </c:pt>
                <c:pt idx="6">
                  <c:v>D3.6</c:v>
                </c:pt>
                <c:pt idx="7">
                  <c:v>D3.7</c:v>
                </c:pt>
                <c:pt idx="8">
                  <c:v>D3.9</c:v>
                </c:pt>
                <c:pt idx="9">
                  <c:v>E1.16</c:v>
                </c:pt>
                <c:pt idx="10">
                  <c:v>E1.19</c:v>
                </c:pt>
                <c:pt idx="11">
                  <c:v>E1.45</c:v>
                </c:pt>
                <c:pt idx="12">
                  <c:v>E2.2</c:v>
                </c:pt>
                <c:pt idx="13">
                  <c:v>E2.20</c:v>
                </c:pt>
                <c:pt idx="14">
                  <c:v>E2.3</c:v>
                </c:pt>
                <c:pt idx="15">
                  <c:v>F2.4</c:v>
                </c:pt>
                <c:pt idx="16">
                  <c:v>F2.5</c:v>
                </c:pt>
                <c:pt idx="17">
                  <c:v>G1.42</c:v>
                </c:pt>
                <c:pt idx="18">
                  <c:v>G2.1</c:v>
                </c:pt>
                <c:pt idx="19">
                  <c:v>G2.18</c:v>
                </c:pt>
                <c:pt idx="20">
                  <c:v>H2.8</c:v>
                </c:pt>
                <c:pt idx="21">
                  <c:v>J2.30</c:v>
                </c:pt>
                <c:pt idx="22">
                  <c:v>K!.31</c:v>
                </c:pt>
                <c:pt idx="23">
                  <c:v>K1.32</c:v>
                </c:pt>
                <c:pt idx="24">
                  <c:v>L2.34</c:v>
                </c:pt>
                <c:pt idx="25">
                  <c:v>L2.40</c:v>
                </c:pt>
                <c:pt idx="26">
                  <c:v>L2.41</c:v>
                </c:pt>
                <c:pt idx="27">
                  <c:v>L2.43</c:v>
                </c:pt>
                <c:pt idx="28">
                  <c:v>L2.44</c:v>
                </c:pt>
                <c:pt idx="29">
                  <c:v>L2.46</c:v>
                </c:pt>
                <c:pt idx="30">
                  <c:v>L2.47</c:v>
                </c:pt>
              </c:strCache>
            </c:strRef>
          </c:cat>
          <c:val>
            <c:numRef>
              <c:f>Sheet1!$B$2:$B$32</c:f>
              <c:numCache>
                <c:formatCode>0%</c:formatCode>
                <c:ptCount val="31"/>
                <c:pt idx="0">
                  <c:v>0</c:v>
                </c:pt>
                <c:pt idx="1">
                  <c:v>2.6666666666666668E-2</c:v>
                </c:pt>
                <c:pt idx="2">
                  <c:v>0.04</c:v>
                </c:pt>
                <c:pt idx="3">
                  <c:v>4.6666666666666669E-2</c:v>
                </c:pt>
                <c:pt idx="4">
                  <c:v>0.14666666666666667</c:v>
                </c:pt>
                <c:pt idx="5">
                  <c:v>2.6666666666666668E-2</c:v>
                </c:pt>
                <c:pt idx="6">
                  <c:v>5.3333333333333337E-2</c:v>
                </c:pt>
                <c:pt idx="7">
                  <c:v>6.6666666666666666E-2</c:v>
                </c:pt>
                <c:pt idx="8">
                  <c:v>6.6666666666666666E-2</c:v>
                </c:pt>
                <c:pt idx="9">
                  <c:v>0.06</c:v>
                </c:pt>
                <c:pt idx="10">
                  <c:v>6.6666666666666666E-2</c:v>
                </c:pt>
                <c:pt idx="11">
                  <c:v>0.10666666666666667</c:v>
                </c:pt>
                <c:pt idx="12">
                  <c:v>6.6666666666666671E-3</c:v>
                </c:pt>
                <c:pt idx="13">
                  <c:v>4.6666666666666669E-2</c:v>
                </c:pt>
                <c:pt idx="14">
                  <c:v>4.6666666666666669E-2</c:v>
                </c:pt>
                <c:pt idx="15">
                  <c:v>0.13333333333333333</c:v>
                </c:pt>
                <c:pt idx="16">
                  <c:v>6.6666666666666666E-2</c:v>
                </c:pt>
                <c:pt idx="17">
                  <c:v>0</c:v>
                </c:pt>
                <c:pt idx="18">
                  <c:v>0</c:v>
                </c:pt>
                <c:pt idx="19">
                  <c:v>4.6666666666666669E-2</c:v>
                </c:pt>
                <c:pt idx="20">
                  <c:v>0.02</c:v>
                </c:pt>
                <c:pt idx="21">
                  <c:v>5.3333333333333337E-2</c:v>
                </c:pt>
                <c:pt idx="22">
                  <c:v>3.3333333333333333E-2</c:v>
                </c:pt>
                <c:pt idx="23">
                  <c:v>0.04</c:v>
                </c:pt>
                <c:pt idx="24">
                  <c:v>5.3333333333333337E-2</c:v>
                </c:pt>
                <c:pt idx="25">
                  <c:v>3.3333333333333333E-2</c:v>
                </c:pt>
                <c:pt idx="26">
                  <c:v>6.6666666666666671E-3</c:v>
                </c:pt>
                <c:pt idx="27">
                  <c:v>1.3333333333333334E-2</c:v>
                </c:pt>
                <c:pt idx="28">
                  <c:v>1.3333333333333334E-2</c:v>
                </c:pt>
                <c:pt idx="29">
                  <c:v>1.3333333333333334E-2</c:v>
                </c:pt>
                <c:pt idx="30">
                  <c:v>5.3333333333333337E-2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581376"/>
        <c:axId val="60582912"/>
      </c:barChart>
      <c:catAx>
        <c:axId val="60581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60582912"/>
        <c:crosses val="autoZero"/>
        <c:auto val="1"/>
        <c:lblAlgn val="ctr"/>
        <c:lblOffset val="100"/>
        <c:noMultiLvlLbl val="0"/>
      </c:catAx>
      <c:valAx>
        <c:axId val="605829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0581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Sep-12</c:v>
                </c:pt>
              </c:strCache>
            </c:strRef>
          </c:tx>
          <c:invertIfNegative val="0"/>
          <c:cat>
            <c:strRef>
              <c:f>Sheet1!$A$2:$A$18</c:f>
              <c:strCache>
                <c:ptCount val="17"/>
                <c:pt idx="0">
                  <c:v>D3.11</c:v>
                </c:pt>
                <c:pt idx="1">
                  <c:v>D3.12</c:v>
                </c:pt>
                <c:pt idx="2">
                  <c:v>D3.14</c:v>
                </c:pt>
                <c:pt idx="3">
                  <c:v>D3.17</c:v>
                </c:pt>
                <c:pt idx="4">
                  <c:v>D3.6</c:v>
                </c:pt>
                <c:pt idx="5">
                  <c:v>D3.7</c:v>
                </c:pt>
                <c:pt idx="6">
                  <c:v>E2.20</c:v>
                </c:pt>
                <c:pt idx="7">
                  <c:v>E2.3</c:v>
                </c:pt>
                <c:pt idx="8">
                  <c:v>G2.18</c:v>
                </c:pt>
                <c:pt idx="9">
                  <c:v>J2.30</c:v>
                </c:pt>
                <c:pt idx="10">
                  <c:v>L2.34</c:v>
                </c:pt>
                <c:pt idx="11">
                  <c:v>L2.40</c:v>
                </c:pt>
                <c:pt idx="12">
                  <c:v>L2.41</c:v>
                </c:pt>
                <c:pt idx="13">
                  <c:v>L2.43</c:v>
                </c:pt>
                <c:pt idx="14">
                  <c:v>L2.44</c:v>
                </c:pt>
                <c:pt idx="15">
                  <c:v>L2.46</c:v>
                </c:pt>
                <c:pt idx="16">
                  <c:v>L2.47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11140</c:v>
                </c:pt>
                <c:pt idx="1">
                  <c:v>15140</c:v>
                </c:pt>
                <c:pt idx="2">
                  <c:v>21570</c:v>
                </c:pt>
                <c:pt idx="3">
                  <c:v>15140</c:v>
                </c:pt>
                <c:pt idx="4">
                  <c:v>16710</c:v>
                </c:pt>
                <c:pt idx="5">
                  <c:v>27140</c:v>
                </c:pt>
                <c:pt idx="6">
                  <c:v>10280</c:v>
                </c:pt>
                <c:pt idx="7">
                  <c:v>21925</c:v>
                </c:pt>
                <c:pt idx="8">
                  <c:v>12000</c:v>
                </c:pt>
                <c:pt idx="9">
                  <c:v>11140</c:v>
                </c:pt>
                <c:pt idx="10">
                  <c:v>14280</c:v>
                </c:pt>
                <c:pt idx="11">
                  <c:v>7850</c:v>
                </c:pt>
                <c:pt idx="12">
                  <c:v>11850</c:v>
                </c:pt>
                <c:pt idx="13">
                  <c:v>11850</c:v>
                </c:pt>
                <c:pt idx="14">
                  <c:v>19140</c:v>
                </c:pt>
                <c:pt idx="15">
                  <c:v>16000</c:v>
                </c:pt>
                <c:pt idx="16">
                  <c:v>24000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Feb-13</c:v>
                </c:pt>
              </c:strCache>
            </c:strRef>
          </c:tx>
          <c:invertIfNegative val="0"/>
          <c:cat>
            <c:strRef>
              <c:f>Sheet1!$A$2:$A$18</c:f>
              <c:strCache>
                <c:ptCount val="17"/>
                <c:pt idx="0">
                  <c:v>D3.11</c:v>
                </c:pt>
                <c:pt idx="1">
                  <c:v>D3.12</c:v>
                </c:pt>
                <c:pt idx="2">
                  <c:v>D3.14</c:v>
                </c:pt>
                <c:pt idx="3">
                  <c:v>D3.17</c:v>
                </c:pt>
                <c:pt idx="4">
                  <c:v>D3.6</c:v>
                </c:pt>
                <c:pt idx="5">
                  <c:v>D3.7</c:v>
                </c:pt>
                <c:pt idx="6">
                  <c:v>E2.20</c:v>
                </c:pt>
                <c:pt idx="7">
                  <c:v>E2.3</c:v>
                </c:pt>
                <c:pt idx="8">
                  <c:v>G2.18</c:v>
                </c:pt>
                <c:pt idx="9">
                  <c:v>J2.30</c:v>
                </c:pt>
                <c:pt idx="10">
                  <c:v>L2.34</c:v>
                </c:pt>
                <c:pt idx="11">
                  <c:v>L2.40</c:v>
                </c:pt>
                <c:pt idx="12">
                  <c:v>L2.41</c:v>
                </c:pt>
                <c:pt idx="13">
                  <c:v>L2.43</c:v>
                </c:pt>
                <c:pt idx="14">
                  <c:v>L2.44</c:v>
                </c:pt>
                <c:pt idx="15">
                  <c:v>L2.46</c:v>
                </c:pt>
                <c:pt idx="16">
                  <c:v>L2.47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9570</c:v>
                </c:pt>
                <c:pt idx="1">
                  <c:v>19645</c:v>
                </c:pt>
                <c:pt idx="2">
                  <c:v>21720</c:v>
                </c:pt>
                <c:pt idx="3">
                  <c:v>9720</c:v>
                </c:pt>
                <c:pt idx="4">
                  <c:v>9720</c:v>
                </c:pt>
                <c:pt idx="5">
                  <c:v>24860</c:v>
                </c:pt>
                <c:pt idx="6">
                  <c:v>9720</c:v>
                </c:pt>
                <c:pt idx="7">
                  <c:v>19440</c:v>
                </c:pt>
                <c:pt idx="8">
                  <c:v>1570</c:v>
                </c:pt>
                <c:pt idx="9">
                  <c:v>22430</c:v>
                </c:pt>
                <c:pt idx="10">
                  <c:v>9720</c:v>
                </c:pt>
                <c:pt idx="11">
                  <c:v>13570</c:v>
                </c:pt>
                <c:pt idx="12">
                  <c:v>9720</c:v>
                </c:pt>
                <c:pt idx="13">
                  <c:v>14580</c:v>
                </c:pt>
                <c:pt idx="14">
                  <c:v>22430</c:v>
                </c:pt>
                <c:pt idx="15">
                  <c:v>20860</c:v>
                </c:pt>
                <c:pt idx="16">
                  <c:v>17010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Mar-13</c:v>
                </c:pt>
              </c:strCache>
            </c:strRef>
          </c:tx>
          <c:invertIfNegative val="0"/>
          <c:cat>
            <c:strRef>
              <c:f>Sheet1!$A$2:$A$18</c:f>
              <c:strCache>
                <c:ptCount val="17"/>
                <c:pt idx="0">
                  <c:v>D3.11</c:v>
                </c:pt>
                <c:pt idx="1">
                  <c:v>D3.12</c:v>
                </c:pt>
                <c:pt idx="2">
                  <c:v>D3.14</c:v>
                </c:pt>
                <c:pt idx="3">
                  <c:v>D3.17</c:v>
                </c:pt>
                <c:pt idx="4">
                  <c:v>D3.6</c:v>
                </c:pt>
                <c:pt idx="5">
                  <c:v>D3.7</c:v>
                </c:pt>
                <c:pt idx="6">
                  <c:v>E2.20</c:v>
                </c:pt>
                <c:pt idx="7">
                  <c:v>E2.3</c:v>
                </c:pt>
                <c:pt idx="8">
                  <c:v>G2.18</c:v>
                </c:pt>
                <c:pt idx="9">
                  <c:v>J2.30</c:v>
                </c:pt>
                <c:pt idx="10">
                  <c:v>L2.34</c:v>
                </c:pt>
                <c:pt idx="11">
                  <c:v>L2.40</c:v>
                </c:pt>
                <c:pt idx="12">
                  <c:v>L2.41</c:v>
                </c:pt>
                <c:pt idx="13">
                  <c:v>L2.43</c:v>
                </c:pt>
                <c:pt idx="14">
                  <c:v>L2.44</c:v>
                </c:pt>
                <c:pt idx="15">
                  <c:v>L2.46</c:v>
                </c:pt>
                <c:pt idx="16">
                  <c:v>L2.47</c:v>
                </c:pt>
              </c:strCache>
            </c:strRef>
          </c:cat>
          <c:val>
            <c:numRef>
              <c:f>Sheet1!$D$2:$D$18</c:f>
              <c:numCache>
                <c:formatCode>General</c:formatCode>
                <c:ptCount val="17"/>
                <c:pt idx="1">
                  <c:v>16860</c:v>
                </c:pt>
                <c:pt idx="2">
                  <c:v>18580</c:v>
                </c:pt>
                <c:pt idx="3">
                  <c:v>11290</c:v>
                </c:pt>
                <c:pt idx="4">
                  <c:v>8505</c:v>
                </c:pt>
                <c:pt idx="5">
                  <c:v>27140</c:v>
                </c:pt>
                <c:pt idx="6">
                  <c:v>12150</c:v>
                </c:pt>
                <c:pt idx="7">
                  <c:v>9720</c:v>
                </c:pt>
                <c:pt idx="8">
                  <c:v>15290</c:v>
                </c:pt>
                <c:pt idx="9">
                  <c:v>23140</c:v>
                </c:pt>
                <c:pt idx="10">
                  <c:v>9720</c:v>
                </c:pt>
                <c:pt idx="11">
                  <c:v>7290</c:v>
                </c:pt>
                <c:pt idx="12">
                  <c:v>12150</c:v>
                </c:pt>
                <c:pt idx="13">
                  <c:v>12150</c:v>
                </c:pt>
                <c:pt idx="14">
                  <c:v>32710</c:v>
                </c:pt>
                <c:pt idx="15">
                  <c:v>18430</c:v>
                </c:pt>
                <c:pt idx="16">
                  <c:v>19290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050240"/>
        <c:axId val="61056128"/>
      </c:barChart>
      <c:catAx>
        <c:axId val="61050240"/>
        <c:scaling>
          <c:orientation val="minMax"/>
        </c:scaling>
        <c:delete val="0"/>
        <c:axPos val="b"/>
        <c:majorTickMark val="out"/>
        <c:minorTickMark val="none"/>
        <c:tickLblPos val="nextTo"/>
        <c:crossAx val="61056128"/>
        <c:crosses val="autoZero"/>
        <c:auto val="1"/>
        <c:lblAlgn val="ctr"/>
        <c:lblOffset val="100"/>
        <c:noMultiLvlLbl val="0"/>
      </c:catAx>
      <c:valAx>
        <c:axId val="61056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050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0.82743</cdr:x>
      <cdr:y>0.79649</cdr:y>
    </cdr:from>
    <cdr:to>
      <cdr:x>0.96018</cdr:x>
      <cdr:y>0.95975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24700" y="5098143"/>
          <a:ext cx="1143000" cy="1045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Green indicates selected breeders</a:t>
          </a:r>
          <a:endParaRPr lang="en-US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0.675</cdr:x>
      <cdr:y>0.05556</cdr:y>
    </cdr:from>
    <cdr:to>
      <cdr:x>0.98333</cdr:x>
      <cdr:y>0.36667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2200" y="381000"/>
          <a:ext cx="2819400" cy="2133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Colonies with 2 </a:t>
          </a:r>
          <a:r>
            <a:rPr lang="en-US" sz="3200" dirty="0" err="1" smtClean="0"/>
            <a:t>Nosema</a:t>
          </a:r>
          <a:r>
            <a:rPr lang="en-US" sz="3200" dirty="0" smtClean="0"/>
            <a:t> spore counts</a:t>
          </a:r>
          <a:endParaRPr lang="en-US" sz="3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0.55833</cdr:x>
      <cdr:y>0.89577</cdr:y>
    </cdr:from>
    <cdr:to>
      <cdr:x>0.58333</cdr:x>
      <cdr:y>0.99577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105400" y="6143171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0.46667</cdr:x>
      <cdr:y>0.9</cdr:y>
    </cdr:from>
    <cdr:to>
      <cdr:x>0.49167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267200" y="6172200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0.44167</cdr:x>
      <cdr:y>0.9</cdr:y>
    </cdr:from>
    <cdr:to>
      <cdr:x>0.46667</cdr:x>
      <cdr:y>1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4038600" y="6172200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0.40833</cdr:x>
      <cdr:y>0.9</cdr:y>
    </cdr:from>
    <cdr:to>
      <cdr:x>0.43333</cdr:x>
      <cdr:y>1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733800" y="6172200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0.375</cdr:x>
      <cdr:y>0.89894</cdr:y>
    </cdr:from>
    <cdr:to>
      <cdr:x>0.4</cdr:x>
      <cdr:y>0.99894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3429000" y="6164943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0.225</cdr:x>
      <cdr:y>0.89788</cdr:y>
    </cdr:from>
    <cdr:to>
      <cdr:x>0.25</cdr:x>
      <cdr:y>0.99788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2057400" y="6157686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0.19167</cdr:x>
      <cdr:y>0.9</cdr:y>
    </cdr:from>
    <cdr:to>
      <cdr:x>0.21667</cdr:x>
      <cdr:y>1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1752600" y="6172200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0.68333</cdr:x>
      <cdr:y>0.9</cdr:y>
    </cdr:from>
    <cdr:to>
      <cdr:x>0.70833</cdr:x>
      <cdr:y>1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6248400" y="6172200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0.625</cdr:x>
      <cdr:y>0.89841</cdr:y>
    </cdr:from>
    <cdr:to>
      <cdr:x>0.65</cdr:x>
      <cdr:y>0.99841</cdr:y>
    </cdr:to>
    <cdr:sp macro="" textlink="">
      <cdr:nvSpPr>
        <cdr:cNvPr id="10" name="Rectangle 9"/>
        <cdr:cNvSpPr/>
      </cdr:nvSpPr>
      <cdr:spPr>
        <a:xfrm xmlns:a="http://schemas.openxmlformats.org/drawingml/2006/main">
          <a:off x="5715000" y="6161314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0.71667</cdr:x>
      <cdr:y>0.89894</cdr:y>
    </cdr:from>
    <cdr:to>
      <cdr:x>0.74167</cdr:x>
      <cdr:y>0.99894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6553200" y="6164943"/>
          <a:ext cx="228600" cy="6858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1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0.925</cdr:x>
      <cdr:y>0.88889</cdr:y>
    </cdr:from>
    <cdr:to>
      <cdr:x>0.95833</cdr:x>
      <cdr:y>1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8458200" y="6096000"/>
          <a:ext cx="304800" cy="76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0.85833</cdr:x>
      <cdr:y>0.88889</cdr:y>
    </cdr:from>
    <cdr:to>
      <cdr:x>0.89167</cdr:x>
      <cdr:y>1</cdr:y>
    </cdr:to>
    <cdr:sp macro="" textlink="">
      <cdr:nvSpPr>
        <cdr:cNvPr id="15" name="Rectangle 14"/>
        <cdr:cNvSpPr/>
      </cdr:nvSpPr>
      <cdr:spPr>
        <a:xfrm xmlns:a="http://schemas.openxmlformats.org/drawingml/2006/main">
          <a:off x="7848600" y="6096000"/>
          <a:ext cx="304800" cy="76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0.30833</cdr:x>
      <cdr:y>0.88889</cdr:y>
    </cdr:from>
    <cdr:to>
      <cdr:x>0.34167</cdr:x>
      <cdr:y>1</cdr:y>
    </cdr:to>
    <cdr:sp macro="" textlink="">
      <cdr:nvSpPr>
        <cdr:cNvPr id="16" name="Rectangle 15"/>
        <cdr:cNvSpPr/>
      </cdr:nvSpPr>
      <cdr:spPr>
        <a:xfrm xmlns:a="http://schemas.openxmlformats.org/drawingml/2006/main">
          <a:off x="2819400" y="6096000"/>
          <a:ext cx="304800" cy="76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0.08333</cdr:x>
      <cdr:y>0.93333</cdr:y>
    </cdr:from>
    <cdr:to>
      <cdr:x>0.1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762000" y="64008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0.525</cdr:x>
      <cdr:y>0.92222</cdr:y>
    </cdr:from>
    <cdr:to>
      <cdr:x>0.54167</cdr:x>
      <cdr:y>0.98889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4800600" y="63246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0.43333</cdr:x>
      <cdr:y>0.93069</cdr:y>
    </cdr:from>
    <cdr:to>
      <cdr:x>0.45</cdr:x>
      <cdr:y>0.99735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962400" y="6382657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0.40833</cdr:x>
      <cdr:y>0.93333</cdr:y>
    </cdr:from>
    <cdr:to>
      <cdr:x>0.425</cdr:x>
      <cdr:y>1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3733800" y="64008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0.375</cdr:x>
      <cdr:y>0.92222</cdr:y>
    </cdr:from>
    <cdr:to>
      <cdr:x>0.39167</cdr:x>
      <cdr:y>0.98889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3429000" y="63246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0.34167</cdr:x>
      <cdr:y>0.93016</cdr:y>
    </cdr:from>
    <cdr:to>
      <cdr:x>0.35833</cdr:x>
      <cdr:y>0.99683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3124200" y="6379029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</cdr:x>
      <cdr:y>0.92222</cdr:y>
    </cdr:from>
    <cdr:to>
      <cdr:x>0.21667</cdr:x>
      <cdr:y>0.98889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1828800" y="63246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0.14167</cdr:x>
      <cdr:y>0.92222</cdr:y>
    </cdr:from>
    <cdr:to>
      <cdr:x>0.15833</cdr:x>
      <cdr:y>0.98889</cdr:y>
    </cdr:to>
    <cdr:sp macro="" textlink="">
      <cdr:nvSpPr>
        <cdr:cNvPr id="10" name="Rectangle 9"/>
        <cdr:cNvSpPr/>
      </cdr:nvSpPr>
      <cdr:spPr>
        <a:xfrm xmlns:a="http://schemas.openxmlformats.org/drawingml/2006/main">
          <a:off x="1295400" y="63246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0.725</cdr:x>
      <cdr:y>0.92804</cdr:y>
    </cdr:from>
    <cdr:to>
      <cdr:x>0.74167</cdr:x>
      <cdr:y>0.99471</cdr:y>
    </cdr:to>
    <cdr:sp macro="" textlink="">
      <cdr:nvSpPr>
        <cdr:cNvPr id="11" name="Rectangle 10"/>
        <cdr:cNvSpPr/>
      </cdr:nvSpPr>
      <cdr:spPr>
        <a:xfrm xmlns:a="http://schemas.openxmlformats.org/drawingml/2006/main">
          <a:off x="6629400" y="6364514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0.66667</cdr:x>
      <cdr:y>0.93228</cdr:y>
    </cdr:from>
    <cdr:to>
      <cdr:x>0.68333</cdr:x>
      <cdr:y>0.99894</cdr:y>
    </cdr:to>
    <cdr:sp macro="" textlink="">
      <cdr:nvSpPr>
        <cdr:cNvPr id="12" name="Rectangle 11"/>
        <cdr:cNvSpPr/>
      </cdr:nvSpPr>
      <cdr:spPr>
        <a:xfrm xmlns:a="http://schemas.openxmlformats.org/drawingml/2006/main">
          <a:off x="6096000" y="6393543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0.60833</cdr:x>
      <cdr:y>0.93069</cdr:y>
    </cdr:from>
    <cdr:to>
      <cdr:x>0.625</cdr:x>
      <cdr:y>0.99735</cdr:y>
    </cdr:to>
    <cdr:sp macro="" textlink="">
      <cdr:nvSpPr>
        <cdr:cNvPr id="13" name="Rectangle 12"/>
        <cdr:cNvSpPr/>
      </cdr:nvSpPr>
      <cdr:spPr>
        <a:xfrm xmlns:a="http://schemas.openxmlformats.org/drawingml/2006/main">
          <a:off x="5562600" y="6382657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0.58333</cdr:x>
      <cdr:y>0.92222</cdr:y>
    </cdr:from>
    <cdr:to>
      <cdr:x>0.6</cdr:x>
      <cdr:y>0.98889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5334000" y="63246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0.55</cdr:x>
      <cdr:y>0.93333</cdr:y>
    </cdr:from>
    <cdr:to>
      <cdr:x>0.56667</cdr:x>
      <cdr:y>1</cdr:y>
    </cdr:to>
    <cdr:sp macro="" textlink="">
      <cdr:nvSpPr>
        <cdr:cNvPr id="15" name="Rectangle 14"/>
        <cdr:cNvSpPr/>
      </cdr:nvSpPr>
      <cdr:spPr>
        <a:xfrm xmlns:a="http://schemas.openxmlformats.org/drawingml/2006/main">
          <a:off x="5029200" y="6400800"/>
          <a:ext cx="152400" cy="4572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52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0.95833</cdr:x>
      <cdr:y>0.92434</cdr:y>
    </cdr:from>
    <cdr:to>
      <cdr:x>0.97778</cdr:x>
      <cdr:y>1</cdr:y>
    </cdr:to>
    <cdr:sp macro="" textlink="">
      <cdr:nvSpPr>
        <cdr:cNvPr id="22" name="Rectangle 21"/>
        <cdr:cNvSpPr/>
      </cdr:nvSpPr>
      <cdr:spPr>
        <a:xfrm xmlns:a="http://schemas.openxmlformats.org/drawingml/2006/main">
          <a:off x="8763000" y="6339114"/>
          <a:ext cx="177800" cy="5188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0.9</cdr:x>
      <cdr:y>0.92434</cdr:y>
    </cdr:from>
    <cdr:to>
      <cdr:x>0.91944</cdr:x>
      <cdr:y>1</cdr:y>
    </cdr:to>
    <cdr:sp macro="" textlink="">
      <cdr:nvSpPr>
        <cdr:cNvPr id="23" name="Rectangle 22"/>
        <cdr:cNvSpPr/>
      </cdr:nvSpPr>
      <cdr:spPr>
        <a:xfrm xmlns:a="http://schemas.openxmlformats.org/drawingml/2006/main">
          <a:off x="8229600" y="6339114"/>
          <a:ext cx="177800" cy="5188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0.28333</cdr:x>
      <cdr:y>0.92434</cdr:y>
    </cdr:from>
    <cdr:to>
      <cdr:x>0.30278</cdr:x>
      <cdr:y>1</cdr:y>
    </cdr:to>
    <cdr:sp macro="" textlink="">
      <cdr:nvSpPr>
        <cdr:cNvPr id="24" name="Rectangle 23"/>
        <cdr:cNvSpPr/>
      </cdr:nvSpPr>
      <cdr:spPr>
        <a:xfrm xmlns:a="http://schemas.openxmlformats.org/drawingml/2006/main">
          <a:off x="2590800" y="6339114"/>
          <a:ext cx="177800" cy="5188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0.16667</cdr:x>
      <cdr:y>0.92434</cdr:y>
    </cdr:from>
    <cdr:to>
      <cdr:x>0.18611</cdr:x>
      <cdr:y>1</cdr:y>
    </cdr:to>
    <cdr:sp macro="" textlink="">
      <cdr:nvSpPr>
        <cdr:cNvPr id="25" name="Rectangle 24"/>
        <cdr:cNvSpPr/>
      </cdr:nvSpPr>
      <cdr:spPr>
        <a:xfrm xmlns:a="http://schemas.openxmlformats.org/drawingml/2006/main">
          <a:off x="1524000" y="6339114"/>
          <a:ext cx="177800" cy="5188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</cdr:x>
      <cdr:y>0.92434</cdr:y>
    </cdr:from>
    <cdr:to>
      <cdr:x>0.71944</cdr:x>
      <cdr:y>1</cdr:y>
    </cdr:to>
    <cdr:sp macro="" textlink="">
      <cdr:nvSpPr>
        <cdr:cNvPr id="26" name="Rectangle 25"/>
        <cdr:cNvSpPr/>
      </cdr:nvSpPr>
      <cdr:spPr>
        <a:xfrm xmlns:a="http://schemas.openxmlformats.org/drawingml/2006/main">
          <a:off x="6400800" y="6339114"/>
          <a:ext cx="177800" cy="518886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5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0.11667</cdr:x>
      <cdr:y>0.04444</cdr:y>
    </cdr:from>
    <cdr:to>
      <cdr:x>0.83333</cdr:x>
      <cdr:y>0.13333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6800" y="304800"/>
          <a:ext cx="65532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dirty="0" smtClean="0"/>
            <a:t>Adult bee population on three dates</a:t>
          </a:r>
          <a:endParaRPr lang="en-US" sz="3200" dirty="0"/>
        </a:p>
      </cdr:txBody>
    </cdr:sp>
  </cdr:relSizeAnchor>
  <cdr:relSizeAnchor xmlns:cdr="http://schemas.openxmlformats.org/drawingml/2006/chartDrawing">
    <cdr:from>
      <cdr:x>0.19167</cdr:x>
      <cdr:y>0.88889</cdr:y>
    </cdr:from>
    <cdr:to>
      <cdr:x>0.21667</cdr:x>
      <cdr:y>0.97778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752600" y="6096000"/>
          <a:ext cx="228600" cy="6096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49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0.83333</cdr:x>
      <cdr:y>0.88889</cdr:y>
    </cdr:from>
    <cdr:to>
      <cdr:x>0.85833</cdr:x>
      <cdr:y>0.97778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7620000" y="6096000"/>
          <a:ext cx="228600" cy="6096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49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0.74167</cdr:x>
      <cdr:y>0.88889</cdr:y>
    </cdr:from>
    <cdr:to>
      <cdr:x>0.76667</cdr:x>
      <cdr:y>0.97778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6781800" y="6096000"/>
          <a:ext cx="228600" cy="6096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49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0.51667</cdr:x>
      <cdr:y>0.88889</cdr:y>
    </cdr:from>
    <cdr:to>
      <cdr:x>0.54167</cdr:x>
      <cdr:y>0.97778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4724400" y="6096000"/>
          <a:ext cx="228600" cy="6096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49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0.33333</cdr:x>
      <cdr:y>0.88889</cdr:y>
    </cdr:from>
    <cdr:to>
      <cdr:x>0.35833</cdr:x>
      <cdr:y>0.97778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3048000" y="6096000"/>
          <a:ext cx="228600" cy="609600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>
            <a:alpha val="49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82BA-7EBF-4655-BEEC-01A7E23528C9}" type="datetimeFigureOut">
              <a:rPr lang="en-US" smtClean="0"/>
              <a:t>3/31/2014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E6D71-796D-42A3-A2B9-E23755C6F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9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E6D71-796D-42A3-A2B9-E23755C6F7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E6D71-796D-42A3-A2B9-E23755C6F7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3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450AF-85EB-4EDB-9FAE-CD66BE75700C}" type="datetimeFigureOut">
              <a:rPr lang="en-US" smtClean="0"/>
              <a:pPr/>
              <a:t>3/31/2014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9A3D8-B354-4990-8D0F-DA09CB34D0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niolan_Qu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599" y="152400"/>
            <a:ext cx="6940659" cy="64235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58" y="4876800"/>
            <a:ext cx="6553200" cy="990600"/>
          </a:xfrm>
          <a:solidFill>
            <a:schemeClr val="bg2">
              <a:lumMod val="25000"/>
              <a:alpha val="71000"/>
            </a:schemeClr>
          </a:solidFill>
        </p:spPr>
        <p:txBody>
          <a:bodyPr>
            <a:normAutofit fontScale="70000" lnSpcReduction="20000"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Starting a Breeding Program</a:t>
            </a:r>
          </a:p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and selecting for good traits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5029200" cy="1219199"/>
          </a:xfrm>
          <a:solidFill>
            <a:schemeClr val="bg2">
              <a:lumMod val="25000"/>
              <a:alpha val="62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chemeClr val="bg1"/>
                </a:solidFill>
              </a:rPr>
              <a:t>Breeding Bees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91" y="1151631"/>
            <a:ext cx="916709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Start Virgin</a:t>
            </a:r>
          </a:p>
          <a:p>
            <a:r>
              <a:rPr lang="en-US" sz="1000" b="1" dirty="0" smtClean="0"/>
              <a:t>Daughter</a:t>
            </a:r>
            <a:r>
              <a:rPr lang="en-US" sz="1000" dirty="0" smtClean="0"/>
              <a:t> </a:t>
            </a:r>
            <a:r>
              <a:rPr lang="en-US" sz="1000" b="1" dirty="0" smtClean="0"/>
              <a:t>queens</a:t>
            </a:r>
            <a:r>
              <a:rPr lang="en-US" sz="1000" dirty="0" smtClean="0"/>
              <a:t> in </a:t>
            </a:r>
            <a:r>
              <a:rPr lang="en-US" sz="1000" dirty="0" err="1" smtClean="0"/>
              <a:t>nucs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1000" dirty="0" smtClean="0"/>
              <a:t>12 daughters </a:t>
            </a:r>
          </a:p>
          <a:p>
            <a:r>
              <a:rPr lang="en-US" sz="1000" dirty="0" smtClean="0"/>
              <a:t>X 3 mother queens </a:t>
            </a:r>
          </a:p>
          <a:p>
            <a:r>
              <a:rPr lang="en-US" sz="1000" dirty="0" smtClean="0"/>
              <a:t>= 36  </a:t>
            </a:r>
            <a:r>
              <a:rPr lang="en-US" sz="1000" dirty="0" err="1" smtClean="0"/>
              <a:t>nucs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(allows loss of 6)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82990"/>
            <a:ext cx="853440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Early August                        Mid August              </a:t>
            </a:r>
            <a:r>
              <a:rPr lang="en-US" sz="1000" dirty="0"/>
              <a:t> </a:t>
            </a:r>
            <a:r>
              <a:rPr lang="en-US" sz="1000" dirty="0" smtClean="0"/>
              <a:t> September   	Mid November  		early February                            in March </a:t>
            </a:r>
            <a:endParaRPr lang="en-US" sz="1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66800" y="2428903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31187" y="3725335"/>
            <a:ext cx="85320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Start 30 </a:t>
            </a:r>
            <a:r>
              <a:rPr lang="en-US" sz="1000" dirty="0" err="1" smtClean="0"/>
              <a:t>nucs</a:t>
            </a:r>
            <a:r>
              <a:rPr lang="en-US" sz="1000" dirty="0" smtClean="0"/>
              <a:t> with queens mated in spring</a:t>
            </a:r>
          </a:p>
          <a:p>
            <a:endParaRPr lang="en-US" sz="1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96677" y="2451614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7915" y="2428903"/>
            <a:ext cx="106449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year end measures</a:t>
            </a:r>
            <a:r>
              <a:rPr lang="en-US" sz="1000" dirty="0" smtClean="0"/>
              <a:t>: </a:t>
            </a:r>
          </a:p>
          <a:p>
            <a:pPr marL="228600" indent="-228600">
              <a:buAutoNum type="arabicPeriod"/>
            </a:pPr>
            <a:r>
              <a:rPr lang="en-US" sz="1000" dirty="0" smtClean="0"/>
              <a:t>Colony strength</a:t>
            </a:r>
          </a:p>
          <a:p>
            <a:pPr marL="228600" indent="-228600">
              <a:buAutoNum type="arabicPeriod"/>
            </a:pPr>
            <a:r>
              <a:rPr lang="en-US" sz="1000" dirty="0" err="1" smtClean="0"/>
              <a:t>Varroa</a:t>
            </a:r>
            <a:r>
              <a:rPr lang="en-US" sz="1000" dirty="0" smtClean="0"/>
              <a:t> mite infestation.</a:t>
            </a:r>
          </a:p>
          <a:p>
            <a:pPr marL="228600" indent="-228600">
              <a:buAutoNum type="arabicPeriod"/>
            </a:pPr>
            <a:r>
              <a:rPr lang="en-US" sz="1000" dirty="0" err="1" smtClean="0"/>
              <a:t>Nosema</a:t>
            </a:r>
            <a:r>
              <a:rPr lang="en-US" sz="1000" dirty="0" smtClean="0"/>
              <a:t> load</a:t>
            </a:r>
          </a:p>
          <a:p>
            <a:pPr marL="228600" indent="-228600">
              <a:buAutoNum type="arabicPeriod"/>
            </a:pPr>
            <a:endParaRPr lang="en-US" sz="1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031498" y="3098475"/>
            <a:ext cx="4156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77259" y="1371600"/>
            <a:ext cx="68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@</a:t>
            </a:r>
            <a:r>
              <a:rPr lang="en-US" sz="900" dirty="0"/>
              <a:t>98 days (14 weeks), </a:t>
            </a:r>
            <a:r>
              <a:rPr lang="en-US" sz="900" dirty="0" smtClean="0"/>
              <a:t>4 </a:t>
            </a:r>
            <a:r>
              <a:rPr lang="en-US" sz="900" dirty="0"/>
              <a:t>complete brood </a:t>
            </a:r>
            <a:r>
              <a:rPr lang="en-US" sz="900" dirty="0" smtClean="0"/>
              <a:t>cycles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6030" y="2775370"/>
            <a:ext cx="820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OVERWINTER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7309" y="2381349"/>
            <a:ext cx="916709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Starting measure for rapid spring population buildup</a:t>
            </a:r>
          </a:p>
          <a:p>
            <a:pPr marL="228600" indent="-228600">
              <a:buAutoNum type="arabicPeriod"/>
            </a:pPr>
            <a:r>
              <a:rPr lang="en-US" sz="1000" dirty="0" smtClean="0"/>
              <a:t>Adult bee count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673270" y="3006301"/>
            <a:ext cx="4156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90063" y="2421426"/>
            <a:ext cx="106333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Spring measures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smtClean="0"/>
              <a:t>colony strength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Varroa</a:t>
            </a:r>
            <a:r>
              <a:rPr lang="en-US" sz="1000" dirty="0" smtClean="0"/>
              <a:t> mite infestation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Nosema</a:t>
            </a:r>
            <a:r>
              <a:rPr lang="en-US" sz="1000" dirty="0" smtClean="0"/>
              <a:t> load</a:t>
            </a:r>
          </a:p>
          <a:p>
            <a:endParaRPr lang="en-US" sz="1000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924800" y="3811487"/>
            <a:ext cx="0" cy="4216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62800" y="4233166"/>
            <a:ext cx="161404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SELECT top 10 – 15  breeder queens for grafting and further evaluation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0"/>
            <a:ext cx="8534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TIMELINE: </a:t>
            </a:r>
            <a:r>
              <a:rPr lang="en-US" sz="1400" dirty="0" err="1" smtClean="0"/>
              <a:t>Rosecomb</a:t>
            </a:r>
            <a:r>
              <a:rPr lang="en-US" sz="1400" dirty="0" smtClean="0"/>
              <a:t> Apiaries 2013 Queen Selection Timeline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610878" y="1988934"/>
            <a:ext cx="685799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@ 14 days, mark laying queens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184395" y="3962400"/>
            <a:ext cx="65000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30077" y="2380455"/>
            <a:ext cx="598923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sz="1000" dirty="0" err="1" smtClean="0"/>
              <a:t>Varroa</a:t>
            </a:r>
            <a:r>
              <a:rPr lang="en-US" sz="1000" dirty="0" smtClean="0"/>
              <a:t> mite count</a:t>
            </a:r>
          </a:p>
          <a:p>
            <a:endParaRPr lang="en-US" sz="1000" dirty="0"/>
          </a:p>
          <a:p>
            <a:endParaRPr lang="en-US" sz="1000" dirty="0" smtClean="0"/>
          </a:p>
          <a:p>
            <a:pPr marL="228600" indent="-228600">
              <a:buAutoNum type="arabicPeriod"/>
            </a:pPr>
            <a:endParaRPr lang="en-US" sz="1000" dirty="0" smtClean="0"/>
          </a:p>
          <a:p>
            <a:pPr marL="228600" indent="-228600">
              <a:buAutoNum type="arabicPeriod"/>
            </a:pPr>
            <a:endParaRPr lang="en-US" sz="10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429000" y="3120013"/>
            <a:ext cx="4156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7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odFram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1143000" y="5257800"/>
            <a:ext cx="8001000" cy="8382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Colony Measures: Population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odFram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153400" cy="64633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						</a:t>
            </a:r>
          </a:p>
          <a:p>
            <a:r>
              <a:rPr lang="en-US" dirty="0"/>
              <a:t>Hive </a:t>
            </a:r>
            <a:r>
              <a:rPr lang="en-US" dirty="0" smtClean="0"/>
              <a:t>#_______</a:t>
            </a:r>
            <a:r>
              <a:rPr lang="en-US" dirty="0"/>
              <a:t>	 	</a:t>
            </a:r>
            <a:r>
              <a:rPr lang="en-US" dirty="0" smtClean="0"/>
              <a:t>Date________</a:t>
            </a:r>
            <a:r>
              <a:rPr lang="en-US" dirty="0"/>
              <a:t>		</a:t>
            </a:r>
            <a:r>
              <a:rPr lang="en-US" dirty="0" err="1"/>
              <a:t>Queenright</a:t>
            </a:r>
            <a:r>
              <a:rPr lang="en-US" dirty="0"/>
              <a:t> </a:t>
            </a:r>
            <a:r>
              <a:rPr lang="en-US" dirty="0" smtClean="0"/>
              <a:t>?____</a:t>
            </a:r>
            <a:r>
              <a:rPr lang="en-US" dirty="0"/>
              <a:t>					</a:t>
            </a:r>
          </a:p>
          <a:p>
            <a:r>
              <a:rPr lang="en-US" u="sng" dirty="0"/>
              <a:t>Medium Box</a:t>
            </a:r>
            <a:r>
              <a:rPr lang="en-US" dirty="0"/>
              <a:t>						</a:t>
            </a:r>
          </a:p>
          <a:p>
            <a:r>
              <a:rPr lang="en-US" dirty="0"/>
              <a:t>	</a:t>
            </a:r>
            <a:r>
              <a:rPr lang="en-US" u="sng" dirty="0"/>
              <a:t>adult bees</a:t>
            </a:r>
            <a:r>
              <a:rPr lang="en-US" dirty="0"/>
              <a:t>	</a:t>
            </a:r>
            <a:r>
              <a:rPr lang="en-US" u="sng" dirty="0" smtClean="0"/>
              <a:t> Pupae / Larvae </a:t>
            </a:r>
            <a:r>
              <a:rPr lang="en-US" u="sng" dirty="0"/>
              <a:t>/ </a:t>
            </a:r>
            <a:r>
              <a:rPr lang="en-US" u="sng" dirty="0" smtClean="0"/>
              <a:t>eggs</a:t>
            </a:r>
            <a:r>
              <a:rPr lang="en-US" dirty="0" smtClean="0"/>
              <a:t>    </a:t>
            </a:r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u="sng" dirty="0" err="1" smtClean="0"/>
              <a:t>honey&amp;pollen</a:t>
            </a:r>
            <a:r>
              <a:rPr lang="en-US" dirty="0"/>
              <a:t>							</a:t>
            </a:r>
          </a:p>
          <a:p>
            <a:r>
              <a:rPr lang="en-US" dirty="0"/>
              <a:t># Frames						</a:t>
            </a:r>
          </a:p>
          <a:p>
            <a:r>
              <a:rPr lang="en-US" dirty="0"/>
              <a:t>								</a:t>
            </a:r>
          </a:p>
          <a:p>
            <a:r>
              <a:rPr lang="nl-NL" u="sng" dirty="0" err="1"/>
              <a:t>Deep</a:t>
            </a:r>
            <a:r>
              <a:rPr lang="nl-NL" u="sng" dirty="0"/>
              <a:t> Box</a:t>
            </a:r>
            <a:r>
              <a:rPr lang="nl-NL" dirty="0"/>
              <a:t>						</a:t>
            </a:r>
          </a:p>
          <a:p>
            <a:r>
              <a:rPr lang="nl-NL" dirty="0"/>
              <a:t>	</a:t>
            </a:r>
            <a:r>
              <a:rPr lang="en-US" u="sng" dirty="0"/>
              <a:t> adult bees</a:t>
            </a:r>
            <a:r>
              <a:rPr lang="en-US" dirty="0"/>
              <a:t>	</a:t>
            </a:r>
            <a:r>
              <a:rPr lang="en-US" u="sng" dirty="0"/>
              <a:t> </a:t>
            </a:r>
            <a:r>
              <a:rPr lang="en-US" u="sng" dirty="0" smtClean="0"/>
              <a:t>Pupae / Larvae </a:t>
            </a:r>
            <a:r>
              <a:rPr lang="en-US" u="sng" dirty="0"/>
              <a:t>/ eggs</a:t>
            </a:r>
            <a:r>
              <a:rPr lang="en-US" dirty="0"/>
              <a:t>                   </a:t>
            </a:r>
            <a:r>
              <a:rPr lang="en-US" u="sng" dirty="0" err="1"/>
              <a:t>honey&amp;pollen</a:t>
            </a:r>
            <a:r>
              <a:rPr lang="en-US" u="sng" dirty="0"/>
              <a:t> </a:t>
            </a:r>
            <a:r>
              <a:rPr lang="nl-NL" dirty="0"/>
              <a:t>						</a:t>
            </a:r>
          </a:p>
          <a:p>
            <a:r>
              <a:rPr lang="nl-NL" dirty="0"/>
              <a:t># Frames	</a:t>
            </a:r>
            <a:endParaRPr lang="nl-NL" dirty="0" smtClean="0"/>
          </a:p>
          <a:p>
            <a:endParaRPr lang="nl-NL" dirty="0" smtClean="0"/>
          </a:p>
          <a:p>
            <a:r>
              <a:rPr lang="nl-NL" u="sng" dirty="0" smtClean="0"/>
              <a:t>Honey Supers</a:t>
            </a:r>
          </a:p>
          <a:p>
            <a:r>
              <a:rPr lang="nl-NL" dirty="0" smtClean="0"/>
              <a:t>		</a:t>
            </a:r>
            <a:r>
              <a:rPr lang="nl-NL" u="sng" dirty="0" smtClean="0"/>
              <a:t>Honey		Adult Bees_________________________</a:t>
            </a:r>
          </a:p>
          <a:p>
            <a:endParaRPr lang="nl-NL" dirty="0" smtClean="0"/>
          </a:p>
          <a:p>
            <a:r>
              <a:rPr lang="nl-NL" dirty="0" smtClean="0"/>
              <a:t># Frames</a:t>
            </a:r>
            <a:endParaRPr lang="nl-NL" dirty="0"/>
          </a:p>
          <a:p>
            <a:r>
              <a:rPr lang="nl-NL" dirty="0" smtClean="0"/>
              <a:t>__________________________________________________________________</a:t>
            </a:r>
          </a:p>
          <a:p>
            <a:endParaRPr lang="nl-NL" dirty="0"/>
          </a:p>
          <a:p>
            <a:r>
              <a:rPr lang="nl-NL" dirty="0" smtClean="0"/>
              <a:t>Brood Disease __________    Deformed Wings _________ Pattern  ____________</a:t>
            </a:r>
            <a:r>
              <a:rPr lang="nl-NL" dirty="0"/>
              <a:t>	</a:t>
            </a:r>
            <a:endParaRPr lang="nl-NL" dirty="0" smtClean="0"/>
          </a:p>
          <a:p>
            <a:r>
              <a:rPr lang="nl-NL" dirty="0" smtClean="0"/>
              <a:t>Temperament ________ Runny ___________</a:t>
            </a:r>
            <a:r>
              <a:rPr lang="nl-NL" dirty="0"/>
              <a:t>	</a:t>
            </a:r>
            <a:r>
              <a:rPr lang="nl-NL" dirty="0" smtClean="0"/>
              <a:t>Other _____________________</a:t>
            </a:r>
            <a:endParaRPr lang="nl-NL" dirty="0"/>
          </a:p>
          <a:p>
            <a:r>
              <a:rPr lang="nl-NL" sz="1200" dirty="0" smtClean="0"/>
              <a:t>(ratings: 1 = bad, 2 = OK, 3 = good)</a:t>
            </a:r>
            <a:r>
              <a:rPr lang="nl-NL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29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6-29 at 3.52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0412"/>
            <a:ext cx="4114800" cy="3160700"/>
          </a:xfrm>
          <a:prstGeom prst="rect">
            <a:avLst/>
          </a:prstGeom>
        </p:spPr>
      </p:pic>
      <p:pic>
        <p:nvPicPr>
          <p:cNvPr id="3" name="Picture 2" descr="Screen Shot 2012-06-29 at 3.55.1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66800"/>
            <a:ext cx="4058406" cy="308628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143000" y="5257800"/>
            <a:ext cx="8001000" cy="8382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Colony Measures: Varroa mites and </a:t>
            </a:r>
            <a:r>
              <a:rPr lang="en-US" sz="4400" i="1" dirty="0" err="1" smtClean="0">
                <a:solidFill>
                  <a:schemeClr val="bg1"/>
                </a:solidFill>
              </a:rPr>
              <a:t>Nosema</a:t>
            </a:r>
            <a:r>
              <a:rPr lang="en-US" sz="4400" dirty="0" smtClean="0">
                <a:solidFill>
                  <a:schemeClr val="bg1"/>
                </a:solidFill>
              </a:rPr>
              <a:t> spores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420" y="4267200"/>
            <a:ext cx="886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Sampling fact sheets:     www.beelab.umn.edu           or          www.extension.org/bee_health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09600"/>
            <a:ext cx="6248400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2012 – 2013  Selection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50 </a:t>
            </a:r>
            <a:r>
              <a:rPr lang="en-US" sz="2800" dirty="0" err="1" smtClean="0"/>
              <a:t>nucs</a:t>
            </a:r>
            <a:r>
              <a:rPr lang="en-US" sz="2800" dirty="0"/>
              <a:t> </a:t>
            </a:r>
            <a:r>
              <a:rPr lang="en-US" sz="2800" dirty="0" smtClean="0"/>
              <a:t>with mated queens ( from ~65  </a:t>
            </a:r>
            <a:r>
              <a:rPr lang="en-US" sz="2800" dirty="0" err="1" smtClean="0"/>
              <a:t>nucs</a:t>
            </a:r>
            <a:r>
              <a:rPr lang="en-US" sz="2800" dirty="0" smtClean="0"/>
              <a:t> w/ virgins)</a:t>
            </a:r>
            <a:endParaRPr lang="en-US" sz="2800" dirty="0"/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Culled 15 in July due to slow buildup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14 died before March 2013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2 had re-queen events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19 untreated colonies in March to evaluate</a:t>
            </a:r>
          </a:p>
        </p:txBody>
      </p:sp>
    </p:spTree>
    <p:extLst>
      <p:ext uri="{BB962C8B-B14F-4D97-AF65-F5344CB8AC3E}">
        <p14:creationId xmlns:p14="http://schemas.microsoft.com/office/powerpoint/2010/main" val="36035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259712467"/>
              </p:ext>
            </p:extLst>
          </p:nvPr>
        </p:nvGraphicFramePr>
        <p:xfrm>
          <a:off x="228600" y="152400"/>
          <a:ext cx="86106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5600" y="4572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Colonies with </a:t>
            </a:r>
          </a:p>
          <a:p>
            <a:r>
              <a:rPr lang="en-US" sz="2400" b="1" dirty="0" smtClean="0"/>
              <a:t>2 </a:t>
            </a:r>
            <a:r>
              <a:rPr lang="en-US" sz="2400" b="1" dirty="0" err="1" smtClean="0"/>
              <a:t>Varroa</a:t>
            </a:r>
            <a:r>
              <a:rPr lang="en-US" sz="2400" b="1" dirty="0" smtClean="0"/>
              <a:t> samples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295400" y="5867400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5831114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400" y="5831114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33800" y="5867400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5914571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97102174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5562600" y="6135914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29200" y="6212114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8400" y="6135914"/>
            <a:ext cx="304800" cy="762000"/>
          </a:xfrm>
          <a:prstGeom prst="rect">
            <a:avLst/>
          </a:prstGeom>
          <a:solidFill>
            <a:srgbClr val="00B05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2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6091241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718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01914109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3894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81000" y="0"/>
            <a:ext cx="8229600" cy="17526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Starting a Breeding Program: Money, time,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realistic goals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RoscombLogoNoTex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2234478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1752600"/>
            <a:ext cx="5791200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What do you want?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Are desired traits not currently available?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Adapt to your specific needs and conditions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Regional conditions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Dry summers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Early, short honey flows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Disease pressures</a:t>
            </a:r>
          </a:p>
          <a:p>
            <a:endParaRPr lang="en-US" sz="2400" dirty="0"/>
          </a:p>
          <a:p>
            <a:r>
              <a:rPr lang="en-US" sz="2400" u="sng" dirty="0" smtClean="0"/>
              <a:t>How do you get there?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Budget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Plan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Prioritize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6527351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9781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niolan_Qu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599" y="152400"/>
            <a:ext cx="6940659" cy="64235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058" y="4876800"/>
            <a:ext cx="6553200" cy="990600"/>
          </a:xfrm>
          <a:solidFill>
            <a:schemeClr val="bg2">
              <a:lumMod val="25000"/>
              <a:alpha val="71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The Cloak Board Method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5334000" cy="2133600"/>
          </a:xfrm>
          <a:solidFill>
            <a:schemeClr val="bg2">
              <a:lumMod val="25000"/>
              <a:alpha val="62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chemeClr val="bg1"/>
                </a:solidFill>
              </a:rPr>
              <a:t>Queen Raising: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5" name="Picture 4" descr="RoscombLogoNoTex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648200"/>
            <a:ext cx="1600200" cy="14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osecombapiaries.com/wp-content/uploads/2013/09/100_0857-e1380198412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-25400"/>
            <a:ext cx="5162549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466771" y="0"/>
            <a:ext cx="4677229" cy="1371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Details at RoseCombApiaries.com</a:t>
            </a:r>
          </a:p>
        </p:txBody>
      </p:sp>
    </p:spTree>
    <p:extLst>
      <p:ext uri="{BB962C8B-B14F-4D97-AF65-F5344CB8AC3E}">
        <p14:creationId xmlns:p14="http://schemas.microsoft.com/office/powerpoint/2010/main" val="401078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914400" y="304800"/>
            <a:ext cx="8229600" cy="13716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Cloak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Board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method: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98540"/>
            <a:ext cx="5562600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Setup: </a:t>
            </a:r>
            <a:r>
              <a:rPr lang="en-US" sz="2400" dirty="0" smtClean="0"/>
              <a:t>Make a strong double deep colony, reverse &amp; close entrance, insert cloak board, feed throughout.</a:t>
            </a:r>
          </a:p>
          <a:p>
            <a:endParaRPr lang="en-US" sz="2400" u="sng" dirty="0"/>
          </a:p>
          <a:p>
            <a:r>
              <a:rPr lang="en-US" sz="2400" u="sng" dirty="0" smtClean="0"/>
              <a:t>2 days before grafting</a:t>
            </a:r>
            <a:r>
              <a:rPr lang="en-US" sz="2400" dirty="0" smtClean="0"/>
              <a:t>: 1 frame larvae &amp; pollen to top, cull cells, empty combs or emerging brood in bottom for queen to lay</a:t>
            </a:r>
          </a:p>
          <a:p>
            <a:endParaRPr lang="en-US" sz="2400" dirty="0"/>
          </a:p>
          <a:p>
            <a:r>
              <a:rPr lang="en-US" sz="2400" dirty="0" smtClean="0"/>
              <a:t>1 day before grafting: close cloak, graft the next day</a:t>
            </a:r>
          </a:p>
          <a:p>
            <a:endParaRPr lang="en-US" sz="2400" dirty="0"/>
          </a:p>
          <a:p>
            <a:r>
              <a:rPr lang="en-US" sz="2400" dirty="0" smtClean="0"/>
              <a:t>Next day, graft</a:t>
            </a:r>
          </a:p>
          <a:p>
            <a:endParaRPr lang="en-US" sz="2400" dirty="0"/>
          </a:p>
          <a:p>
            <a:r>
              <a:rPr lang="en-US" sz="2400" dirty="0" smtClean="0"/>
              <a:t>Day 1 after grafting: open cloak</a:t>
            </a:r>
          </a:p>
          <a:p>
            <a:endParaRPr lang="en-US" sz="2400" dirty="0"/>
          </a:p>
          <a:p>
            <a:r>
              <a:rPr lang="en-US" sz="2400" dirty="0" smtClean="0"/>
              <a:t>Day 5 after grafting: removed capped cells to incubator, setup cell builder as before.</a:t>
            </a:r>
          </a:p>
        </p:txBody>
      </p:sp>
      <p:pic>
        <p:nvPicPr>
          <p:cNvPr id="2050" name="Picture 2" descr="http://rosecombapiaries.com/wp-content/uploads/2013/09/100_0857-e1380198412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57" y="1676400"/>
            <a:ext cx="2935215" cy="39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osecombapiaries.com/wp-content/uploads/2012/03/IMG_3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"/>
            <a:ext cx="9154112" cy="68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411214" y="5105400"/>
            <a:ext cx="8229600" cy="13716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Capped queen cells were placed into an incubator on day 5 after grafting.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osecombapiaries.com/wp-content/uploads/2012/04/queen-b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9" y="0"/>
            <a:ext cx="895139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411214" y="5105400"/>
            <a:ext cx="8229600" cy="13716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Cloak board colonies also used as a queen bank. This allowed introduction of virgin queens within a few days of emergence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neLayer_caught_reduced_fli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1530"/>
            <a:ext cx="9144000" cy="5234940"/>
          </a:xfrm>
          <a:prstGeom prst="rect">
            <a:avLst/>
          </a:prstGeom>
        </p:spPr>
      </p:pic>
      <p:pic>
        <p:nvPicPr>
          <p:cNvPr id="3" name="Picture 2" descr="RoscombLogoNoTex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2234478" cy="19812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017527" y="2209800"/>
            <a:ext cx="6052019" cy="9906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RoseCombApiaries.com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609600" y="3962400"/>
            <a:ext cx="8160657" cy="20574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Which queens are the best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?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noProof="0" dirty="0" smtClean="0">
                <a:solidFill>
                  <a:schemeClr val="bg1"/>
                </a:solidFill>
              </a:rPr>
              <a:t>Hard to say without fair comparisons and standard measures.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38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838575"/>
            <a:ext cx="1596292" cy="1245108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438400" y="5638800"/>
            <a:ext cx="6324600" cy="7620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Starting a Breeding Program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38575"/>
            <a:ext cx="14192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osecombapiaries.com/wp-content/uploads/2012/03/Carniolan_Qu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44607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5113020" y="838200"/>
            <a:ext cx="3581400" cy="48768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Start with good stock</a:t>
            </a:r>
          </a:p>
          <a:p>
            <a:pPr algn="r"/>
            <a:endParaRPr lang="en-US" sz="3100" dirty="0" smtClean="0">
              <a:solidFill>
                <a:schemeClr val="bg1"/>
              </a:solidFill>
            </a:endParaRPr>
          </a:p>
          <a:p>
            <a:pPr algn="r"/>
            <a:r>
              <a:rPr lang="en-US" sz="3100" dirty="0" smtClean="0">
                <a:solidFill>
                  <a:schemeClr val="bg1"/>
                </a:solidFill>
              </a:rPr>
              <a:t>II VSH breeder queens</a:t>
            </a:r>
          </a:p>
          <a:p>
            <a:pPr marL="0" indent="0" algn="r">
              <a:buNone/>
            </a:pPr>
            <a:r>
              <a:rPr lang="en-US" sz="3100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3100" dirty="0" smtClean="0">
                <a:solidFill>
                  <a:schemeClr val="bg1"/>
                </a:solidFill>
              </a:rPr>
              <a:t>II </a:t>
            </a:r>
            <a:r>
              <a:rPr lang="en-US" sz="3100" dirty="0" err="1" smtClean="0">
                <a:solidFill>
                  <a:schemeClr val="bg1"/>
                </a:solidFill>
              </a:rPr>
              <a:t>Carniolans</a:t>
            </a:r>
            <a:r>
              <a:rPr lang="en-US" sz="3100" dirty="0" smtClean="0">
                <a:solidFill>
                  <a:schemeClr val="bg1"/>
                </a:solidFill>
              </a:rPr>
              <a:t> from Glenn Apiaries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osecombapiaries.com/wp-content/uploads/2012/03/Carniolan_Qu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44607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5113020" y="304800"/>
            <a:ext cx="3581400" cy="60960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dirty="0" smtClean="0">
                <a:solidFill>
                  <a:schemeClr val="bg1"/>
                </a:solidFill>
              </a:rPr>
              <a:t>Influence the local population</a:t>
            </a:r>
          </a:p>
          <a:p>
            <a:pPr algn="r"/>
            <a:endParaRPr lang="en-US" sz="4400" dirty="0" smtClean="0">
              <a:solidFill>
                <a:schemeClr val="bg1"/>
              </a:solidFill>
            </a:endParaRPr>
          </a:p>
          <a:p>
            <a:pPr algn="r"/>
            <a:r>
              <a:rPr lang="en-US" sz="3100" dirty="0" smtClean="0">
                <a:solidFill>
                  <a:schemeClr val="bg1"/>
                </a:solidFill>
              </a:rPr>
              <a:t>4 years using II breeder queens, daughters open mated</a:t>
            </a:r>
          </a:p>
          <a:p>
            <a:pPr algn="r"/>
            <a:endParaRPr lang="en-US" sz="3100" dirty="0" smtClean="0">
              <a:solidFill>
                <a:schemeClr val="bg1"/>
              </a:solidFill>
            </a:endParaRPr>
          </a:p>
          <a:p>
            <a:pPr algn="r"/>
            <a:r>
              <a:rPr lang="en-US" sz="3100" dirty="0" smtClean="0">
                <a:solidFill>
                  <a:schemeClr val="bg1"/>
                </a:solidFill>
              </a:rPr>
              <a:t>Distribute daughters locally</a:t>
            </a:r>
            <a:endParaRPr lang="en-US" sz="3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0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Colon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2743200" y="5334000"/>
            <a:ext cx="6400800" cy="9144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 a comparison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Colon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2438400" y="609600"/>
            <a:ext cx="6690360" cy="15240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Variation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aseline="0" dirty="0" smtClean="0">
                <a:solidFill>
                  <a:schemeClr val="bg1"/>
                </a:solidFill>
              </a:rPr>
              <a:t>Used 1 location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 in equal size colonies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Give each an equal chance to succeed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Colon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  <p:sp>
        <p:nvSpPr>
          <p:cNvPr id="2" name="Subtitle 2"/>
          <p:cNvSpPr txBox="1">
            <a:spLocks/>
          </p:cNvSpPr>
          <p:nvPr/>
        </p:nvSpPr>
        <p:spPr>
          <a:xfrm>
            <a:off x="9659" y="762000"/>
            <a:ext cx="3266941" cy="5486400"/>
          </a:xfrm>
          <a:prstGeom prst="rect">
            <a:avLst/>
          </a:prstGeom>
          <a:solidFill>
            <a:schemeClr val="bg2">
              <a:lumMod val="25000"/>
              <a:alpha val="71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Equal size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nucs</a:t>
            </a:r>
            <a:endParaRPr lang="en-US" sz="2400" dirty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@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14 days, mark her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@35 days, emerging bees from new queen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@56 days, foraging age bees should be from new queen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@98 days (14 weeks), 2 complete brood cycles after 56 days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@14 weeks after start, make comparisons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545</Words>
  <Application>Microsoft Office PowerPoint</Application>
  <PresentationFormat>On-screen Show (4:3)</PresentationFormat>
  <Paragraphs>138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Breeding Bees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Queen Raising: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Breeding Bees</dc:title>
  <dc:creator>Michael Wilson</dc:creator>
  <cp:lastModifiedBy>michaelwilson</cp:lastModifiedBy>
  <cp:revision>57</cp:revision>
  <dcterms:created xsi:type="dcterms:W3CDTF">2012-06-28T17:16:15Z</dcterms:created>
  <dcterms:modified xsi:type="dcterms:W3CDTF">2014-03-31T17:45:15Z</dcterms:modified>
</cp:coreProperties>
</file>