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0.jpg" ContentType="image/gif"/>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handoutMasterIdLst>
    <p:handoutMasterId r:id="rId39"/>
  </p:handoutMasterIdLst>
  <p:sldIdLst>
    <p:sldId id="256" r:id="rId5"/>
    <p:sldId id="257" r:id="rId6"/>
    <p:sldId id="258" r:id="rId7"/>
    <p:sldId id="259" r:id="rId8"/>
    <p:sldId id="261" r:id="rId9"/>
    <p:sldId id="262" r:id="rId10"/>
    <p:sldId id="274" r:id="rId11"/>
    <p:sldId id="275" r:id="rId12"/>
    <p:sldId id="263" r:id="rId13"/>
    <p:sldId id="270" r:id="rId14"/>
    <p:sldId id="273" r:id="rId15"/>
    <p:sldId id="276" r:id="rId16"/>
    <p:sldId id="277" r:id="rId17"/>
    <p:sldId id="294" r:id="rId18"/>
    <p:sldId id="288" r:id="rId19"/>
    <p:sldId id="280" r:id="rId20"/>
    <p:sldId id="278" r:id="rId21"/>
    <p:sldId id="279" r:id="rId22"/>
    <p:sldId id="281" r:id="rId23"/>
    <p:sldId id="282" r:id="rId24"/>
    <p:sldId id="293" r:id="rId25"/>
    <p:sldId id="283" r:id="rId26"/>
    <p:sldId id="284" r:id="rId27"/>
    <p:sldId id="285" r:id="rId28"/>
    <p:sldId id="286" r:id="rId29"/>
    <p:sldId id="289" r:id="rId30"/>
    <p:sldId id="295" r:id="rId31"/>
    <p:sldId id="264" r:id="rId32"/>
    <p:sldId id="265" r:id="rId33"/>
    <p:sldId id="266" r:id="rId34"/>
    <p:sldId id="267" r:id="rId35"/>
    <p:sldId id="268" r:id="rId36"/>
    <p:sldId id="290" r:id="rId37"/>
    <p:sldId id="287" r:id="rId38"/>
  </p:sldIdLst>
  <p:sldSz cx="9144000" cy="6858000" type="screen4x3"/>
  <p:notesSz cx="7010400" cy="92964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Roy" initials="SR" lastIdx="7" clrIdx="0">
    <p:extLst>
      <p:ext uri="{19B8F6BF-5375-455C-9EA6-DF929625EA0E}">
        <p15:presenceInfo xmlns:p15="http://schemas.microsoft.com/office/powerpoint/2012/main" userId="S::shroy@uvm.edu::d85623c9-4cb9-4a89-afc1-d61bb3fb5b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7CF"/>
    <a:srgbClr val="EF8F6D"/>
    <a:srgbClr val="F9D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8"/>
    <p:restoredTop sz="94709"/>
  </p:normalViewPr>
  <p:slideViewPr>
    <p:cSldViewPr>
      <p:cViewPr>
        <p:scale>
          <a:sx n="96" d="100"/>
          <a:sy n="96" d="100"/>
        </p:scale>
        <p:origin x="688" y="368"/>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183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1213C8-4454-4063-813B-6A7270684BC5}" type="datetimeFigureOut">
              <a:rPr lang="en-US" smtClean="0"/>
              <a:t>9/22/24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2DDE9A5-9E52-44E0-A310-14C30E6150A6}" type="slidenum">
              <a:rPr lang="en-US" smtClean="0"/>
              <a:t>‹#›</a:t>
            </a:fld>
            <a:endParaRPr lang="en-US"/>
          </a:p>
        </p:txBody>
      </p:sp>
    </p:spTree>
    <p:extLst>
      <p:ext uri="{BB962C8B-B14F-4D97-AF65-F5344CB8AC3E}">
        <p14:creationId xmlns:p14="http://schemas.microsoft.com/office/powerpoint/2010/main" val="36139081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695DEE-F268-411A-A641-27D32E8865C0}" type="datetimeFigureOut">
              <a:rPr lang="en-US" smtClean="0"/>
              <a:t>9/22/24</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BF1E2E1A-920E-4768-963C-D0ADC8350044}"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63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95DEE-F268-411A-A641-27D32E8865C0}" type="datetimeFigureOut">
              <a:rPr lang="en-US" smtClean="0"/>
              <a:t>9/22/24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E2E1A-920E-4768-963C-D0ADC8350044}" type="slidenum">
              <a:rPr lang="en-US" smtClean="0"/>
              <a:t>‹#›</a:t>
            </a:fld>
            <a:endParaRPr lang="en-US"/>
          </a:p>
        </p:txBody>
      </p:sp>
    </p:spTree>
    <p:extLst>
      <p:ext uri="{BB962C8B-B14F-4D97-AF65-F5344CB8AC3E}">
        <p14:creationId xmlns:p14="http://schemas.microsoft.com/office/powerpoint/2010/main" val="416923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95DEE-F268-411A-A641-27D32E8865C0}" type="datetimeFigureOut">
              <a:rPr lang="en-US" smtClean="0"/>
              <a:t>9/22/24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E2E1A-920E-4768-963C-D0ADC8350044}"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565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39695DEE-F268-411A-A641-27D32E8865C0}" type="datetimeFigureOut">
              <a:rPr lang="en-US" smtClean="0"/>
              <a:t>9/22/24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E2E1A-920E-4768-963C-D0ADC8350044}"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374508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95DEE-F268-411A-A641-27D32E8865C0}" type="datetimeFigureOut">
              <a:rPr lang="en-US" smtClean="0"/>
              <a:t>9/22/24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E2E1A-920E-4768-963C-D0ADC835004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723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695DEE-F268-411A-A641-27D32E8865C0}" type="datetimeFigureOut">
              <a:rPr lang="en-US" smtClean="0"/>
              <a:t>9/22/24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E2E1A-920E-4768-963C-D0ADC8350044}"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04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695DEE-F268-411A-A641-27D32E8865C0}" type="datetimeFigureOut">
              <a:rPr lang="en-US" smtClean="0"/>
              <a:t>9/22/24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E2E1A-920E-4768-963C-D0ADC835004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4052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695DEE-F268-411A-A641-27D32E8865C0}" type="datetimeFigureOut">
              <a:rPr lang="en-US" smtClean="0"/>
              <a:t>9/22/24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1E2E1A-920E-4768-963C-D0ADC8350044}" type="slidenum">
              <a:rPr lang="en-US" smtClean="0"/>
              <a:t>‹#›</a:t>
            </a:fld>
            <a:endParaRPr lang="en-US"/>
          </a:p>
        </p:txBody>
      </p:sp>
    </p:spTree>
    <p:extLst>
      <p:ext uri="{BB962C8B-B14F-4D97-AF65-F5344CB8AC3E}">
        <p14:creationId xmlns:p14="http://schemas.microsoft.com/office/powerpoint/2010/main" val="404172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695DEE-F268-411A-A641-27D32E8865C0}" type="datetimeFigureOut">
              <a:rPr lang="en-US" smtClean="0"/>
              <a:t>9/22/24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1E2E1A-920E-4768-963C-D0ADC8350044}" type="slidenum">
              <a:rPr lang="en-US" smtClean="0"/>
              <a:t>‹#›</a:t>
            </a:fld>
            <a:endParaRPr lang="en-US"/>
          </a:p>
        </p:txBody>
      </p:sp>
    </p:spTree>
    <p:extLst>
      <p:ext uri="{BB962C8B-B14F-4D97-AF65-F5344CB8AC3E}">
        <p14:creationId xmlns:p14="http://schemas.microsoft.com/office/powerpoint/2010/main" val="79484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95DEE-F268-411A-A641-27D32E8865C0}" type="datetimeFigureOut">
              <a:rPr lang="en-US" smtClean="0"/>
              <a:t>9/22/24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1E2E1A-920E-4768-963C-D0ADC8350044}" type="slidenum">
              <a:rPr lang="en-US" smtClean="0"/>
              <a:t>‹#›</a:t>
            </a:fld>
            <a:endParaRPr lang="en-US"/>
          </a:p>
        </p:txBody>
      </p:sp>
    </p:spTree>
    <p:extLst>
      <p:ext uri="{BB962C8B-B14F-4D97-AF65-F5344CB8AC3E}">
        <p14:creationId xmlns:p14="http://schemas.microsoft.com/office/powerpoint/2010/main" val="368038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695DEE-F268-411A-A641-27D32E8865C0}" type="datetimeFigureOut">
              <a:rPr lang="en-US" smtClean="0"/>
              <a:t>9/22/24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E2E1A-920E-4768-963C-D0ADC8350044}"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437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39695DEE-F268-411A-A641-27D32E8865C0}" type="datetimeFigureOut">
              <a:rPr lang="en-US" smtClean="0"/>
              <a:t>9/22/24</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BF1E2E1A-920E-4768-963C-D0ADC8350044}"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580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Haga clic para editar el estilo del título principal</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9695DEE-F268-411A-A641-27D32E8865C0}" type="datetimeFigureOut">
              <a:rPr lang="en-US" smtClean="0"/>
              <a:t>9/22/24</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F1E2E1A-920E-4768-963C-D0ADC8350044}" type="slidenum">
              <a:rPr lang="en-US" smtClean="0"/>
              <a:t>‹#›</a:t>
            </a:fld>
            <a:endParaRPr lang="en-US"/>
          </a:p>
        </p:txBody>
      </p:sp>
    </p:spTree>
    <p:extLst>
      <p:ext uri="{BB962C8B-B14F-4D97-AF65-F5344CB8AC3E}">
        <p14:creationId xmlns:p14="http://schemas.microsoft.com/office/powerpoint/2010/main" val="145036367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762000"/>
            <a:ext cx="4876800" cy="838200"/>
          </a:xfrm>
        </p:spPr>
        <p:txBody>
          <a:bodyPr>
            <a:normAutofit fontScale="90000"/>
          </a:bodyPr>
          <a:lstStyle/>
          <a:p>
            <a:r>
              <a:rPr lang="es-ES_tradnl" sz="4400"/>
              <a:t>SEGURIDAD DEL TRACTOR</a:t>
            </a:r>
            <a:endParaRPr lang="es-ES_tradnl"/>
          </a:p>
        </p:txBody>
      </p:sp>
      <p:sp>
        <p:nvSpPr>
          <p:cNvPr id="3" name="Subtitle 2"/>
          <p:cNvSpPr>
            <a:spLocks noGrp="1"/>
          </p:cNvSpPr>
          <p:nvPr>
            <p:ph type="subTitle" idx="1"/>
          </p:nvPr>
        </p:nvSpPr>
        <p:spPr>
          <a:xfrm>
            <a:off x="4343400" y="1582615"/>
            <a:ext cx="4630615" cy="606426"/>
          </a:xfrm>
        </p:spPr>
        <p:txBody>
          <a:bodyPr>
            <a:normAutofit fontScale="47500" lnSpcReduction="20000"/>
          </a:bodyPr>
          <a:lstStyle/>
          <a:p>
            <a:r>
              <a:rPr lang="es-ES_tradnl" sz="2800"/>
              <a:t>Adaptado de la Universidad Estatal de Oregón</a:t>
            </a:r>
            <a:endParaRPr lang="es-ES_tradnl" sz="2800">
              <a:solidFill>
                <a:schemeClr val="tx1"/>
              </a:solidFill>
            </a:endParaRPr>
          </a:p>
        </p:txBody>
      </p:sp>
      <p:pic>
        <p:nvPicPr>
          <p:cNvPr id="6" name="Picture 5">
            <a:extLst>
              <a:ext uri="{FF2B5EF4-FFF2-40B4-BE49-F238E27FC236}">
                <a16:creationId xmlns:a16="http://schemas.microsoft.com/office/drawing/2014/main" id="{7039D88F-7F70-4A48-99EC-78CB8E803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599"/>
            <a:ext cx="3048000" cy="1119673"/>
          </a:xfrm>
          <a:prstGeom prst="rect">
            <a:avLst/>
          </a:prstGeom>
        </p:spPr>
      </p:pic>
      <p:pic>
        <p:nvPicPr>
          <p:cNvPr id="16" name="Picture 15">
            <a:extLst>
              <a:ext uri="{FF2B5EF4-FFF2-40B4-BE49-F238E27FC236}">
                <a16:creationId xmlns:a16="http://schemas.microsoft.com/office/drawing/2014/main" id="{091061DC-FFCD-844D-9735-C3AD8A787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75" y="2862715"/>
            <a:ext cx="5234952" cy="3259015"/>
          </a:xfrm>
          <a:prstGeom prst="rect">
            <a:avLst/>
          </a:prstGeom>
        </p:spPr>
      </p:pic>
    </p:spTree>
    <p:extLst>
      <p:ext uri="{BB962C8B-B14F-4D97-AF65-F5344CB8AC3E}">
        <p14:creationId xmlns:p14="http://schemas.microsoft.com/office/powerpoint/2010/main" val="827663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5192A63-672E-EF64-5372-274211348987}"/>
              </a:ext>
            </a:extLst>
          </p:cNvPr>
          <p:cNvGraphicFramePr>
            <a:graphicFrameLocks noGrp="1"/>
          </p:cNvGraphicFramePr>
          <p:nvPr>
            <p:extLst>
              <p:ext uri="{D42A27DB-BD31-4B8C-83A1-F6EECF244321}">
                <p14:modId xmlns:p14="http://schemas.microsoft.com/office/powerpoint/2010/main" val="1265456353"/>
              </p:ext>
            </p:extLst>
          </p:nvPr>
        </p:nvGraphicFramePr>
        <p:xfrm>
          <a:off x="152400" y="3505200"/>
          <a:ext cx="4206998" cy="1911800"/>
        </p:xfrm>
        <a:graphic>
          <a:graphicData uri="http://schemas.openxmlformats.org/drawingml/2006/table">
            <a:tbl>
              <a:tblPr firstRow="1" firstCol="1" bandRow="1">
                <a:tableStyleId>{2D5ABB26-0587-4C30-8999-92F81FD0307C}</a:tableStyleId>
              </a:tblPr>
              <a:tblGrid>
                <a:gridCol w="4206998">
                  <a:extLst>
                    <a:ext uri="{9D8B030D-6E8A-4147-A177-3AD203B41FA5}">
                      <a16:colId xmlns:a16="http://schemas.microsoft.com/office/drawing/2014/main" val="285646466"/>
                    </a:ext>
                  </a:extLst>
                </a:gridCol>
              </a:tblGrid>
              <a:tr h="0">
                <a:tc>
                  <a:txBody>
                    <a:bodyPr/>
                    <a:lstStyle/>
                    <a:p>
                      <a:pPr marL="0" marR="0">
                        <a:lnSpc>
                          <a:spcPct val="115000"/>
                        </a:lnSpc>
                        <a:spcBef>
                          <a:spcPts val="0"/>
                        </a:spcBef>
                        <a:spcAft>
                          <a:spcPts val="0"/>
                        </a:spcAft>
                      </a:pPr>
                      <a:r>
                        <a:rPr lang="es-ES" sz="1050" kern="100" dirty="0">
                          <a:effectLst/>
                        </a:rPr>
                        <a:t>1. Estructura de protección contra la rodadura o el vuelco (</a:t>
                      </a:r>
                      <a:r>
                        <a:rPr lang="es-ES" sz="1050" kern="100" dirty="0" err="1">
                          <a:effectLst/>
                        </a:rPr>
                        <a:t>RoPS</a:t>
                      </a:r>
                      <a:r>
                        <a:rPr lang="es-ES" sz="1050" kern="100" dirty="0">
                          <a:effectLst/>
                        </a:rPr>
                        <a:t>)</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0984576"/>
                  </a:ext>
                </a:extLst>
              </a:tr>
              <a:tr h="0">
                <a:tc>
                  <a:txBody>
                    <a:bodyPr/>
                    <a:lstStyle/>
                    <a:p>
                      <a:pPr marL="0" marR="0">
                        <a:lnSpc>
                          <a:spcPct val="115000"/>
                        </a:lnSpc>
                        <a:spcBef>
                          <a:spcPts val="0"/>
                        </a:spcBef>
                        <a:spcAft>
                          <a:spcPts val="0"/>
                        </a:spcAft>
                      </a:pPr>
                      <a:r>
                        <a:rPr lang="es-ES" sz="1050" kern="100">
                          <a:effectLst/>
                        </a:rPr>
                        <a:t>2. Luz amarilla intermitente para remolcar en carretera</a:t>
                      </a:r>
                      <a:endParaRPr lang="en-US" sz="105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8397099"/>
                  </a:ext>
                </a:extLst>
              </a:tr>
              <a:tr h="0">
                <a:tc>
                  <a:txBody>
                    <a:bodyPr/>
                    <a:lstStyle/>
                    <a:p>
                      <a:pPr marL="0" marR="0">
                        <a:lnSpc>
                          <a:spcPct val="115000"/>
                        </a:lnSpc>
                        <a:spcBef>
                          <a:spcPts val="0"/>
                        </a:spcBef>
                        <a:spcAft>
                          <a:spcPts val="0"/>
                        </a:spcAft>
                      </a:pPr>
                      <a:r>
                        <a:rPr lang="es-ES" sz="1050" kern="100" dirty="0">
                          <a:effectLst/>
                        </a:rPr>
                        <a:t>3. Luces traseras y de trabajo</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5821693"/>
                  </a:ext>
                </a:extLst>
              </a:tr>
              <a:tr h="0">
                <a:tc>
                  <a:txBody>
                    <a:bodyPr/>
                    <a:lstStyle/>
                    <a:p>
                      <a:pPr marL="0" marR="0">
                        <a:lnSpc>
                          <a:spcPct val="115000"/>
                        </a:lnSpc>
                        <a:spcBef>
                          <a:spcPts val="0"/>
                        </a:spcBef>
                        <a:spcAft>
                          <a:spcPts val="0"/>
                        </a:spcAft>
                      </a:pPr>
                      <a:r>
                        <a:rPr lang="es-ES" sz="1050" kern="100" dirty="0">
                          <a:effectLst/>
                        </a:rPr>
                        <a:t>4. Protectores </a:t>
                      </a:r>
                      <a:r>
                        <a:rPr lang="es-ES" sz="1050" kern="100" dirty="0" err="1">
                          <a:effectLst/>
                        </a:rPr>
                        <a:t>antibarro</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6629657"/>
                  </a:ext>
                </a:extLst>
              </a:tr>
              <a:tr h="0">
                <a:tc>
                  <a:txBody>
                    <a:bodyPr/>
                    <a:lstStyle/>
                    <a:p>
                      <a:pPr marL="0" marR="0">
                        <a:lnSpc>
                          <a:spcPct val="115000"/>
                        </a:lnSpc>
                        <a:spcBef>
                          <a:spcPts val="0"/>
                        </a:spcBef>
                        <a:spcAft>
                          <a:spcPts val="0"/>
                        </a:spcAft>
                      </a:pPr>
                      <a:r>
                        <a:rPr lang="es-ES" sz="1050" kern="100" dirty="0">
                          <a:effectLst/>
                        </a:rPr>
                        <a:t>5. Luces laterales</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3093883"/>
                  </a:ext>
                </a:extLst>
              </a:tr>
              <a:tr h="0">
                <a:tc>
                  <a:txBody>
                    <a:bodyPr/>
                    <a:lstStyle/>
                    <a:p>
                      <a:pPr marL="0" marR="0">
                        <a:lnSpc>
                          <a:spcPct val="115000"/>
                        </a:lnSpc>
                        <a:spcBef>
                          <a:spcPts val="0"/>
                        </a:spcBef>
                        <a:spcAft>
                          <a:spcPts val="0"/>
                        </a:spcAft>
                      </a:pPr>
                      <a:r>
                        <a:rPr lang="es-ES" sz="1050" kern="100" dirty="0">
                          <a:effectLst/>
                        </a:rPr>
                        <a:t>6. Cinturón de seguridad</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4891618"/>
                  </a:ext>
                </a:extLst>
              </a:tr>
              <a:tr h="0">
                <a:tc>
                  <a:txBody>
                    <a:bodyPr/>
                    <a:lstStyle/>
                    <a:p>
                      <a:pPr marL="0" marR="0">
                        <a:lnSpc>
                          <a:spcPct val="115000"/>
                        </a:lnSpc>
                        <a:spcBef>
                          <a:spcPts val="0"/>
                        </a:spcBef>
                        <a:spcAft>
                          <a:spcPts val="0"/>
                        </a:spcAft>
                      </a:pPr>
                      <a:r>
                        <a:rPr lang="es-ES" sz="1050" kern="100" dirty="0">
                          <a:effectLst/>
                        </a:rPr>
                        <a:t>7. Asiento con diseño de postura</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7283614"/>
                  </a:ext>
                </a:extLst>
              </a:tr>
              <a:tr h="0">
                <a:tc>
                  <a:txBody>
                    <a:bodyPr/>
                    <a:lstStyle/>
                    <a:p>
                      <a:pPr marL="0" marR="0">
                        <a:lnSpc>
                          <a:spcPct val="115000"/>
                        </a:lnSpc>
                        <a:spcBef>
                          <a:spcPts val="0"/>
                        </a:spcBef>
                        <a:spcAft>
                          <a:spcPts val="0"/>
                        </a:spcAft>
                      </a:pPr>
                      <a:r>
                        <a:rPr lang="es-ES" sz="1050" kern="100">
                          <a:effectLst/>
                        </a:rPr>
                        <a:t>8. Dirección asistida de control manual</a:t>
                      </a:r>
                      <a:endParaRPr lang="en-US" sz="105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1436237"/>
                  </a:ext>
                </a:extLst>
              </a:tr>
              <a:tr h="0">
                <a:tc>
                  <a:txBody>
                    <a:bodyPr/>
                    <a:lstStyle/>
                    <a:p>
                      <a:pPr marL="0" marR="0">
                        <a:lnSpc>
                          <a:spcPct val="115000"/>
                        </a:lnSpc>
                        <a:spcBef>
                          <a:spcPts val="0"/>
                        </a:spcBef>
                        <a:spcAft>
                          <a:spcPts val="0"/>
                        </a:spcAft>
                      </a:pPr>
                      <a:r>
                        <a:rPr lang="es-ES" sz="1050" kern="100">
                          <a:effectLst/>
                        </a:rPr>
                        <a:t>9. Máxima visibilidad</a:t>
                      </a:r>
                      <a:endParaRPr lang="en-US" sz="105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194451"/>
                  </a:ext>
                </a:extLst>
              </a:tr>
              <a:tr h="0">
                <a:tc>
                  <a:txBody>
                    <a:bodyPr/>
                    <a:lstStyle/>
                    <a:p>
                      <a:pPr marL="0" marR="0">
                        <a:lnSpc>
                          <a:spcPct val="115000"/>
                        </a:lnSpc>
                        <a:spcBef>
                          <a:spcPts val="0"/>
                        </a:spcBef>
                        <a:spcAft>
                          <a:spcPts val="0"/>
                        </a:spcAft>
                      </a:pPr>
                      <a:r>
                        <a:rPr lang="es-ES" sz="1050" kern="100">
                          <a:effectLst/>
                        </a:rPr>
                        <a:t>10. Placas de advertencia de peligro</a:t>
                      </a:r>
                      <a:endParaRPr lang="en-US" sz="105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4377130"/>
                  </a:ext>
                </a:extLst>
              </a:tr>
              <a:tr h="0">
                <a:tc>
                  <a:txBody>
                    <a:bodyPr/>
                    <a:lstStyle/>
                    <a:p>
                      <a:pPr marL="0" marR="0">
                        <a:lnSpc>
                          <a:spcPct val="115000"/>
                        </a:lnSpc>
                        <a:spcBef>
                          <a:spcPts val="0"/>
                        </a:spcBef>
                        <a:spcAft>
                          <a:spcPts val="0"/>
                        </a:spcAft>
                      </a:pPr>
                      <a:r>
                        <a:rPr lang="es-ES" sz="1050" kern="100" dirty="0">
                          <a:effectLst/>
                        </a:rPr>
                        <a:t>11. Poder hidráulico para levantar cargas pesadas</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310607"/>
                  </a:ext>
                </a:extLst>
              </a:tr>
            </a:tbl>
          </a:graphicData>
        </a:graphic>
      </p:graphicFrame>
      <p:graphicFrame>
        <p:nvGraphicFramePr>
          <p:cNvPr id="5" name="Table 4">
            <a:extLst>
              <a:ext uri="{FF2B5EF4-FFF2-40B4-BE49-F238E27FC236}">
                <a16:creationId xmlns:a16="http://schemas.microsoft.com/office/drawing/2014/main" id="{2290DF45-438E-D0CC-C993-04D46FB17E6B}"/>
              </a:ext>
            </a:extLst>
          </p:cNvPr>
          <p:cNvGraphicFramePr>
            <a:graphicFrameLocks noGrp="1"/>
          </p:cNvGraphicFramePr>
          <p:nvPr>
            <p:extLst>
              <p:ext uri="{D42A27DB-BD31-4B8C-83A1-F6EECF244321}">
                <p14:modId xmlns:p14="http://schemas.microsoft.com/office/powerpoint/2010/main" val="3053506958"/>
              </p:ext>
            </p:extLst>
          </p:nvPr>
        </p:nvGraphicFramePr>
        <p:xfrm>
          <a:off x="4548271" y="3515037"/>
          <a:ext cx="4595729" cy="1911800"/>
        </p:xfrm>
        <a:graphic>
          <a:graphicData uri="http://schemas.openxmlformats.org/drawingml/2006/table">
            <a:tbl>
              <a:tblPr firstRow="1" firstCol="1" bandRow="1">
                <a:tableStyleId>{2D5ABB26-0587-4C30-8999-92F81FD0307C}</a:tableStyleId>
              </a:tblPr>
              <a:tblGrid>
                <a:gridCol w="4595729">
                  <a:extLst>
                    <a:ext uri="{9D8B030D-6E8A-4147-A177-3AD203B41FA5}">
                      <a16:colId xmlns:a16="http://schemas.microsoft.com/office/drawing/2014/main" val="4188605265"/>
                    </a:ext>
                  </a:extLst>
                </a:gridCol>
              </a:tblGrid>
              <a:tr h="0">
                <a:tc>
                  <a:txBody>
                    <a:bodyPr/>
                    <a:lstStyle/>
                    <a:p>
                      <a:pPr marL="0" marR="0">
                        <a:lnSpc>
                          <a:spcPct val="115000"/>
                        </a:lnSpc>
                        <a:spcBef>
                          <a:spcPts val="0"/>
                        </a:spcBef>
                        <a:spcAft>
                          <a:spcPts val="0"/>
                        </a:spcAft>
                      </a:pPr>
                      <a:r>
                        <a:rPr lang="es-ES" sz="1050" kern="100">
                          <a:effectLst/>
                        </a:rPr>
                        <a:t>12. Enganche de tres puntos para evitar el vuelco hacia atrás</a:t>
                      </a:r>
                      <a:endParaRPr lang="en-US" sz="105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453254"/>
                  </a:ext>
                </a:extLst>
              </a:tr>
              <a:tr h="0">
                <a:tc>
                  <a:txBody>
                    <a:bodyPr/>
                    <a:lstStyle/>
                    <a:p>
                      <a:pPr marL="0" marR="0">
                        <a:lnSpc>
                          <a:spcPct val="115000"/>
                        </a:lnSpc>
                        <a:spcBef>
                          <a:spcPts val="0"/>
                        </a:spcBef>
                        <a:spcAft>
                          <a:spcPts val="0"/>
                        </a:spcAft>
                      </a:pPr>
                      <a:r>
                        <a:rPr lang="es-ES" sz="1050" kern="100" dirty="0">
                          <a:effectLst/>
                        </a:rPr>
                        <a:t>13. Barra de tracción situada en posición baja para minimizar el vuelco hacia atrás</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1750157"/>
                  </a:ext>
                </a:extLst>
              </a:tr>
              <a:tr h="0">
                <a:tc>
                  <a:txBody>
                    <a:bodyPr/>
                    <a:lstStyle/>
                    <a:p>
                      <a:pPr marL="0" marR="0">
                        <a:lnSpc>
                          <a:spcPct val="115000"/>
                        </a:lnSpc>
                        <a:spcBef>
                          <a:spcPts val="0"/>
                        </a:spcBef>
                        <a:spcAft>
                          <a:spcPts val="0"/>
                        </a:spcAft>
                      </a:pPr>
                      <a:r>
                        <a:rPr lang="es-ES" sz="1050" kern="100" dirty="0">
                          <a:effectLst/>
                        </a:rPr>
                        <a:t>14. Tapa protectora del eje de la toma de fuerza (TDF)</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9802619"/>
                  </a:ext>
                </a:extLst>
              </a:tr>
              <a:tr h="0">
                <a:tc>
                  <a:txBody>
                    <a:bodyPr/>
                    <a:lstStyle/>
                    <a:p>
                      <a:pPr marL="0" marR="0" algn="just">
                        <a:lnSpc>
                          <a:spcPct val="115000"/>
                        </a:lnSpc>
                        <a:spcBef>
                          <a:spcPts val="0"/>
                        </a:spcBef>
                        <a:spcAft>
                          <a:spcPts val="0"/>
                        </a:spcAft>
                        <a:tabLst>
                          <a:tab pos="617855" algn="l"/>
                        </a:tabLst>
                      </a:pPr>
                      <a:r>
                        <a:rPr lang="es-ES" sz="1050" kern="100">
                          <a:effectLst/>
                        </a:rPr>
                        <a:t>15. Escudo de la TDF</a:t>
                      </a:r>
                      <a:endParaRPr lang="en-US" sz="105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6334997"/>
                  </a:ext>
                </a:extLst>
              </a:tr>
              <a:tr h="0">
                <a:tc>
                  <a:txBody>
                    <a:bodyPr/>
                    <a:lstStyle/>
                    <a:p>
                      <a:pPr marL="0" marR="0">
                        <a:lnSpc>
                          <a:spcPct val="115000"/>
                        </a:lnSpc>
                        <a:spcBef>
                          <a:spcPts val="0"/>
                        </a:spcBef>
                        <a:spcAft>
                          <a:spcPts val="0"/>
                        </a:spcAft>
                      </a:pPr>
                      <a:r>
                        <a:rPr lang="es-ES" sz="1050" kern="100" dirty="0">
                          <a:effectLst/>
                        </a:rPr>
                        <a:t>16. Controles ubicados de forma práctica</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5868342"/>
                  </a:ext>
                </a:extLst>
              </a:tr>
              <a:tr h="0">
                <a:tc>
                  <a:txBody>
                    <a:bodyPr/>
                    <a:lstStyle/>
                    <a:p>
                      <a:pPr marL="0" marR="0">
                        <a:lnSpc>
                          <a:spcPct val="115000"/>
                        </a:lnSpc>
                        <a:spcBef>
                          <a:spcPts val="0"/>
                        </a:spcBef>
                        <a:spcAft>
                          <a:spcPts val="0"/>
                        </a:spcAft>
                      </a:pPr>
                      <a:r>
                        <a:rPr lang="es-ES" sz="1050" kern="100">
                          <a:effectLst/>
                        </a:rPr>
                        <a:t>17. Plataforma y reposapiés antideslizantes</a:t>
                      </a:r>
                      <a:endParaRPr lang="en-US" sz="105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3994660"/>
                  </a:ext>
                </a:extLst>
              </a:tr>
              <a:tr h="0">
                <a:tc>
                  <a:txBody>
                    <a:bodyPr/>
                    <a:lstStyle/>
                    <a:p>
                      <a:pPr marL="0" marR="0">
                        <a:lnSpc>
                          <a:spcPct val="115000"/>
                        </a:lnSpc>
                        <a:spcBef>
                          <a:spcPts val="0"/>
                        </a:spcBef>
                        <a:spcAft>
                          <a:spcPts val="0"/>
                        </a:spcAft>
                      </a:pPr>
                      <a:r>
                        <a:rPr lang="es-ES" sz="1050" kern="100" dirty="0">
                          <a:effectLst/>
                        </a:rPr>
                        <a:t>18. Interruptor de arranque en punto muerto con bloqueo de seguridad</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5937283"/>
                  </a:ext>
                </a:extLst>
              </a:tr>
              <a:tr h="0">
                <a:tc>
                  <a:txBody>
                    <a:bodyPr/>
                    <a:lstStyle/>
                    <a:p>
                      <a:pPr marL="0" marR="0">
                        <a:lnSpc>
                          <a:spcPct val="115000"/>
                        </a:lnSpc>
                        <a:spcBef>
                          <a:spcPts val="0"/>
                        </a:spcBef>
                        <a:spcAft>
                          <a:spcPts val="0"/>
                        </a:spcAft>
                      </a:pPr>
                      <a:r>
                        <a:rPr lang="es-ES" sz="1050" kern="100">
                          <a:effectLst/>
                        </a:rPr>
                        <a:t>19. Cubierta y escudo para el ventilador y el alternador</a:t>
                      </a:r>
                      <a:endParaRPr lang="en-US" sz="105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1513330"/>
                  </a:ext>
                </a:extLst>
              </a:tr>
              <a:tr h="0">
                <a:tc>
                  <a:txBody>
                    <a:bodyPr/>
                    <a:lstStyle/>
                    <a:p>
                      <a:pPr marL="0" marR="0">
                        <a:lnSpc>
                          <a:spcPct val="115000"/>
                        </a:lnSpc>
                        <a:spcBef>
                          <a:spcPts val="0"/>
                        </a:spcBef>
                        <a:spcAft>
                          <a:spcPts val="0"/>
                        </a:spcAft>
                      </a:pPr>
                      <a:r>
                        <a:rPr lang="es-ES" sz="1050" kern="100">
                          <a:effectLst/>
                        </a:rPr>
                        <a:t>20. Contrapesos para mayor estabilidad y tracción</a:t>
                      </a:r>
                      <a:endParaRPr lang="en-US" sz="105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8031205"/>
                  </a:ext>
                </a:extLst>
              </a:tr>
              <a:tr h="0">
                <a:tc>
                  <a:txBody>
                    <a:bodyPr/>
                    <a:lstStyle/>
                    <a:p>
                      <a:pPr marL="0" marR="0">
                        <a:lnSpc>
                          <a:spcPct val="115000"/>
                        </a:lnSpc>
                        <a:spcBef>
                          <a:spcPts val="0"/>
                        </a:spcBef>
                        <a:spcAft>
                          <a:spcPts val="0"/>
                        </a:spcAft>
                      </a:pPr>
                      <a:r>
                        <a:rPr lang="es-ES" sz="1050" kern="100">
                          <a:effectLst/>
                        </a:rPr>
                        <a:t>21. Parasol para reducir el riesgo de cáncer de piel</a:t>
                      </a:r>
                      <a:endParaRPr lang="en-US" sz="105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4994009"/>
                  </a:ext>
                </a:extLst>
              </a:tr>
              <a:tr h="0">
                <a:tc>
                  <a:txBody>
                    <a:bodyPr/>
                    <a:lstStyle/>
                    <a:p>
                      <a:pPr marL="0" marR="0">
                        <a:lnSpc>
                          <a:spcPct val="115000"/>
                        </a:lnSpc>
                        <a:spcBef>
                          <a:spcPts val="0"/>
                        </a:spcBef>
                        <a:spcAft>
                          <a:spcPts val="0"/>
                        </a:spcAft>
                      </a:pPr>
                      <a:r>
                        <a:rPr lang="es-ES" sz="1050" kern="100" dirty="0">
                          <a:effectLst/>
                        </a:rPr>
                        <a:t>22. Luces delanteras</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2181194"/>
                  </a:ext>
                </a:extLst>
              </a:tr>
            </a:tbl>
          </a:graphicData>
        </a:graphic>
      </p:graphicFrame>
      <p:pic>
        <p:nvPicPr>
          <p:cNvPr id="6" name="Picture 5" descr="A drawing of a tractor&#10;&#10;Description automatically generated">
            <a:extLst>
              <a:ext uri="{FF2B5EF4-FFF2-40B4-BE49-F238E27FC236}">
                <a16:creationId xmlns:a16="http://schemas.microsoft.com/office/drawing/2014/main" id="{0C4BCAAB-E6A0-CF64-BE96-8EF4BE2C7452}"/>
              </a:ext>
            </a:extLst>
          </p:cNvPr>
          <p:cNvPicPr>
            <a:picLocks noChangeAspect="1"/>
          </p:cNvPicPr>
          <p:nvPr/>
        </p:nvPicPr>
        <p:blipFill>
          <a:blip r:embed="rId2" cstate="print">
            <a:extLst>
              <a:ext uri="{28A0092B-C50C-407E-A947-70E740481C1C}">
                <a14:useLocalDpi xmlns:a14="http://schemas.microsoft.com/office/drawing/2010/main" val="0"/>
              </a:ext>
            </a:extLst>
          </a:blip>
          <a:srcRect r="51730"/>
          <a:stretch/>
        </p:blipFill>
        <p:spPr>
          <a:xfrm>
            <a:off x="762000" y="228600"/>
            <a:ext cx="3124200" cy="3145391"/>
          </a:xfrm>
          <a:prstGeom prst="rect">
            <a:avLst/>
          </a:prstGeom>
        </p:spPr>
      </p:pic>
      <p:pic>
        <p:nvPicPr>
          <p:cNvPr id="7" name="Picture 6" descr="A drawing of a tractor&#10;&#10;Description automatically generated">
            <a:extLst>
              <a:ext uri="{FF2B5EF4-FFF2-40B4-BE49-F238E27FC236}">
                <a16:creationId xmlns:a16="http://schemas.microsoft.com/office/drawing/2014/main" id="{E111C268-D6F5-5715-48BD-2149B9634E56}"/>
              </a:ext>
            </a:extLst>
          </p:cNvPr>
          <p:cNvPicPr>
            <a:picLocks noChangeAspect="1"/>
          </p:cNvPicPr>
          <p:nvPr/>
        </p:nvPicPr>
        <p:blipFill>
          <a:blip r:embed="rId2" cstate="print">
            <a:extLst>
              <a:ext uri="{28A0092B-C50C-407E-A947-70E740481C1C}">
                <a14:useLocalDpi xmlns:a14="http://schemas.microsoft.com/office/drawing/2010/main" val="0"/>
              </a:ext>
            </a:extLst>
          </a:blip>
          <a:srcRect l="48078"/>
          <a:stretch/>
        </p:blipFill>
        <p:spPr>
          <a:xfrm>
            <a:off x="4953000" y="38100"/>
            <a:ext cx="3931647" cy="3679826"/>
          </a:xfrm>
          <a:prstGeom prst="rect">
            <a:avLst/>
          </a:prstGeom>
        </p:spPr>
      </p:pic>
    </p:spTree>
    <p:extLst>
      <p:ext uri="{BB962C8B-B14F-4D97-AF65-F5344CB8AC3E}">
        <p14:creationId xmlns:p14="http://schemas.microsoft.com/office/powerpoint/2010/main" val="416890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_tradnl"/>
              <a:t>ENTRENAMIENTO de operadores de tractores</a:t>
            </a:r>
          </a:p>
        </p:txBody>
      </p:sp>
      <p:sp>
        <p:nvSpPr>
          <p:cNvPr id="3" name="Content Placeholder 2"/>
          <p:cNvSpPr>
            <a:spLocks noGrp="1"/>
          </p:cNvSpPr>
          <p:nvPr>
            <p:ph idx="1"/>
          </p:nvPr>
        </p:nvSpPr>
        <p:spPr>
          <a:xfrm>
            <a:off x="842962" y="1752600"/>
            <a:ext cx="7772400" cy="3733800"/>
          </a:xfrm>
        </p:spPr>
        <p:txBody>
          <a:bodyPr>
            <a:normAutofit fontScale="85000" lnSpcReduction="20000"/>
          </a:bodyPr>
          <a:lstStyle/>
          <a:p>
            <a:pPr marL="465138" indent="-404813">
              <a:buClr>
                <a:srgbClr val="00B050"/>
              </a:buClr>
              <a:buFont typeface="Arial" charset="0"/>
              <a:buChar char="•"/>
            </a:pPr>
            <a:endParaRPr lang="es-ES_tradnl" sz="1050"/>
          </a:p>
          <a:p>
            <a:r>
              <a:rPr lang="es-ES_tradnl" sz="2100"/>
              <a:t>Entrene a los operadores nuevos e inexpertos para cada tractor que vayan a conducir.</a:t>
            </a:r>
          </a:p>
          <a:p>
            <a:r>
              <a:rPr lang="es-ES_tradnl" sz="2100"/>
              <a:t>Enseñe peligros especiales en la granja y cómo evitarlos.</a:t>
            </a:r>
          </a:p>
          <a:p>
            <a:r>
              <a:rPr lang="es-ES_tradnl" sz="2100"/>
              <a:t>Deje que el trabajador practique en un campo o terreno grande y nivelado.</a:t>
            </a:r>
          </a:p>
          <a:p>
            <a:r>
              <a:rPr lang="es-ES_tradnl" sz="2100"/>
              <a:t>El instructor debe conducir por el terreno, demostrando cómo funcionan los controles.</a:t>
            </a:r>
          </a:p>
          <a:p>
            <a:r>
              <a:rPr lang="es-ES_tradnl" sz="2100"/>
              <a:t>El instructor debe caminar cerca del tractor mientras el alumno conduce, dando instrucciones.</a:t>
            </a:r>
          </a:p>
          <a:p>
            <a:r>
              <a:rPr lang="es-ES_tradnl" sz="2100"/>
              <a:t>Una vez que el alumno haya aprendido a manejar el tractor solo en una zona nivelada, conecte y opere implementos adicionales.</a:t>
            </a:r>
          </a:p>
          <a:p>
            <a:endParaRPr lang="es-ES_tradnl"/>
          </a:p>
          <a:p>
            <a:endParaRPr lang="es-ES_tradnl"/>
          </a:p>
        </p:txBody>
      </p:sp>
    </p:spTree>
    <p:extLst>
      <p:ext uri="{BB962C8B-B14F-4D97-AF65-F5344CB8AC3E}">
        <p14:creationId xmlns:p14="http://schemas.microsoft.com/office/powerpoint/2010/main" val="390247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520"/>
            <a:ext cx="6571343" cy="1049235"/>
          </a:xfrm>
        </p:spPr>
        <p:txBody>
          <a:bodyPr/>
          <a:lstStyle/>
          <a:p>
            <a:r>
              <a:rPr lang="es-ES_tradnl"/>
              <a:t>Familiarícese con el terreno</a:t>
            </a:r>
          </a:p>
        </p:txBody>
      </p:sp>
      <p:sp>
        <p:nvSpPr>
          <p:cNvPr id="3" name="Content Placeholder 2"/>
          <p:cNvSpPr>
            <a:spLocks noGrp="1"/>
          </p:cNvSpPr>
          <p:nvPr>
            <p:ph idx="1"/>
          </p:nvPr>
        </p:nvSpPr>
        <p:spPr/>
        <p:txBody>
          <a:bodyPr/>
          <a:lstStyle/>
          <a:p>
            <a:r>
              <a:rPr lang="es-ES_tradnl" sz="2200"/>
              <a:t>Camine primero por el área.</a:t>
            </a:r>
          </a:p>
          <a:p>
            <a:r>
              <a:rPr lang="es-ES_tradnl" sz="2200"/>
              <a:t>Tome precauciones especiales en las subidas.</a:t>
            </a:r>
          </a:p>
          <a:p>
            <a:r>
              <a:rPr lang="es-ES_tradnl" sz="2200"/>
              <a:t>Reduzca la velocidad en las vueltas.</a:t>
            </a:r>
          </a:p>
          <a:p>
            <a:r>
              <a:rPr lang="es-ES_tradnl" sz="2200"/>
              <a:t>Evite la carretera si es posible.</a:t>
            </a:r>
          </a:p>
          <a:p>
            <a:r>
              <a:rPr lang="es-ES_tradnl" sz="2200"/>
              <a:t>Esté especialmente atento a las condiciones al final de las filas.</a:t>
            </a:r>
            <a:endParaRPr lang="es-ES_tradnl"/>
          </a:p>
        </p:txBody>
      </p:sp>
    </p:spTree>
    <p:extLst>
      <p:ext uri="{BB962C8B-B14F-4D97-AF65-F5344CB8AC3E}">
        <p14:creationId xmlns:p14="http://schemas.microsoft.com/office/powerpoint/2010/main" val="141947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04521"/>
            <a:ext cx="7239000" cy="643280"/>
          </a:xfrm>
        </p:spPr>
        <p:txBody>
          <a:bodyPr/>
          <a:lstStyle/>
          <a:p>
            <a:r>
              <a:rPr lang="es-ES_tradnl" dirty="0"/>
              <a:t>Operar en terrenos inclinados</a:t>
            </a:r>
          </a:p>
        </p:txBody>
      </p:sp>
      <p:sp>
        <p:nvSpPr>
          <p:cNvPr id="3" name="Content Placeholder 2"/>
          <p:cNvSpPr>
            <a:spLocks noGrp="1"/>
          </p:cNvSpPr>
          <p:nvPr>
            <p:ph idx="1"/>
          </p:nvPr>
        </p:nvSpPr>
        <p:spPr>
          <a:xfrm>
            <a:off x="766762" y="1981200"/>
            <a:ext cx="3962400" cy="3733800"/>
          </a:xfrm>
        </p:spPr>
        <p:txBody>
          <a:bodyPr>
            <a:normAutofit fontScale="85000" lnSpcReduction="10000"/>
          </a:bodyPr>
          <a:lstStyle/>
          <a:p>
            <a:r>
              <a:rPr lang="es-ES_tradnl" dirty="0"/>
              <a:t>La mayoría de los vuelcos de tractor ocurren hacia un lado. Las causas típicas son golpear un obstáculo, trabajar en terrenos muy inclinados, utilizar cargadores frontales y trabajar a velocidad excesiva.</a:t>
            </a:r>
          </a:p>
          <a:p>
            <a:r>
              <a:rPr lang="es-ES_tradnl" dirty="0"/>
              <a:t>En muchos casos, hay un implemento conectado al tractor o siendo remolcado. El implemento conectado puede aumentar la gravedad del accidente y complicar las operaciones de rescate.</a:t>
            </a:r>
          </a:p>
        </p:txBody>
      </p:sp>
      <p:pic>
        <p:nvPicPr>
          <p:cNvPr id="4" name="Picture 6" descr="Tractor overturns - depressions &amp; hu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47540"/>
            <a:ext cx="327486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801B19E-32E4-3506-AB1A-D48A5913CBBC}"/>
              </a:ext>
            </a:extLst>
          </p:cNvPr>
          <p:cNvSpPr/>
          <p:nvPr/>
        </p:nvSpPr>
        <p:spPr>
          <a:xfrm rot="19936011">
            <a:off x="4948179" y="4466233"/>
            <a:ext cx="1128359" cy="301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100" b="1" dirty="0">
                <a:solidFill>
                  <a:sysClr val="windowText" lastClr="000000"/>
                </a:solidFill>
              </a:rPr>
              <a:t>DEPRESIÓN</a:t>
            </a:r>
          </a:p>
        </p:txBody>
      </p:sp>
      <p:sp>
        <p:nvSpPr>
          <p:cNvPr id="6" name="Rectangle 5">
            <a:extLst>
              <a:ext uri="{FF2B5EF4-FFF2-40B4-BE49-F238E27FC236}">
                <a16:creationId xmlns:a16="http://schemas.microsoft.com/office/drawing/2014/main" id="{CBA10AC2-15F0-F00A-ABDB-BF70500DB500}"/>
              </a:ext>
            </a:extLst>
          </p:cNvPr>
          <p:cNvSpPr/>
          <p:nvPr/>
        </p:nvSpPr>
        <p:spPr>
          <a:xfrm rot="533967">
            <a:off x="6863353" y="3761932"/>
            <a:ext cx="1375829" cy="301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100" b="1" dirty="0">
                <a:solidFill>
                  <a:sysClr val="windowText" lastClr="000000"/>
                </a:solidFill>
              </a:rPr>
              <a:t>OBSTRUCCIÓN</a:t>
            </a:r>
          </a:p>
        </p:txBody>
      </p:sp>
    </p:spTree>
    <p:extLst>
      <p:ext uri="{BB962C8B-B14F-4D97-AF65-F5344CB8AC3E}">
        <p14:creationId xmlns:p14="http://schemas.microsoft.com/office/powerpoint/2010/main" val="100721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D65D-6DCD-5D43-8B15-4C49BDB648B2}"/>
              </a:ext>
            </a:extLst>
          </p:cNvPr>
          <p:cNvSpPr>
            <a:spLocks noGrp="1"/>
          </p:cNvSpPr>
          <p:nvPr>
            <p:ph type="title"/>
          </p:nvPr>
        </p:nvSpPr>
        <p:spPr/>
        <p:txBody>
          <a:bodyPr/>
          <a:lstStyle/>
          <a:p>
            <a:r>
              <a:rPr lang="es-ES_tradnl"/>
              <a:t>Centro de gravedad (CG)</a:t>
            </a:r>
          </a:p>
        </p:txBody>
      </p:sp>
      <p:pic>
        <p:nvPicPr>
          <p:cNvPr id="5" name="Content Placeholder 4">
            <a:extLst>
              <a:ext uri="{FF2B5EF4-FFF2-40B4-BE49-F238E27FC236}">
                <a16:creationId xmlns:a16="http://schemas.microsoft.com/office/drawing/2014/main" id="{4842C5BC-9993-A24D-A3D3-54C9EF494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498" y="2243992"/>
            <a:ext cx="3653317" cy="3166208"/>
          </a:xfrm>
        </p:spPr>
      </p:pic>
      <p:sp>
        <p:nvSpPr>
          <p:cNvPr id="6" name="TextBox 5">
            <a:extLst>
              <a:ext uri="{FF2B5EF4-FFF2-40B4-BE49-F238E27FC236}">
                <a16:creationId xmlns:a16="http://schemas.microsoft.com/office/drawing/2014/main" id="{1584F212-1C0E-624A-A332-DAB9FCE19FAC}"/>
              </a:ext>
            </a:extLst>
          </p:cNvPr>
          <p:cNvSpPr txBox="1"/>
          <p:nvPr/>
        </p:nvSpPr>
        <p:spPr>
          <a:xfrm>
            <a:off x="4572000" y="2136773"/>
            <a:ext cx="4191000" cy="1569660"/>
          </a:xfrm>
          <a:prstGeom prst="rect">
            <a:avLst/>
          </a:prstGeom>
          <a:noFill/>
        </p:spPr>
        <p:txBody>
          <a:bodyPr wrap="square" rtlCol="0">
            <a:spAutoFit/>
          </a:bodyPr>
          <a:lstStyle/>
          <a:p>
            <a:pPr marL="285750" indent="-285750">
              <a:buFont typeface="Arial" panose="020B0604020202020204" pitchFamily="34" charset="0"/>
              <a:buChar char="•"/>
            </a:pPr>
            <a:r>
              <a:rPr lang="es-ES_tradnl" sz="1600"/>
              <a:t>No conduzca el tractor a velocidades excesivas, especialmente al voltear.</a:t>
            </a:r>
          </a:p>
          <a:p>
            <a:pPr marL="285750" indent="-285750">
              <a:buFont typeface="Arial" panose="020B0604020202020204" pitchFamily="34" charset="0"/>
              <a:buChar char="•"/>
            </a:pPr>
            <a:endParaRPr lang="es-ES_tradnl" sz="1600"/>
          </a:p>
          <a:p>
            <a:pPr marL="285750" indent="-285750">
              <a:buFont typeface="Arial" panose="020B0604020202020204" pitchFamily="34" charset="0"/>
              <a:buChar char="•"/>
            </a:pPr>
            <a:r>
              <a:rPr lang="es-ES_tradnl" sz="1600"/>
              <a:t>Un centro de gravedad más alto permite que un vuelco lateral ocurra más rápidamente. rápidamente un vuelco lateral </a:t>
            </a:r>
          </a:p>
        </p:txBody>
      </p:sp>
      <p:pic>
        <p:nvPicPr>
          <p:cNvPr id="9" name="Picture 8">
            <a:extLst>
              <a:ext uri="{FF2B5EF4-FFF2-40B4-BE49-F238E27FC236}">
                <a16:creationId xmlns:a16="http://schemas.microsoft.com/office/drawing/2014/main" id="{30197FD6-756B-BF4D-BC7F-D825D6C16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916" y="3892008"/>
            <a:ext cx="4670683" cy="2103911"/>
          </a:xfrm>
          <a:prstGeom prst="rect">
            <a:avLst/>
          </a:prstGeom>
        </p:spPr>
      </p:pic>
      <p:sp>
        <p:nvSpPr>
          <p:cNvPr id="3" name="Rectangle 2">
            <a:extLst>
              <a:ext uri="{FF2B5EF4-FFF2-40B4-BE49-F238E27FC236}">
                <a16:creationId xmlns:a16="http://schemas.microsoft.com/office/drawing/2014/main" id="{B8B5A0D4-EE02-CE5D-A742-582F9C4C2C1F}"/>
              </a:ext>
            </a:extLst>
          </p:cNvPr>
          <p:cNvSpPr/>
          <p:nvPr/>
        </p:nvSpPr>
        <p:spPr>
          <a:xfrm>
            <a:off x="2819656" y="2785704"/>
            <a:ext cx="1218944" cy="4908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100" b="1" dirty="0">
                <a:solidFill>
                  <a:sysClr val="windowText" lastClr="000000"/>
                </a:solidFill>
              </a:rPr>
              <a:t>FUERZA CENTRÍFUGA</a:t>
            </a:r>
          </a:p>
        </p:txBody>
      </p:sp>
      <p:sp>
        <p:nvSpPr>
          <p:cNvPr id="4" name="Rectangle 3">
            <a:extLst>
              <a:ext uri="{FF2B5EF4-FFF2-40B4-BE49-F238E27FC236}">
                <a16:creationId xmlns:a16="http://schemas.microsoft.com/office/drawing/2014/main" id="{8E322AAF-40B4-5555-828D-01353B1F397F}"/>
              </a:ext>
            </a:extLst>
          </p:cNvPr>
          <p:cNvSpPr/>
          <p:nvPr/>
        </p:nvSpPr>
        <p:spPr>
          <a:xfrm>
            <a:off x="2988274" y="4690704"/>
            <a:ext cx="1057896" cy="4908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100" b="1">
                <a:solidFill>
                  <a:sysClr val="windowText" lastClr="000000"/>
                </a:solidFill>
              </a:rPr>
              <a:t>DIRECCIÓN DE VUELTA</a:t>
            </a:r>
          </a:p>
        </p:txBody>
      </p:sp>
      <p:sp>
        <p:nvSpPr>
          <p:cNvPr id="7" name="Rectangle 6">
            <a:extLst>
              <a:ext uri="{FF2B5EF4-FFF2-40B4-BE49-F238E27FC236}">
                <a16:creationId xmlns:a16="http://schemas.microsoft.com/office/drawing/2014/main" id="{60785C97-EA4A-C61F-02C1-A632364BF5A9}"/>
              </a:ext>
            </a:extLst>
          </p:cNvPr>
          <p:cNvSpPr/>
          <p:nvPr/>
        </p:nvSpPr>
        <p:spPr>
          <a:xfrm>
            <a:off x="4320916" y="4876800"/>
            <a:ext cx="697606"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700" b="1">
                <a:solidFill>
                  <a:sysClr val="windowText" lastClr="000000"/>
                </a:solidFill>
              </a:rPr>
              <a:t>CG ELEVADO</a:t>
            </a:r>
          </a:p>
        </p:txBody>
      </p:sp>
      <p:sp>
        <p:nvSpPr>
          <p:cNvPr id="8" name="Rectangle 7">
            <a:extLst>
              <a:ext uri="{FF2B5EF4-FFF2-40B4-BE49-F238E27FC236}">
                <a16:creationId xmlns:a16="http://schemas.microsoft.com/office/drawing/2014/main" id="{99A30A87-4715-9825-F6B0-6E413FBC256A}"/>
              </a:ext>
            </a:extLst>
          </p:cNvPr>
          <p:cNvSpPr/>
          <p:nvPr/>
        </p:nvSpPr>
        <p:spPr>
          <a:xfrm>
            <a:off x="4320916" y="5207759"/>
            <a:ext cx="697606"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700" b="1">
                <a:solidFill>
                  <a:sysClr val="windowText" lastClr="000000"/>
                </a:solidFill>
              </a:rPr>
              <a:t>CG NORMAL</a:t>
            </a:r>
          </a:p>
        </p:txBody>
      </p:sp>
      <p:sp>
        <p:nvSpPr>
          <p:cNvPr id="10" name="Rectangle 9">
            <a:extLst>
              <a:ext uri="{FF2B5EF4-FFF2-40B4-BE49-F238E27FC236}">
                <a16:creationId xmlns:a16="http://schemas.microsoft.com/office/drawing/2014/main" id="{023C4B40-751C-BD48-48D7-987FB56D10A0}"/>
              </a:ext>
            </a:extLst>
          </p:cNvPr>
          <p:cNvSpPr/>
          <p:nvPr/>
        </p:nvSpPr>
        <p:spPr>
          <a:xfrm>
            <a:off x="8293993" y="4876800"/>
            <a:ext cx="697606"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700" b="1">
                <a:solidFill>
                  <a:sysClr val="windowText" lastClr="000000"/>
                </a:solidFill>
              </a:rPr>
              <a:t>CG ELEVADO</a:t>
            </a:r>
          </a:p>
        </p:txBody>
      </p:sp>
      <p:sp>
        <p:nvSpPr>
          <p:cNvPr id="11" name="Rectangle 10">
            <a:extLst>
              <a:ext uri="{FF2B5EF4-FFF2-40B4-BE49-F238E27FC236}">
                <a16:creationId xmlns:a16="http://schemas.microsoft.com/office/drawing/2014/main" id="{5688CB9D-1BA3-302C-2AC7-C214AC32D952}"/>
              </a:ext>
            </a:extLst>
          </p:cNvPr>
          <p:cNvSpPr/>
          <p:nvPr/>
        </p:nvSpPr>
        <p:spPr>
          <a:xfrm>
            <a:off x="6444803" y="5105400"/>
            <a:ext cx="697606"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700" b="1">
                <a:solidFill>
                  <a:sysClr val="windowText" lastClr="000000"/>
                </a:solidFill>
              </a:rPr>
              <a:t>CG NORMAL</a:t>
            </a:r>
          </a:p>
        </p:txBody>
      </p:sp>
    </p:spTree>
    <p:extLst>
      <p:ext uri="{BB962C8B-B14F-4D97-AF65-F5344CB8AC3E}">
        <p14:creationId xmlns:p14="http://schemas.microsoft.com/office/powerpoint/2010/main" val="330482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a:t>Mantener la carga baja durante el transporte</a:t>
            </a:r>
          </a:p>
        </p:txBody>
      </p:sp>
      <p:pic>
        <p:nvPicPr>
          <p:cNvPr id="1026" name="Picture 2" descr="http://nasdonline.org/static_content/documents/18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08" y="1946031"/>
            <a:ext cx="2962584" cy="4072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0" y="2133600"/>
            <a:ext cx="3747634" cy="3416320"/>
          </a:xfrm>
          <a:prstGeom prst="rect">
            <a:avLst/>
          </a:prstGeom>
          <a:noFill/>
        </p:spPr>
        <p:txBody>
          <a:bodyPr wrap="square" rtlCol="0">
            <a:spAutoFit/>
          </a:bodyPr>
          <a:lstStyle/>
          <a:p>
            <a:pPr algn="just"/>
            <a:r>
              <a:rPr lang="es-ES_tradnl" b="1" i="0" u="none" strike="noStrike" dirty="0">
                <a:solidFill>
                  <a:srgbClr val="000000"/>
                </a:solidFill>
                <a:effectLst/>
              </a:rPr>
              <a:t>Conducir con un cargador frontal demasiado alto</a:t>
            </a:r>
            <a:r>
              <a:rPr lang="es-ES_tradnl" b="0" i="0" u="none" strike="noStrike" dirty="0">
                <a:solidFill>
                  <a:srgbClr val="000000"/>
                </a:solidFill>
                <a:effectLst/>
                <a:latin typeface="-webkit-standard"/>
              </a:rPr>
              <a:t> cambia el centro de gravedad de su tractor. Eleva el centro de gravedad, haciéndolo "pesado por arriba." Una vuelta brusca o la subida del tractor por un lado pueden provocar un vuelco lateral. </a:t>
            </a:r>
          </a:p>
          <a:p>
            <a:pPr algn="just"/>
            <a:endParaRPr lang="es-ES_tradnl" dirty="0"/>
          </a:p>
          <a:p>
            <a:pPr algn="l"/>
            <a:r>
              <a:rPr lang="es-ES_tradnl" b="0" i="0" u="none" strike="noStrike" dirty="0">
                <a:solidFill>
                  <a:srgbClr val="000000"/>
                </a:solidFill>
                <a:effectLst/>
              </a:rPr>
              <a:t>El problema se agrava cuando la cargadora lleva material por dentro, sobre todo si no está distribuido de manera uniforme. </a:t>
            </a:r>
          </a:p>
        </p:txBody>
      </p:sp>
      <p:sp>
        <p:nvSpPr>
          <p:cNvPr id="3" name="Rectangle 2">
            <a:extLst>
              <a:ext uri="{FF2B5EF4-FFF2-40B4-BE49-F238E27FC236}">
                <a16:creationId xmlns:a16="http://schemas.microsoft.com/office/drawing/2014/main" id="{27B17B6E-6FE5-EE25-DF54-8EBC5C3FD86D}"/>
              </a:ext>
            </a:extLst>
          </p:cNvPr>
          <p:cNvSpPr/>
          <p:nvPr/>
        </p:nvSpPr>
        <p:spPr>
          <a:xfrm>
            <a:off x="838200" y="3736723"/>
            <a:ext cx="1904744" cy="4908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_tradnl" sz="1100" b="1" dirty="0">
                <a:solidFill>
                  <a:sysClr val="windowText" lastClr="000000"/>
                </a:solidFill>
              </a:rPr>
              <a:t>INCORRECTO: </a:t>
            </a:r>
          </a:p>
          <a:p>
            <a:r>
              <a:rPr lang="es-ES_tradnl" sz="1100" b="1" dirty="0">
                <a:solidFill>
                  <a:sysClr val="windowText" lastClr="000000"/>
                </a:solidFill>
              </a:rPr>
              <a:t>Cargador alto durante el transporte.</a:t>
            </a:r>
          </a:p>
        </p:txBody>
      </p:sp>
      <p:sp>
        <p:nvSpPr>
          <p:cNvPr id="5" name="Rectangle 4">
            <a:extLst>
              <a:ext uri="{FF2B5EF4-FFF2-40B4-BE49-F238E27FC236}">
                <a16:creationId xmlns:a16="http://schemas.microsoft.com/office/drawing/2014/main" id="{8690D902-049D-5A18-7FCE-09267FF99520}"/>
              </a:ext>
            </a:extLst>
          </p:cNvPr>
          <p:cNvSpPr/>
          <p:nvPr/>
        </p:nvSpPr>
        <p:spPr>
          <a:xfrm>
            <a:off x="800668" y="5452704"/>
            <a:ext cx="2094931" cy="4908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_tradnl" sz="1100" b="1" dirty="0">
                <a:solidFill>
                  <a:sysClr val="windowText" lastClr="000000"/>
                </a:solidFill>
              </a:rPr>
              <a:t>CORRECTO: Cargador bajo durante el transporte.</a:t>
            </a:r>
          </a:p>
        </p:txBody>
      </p:sp>
    </p:spTree>
    <p:extLst>
      <p:ext uri="{BB962C8B-B14F-4D97-AF65-F5344CB8AC3E}">
        <p14:creationId xmlns:p14="http://schemas.microsoft.com/office/powerpoint/2010/main" val="4105189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a:t>Arranque y ABASTECIMIENTO DE COMBUSTIBLE</a:t>
            </a:r>
          </a:p>
        </p:txBody>
      </p:sp>
      <p:sp>
        <p:nvSpPr>
          <p:cNvPr id="3" name="Content Placeholder 2"/>
          <p:cNvSpPr>
            <a:spLocks noGrp="1"/>
          </p:cNvSpPr>
          <p:nvPr>
            <p:ph idx="1"/>
          </p:nvPr>
        </p:nvSpPr>
        <p:spPr>
          <a:xfrm>
            <a:off x="1367291" y="2015733"/>
            <a:ext cx="6786109" cy="3450613"/>
          </a:xfrm>
        </p:spPr>
        <p:txBody>
          <a:bodyPr>
            <a:normAutofit fontScale="85000" lnSpcReduction="10000"/>
          </a:bodyPr>
          <a:lstStyle/>
          <a:p>
            <a:r>
              <a:rPr lang="es-ES_tradnl"/>
              <a:t>Nunca arranque un motor en un cobertizo o garaje cerrado.</a:t>
            </a:r>
          </a:p>
          <a:p>
            <a:r>
              <a:rPr lang="es-ES_tradnl"/>
              <a:t>Nunca rellene combustible con el motor en marcha -o caliente.</a:t>
            </a:r>
          </a:p>
          <a:p>
            <a:r>
              <a:rPr lang="es-ES_tradnl"/>
              <a:t>Apague siempre el tractor cuando añada líquidos, combustibles y realice tareas de mantenimiento.  Una chispa del sistema de encendido o del tubo de escape caliente podría provocar la ignición del combustible.</a:t>
            </a:r>
          </a:p>
          <a:p>
            <a:r>
              <a:rPr lang="es-ES_tradnl"/>
              <a:t>Siempre rellene combustible del tractor al aire libre.</a:t>
            </a:r>
          </a:p>
          <a:p>
            <a:r>
              <a:rPr lang="es-ES_tradnl"/>
              <a:t>Poner a tierra el tractor con un cable de tierra o dejando caer el equipo montado para que toque el suelo puede reducir la electricidad estática.</a:t>
            </a:r>
          </a:p>
        </p:txBody>
      </p:sp>
    </p:spTree>
    <p:extLst>
      <p:ext uri="{BB962C8B-B14F-4D97-AF65-F5344CB8AC3E}">
        <p14:creationId xmlns:p14="http://schemas.microsoft.com/office/powerpoint/2010/main" val="3077972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a:t>Prevenir accidentes de toma de fuerza (TDF)</a:t>
            </a:r>
          </a:p>
        </p:txBody>
      </p:sp>
      <p:sp>
        <p:nvSpPr>
          <p:cNvPr id="3" name="Content Placeholder 2"/>
          <p:cNvSpPr>
            <a:spLocks noGrp="1"/>
          </p:cNvSpPr>
          <p:nvPr>
            <p:ph idx="1"/>
          </p:nvPr>
        </p:nvSpPr>
        <p:spPr>
          <a:xfrm>
            <a:off x="304800" y="1853755"/>
            <a:ext cx="8534400" cy="1270445"/>
          </a:xfrm>
        </p:spPr>
        <p:txBody>
          <a:bodyPr>
            <a:normAutofit/>
          </a:bodyPr>
          <a:lstStyle/>
          <a:p>
            <a:pPr marL="68580" indent="0">
              <a:buNone/>
            </a:pPr>
            <a:r>
              <a:rPr lang="es-ES_tradnl" sz="1600" dirty="0"/>
              <a:t>Mantenga siempre la toma de fuerza (TDF) debidamente protegida.  Los accidentes con la TDF causan lesiones graves e incluso la muerte.  Los reflejos humanos no pueden competir con la velocidad y la potencia de un árbol de transmisión en rotación.  Una vez atrapada, la víctima no tiene tiempo de escapar.</a:t>
            </a:r>
          </a:p>
        </p:txBody>
      </p:sp>
      <p:pic>
        <p:nvPicPr>
          <p:cNvPr id="4" name="Picture 2" descr="PTO-guarding-on-mower-from-"/>
          <p:cNvPicPr>
            <a:picLocks noChangeAspect="1" noChangeArrowheads="1"/>
          </p:cNvPicPr>
          <p:nvPr/>
        </p:nvPicPr>
        <p:blipFill>
          <a:blip r:embed="rId2">
            <a:lum bright="-16000" contrast="32000"/>
            <a:extLst>
              <a:ext uri="{28A0092B-C50C-407E-A947-70E740481C1C}">
                <a14:useLocalDpi xmlns:a14="http://schemas.microsoft.com/office/drawing/2010/main" val="0"/>
              </a:ext>
            </a:extLst>
          </a:blip>
          <a:srcRect b="31"/>
          <a:stretch>
            <a:fillRect/>
          </a:stretch>
        </p:blipFill>
        <p:spPr bwMode="auto">
          <a:xfrm>
            <a:off x="1143001" y="3165413"/>
            <a:ext cx="2133600" cy="22891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7" descr="PTOp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72677"/>
            <a:ext cx="3314700" cy="238170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Arrow Connector 6"/>
          <p:cNvCxnSpPr>
            <a:cxnSpLocks/>
          </p:cNvCxnSpPr>
          <p:nvPr/>
        </p:nvCxnSpPr>
        <p:spPr>
          <a:xfrm flipV="1">
            <a:off x="1295400" y="4114800"/>
            <a:ext cx="609600" cy="1428471"/>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5257800" y="4400271"/>
            <a:ext cx="990600" cy="1143000"/>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595E6F-B470-9BAA-F7B2-3F8875A79FAA}"/>
              </a:ext>
            </a:extLst>
          </p:cNvPr>
          <p:cNvSpPr txBox="1"/>
          <p:nvPr/>
        </p:nvSpPr>
        <p:spPr>
          <a:xfrm>
            <a:off x="451264" y="5528846"/>
            <a:ext cx="3663536" cy="338554"/>
          </a:xfrm>
          <a:prstGeom prst="rect">
            <a:avLst/>
          </a:prstGeom>
          <a:noFill/>
        </p:spPr>
        <p:txBody>
          <a:bodyPr wrap="square">
            <a:spAutoFit/>
          </a:bodyPr>
          <a:lstStyle/>
          <a:p>
            <a:r>
              <a:rPr lang="es-ES_tradnl" sz="1600" dirty="0"/>
              <a:t> Toma de fuerza correctamente protegida </a:t>
            </a:r>
          </a:p>
        </p:txBody>
      </p:sp>
      <p:sp>
        <p:nvSpPr>
          <p:cNvPr id="11" name="TextBox 10">
            <a:extLst>
              <a:ext uri="{FF2B5EF4-FFF2-40B4-BE49-F238E27FC236}">
                <a16:creationId xmlns:a16="http://schemas.microsoft.com/office/drawing/2014/main" id="{F6B58BFD-E235-41C4-B490-C9085D6426FB}"/>
              </a:ext>
            </a:extLst>
          </p:cNvPr>
          <p:cNvSpPr txBox="1"/>
          <p:nvPr/>
        </p:nvSpPr>
        <p:spPr>
          <a:xfrm>
            <a:off x="5023264" y="5528846"/>
            <a:ext cx="3663536" cy="338554"/>
          </a:xfrm>
          <a:prstGeom prst="rect">
            <a:avLst/>
          </a:prstGeom>
          <a:noFill/>
        </p:spPr>
        <p:txBody>
          <a:bodyPr wrap="square">
            <a:spAutoFit/>
          </a:bodyPr>
          <a:lstStyle/>
          <a:p>
            <a:r>
              <a:rPr lang="es-ES_tradnl" sz="1600" dirty="0"/>
              <a:t>Ropa atrapada en la TDF sin protección</a:t>
            </a:r>
          </a:p>
        </p:txBody>
      </p:sp>
    </p:spTree>
    <p:extLst>
      <p:ext uri="{BB962C8B-B14F-4D97-AF65-F5344CB8AC3E}">
        <p14:creationId xmlns:p14="http://schemas.microsoft.com/office/powerpoint/2010/main" val="115012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Prevenir accidentes de la TDF</a:t>
            </a:r>
          </a:p>
        </p:txBody>
      </p:sp>
      <p:sp>
        <p:nvSpPr>
          <p:cNvPr id="3" name="Content Placeholder 2"/>
          <p:cNvSpPr>
            <a:spLocks noGrp="1"/>
          </p:cNvSpPr>
          <p:nvPr>
            <p:ph idx="1"/>
          </p:nvPr>
        </p:nvSpPr>
        <p:spPr>
          <a:xfrm>
            <a:off x="533400" y="1853755"/>
            <a:ext cx="7010400" cy="3733800"/>
          </a:xfrm>
        </p:spPr>
        <p:txBody>
          <a:bodyPr>
            <a:normAutofit fontScale="70000" lnSpcReduction="20000"/>
          </a:bodyPr>
          <a:lstStyle/>
          <a:p>
            <a:r>
              <a:rPr lang="es-ES_tradnl" sz="2200" dirty="0"/>
              <a:t>Asegúrese de que los escudos de la TDF están en su sitio antes de empezar a trabajar.</a:t>
            </a:r>
          </a:p>
          <a:p>
            <a:r>
              <a:rPr lang="es-ES_tradnl" sz="2200" dirty="0"/>
              <a:t>Reemplace inmediatamente los escudos agrietados o defectuosos.</a:t>
            </a:r>
          </a:p>
          <a:p>
            <a:r>
              <a:rPr lang="es-ES_tradnl" sz="2200" dirty="0"/>
              <a:t>Parar la TDF antes de desmontar.</a:t>
            </a:r>
          </a:p>
          <a:p>
            <a:r>
              <a:rPr lang="es-ES_tradnl" sz="2200" dirty="0"/>
              <a:t>Mantenga la ropa, el pelo y todas las partes del cuerpo alejados de la TDF en rotación.</a:t>
            </a:r>
          </a:p>
          <a:p>
            <a:r>
              <a:rPr lang="es-ES_tradnl" sz="2200" dirty="0"/>
              <a:t>No lleve ropa suelta cuando trabaje cerca de un equipo motorizado rotativo o en movimiento. </a:t>
            </a:r>
          </a:p>
          <a:p>
            <a:r>
              <a:rPr lang="es-ES_tradnl" sz="2200" dirty="0"/>
              <a:t>No pase nunca por encima de un árbol de transmisión en rotación.</a:t>
            </a:r>
          </a:p>
          <a:p>
            <a:r>
              <a:rPr lang="es-ES_tradnl" sz="2200" dirty="0"/>
              <a:t>Utilice siempre la transmisión o el árbol de transmisión recomendados para su máquina.  Nunca utilice piezas de una marca de máquina en otro modelo.</a:t>
            </a:r>
          </a:p>
          <a:p>
            <a:r>
              <a:rPr lang="es-ES_tradnl" sz="2200" dirty="0"/>
              <a:t>Coloque la barra de tiro correctamente para cada tipo de implemento utilizado.</a:t>
            </a:r>
          </a:p>
          <a:p>
            <a:pPr marL="68580" indent="0">
              <a:buNone/>
            </a:pPr>
            <a:endParaRPr lang="es-ES_tradnl"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r="85" b="50"/>
          <a:stretch>
            <a:fillRect/>
          </a:stretch>
        </p:blipFill>
        <p:spPr bwMode="auto">
          <a:xfrm>
            <a:off x="7162800" y="1527444"/>
            <a:ext cx="1600835" cy="1672956"/>
          </a:xfrm>
          <a:prstGeom prst="rect">
            <a:avLst/>
          </a:prstGeom>
          <a:noFill/>
          <a:ln w="57150">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2" y="804520"/>
            <a:ext cx="5904824" cy="1049235"/>
          </a:xfrm>
        </p:spPr>
        <p:txBody>
          <a:bodyPr/>
          <a:lstStyle/>
          <a:p>
            <a:r>
              <a:rPr lang="es-ES_tradnl" dirty="0"/>
              <a:t>Colocar correctamente los enganches</a:t>
            </a:r>
          </a:p>
        </p:txBody>
      </p:sp>
      <p:sp>
        <p:nvSpPr>
          <p:cNvPr id="3" name="Content Placeholder 2"/>
          <p:cNvSpPr>
            <a:spLocks noGrp="1"/>
          </p:cNvSpPr>
          <p:nvPr>
            <p:ph idx="1"/>
          </p:nvPr>
        </p:nvSpPr>
        <p:spPr>
          <a:xfrm>
            <a:off x="1219200" y="1866903"/>
            <a:ext cx="6850860" cy="1565667"/>
          </a:xfrm>
        </p:spPr>
        <p:txBody>
          <a:bodyPr>
            <a:normAutofit fontScale="85000" lnSpcReduction="20000"/>
          </a:bodyPr>
          <a:lstStyle/>
          <a:p>
            <a:r>
              <a:rPr lang="es-ES_tradnl" dirty="0"/>
              <a:t>Mantenga los enganches bajos y siempre en la barra de tiro. Enganchar por encima de la barra de tiro puede volcar el tractor hacia atrás.</a:t>
            </a:r>
          </a:p>
          <a:p>
            <a:r>
              <a:rPr lang="es-ES_tradnl" dirty="0"/>
              <a:t>Siempre utilice pasadores de enganche con cierres de seguridad para evitar un desenganche accidental.  También es necesario enganchar una cadena de seguridad al remolcar equipos en carretera.</a:t>
            </a:r>
          </a:p>
          <a:p>
            <a:endParaRPr lang="es-ES_tradnl" dirty="0"/>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713" y="3422992"/>
            <a:ext cx="2984069" cy="263048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0534F46-2127-BA42-BC1A-29C8C0A4C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314" y="3384362"/>
            <a:ext cx="3589520" cy="2630488"/>
          </a:xfrm>
          <a:prstGeom prst="rect">
            <a:avLst/>
          </a:prstGeom>
          <a:ln>
            <a:solidFill>
              <a:schemeClr val="tx1"/>
            </a:solidFill>
          </a:ln>
        </p:spPr>
      </p:pic>
      <p:pic>
        <p:nvPicPr>
          <p:cNvPr id="6" name="Picture 5">
            <a:extLst>
              <a:ext uri="{FF2B5EF4-FFF2-40B4-BE49-F238E27FC236}">
                <a16:creationId xmlns:a16="http://schemas.microsoft.com/office/drawing/2014/main" id="{DB53C4CA-C822-9A47-882F-BEFE932ED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8315" y="671535"/>
            <a:ext cx="1443490" cy="1037388"/>
          </a:xfrm>
          <a:prstGeom prst="rect">
            <a:avLst/>
          </a:prstGeom>
        </p:spPr>
      </p:pic>
      <p:sp>
        <p:nvSpPr>
          <p:cNvPr id="4" name="Rectangle 3">
            <a:extLst>
              <a:ext uri="{FF2B5EF4-FFF2-40B4-BE49-F238E27FC236}">
                <a16:creationId xmlns:a16="http://schemas.microsoft.com/office/drawing/2014/main" id="{62471714-7A6D-B8B1-E2B8-A3D996CC92BE}"/>
              </a:ext>
            </a:extLst>
          </p:cNvPr>
          <p:cNvSpPr/>
          <p:nvPr/>
        </p:nvSpPr>
        <p:spPr>
          <a:xfrm>
            <a:off x="1083155" y="3445718"/>
            <a:ext cx="2057144" cy="262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900" b="1" dirty="0">
                <a:solidFill>
                  <a:sysClr val="windowText" lastClr="000000"/>
                </a:solidFill>
              </a:rPr>
              <a:t>PUNTALES DE ENGANCHE</a:t>
            </a:r>
          </a:p>
        </p:txBody>
      </p:sp>
      <p:sp>
        <p:nvSpPr>
          <p:cNvPr id="7" name="Rectangle 6">
            <a:extLst>
              <a:ext uri="{FF2B5EF4-FFF2-40B4-BE49-F238E27FC236}">
                <a16:creationId xmlns:a16="http://schemas.microsoft.com/office/drawing/2014/main" id="{7D75803B-F208-B264-7941-899D43A0A727}"/>
              </a:ext>
            </a:extLst>
          </p:cNvPr>
          <p:cNvSpPr/>
          <p:nvPr/>
        </p:nvSpPr>
        <p:spPr>
          <a:xfrm>
            <a:off x="1482175" y="5789963"/>
            <a:ext cx="2057144" cy="262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900" b="1" dirty="0">
                <a:solidFill>
                  <a:sysClr val="windowText" lastClr="000000"/>
                </a:solidFill>
              </a:rPr>
              <a:t>BARRA DE TIRO</a:t>
            </a:r>
          </a:p>
        </p:txBody>
      </p:sp>
      <p:sp>
        <p:nvSpPr>
          <p:cNvPr id="9" name="Rectangle 8">
            <a:extLst>
              <a:ext uri="{FF2B5EF4-FFF2-40B4-BE49-F238E27FC236}">
                <a16:creationId xmlns:a16="http://schemas.microsoft.com/office/drawing/2014/main" id="{F3432788-8EAD-695F-A580-759BB91173CF}"/>
              </a:ext>
            </a:extLst>
          </p:cNvPr>
          <p:cNvSpPr/>
          <p:nvPr/>
        </p:nvSpPr>
        <p:spPr>
          <a:xfrm>
            <a:off x="6247567" y="3459402"/>
            <a:ext cx="1767267" cy="248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900" b="1" dirty="0">
                <a:solidFill>
                  <a:schemeClr val="tx1"/>
                </a:solidFill>
              </a:rPr>
              <a:t>VOLCADURA HACIA ATRÁS</a:t>
            </a:r>
          </a:p>
        </p:txBody>
      </p:sp>
      <p:sp>
        <p:nvSpPr>
          <p:cNvPr id="10" name="Rectangle 9">
            <a:extLst>
              <a:ext uri="{FF2B5EF4-FFF2-40B4-BE49-F238E27FC236}">
                <a16:creationId xmlns:a16="http://schemas.microsoft.com/office/drawing/2014/main" id="{AA948E3A-525A-BE71-68EF-5FDCB220D2B7}"/>
              </a:ext>
            </a:extLst>
          </p:cNvPr>
          <p:cNvSpPr/>
          <p:nvPr/>
        </p:nvSpPr>
        <p:spPr>
          <a:xfrm>
            <a:off x="6351395" y="5665657"/>
            <a:ext cx="1310430" cy="248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900" b="1" dirty="0">
                <a:solidFill>
                  <a:schemeClr val="tx1"/>
                </a:solidFill>
              </a:rPr>
              <a:t>PUNTO DE PIVOTE</a:t>
            </a:r>
          </a:p>
        </p:txBody>
      </p:sp>
    </p:spTree>
    <p:extLst>
      <p:ext uri="{BB962C8B-B14F-4D97-AF65-F5344CB8AC3E}">
        <p14:creationId xmlns:p14="http://schemas.microsoft.com/office/powerpoint/2010/main" val="265628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Seguridad de los tractores</a:t>
            </a:r>
          </a:p>
        </p:txBody>
      </p:sp>
      <p:sp>
        <p:nvSpPr>
          <p:cNvPr id="3" name="Content Placeholder 2"/>
          <p:cNvSpPr>
            <a:spLocks noGrp="1"/>
          </p:cNvSpPr>
          <p:nvPr>
            <p:ph idx="1"/>
          </p:nvPr>
        </p:nvSpPr>
        <p:spPr>
          <a:xfrm>
            <a:off x="1443491" y="2015733"/>
            <a:ext cx="6571343" cy="3450613"/>
          </a:xfrm>
        </p:spPr>
        <p:txBody>
          <a:bodyPr>
            <a:normAutofit fontScale="85000" lnSpcReduction="10000"/>
          </a:bodyPr>
          <a:lstStyle/>
          <a:p>
            <a:r>
              <a:rPr lang="es-ES_tradnl" sz="2400"/>
              <a:t>La OSHA exige a los empresarios que proporcionen a sus empleados: </a:t>
            </a:r>
          </a:p>
          <a:p>
            <a:pPr lvl="1"/>
            <a:r>
              <a:rPr lang="es-ES_tradnl" sz="2200"/>
              <a:t>Una estructura de protección antivuelco de tipo estándar</a:t>
            </a:r>
          </a:p>
          <a:p>
            <a:pPr lvl="1"/>
            <a:r>
              <a:rPr lang="es-ES_tradnl" sz="2200"/>
              <a:t>Un cinturón de seguridad estándar</a:t>
            </a:r>
          </a:p>
          <a:p>
            <a:pPr lvl="1"/>
            <a:r>
              <a:rPr lang="es-ES_tradnl" sz="2200"/>
              <a:t>Protección contra el derrame de líquidos del tractor</a:t>
            </a:r>
          </a:p>
          <a:p>
            <a:pPr lvl="1"/>
            <a:r>
              <a:rPr lang="es-ES_tradnl" sz="2200"/>
              <a:t>Protección contra superficies afiladas</a:t>
            </a:r>
          </a:p>
          <a:p>
            <a:pPr lvl="1"/>
            <a:r>
              <a:rPr lang="es-ES_tradnl" sz="2200"/>
              <a:t>Entrenamientos, incluyendo la instrucción práctica por parte de un operador experimentado</a:t>
            </a:r>
          </a:p>
          <a:p>
            <a:pPr lvl="1"/>
            <a:r>
              <a:rPr lang="es-ES_tradnl" sz="2200"/>
              <a:t>Protección de ejes y equipos de toma de fuerza (TDF)</a:t>
            </a:r>
          </a:p>
        </p:txBody>
      </p:sp>
    </p:spTree>
    <p:extLst>
      <p:ext uri="{BB962C8B-B14F-4D97-AF65-F5344CB8AC3E}">
        <p14:creationId xmlns:p14="http://schemas.microsoft.com/office/powerpoint/2010/main" val="3502514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Evitar LOS vuelcos traseros</a:t>
            </a:r>
          </a:p>
        </p:txBody>
      </p:sp>
      <p:sp>
        <p:nvSpPr>
          <p:cNvPr id="3" name="Content Placeholder 2"/>
          <p:cNvSpPr>
            <a:spLocks noGrp="1"/>
          </p:cNvSpPr>
          <p:nvPr>
            <p:ph idx="1"/>
          </p:nvPr>
        </p:nvSpPr>
        <p:spPr>
          <a:xfrm>
            <a:off x="533400" y="4267200"/>
            <a:ext cx="8077200" cy="1219200"/>
          </a:xfrm>
        </p:spPr>
        <p:txBody>
          <a:bodyPr>
            <a:noAutofit/>
          </a:bodyPr>
          <a:lstStyle/>
          <a:p>
            <a:r>
              <a:rPr lang="es-ES_tradnl" sz="1800" dirty="0"/>
              <a:t>Los contrapesos delanteros del chasis pueden utilizarse para contrarrestar los implementos montados en la parte trasera y las cargas pesadas de la barra de tiro.</a:t>
            </a:r>
          </a:p>
          <a:p>
            <a:r>
              <a:rPr lang="es-ES_tradnl" sz="1800" dirty="0"/>
              <a:t>Empiece siempre a avanzar gradualmente.</a:t>
            </a:r>
          </a:p>
        </p:txBody>
      </p:sp>
      <p:pic>
        <p:nvPicPr>
          <p:cNvPr id="4" name="Picture 7" descr="http://images.ccohs.ca/oshanswers/Vehi0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966" y="1981199"/>
            <a:ext cx="4550834" cy="2082585"/>
          </a:xfrm>
          <a:prstGeom prst="rect">
            <a:avLst/>
          </a:prstGeom>
          <a:noFill/>
          <a:ln>
            <a:noFill/>
          </a:ln>
        </p:spPr>
      </p:pic>
      <p:sp>
        <p:nvSpPr>
          <p:cNvPr id="5" name="Rectangle 4">
            <a:extLst>
              <a:ext uri="{FF2B5EF4-FFF2-40B4-BE49-F238E27FC236}">
                <a16:creationId xmlns:a16="http://schemas.microsoft.com/office/drawing/2014/main" id="{BBABDD04-6806-65EB-5CE3-577341CB4205}"/>
              </a:ext>
            </a:extLst>
          </p:cNvPr>
          <p:cNvSpPr/>
          <p:nvPr/>
        </p:nvSpPr>
        <p:spPr>
          <a:xfrm>
            <a:off x="2438400" y="2895600"/>
            <a:ext cx="762000" cy="4572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ES_tradnl" sz="900" b="1" dirty="0">
                <a:solidFill>
                  <a:sysClr val="windowText" lastClr="000000"/>
                </a:solidFill>
              </a:rPr>
              <a:t>Implemento fijado en la parte trasera</a:t>
            </a:r>
          </a:p>
        </p:txBody>
      </p:sp>
      <p:sp>
        <p:nvSpPr>
          <p:cNvPr id="6" name="Rectangle 5">
            <a:extLst>
              <a:ext uri="{FF2B5EF4-FFF2-40B4-BE49-F238E27FC236}">
                <a16:creationId xmlns:a16="http://schemas.microsoft.com/office/drawing/2014/main" id="{9D59F0BC-9B1B-D402-578E-F6F283C28EC5}"/>
              </a:ext>
            </a:extLst>
          </p:cNvPr>
          <p:cNvSpPr/>
          <p:nvPr/>
        </p:nvSpPr>
        <p:spPr>
          <a:xfrm>
            <a:off x="6206157" y="3200400"/>
            <a:ext cx="762000" cy="685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ES_tradnl" sz="900" b="1" dirty="0">
                <a:solidFill>
                  <a:sysClr val="windowText" lastClr="000000"/>
                </a:solidFill>
              </a:rPr>
              <a:t>Contrapeso fijado en la parte delantera</a:t>
            </a:r>
          </a:p>
        </p:txBody>
      </p:sp>
    </p:spTree>
    <p:extLst>
      <p:ext uri="{BB962C8B-B14F-4D97-AF65-F5344CB8AC3E}">
        <p14:creationId xmlns:p14="http://schemas.microsoft.com/office/powerpoint/2010/main" val="94952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0E35C9-866E-D542-B0E6-E63F425273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491" y="1904515"/>
            <a:ext cx="6571343" cy="4148966"/>
          </a:xfrm>
        </p:spPr>
      </p:pic>
      <p:sp>
        <p:nvSpPr>
          <p:cNvPr id="6" name="Title 1">
            <a:extLst>
              <a:ext uri="{FF2B5EF4-FFF2-40B4-BE49-F238E27FC236}">
                <a16:creationId xmlns:a16="http://schemas.microsoft.com/office/drawing/2014/main" id="{259B1D88-D642-7C29-3D5F-1E12D6B81E25}"/>
              </a:ext>
            </a:extLst>
          </p:cNvPr>
          <p:cNvSpPr>
            <a:spLocks noGrp="1"/>
          </p:cNvSpPr>
          <p:nvPr>
            <p:ph type="title"/>
          </p:nvPr>
        </p:nvSpPr>
        <p:spPr>
          <a:xfrm>
            <a:off x="1443491" y="804520"/>
            <a:ext cx="6571343" cy="1049235"/>
          </a:xfrm>
        </p:spPr>
        <p:txBody>
          <a:bodyPr/>
          <a:lstStyle/>
          <a:p>
            <a:r>
              <a:rPr lang="es-ES_tradnl" dirty="0"/>
              <a:t>Evitar LOS vuelcos traseros</a:t>
            </a:r>
          </a:p>
        </p:txBody>
      </p:sp>
      <p:sp>
        <p:nvSpPr>
          <p:cNvPr id="20" name="Rectangle 19">
            <a:extLst>
              <a:ext uri="{FF2B5EF4-FFF2-40B4-BE49-F238E27FC236}">
                <a16:creationId xmlns:a16="http://schemas.microsoft.com/office/drawing/2014/main" id="{9250DE58-8A45-6808-1BA8-A6F8044C753D}"/>
              </a:ext>
            </a:extLst>
          </p:cNvPr>
          <p:cNvSpPr/>
          <p:nvPr/>
        </p:nvSpPr>
        <p:spPr>
          <a:xfrm>
            <a:off x="529091" y="2667000"/>
            <a:ext cx="1600200" cy="457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ES_tradnl" sz="1050" b="1" dirty="0">
                <a:solidFill>
                  <a:schemeClr val="bg1"/>
                </a:solidFill>
              </a:rPr>
              <a:t>A unos 3 km/h el tractor retrocede 90 grados en un solo segundo</a:t>
            </a:r>
          </a:p>
        </p:txBody>
      </p:sp>
      <p:sp>
        <p:nvSpPr>
          <p:cNvPr id="21" name="Rectangle 20">
            <a:extLst>
              <a:ext uri="{FF2B5EF4-FFF2-40B4-BE49-F238E27FC236}">
                <a16:creationId xmlns:a16="http://schemas.microsoft.com/office/drawing/2014/main" id="{3530C9E6-F3CF-2584-A639-8CDA5F975C62}"/>
              </a:ext>
            </a:extLst>
          </p:cNvPr>
          <p:cNvSpPr/>
          <p:nvPr/>
        </p:nvSpPr>
        <p:spPr>
          <a:xfrm>
            <a:off x="6308394" y="1981200"/>
            <a:ext cx="1083006" cy="457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ES_tradnl" sz="1050" b="1" dirty="0">
                <a:solidFill>
                  <a:schemeClr val="bg1"/>
                </a:solidFill>
              </a:rPr>
              <a:t>DEMASIADO TARDE</a:t>
            </a:r>
          </a:p>
        </p:txBody>
      </p:sp>
      <p:sp>
        <p:nvSpPr>
          <p:cNvPr id="23" name="Rectangle 22">
            <a:extLst>
              <a:ext uri="{FF2B5EF4-FFF2-40B4-BE49-F238E27FC236}">
                <a16:creationId xmlns:a16="http://schemas.microsoft.com/office/drawing/2014/main" id="{55AC1CF4-C55E-6C01-F097-F28D493EEE03}"/>
              </a:ext>
            </a:extLst>
          </p:cNvPr>
          <p:cNvSpPr/>
          <p:nvPr/>
        </p:nvSpPr>
        <p:spPr>
          <a:xfrm>
            <a:off x="1905000" y="4572000"/>
            <a:ext cx="1066800" cy="609600"/>
          </a:xfrm>
          <a:prstGeom prst="rect">
            <a:avLst/>
          </a:prstGeom>
          <a:solidFill>
            <a:srgbClr val="DAD7C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ES_tradnl" sz="1050" b="1" dirty="0">
                <a:solidFill>
                  <a:sysClr val="windowText" lastClr="000000"/>
                </a:solidFill>
              </a:rPr>
              <a:t>Darse cuenta de lo que ocurre puede llevar de 0 a 2 segundos.</a:t>
            </a:r>
          </a:p>
        </p:txBody>
      </p:sp>
      <p:sp>
        <p:nvSpPr>
          <p:cNvPr id="24" name="Rectangle 23">
            <a:extLst>
              <a:ext uri="{FF2B5EF4-FFF2-40B4-BE49-F238E27FC236}">
                <a16:creationId xmlns:a16="http://schemas.microsoft.com/office/drawing/2014/main" id="{827DEC32-1AEE-C6B6-EC9F-26BB9590B469}"/>
              </a:ext>
            </a:extLst>
          </p:cNvPr>
          <p:cNvSpPr/>
          <p:nvPr/>
        </p:nvSpPr>
        <p:spPr>
          <a:xfrm>
            <a:off x="2590800" y="3369398"/>
            <a:ext cx="1295400" cy="609600"/>
          </a:xfrm>
          <a:prstGeom prst="rect">
            <a:avLst/>
          </a:prstGeom>
          <a:solidFill>
            <a:srgbClr val="DAD7C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ES_tradnl" sz="1050" b="1" dirty="0">
                <a:solidFill>
                  <a:sysClr val="windowText" lastClr="000000"/>
                </a:solidFill>
              </a:rPr>
              <a:t>Interpretar lo que se ve puede llevar de 0 a 5 segundos.</a:t>
            </a:r>
          </a:p>
        </p:txBody>
      </p:sp>
      <p:sp>
        <p:nvSpPr>
          <p:cNvPr id="25" name="Rectangle 24">
            <a:extLst>
              <a:ext uri="{FF2B5EF4-FFF2-40B4-BE49-F238E27FC236}">
                <a16:creationId xmlns:a16="http://schemas.microsoft.com/office/drawing/2014/main" id="{6C5EC200-5E17-CC86-3AF7-DC38DA662EFA}"/>
              </a:ext>
            </a:extLst>
          </p:cNvPr>
          <p:cNvSpPr/>
          <p:nvPr/>
        </p:nvSpPr>
        <p:spPr>
          <a:xfrm>
            <a:off x="3886200" y="2590800"/>
            <a:ext cx="1600200" cy="457200"/>
          </a:xfrm>
          <a:prstGeom prst="rect">
            <a:avLst/>
          </a:prstGeom>
          <a:solidFill>
            <a:srgbClr val="DAD7C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ES_tradnl" sz="1050" b="1" dirty="0">
                <a:solidFill>
                  <a:sysClr val="windowText" lastClr="000000"/>
                </a:solidFill>
              </a:rPr>
              <a:t>Decidir qué hacer puede llevar de 0 a 5 segundos.</a:t>
            </a:r>
          </a:p>
        </p:txBody>
      </p:sp>
      <p:sp>
        <p:nvSpPr>
          <p:cNvPr id="26" name="Rectangle 25">
            <a:extLst>
              <a:ext uri="{FF2B5EF4-FFF2-40B4-BE49-F238E27FC236}">
                <a16:creationId xmlns:a16="http://schemas.microsoft.com/office/drawing/2014/main" id="{C26BBDB1-BBE8-B86F-EB0E-BCD08E99CFE2}"/>
              </a:ext>
            </a:extLst>
          </p:cNvPr>
          <p:cNvSpPr/>
          <p:nvPr/>
        </p:nvSpPr>
        <p:spPr>
          <a:xfrm>
            <a:off x="5410200" y="3276600"/>
            <a:ext cx="1447800" cy="609600"/>
          </a:xfrm>
          <a:prstGeom prst="rect">
            <a:avLst/>
          </a:prstGeom>
          <a:solidFill>
            <a:srgbClr val="DAD7C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ES_tradnl" sz="1050" b="1" dirty="0">
                <a:solidFill>
                  <a:sysClr val="windowText" lastClr="000000"/>
                </a:solidFill>
              </a:rPr>
              <a:t>Pisar el embrague o saltar puede llevar de 0 a 3 segundos.</a:t>
            </a:r>
          </a:p>
        </p:txBody>
      </p:sp>
      <p:grpSp>
        <p:nvGrpSpPr>
          <p:cNvPr id="29" name="Group 28">
            <a:extLst>
              <a:ext uri="{FF2B5EF4-FFF2-40B4-BE49-F238E27FC236}">
                <a16:creationId xmlns:a16="http://schemas.microsoft.com/office/drawing/2014/main" id="{FD13D50C-0C9C-67E1-8A9D-437412DBAF5C}"/>
              </a:ext>
            </a:extLst>
          </p:cNvPr>
          <p:cNvGrpSpPr/>
          <p:nvPr/>
        </p:nvGrpSpPr>
        <p:grpSpPr>
          <a:xfrm>
            <a:off x="5909251" y="4800600"/>
            <a:ext cx="2167949" cy="762000"/>
            <a:chOff x="6377970" y="4174906"/>
            <a:chExt cx="2167949" cy="762000"/>
          </a:xfrm>
        </p:grpSpPr>
        <p:sp>
          <p:nvSpPr>
            <p:cNvPr id="28" name="Right Arrow 27">
              <a:extLst>
                <a:ext uri="{FF2B5EF4-FFF2-40B4-BE49-F238E27FC236}">
                  <a16:creationId xmlns:a16="http://schemas.microsoft.com/office/drawing/2014/main" id="{8F9BFFC6-B69F-4FE6-66FE-49175B637698}"/>
                </a:ext>
              </a:extLst>
            </p:cNvPr>
            <p:cNvSpPr/>
            <p:nvPr/>
          </p:nvSpPr>
          <p:spPr>
            <a:xfrm>
              <a:off x="6377970" y="4174906"/>
              <a:ext cx="2167949" cy="76200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33A5D9-2658-2C8F-4F18-21B7B41A4707}"/>
                </a:ext>
              </a:extLst>
            </p:cNvPr>
            <p:cNvSpPr/>
            <p:nvPr/>
          </p:nvSpPr>
          <p:spPr>
            <a:xfrm>
              <a:off x="6388302" y="4403990"/>
              <a:ext cx="1943100" cy="3048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s-ES_tradnl" sz="1050" b="1" dirty="0">
                  <a:solidFill>
                    <a:schemeClr val="bg1"/>
                  </a:solidFill>
                </a:rPr>
                <a:t>FUERZA que tira el tractor hacia atrás</a:t>
              </a:r>
            </a:p>
          </p:txBody>
        </p:sp>
      </p:grpSp>
    </p:spTree>
    <p:extLst>
      <p:ext uri="{BB962C8B-B14F-4D97-AF65-F5344CB8AC3E}">
        <p14:creationId xmlns:p14="http://schemas.microsoft.com/office/powerpoint/2010/main" val="354039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Evitar LOS vuelcos traseros</a:t>
            </a:r>
          </a:p>
        </p:txBody>
      </p:sp>
      <p:sp>
        <p:nvSpPr>
          <p:cNvPr id="3" name="Content Placeholder 2"/>
          <p:cNvSpPr>
            <a:spLocks noGrp="1"/>
          </p:cNvSpPr>
          <p:nvPr>
            <p:ph idx="1"/>
          </p:nvPr>
        </p:nvSpPr>
        <p:spPr>
          <a:xfrm>
            <a:off x="983639" y="2074985"/>
            <a:ext cx="3733800" cy="3505201"/>
          </a:xfrm>
        </p:spPr>
        <p:txBody>
          <a:bodyPr>
            <a:normAutofit fontScale="85000" lnSpcReduction="10000"/>
          </a:bodyPr>
          <a:lstStyle/>
          <a:p>
            <a:r>
              <a:rPr lang="es-ES_tradnl"/>
              <a:t>Siempre que sea posible, haga para atrás los tractores en subidas empinadas, y baje hacia delante.</a:t>
            </a:r>
          </a:p>
          <a:p>
            <a:r>
              <a:rPr lang="es-ES_tradnl"/>
              <a:t>Si tiene que retroceder por un pendiente, hágalo lentamente en una marcha baja.</a:t>
            </a:r>
          </a:p>
          <a:p>
            <a:r>
              <a:rPr lang="es-ES_tradnl"/>
              <a:t>Nunca ponga tablas o troncos delante de las ruedas delanteras. Échese hacia atrás si se queda atascado en el lodo.</a:t>
            </a:r>
          </a:p>
        </p:txBody>
      </p:sp>
      <p:pic>
        <p:nvPicPr>
          <p:cNvPr id="5" name="Picture 5" descr="http://images.ccohs.ca/oshanswers/Vehi010.gif"/>
          <p:cNvPicPr>
            <a:picLocks noChangeAspect="1" noChangeArrowheads="1"/>
          </p:cNvPicPr>
          <p:nvPr/>
        </p:nvPicPr>
        <p:blipFill>
          <a:blip r:embed="rId2">
            <a:extLst>
              <a:ext uri="{28A0092B-C50C-407E-A947-70E740481C1C}">
                <a14:useLocalDpi xmlns:a14="http://schemas.microsoft.com/office/drawing/2010/main" val="0"/>
              </a:ext>
            </a:extLst>
          </a:blip>
          <a:srcRect b="12675"/>
          <a:stretch>
            <a:fillRect/>
          </a:stretch>
        </p:blipFill>
        <p:spPr bwMode="auto">
          <a:xfrm>
            <a:off x="4800599" y="2057400"/>
            <a:ext cx="3447863" cy="2946846"/>
          </a:xfrm>
          <a:prstGeom prst="rect">
            <a:avLst/>
          </a:prstGeom>
          <a:noFill/>
          <a:ln>
            <a:noFill/>
          </a:ln>
        </p:spPr>
      </p:pic>
      <p:sp>
        <p:nvSpPr>
          <p:cNvPr id="6" name="Right Arrow 5">
            <a:extLst>
              <a:ext uri="{FF2B5EF4-FFF2-40B4-BE49-F238E27FC236}">
                <a16:creationId xmlns:a16="http://schemas.microsoft.com/office/drawing/2014/main" id="{C1FEF5F2-089C-E206-CBE8-DE8E9BAFCC1A}"/>
              </a:ext>
            </a:extLst>
          </p:cNvPr>
          <p:cNvSpPr/>
          <p:nvPr/>
        </p:nvSpPr>
        <p:spPr>
          <a:xfrm rot="20453149">
            <a:off x="5378584" y="4005428"/>
            <a:ext cx="2455912" cy="68580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200"/>
              <a:t>MARCHA ATRÁS EN UNA PENDIENTE</a:t>
            </a:r>
          </a:p>
        </p:txBody>
      </p:sp>
    </p:spTree>
    <p:extLst>
      <p:ext uri="{BB962C8B-B14F-4D97-AF65-F5344CB8AC3E}">
        <p14:creationId xmlns:p14="http://schemas.microsoft.com/office/powerpoint/2010/main" val="3474577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Desmontar correctamente</a:t>
            </a:r>
          </a:p>
        </p:txBody>
      </p:sp>
      <p:sp>
        <p:nvSpPr>
          <p:cNvPr id="3" name="Content Placeholder 2"/>
          <p:cNvSpPr>
            <a:spLocks noGrp="1"/>
          </p:cNvSpPr>
          <p:nvPr>
            <p:ph idx="1"/>
          </p:nvPr>
        </p:nvSpPr>
        <p:spPr>
          <a:xfrm>
            <a:off x="685800" y="2031778"/>
            <a:ext cx="7924800" cy="1523999"/>
          </a:xfrm>
        </p:spPr>
        <p:txBody>
          <a:bodyPr>
            <a:normAutofit fontScale="92500"/>
          </a:bodyPr>
          <a:lstStyle/>
          <a:p>
            <a:r>
              <a:rPr lang="es-ES_tradnl" dirty="0"/>
              <a:t>Nunca se baje de un tractor en marcha ni lo deje con el motor en marcha.</a:t>
            </a:r>
          </a:p>
          <a:p>
            <a:r>
              <a:rPr lang="es-ES_tradnl" dirty="0"/>
              <a:t>Apague el tractor, ponga el freno de mano y bájese.</a:t>
            </a:r>
          </a:p>
          <a:p>
            <a:r>
              <a:rPr lang="es-ES_tradnl" dirty="0"/>
              <a:t>No arranque el motor desde ningún lugar que no sea el asiento.</a:t>
            </a:r>
          </a:p>
        </p:txBody>
      </p:sp>
      <p:sp>
        <p:nvSpPr>
          <p:cNvPr id="4" name="Text Box 3"/>
          <p:cNvSpPr txBox="1">
            <a:spLocks noChangeArrowheads="1"/>
          </p:cNvSpPr>
          <p:nvPr/>
        </p:nvSpPr>
        <p:spPr bwMode="auto">
          <a:xfrm>
            <a:off x="1524000" y="3735859"/>
            <a:ext cx="6172200" cy="2246769"/>
          </a:xfrm>
          <a:prstGeom prst="rect">
            <a:avLst/>
          </a:prstGeom>
          <a:solidFill>
            <a:srgbClr val="EF8F6D"/>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2000" dirty="0">
                <a:cs typeface="Arial" charset="0"/>
              </a:rPr>
              <a:t>Cuando el tractor se ha dejado en marcha y el operador no está en el asiento del tractor, es posible que el tractor funcione mal de alguna manera, se ponga en marcha y lo atropelle a usted o a otras personas. Un tractor en marcha también puede dañar o ser dañado por objetos que se encuentren en la misma zona.</a:t>
            </a:r>
          </a:p>
        </p:txBody>
      </p:sp>
    </p:spTree>
    <p:extLst>
      <p:ext uri="{BB962C8B-B14F-4D97-AF65-F5344CB8AC3E}">
        <p14:creationId xmlns:p14="http://schemas.microsoft.com/office/powerpoint/2010/main" val="387246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a:t>No acompañante</a:t>
            </a:r>
          </a:p>
        </p:txBody>
      </p:sp>
      <p:sp>
        <p:nvSpPr>
          <p:cNvPr id="3" name="Content Placeholder 2"/>
          <p:cNvSpPr>
            <a:spLocks noGrp="1"/>
          </p:cNvSpPr>
          <p:nvPr>
            <p:ph idx="1"/>
          </p:nvPr>
        </p:nvSpPr>
        <p:spPr>
          <a:xfrm>
            <a:off x="1443491" y="2015733"/>
            <a:ext cx="3280909" cy="3450613"/>
          </a:xfrm>
        </p:spPr>
        <p:txBody>
          <a:bodyPr>
            <a:normAutofit fontScale="92500"/>
          </a:bodyPr>
          <a:lstStyle/>
          <a:p>
            <a:r>
              <a:rPr lang="es-ES_tradnl" dirty="0"/>
              <a:t>El número de asientos es igual al número de pasajeros. No hay ningún lugar seguro ni en el tractor ni en ninguno de los implementos. </a:t>
            </a:r>
          </a:p>
          <a:p>
            <a:r>
              <a:rPr lang="es-ES_tradnl" dirty="0"/>
              <a:t>Hasta un pequeño impacto puede hacer que un pasajero se caiga y sea atropellado.</a:t>
            </a:r>
          </a:p>
        </p:txBody>
      </p:sp>
      <p:pic>
        <p:nvPicPr>
          <p:cNvPr id="4" name="Picture 3" descr="r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45171"/>
            <a:ext cx="3729727" cy="2682875"/>
          </a:xfrm>
          <a:prstGeom prst="rect">
            <a:avLst/>
          </a:prstGeom>
          <a:noFill/>
          <a:ln w="47625">
            <a:solidFill>
              <a:srgbClr val="FFFF00"/>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C3CA552-14C0-FE42-84CB-12F3D81D6CBA}"/>
              </a:ext>
            </a:extLst>
          </p:cNvPr>
          <p:cNvGrpSpPr/>
          <p:nvPr/>
        </p:nvGrpSpPr>
        <p:grpSpPr>
          <a:xfrm>
            <a:off x="5029199" y="2245170"/>
            <a:ext cx="3729727" cy="2682875"/>
            <a:chOff x="2514600" y="2895600"/>
            <a:chExt cx="3729727" cy="2682875"/>
          </a:xfrm>
        </p:grpSpPr>
        <p:cxnSp>
          <p:nvCxnSpPr>
            <p:cNvPr id="6" name="Straight Connector 5"/>
            <p:cNvCxnSpPr/>
            <p:nvPr/>
          </p:nvCxnSpPr>
          <p:spPr>
            <a:xfrm>
              <a:off x="2514600" y="2895600"/>
              <a:ext cx="3729727" cy="2682875"/>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514600" y="2895600"/>
              <a:ext cx="3729727" cy="2682874"/>
            </a:xfrm>
            <a:prstGeom prst="line">
              <a:avLst/>
            </a:prstGeom>
            <a:ln w="444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9954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No tenga prisa</a:t>
            </a:r>
          </a:p>
        </p:txBody>
      </p:sp>
      <p:sp>
        <p:nvSpPr>
          <p:cNvPr id="3" name="Content Placeholder 2"/>
          <p:cNvSpPr>
            <a:spLocks noGrp="1"/>
          </p:cNvSpPr>
          <p:nvPr>
            <p:ph idx="1"/>
          </p:nvPr>
        </p:nvSpPr>
        <p:spPr/>
        <p:txBody>
          <a:bodyPr>
            <a:normAutofit fontScale="92500" lnSpcReduction="20000"/>
          </a:bodyPr>
          <a:lstStyle/>
          <a:p>
            <a:r>
              <a:rPr lang="es-ES_tradnl" dirty="0"/>
              <a:t>Nunca se apresure ni se arriesgue en nada que tenga que ver con un tractor.</a:t>
            </a:r>
          </a:p>
          <a:p>
            <a:r>
              <a:rPr lang="es-ES_tradnl" dirty="0"/>
              <a:t>Siempre hay tiempo para asegurarse de que su próximo paso no será el último.</a:t>
            </a:r>
          </a:p>
          <a:p>
            <a:r>
              <a:rPr lang="es-ES_tradnl" dirty="0"/>
              <a:t>Un tractor es un caballo de batalla, no un caballo de carreras.  Un tractor está diseñado para maniobrar a baja velocidad, no a alta velocidad.</a:t>
            </a:r>
          </a:p>
          <a:p>
            <a:r>
              <a:rPr lang="es-ES_tradnl" dirty="0"/>
              <a:t>Reduzca la velocidad en vueltas o curvas. El centro de gravedad de un tractor es más alto que el de un carro, y un giro rápido y brusco puede provocar un vuelco lateral.</a:t>
            </a:r>
          </a:p>
        </p:txBody>
      </p:sp>
      <p:pic>
        <p:nvPicPr>
          <p:cNvPr id="3076" name="Picture 4" descr="http://th639.photobucket.com/albums/uu114/loveej/Comments/th_2523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34554"/>
            <a:ext cx="1806222"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88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8000" fill="hold" nodeType="withEffect">
                                  <p:stCondLst>
                                    <p:cond delay="100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0" fill="hold"/>
                                        <p:tgtEl>
                                          <p:spTgt spid="3076"/>
                                        </p:tgtEl>
                                        <p:attrNameLst>
                                          <p:attrName>ppt_x</p:attrName>
                                        </p:attrNameLst>
                                      </p:cBhvr>
                                      <p:tavLst>
                                        <p:tav tm="0">
                                          <p:val>
                                            <p:strVal val="1+#ppt_w/2"/>
                                          </p:val>
                                        </p:tav>
                                        <p:tav tm="100000">
                                          <p:val>
                                            <p:strVal val="#ppt_x"/>
                                          </p:val>
                                        </p:tav>
                                      </p:tavLst>
                                    </p:anim>
                                    <p:anim calcmode="lin" valueType="num">
                                      <p:cBhvr additive="base">
                                        <p:cTn id="8" dur="50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a:t>RUIDO DE TRACTORES Y MAQUINARIA</a:t>
            </a:r>
          </a:p>
        </p:txBody>
      </p:sp>
      <p:sp>
        <p:nvSpPr>
          <p:cNvPr id="3" name="Content Placeholder 2"/>
          <p:cNvSpPr>
            <a:spLocks noGrp="1"/>
          </p:cNvSpPr>
          <p:nvPr>
            <p:ph idx="1"/>
          </p:nvPr>
        </p:nvSpPr>
        <p:spPr>
          <a:xfrm>
            <a:off x="685800" y="2133600"/>
            <a:ext cx="7772400" cy="4190999"/>
          </a:xfrm>
        </p:spPr>
        <p:txBody>
          <a:bodyPr>
            <a:normAutofit/>
          </a:bodyPr>
          <a:lstStyle/>
          <a:p>
            <a:r>
              <a:rPr lang="es-ES_tradnl"/>
              <a:t>Con la exposición continua a ruidos excesivos, </a:t>
            </a:r>
            <a:r>
              <a:rPr lang="es-ES_tradnl" b="0" i="0" u="none" strike="noStrike">
                <a:solidFill>
                  <a:srgbClr val="000000"/>
                </a:solidFill>
                <a:effectLst/>
                <a:latin typeface="-webkit-standard"/>
              </a:rPr>
              <a:t>se deteriora la capacidad de oír una conversación normal. </a:t>
            </a:r>
          </a:p>
          <a:p>
            <a:r>
              <a:rPr lang="es-ES_tradnl" b="1"/>
              <a:t>El ruido es demasiado alto cuando</a:t>
            </a:r>
            <a:r>
              <a:rPr lang="es-ES_tradnl"/>
              <a:t>: </a:t>
            </a:r>
          </a:p>
          <a:p>
            <a:pPr lvl="1"/>
            <a:r>
              <a:rPr lang="es-ES_tradnl" b="1"/>
              <a:t>Le pitan los oídos </a:t>
            </a:r>
            <a:r>
              <a:rPr lang="es-ES_tradnl" b="1" i="0" u="none" strike="noStrike">
                <a:solidFill>
                  <a:srgbClr val="000000"/>
                </a:solidFill>
                <a:effectLst/>
              </a:rPr>
              <a:t>después de una larga exposición al ruido</a:t>
            </a:r>
            <a:r>
              <a:rPr lang="es-ES_tradnl" b="1"/>
              <a:t>.</a:t>
            </a:r>
            <a:endParaRPr lang="es-ES_tradnl"/>
          </a:p>
          <a:p>
            <a:pPr lvl="1"/>
            <a:r>
              <a:rPr lang="es-ES_tradnl" b="1"/>
              <a:t>El habla y otros sonidos parecen </a:t>
            </a:r>
            <a:r>
              <a:rPr lang="es-ES_tradnl" b="1" i="0" u="none" strike="noStrike">
                <a:solidFill>
                  <a:srgbClr val="000000"/>
                </a:solidFill>
                <a:effectLst/>
              </a:rPr>
              <a:t>sordos después de la exposición.</a:t>
            </a:r>
          </a:p>
          <a:p>
            <a:pPr lvl="1"/>
            <a:r>
              <a:rPr lang="es-ES_tradnl" b="1"/>
              <a:t>Se pierde la capacidad de distinguir los tonos musicales.</a:t>
            </a:r>
            <a:endParaRPr lang="es-ES_tradnl"/>
          </a:p>
          <a:p>
            <a:pPr lvl="1"/>
            <a:r>
              <a:rPr lang="es-ES_tradnl" b="1"/>
              <a:t>No se oyen los sonidos agudos.</a:t>
            </a:r>
            <a:endParaRPr lang="es-ES_tradnl"/>
          </a:p>
          <a:p>
            <a:pPr marL="0" indent="0">
              <a:buNone/>
            </a:pPr>
            <a:endParaRPr lang="es-ES_tradnl"/>
          </a:p>
        </p:txBody>
      </p:sp>
    </p:spTree>
    <p:extLst>
      <p:ext uri="{BB962C8B-B14F-4D97-AF65-F5344CB8AC3E}">
        <p14:creationId xmlns:p14="http://schemas.microsoft.com/office/powerpoint/2010/main" val="1359210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2DEF5-E961-654A-8062-21C1D7402D84}"/>
              </a:ext>
            </a:extLst>
          </p:cNvPr>
          <p:cNvSpPr>
            <a:spLocks noGrp="1"/>
          </p:cNvSpPr>
          <p:nvPr>
            <p:ph type="title"/>
          </p:nvPr>
        </p:nvSpPr>
        <p:spPr/>
        <p:txBody>
          <a:bodyPr/>
          <a:lstStyle/>
          <a:p>
            <a:r>
              <a:rPr lang="es-ES_tradnl"/>
              <a:t>RUIDO DE TRACTORES Y MAQUINARIA</a:t>
            </a:r>
          </a:p>
        </p:txBody>
      </p:sp>
      <p:sp>
        <p:nvSpPr>
          <p:cNvPr id="3" name="Content Placeholder 2">
            <a:extLst>
              <a:ext uri="{FF2B5EF4-FFF2-40B4-BE49-F238E27FC236}">
                <a16:creationId xmlns:a16="http://schemas.microsoft.com/office/drawing/2014/main" id="{159B97A8-EEBA-474D-855E-515F48888306}"/>
              </a:ext>
            </a:extLst>
          </p:cNvPr>
          <p:cNvSpPr>
            <a:spLocks noGrp="1"/>
          </p:cNvSpPr>
          <p:nvPr>
            <p:ph idx="1"/>
          </p:nvPr>
        </p:nvSpPr>
        <p:spPr>
          <a:xfrm>
            <a:off x="304800" y="1981201"/>
            <a:ext cx="8305800" cy="2209799"/>
          </a:xfrm>
        </p:spPr>
        <p:txBody>
          <a:bodyPr>
            <a:normAutofit fontScale="70000" lnSpcReduction="20000"/>
          </a:bodyPr>
          <a:lstStyle/>
          <a:p>
            <a:r>
              <a:rPr lang="es-ES_tradnl" b="0" i="0" u="none" strike="noStrike">
                <a:solidFill>
                  <a:srgbClr val="000000"/>
                </a:solidFill>
                <a:effectLst/>
                <a:latin typeface="-webkit-standard"/>
              </a:rPr>
              <a:t>La exposición continua al ruido a niveles elevados de decibelios durante un periodo de tiempo puede causar una pérdida de oído permanente. Un tractor bajo carga puede producir niveles de ruido superiores a 100 decibelios. El límite máximo de exposición admisible (PEL) para un período de trabajo de 8 horas es de 90 decibelios. Si manejara un tractor a 100 decibelios, ¡la exposición diaria permitida sería sólo </a:t>
            </a:r>
            <a:r>
              <a:rPr lang="es-ES_tradnl" b="1" i="0" u="none" strike="noStrike">
                <a:solidFill>
                  <a:srgbClr val="000000"/>
                </a:solidFill>
                <a:effectLst/>
              </a:rPr>
              <a:t>de dos horas!</a:t>
            </a:r>
            <a:r>
              <a:rPr lang="es-ES_tradnl" b="0" i="0" u="none" strike="noStrike">
                <a:solidFill>
                  <a:srgbClr val="000000"/>
                </a:solidFill>
                <a:effectLst/>
                <a:latin typeface="-webkit-standard"/>
              </a:rPr>
              <a:t> A 115 decibelios, ¡el límite es de sólo </a:t>
            </a:r>
            <a:r>
              <a:rPr lang="es-ES_tradnl" b="1" i="0" u="none" strike="noStrike">
                <a:solidFill>
                  <a:srgbClr val="000000"/>
                </a:solidFill>
                <a:effectLst/>
              </a:rPr>
              <a:t>15 minutos!</a:t>
            </a:r>
          </a:p>
          <a:p>
            <a:r>
              <a:rPr lang="es-ES_tradnl" b="0" i="0" u="none" strike="noStrike">
                <a:solidFill>
                  <a:srgbClr val="000000"/>
                </a:solidFill>
                <a:effectLst/>
                <a:latin typeface="-webkit-standard"/>
              </a:rPr>
              <a:t>Si no tiene una cabina que reduzca significativamente el ruido, puede que necesite llevar protección auditiva en forma de tapones para los oídos o protectores diseñados para bloquear los niveles de ruido dañinos. </a:t>
            </a:r>
            <a:endParaRPr lang="es-ES_tradnl"/>
          </a:p>
        </p:txBody>
      </p:sp>
      <p:pic>
        <p:nvPicPr>
          <p:cNvPr id="7" name="Picture 6">
            <a:extLst>
              <a:ext uri="{FF2B5EF4-FFF2-40B4-BE49-F238E27FC236}">
                <a16:creationId xmlns:a16="http://schemas.microsoft.com/office/drawing/2014/main" id="{5876E630-AA7C-A245-B781-A8FBD3DE3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399" y="4038600"/>
            <a:ext cx="2021807" cy="2021807"/>
          </a:xfrm>
          <a:prstGeom prst="rect">
            <a:avLst/>
          </a:prstGeom>
        </p:spPr>
      </p:pic>
      <p:pic>
        <p:nvPicPr>
          <p:cNvPr id="9" name="Picture 8" descr="A table with text and numbers&#10;&#10;Description automatically generated">
            <a:extLst>
              <a:ext uri="{FF2B5EF4-FFF2-40B4-BE49-F238E27FC236}">
                <a16:creationId xmlns:a16="http://schemas.microsoft.com/office/drawing/2014/main" id="{498AC7EE-DF60-632A-BA3F-353F471E9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962401"/>
            <a:ext cx="4277263" cy="2666999"/>
          </a:xfrm>
          <a:prstGeom prst="rect">
            <a:avLst/>
          </a:prstGeom>
        </p:spPr>
      </p:pic>
    </p:spTree>
    <p:extLst>
      <p:ext uri="{BB962C8B-B14F-4D97-AF65-F5344CB8AC3E}">
        <p14:creationId xmlns:p14="http://schemas.microsoft.com/office/powerpoint/2010/main" val="3358125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800" dirty="0"/>
              <a:t>NORMAS GENERALES PARA UN USO SEGURO DEL TRACTOR</a:t>
            </a:r>
          </a:p>
        </p:txBody>
      </p:sp>
      <p:sp>
        <p:nvSpPr>
          <p:cNvPr id="3" name="Content Placeholder 2"/>
          <p:cNvSpPr>
            <a:spLocks noGrp="1"/>
          </p:cNvSpPr>
          <p:nvPr>
            <p:ph idx="1"/>
          </p:nvPr>
        </p:nvSpPr>
        <p:spPr>
          <a:xfrm>
            <a:off x="533400" y="2057400"/>
            <a:ext cx="6096000" cy="3733800"/>
          </a:xfrm>
        </p:spPr>
        <p:txBody>
          <a:bodyPr>
            <a:normAutofit fontScale="77500" lnSpcReduction="20000"/>
          </a:bodyPr>
          <a:lstStyle/>
          <a:p>
            <a:pPr lvl="1"/>
            <a:r>
              <a:rPr lang="es-ES_tradnl" sz="2200" dirty="0"/>
              <a:t>Los tractores deben estar equipados con protectores principales, guardas de seguridad, cubiertas para evitar el puenteo del arrancador, emblemas de Vehículo de Movimiento Lento (VML) y luces de emergencia. </a:t>
            </a:r>
          </a:p>
          <a:p>
            <a:pPr lvl="1"/>
            <a:r>
              <a:rPr lang="es-ES_tradnl" sz="2200" dirty="0"/>
              <a:t>Los tractores no deben transportar pasajeros adicionales.</a:t>
            </a:r>
          </a:p>
          <a:p>
            <a:pPr lvl="1"/>
            <a:r>
              <a:rPr lang="es-ES_tradnl" sz="2200" dirty="0"/>
              <a:t>Mantenga a todas las personas alejadas de las zonas de trabajo y de la maquinaria a menos que participen activamente en el trabajo.</a:t>
            </a:r>
          </a:p>
          <a:p>
            <a:pPr lvl="1"/>
            <a:r>
              <a:rPr lang="es-ES_tradnl" sz="2200" dirty="0"/>
              <a:t>Al repostar, estacionar o dejar la maquinaria durante cualquier periodo de tiempo, apague todos los motores, aplique los frenos, retire las llaves y desenganche cualquier implemento.</a:t>
            </a:r>
          </a:p>
        </p:txBody>
      </p:sp>
      <p:pic>
        <p:nvPicPr>
          <p:cNvPr id="1026" name="Picture 2" descr="http://www.tuscolatoday.com/wp-content/uploads/2011/10/slow-vehicle-sign-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490" y="2550619"/>
            <a:ext cx="1422753" cy="129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168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6172200" cy="3733800"/>
          </a:xfrm>
        </p:spPr>
        <p:txBody>
          <a:bodyPr>
            <a:normAutofit fontScale="70000" lnSpcReduction="20000"/>
          </a:bodyPr>
          <a:lstStyle/>
          <a:p>
            <a:pPr lvl="1"/>
            <a:r>
              <a:rPr lang="es-ES_tradnl" sz="2400" dirty="0"/>
              <a:t>Cuando se trabaje con un cargador delantero en una zona donde caigan residuos, deben utilizarse Estructuras de Protección contra la Caída de Objetos (FOPS).</a:t>
            </a:r>
          </a:p>
          <a:p>
            <a:pPr lvl="1"/>
            <a:r>
              <a:rPr lang="es-ES_tradnl" sz="2400" dirty="0"/>
              <a:t>Si se utiliza en vías públicas, la maquinaria agrícola debe tener luces conformes con los códigos estatales de vehículos de motor.</a:t>
            </a:r>
          </a:p>
          <a:p>
            <a:pPr lvl="1"/>
            <a:r>
              <a:rPr lang="es-ES_tradnl" sz="2400" dirty="0"/>
              <a:t>Utilice señales manuales durante la operación si el ruido es un problema. La Sociedad Americana de Ingenieros Agrícolas (ASAE) ha desarrollado un sistema normalizado que está a disposición de los trabajadores agrícolas.</a:t>
            </a:r>
          </a:p>
          <a:p>
            <a:pPr lvl="1"/>
            <a:r>
              <a:rPr lang="es-ES_tradnl" sz="2400" dirty="0"/>
              <a:t>Nunca limpie o desatasque la maquinaria hasta que el motor esté apagado y todas las piezas móviles se hayan detenido.</a:t>
            </a:r>
          </a:p>
          <a:p>
            <a:endParaRPr lang="es-ES_tradnl" dirty="0"/>
          </a:p>
        </p:txBody>
      </p:sp>
      <p:pic>
        <p:nvPicPr>
          <p:cNvPr id="2050" name="Picture 2" descr="http://www.kubota.ca/en/images/db/features/17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2730500" cy="16383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4345414-8DE3-39FE-BE80-814E16282F8E}"/>
              </a:ext>
            </a:extLst>
          </p:cNvPr>
          <p:cNvSpPr>
            <a:spLocks noGrp="1"/>
          </p:cNvSpPr>
          <p:nvPr>
            <p:ph type="title"/>
          </p:nvPr>
        </p:nvSpPr>
        <p:spPr>
          <a:xfrm>
            <a:off x="1443491" y="804520"/>
            <a:ext cx="6571343" cy="1049235"/>
          </a:xfrm>
        </p:spPr>
        <p:txBody>
          <a:bodyPr>
            <a:normAutofit/>
          </a:bodyPr>
          <a:lstStyle/>
          <a:p>
            <a:r>
              <a:rPr lang="es-ES_tradnl" sz="2800" dirty="0"/>
              <a:t>NORMAS GENERALES PARA UN USO SEGURO DEL TRACTOR</a:t>
            </a:r>
          </a:p>
        </p:txBody>
      </p:sp>
    </p:spTree>
    <p:extLst>
      <p:ext uri="{BB962C8B-B14F-4D97-AF65-F5344CB8AC3E}">
        <p14:creationId xmlns:p14="http://schemas.microsoft.com/office/powerpoint/2010/main" val="237753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a:t>Seguridad de los tractores</a:t>
            </a:r>
          </a:p>
        </p:txBody>
      </p:sp>
      <p:sp>
        <p:nvSpPr>
          <p:cNvPr id="3" name="Content Placeholder 2"/>
          <p:cNvSpPr>
            <a:spLocks noGrp="1"/>
          </p:cNvSpPr>
          <p:nvPr>
            <p:ph idx="1"/>
          </p:nvPr>
        </p:nvSpPr>
        <p:spPr>
          <a:xfrm>
            <a:off x="1104900" y="1981200"/>
            <a:ext cx="6934200" cy="3733800"/>
          </a:xfrm>
        </p:spPr>
        <p:txBody>
          <a:bodyPr>
            <a:noAutofit/>
          </a:bodyPr>
          <a:lstStyle/>
          <a:p>
            <a:pPr algn="l"/>
            <a:r>
              <a:rPr lang="es-ES_tradnl" sz="2100" b="0" i="0" u="none" strike="noStrike">
                <a:solidFill>
                  <a:srgbClr val="000000"/>
                </a:solidFill>
                <a:effectLst/>
              </a:rPr>
              <a:t>Aunque los tractores de hoy son los más seguros de la historia, siguen estando implicados en muchos accidentes agrícolas. Las estadísticas muestran que la mayoría de los accidentes relacionados con la maquinaria se producen por negligencia humana. Estos errores incluyen el mantenimiento inadecuado o la falta de mantenimiento de la maquinaria, tomar métodos cortos para ahorrar tiempo, hacer poco caso de las advertencias, no seguir las normas de seguridad y no </a:t>
            </a:r>
            <a:r>
              <a:rPr lang="es-ES_tradnl" sz="2100" b="1" i="0" u="none" strike="noStrike">
                <a:solidFill>
                  <a:srgbClr val="000000"/>
                </a:solidFill>
                <a:effectLst/>
              </a:rPr>
              <a:t>leer el manual del operador.</a:t>
            </a:r>
            <a:endParaRPr lang="es-ES_tradnl" sz="2100" b="0" i="0" u="none" strike="noStrike">
              <a:solidFill>
                <a:srgbClr val="000000"/>
              </a:solidFill>
              <a:effectLst/>
            </a:endParaRPr>
          </a:p>
        </p:txBody>
      </p:sp>
    </p:spTree>
    <p:extLst>
      <p:ext uri="{BB962C8B-B14F-4D97-AF65-F5344CB8AC3E}">
        <p14:creationId xmlns:p14="http://schemas.microsoft.com/office/powerpoint/2010/main" val="2328847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7916828" cy="3733800"/>
          </a:xfrm>
        </p:spPr>
        <p:txBody>
          <a:bodyPr>
            <a:noAutofit/>
          </a:bodyPr>
          <a:lstStyle/>
          <a:p>
            <a:pPr lvl="1">
              <a:lnSpc>
                <a:spcPct val="100000"/>
              </a:lnSpc>
            </a:pPr>
            <a:r>
              <a:rPr lang="es-ES_tradnl" sz="2000"/>
              <a:t>Nunca remolque nada que sea demasiado pesado o que esté mal enganchado al tractor.</a:t>
            </a:r>
          </a:p>
          <a:p>
            <a:pPr lvl="1">
              <a:lnSpc>
                <a:spcPct val="100000"/>
              </a:lnSpc>
            </a:pPr>
            <a:r>
              <a:rPr lang="es-ES_tradnl" sz="2000"/>
              <a:t>Mantenga las ruedas bien separadas siempre que sea posible, para evitar vuelcos.</a:t>
            </a:r>
          </a:p>
          <a:p>
            <a:pPr lvl="1">
              <a:lnSpc>
                <a:spcPct val="100000"/>
              </a:lnSpc>
            </a:pPr>
            <a:r>
              <a:rPr lang="es-ES_tradnl" sz="2000"/>
              <a:t>Mantenga el tractor en marcha cuando baje una pendiente.  Esto permite que el motor del tractor sirva de freno.</a:t>
            </a:r>
          </a:p>
          <a:p>
            <a:pPr lvl="1">
              <a:lnSpc>
                <a:spcPct val="100000"/>
              </a:lnSpc>
            </a:pPr>
            <a:r>
              <a:rPr lang="es-ES_tradnl" sz="2000"/>
              <a:t>Accione el embrague suavemente, especialmente al subir pendientes.</a:t>
            </a:r>
          </a:p>
          <a:p>
            <a:pPr lvl="1">
              <a:lnSpc>
                <a:spcPct val="100000"/>
              </a:lnSpc>
            </a:pPr>
            <a:r>
              <a:rPr lang="es-ES_tradnl" sz="2000"/>
              <a:t>Asegúrese de que el tractor está correctamente mantenido. Revise la lubricación, la presión de las ruedas, el combustible y el agua, y el nivel del radiador cuando el tractor esté frío.</a:t>
            </a:r>
          </a:p>
        </p:txBody>
      </p:sp>
      <p:sp>
        <p:nvSpPr>
          <p:cNvPr id="6" name="Title 1">
            <a:extLst>
              <a:ext uri="{FF2B5EF4-FFF2-40B4-BE49-F238E27FC236}">
                <a16:creationId xmlns:a16="http://schemas.microsoft.com/office/drawing/2014/main" id="{63974135-0DF1-4EB2-748F-A93762D3B50F}"/>
              </a:ext>
            </a:extLst>
          </p:cNvPr>
          <p:cNvSpPr txBox="1">
            <a:spLocks/>
          </p:cNvSpPr>
          <p:nvPr/>
        </p:nvSpPr>
        <p:spPr>
          <a:xfrm>
            <a:off x="1595891" y="956920"/>
            <a:ext cx="6571343" cy="104923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ES_tradnl" sz="2800" dirty="0"/>
              <a:t>NORMAS GENERALES PARA UN USO SEGURO DEL TRACTOR</a:t>
            </a:r>
          </a:p>
        </p:txBody>
      </p:sp>
    </p:spTree>
    <p:extLst>
      <p:ext uri="{BB962C8B-B14F-4D97-AF65-F5344CB8AC3E}">
        <p14:creationId xmlns:p14="http://schemas.microsoft.com/office/powerpoint/2010/main" val="250576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3733800"/>
          </a:xfrm>
        </p:spPr>
        <p:txBody>
          <a:bodyPr>
            <a:normAutofit fontScale="92500"/>
          </a:bodyPr>
          <a:lstStyle/>
          <a:p>
            <a:pPr lvl="1"/>
            <a:r>
              <a:rPr lang="es-ES_tradnl" sz="2200"/>
              <a:t>Cargue el combustible del tractor en el exterior y guárdelo afuera. Nunca llene el tractor de combustible con el motor en marcha.</a:t>
            </a:r>
          </a:p>
          <a:p>
            <a:pPr lvl="1"/>
            <a:r>
              <a:rPr lang="es-ES_tradnl" sz="2200"/>
              <a:t>Lleve un equipo de primeros auxilios y un extintor químico seco.</a:t>
            </a:r>
          </a:p>
          <a:p>
            <a:pPr lvl="1"/>
            <a:r>
              <a:rPr lang="es-ES_tradnl" sz="2200"/>
              <a:t>Asegure una buena ventilación al arrancar el motor del tractor.</a:t>
            </a:r>
          </a:p>
          <a:p>
            <a:pPr lvl="1"/>
            <a:r>
              <a:rPr lang="es-ES_tradnl" sz="2200"/>
              <a:t>No lleve ropa suelta cuando maneje un tractor.  La ropa suelta se engancha fácilmente en las piezas giratorias de la máquina.  Una vez atrapada, es casi imposible escapar sin sufrir lesiones.</a:t>
            </a:r>
          </a:p>
        </p:txBody>
      </p:sp>
      <p:sp>
        <p:nvSpPr>
          <p:cNvPr id="6" name="Title 1">
            <a:extLst>
              <a:ext uri="{FF2B5EF4-FFF2-40B4-BE49-F238E27FC236}">
                <a16:creationId xmlns:a16="http://schemas.microsoft.com/office/drawing/2014/main" id="{6CAB502C-1823-BC86-9873-EB087421F6E9}"/>
              </a:ext>
            </a:extLst>
          </p:cNvPr>
          <p:cNvSpPr txBox="1">
            <a:spLocks/>
          </p:cNvSpPr>
          <p:nvPr/>
        </p:nvSpPr>
        <p:spPr>
          <a:xfrm>
            <a:off x="1595891" y="956920"/>
            <a:ext cx="6571343" cy="104923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ES_tradnl" sz="2800" dirty="0"/>
              <a:t>NORMAS GENERALES PARA UN USO SEGURO DEL TRACTOR</a:t>
            </a:r>
          </a:p>
        </p:txBody>
      </p:sp>
    </p:spTree>
    <p:extLst>
      <p:ext uri="{BB962C8B-B14F-4D97-AF65-F5344CB8AC3E}">
        <p14:creationId xmlns:p14="http://schemas.microsoft.com/office/powerpoint/2010/main" val="1438506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554" y="2057400"/>
            <a:ext cx="5181600" cy="3505199"/>
          </a:xfrm>
        </p:spPr>
        <p:txBody>
          <a:bodyPr>
            <a:normAutofit fontScale="92500" lnSpcReduction="20000"/>
          </a:bodyPr>
          <a:lstStyle/>
          <a:p>
            <a:pPr lvl="1"/>
            <a:r>
              <a:rPr lang="es-ES_tradnl" sz="2200" dirty="0"/>
              <a:t>Lleve equipo de protección personal adecuado, incluyendo protección auditiva y calzado de seguridad.</a:t>
            </a:r>
          </a:p>
          <a:p>
            <a:pPr lvl="1"/>
            <a:r>
              <a:rPr lang="es-ES_tradnl" sz="2200" dirty="0"/>
              <a:t>Inspeccione los frenos, enganches, cadenas de seguridad, resortes, grilletes y y las líneas hidráulicas y de aire en busca de desgaste, partes rotas o faltantes, y grietas.</a:t>
            </a:r>
          </a:p>
          <a:p>
            <a:pPr lvl="1"/>
            <a:r>
              <a:rPr lang="es-ES_tradnl" sz="2200" dirty="0"/>
              <a:t>Nunca maneje maquinaria bajo la influencia de drogas o alcohol.</a:t>
            </a:r>
          </a:p>
        </p:txBody>
      </p:sp>
      <p:pic>
        <p:nvPicPr>
          <p:cNvPr id="1026" name="Picture 2" descr="http://ts4.mm.bing.net/th?id=I4918760371585699&amp;pid=1.7&amp;w=183&amp;h=142&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38400"/>
            <a:ext cx="2538882" cy="197006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B612DC1-3F9B-9F71-E140-42A656C42B2A}"/>
              </a:ext>
            </a:extLst>
          </p:cNvPr>
          <p:cNvSpPr txBox="1">
            <a:spLocks/>
          </p:cNvSpPr>
          <p:nvPr/>
        </p:nvSpPr>
        <p:spPr>
          <a:xfrm>
            <a:off x="1595891" y="956920"/>
            <a:ext cx="6571343" cy="104923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ES_tradnl" sz="2800" dirty="0"/>
              <a:t>NORMAS GENERALES PARA UN USO SEGURO DEL TRACTOR</a:t>
            </a:r>
          </a:p>
        </p:txBody>
      </p:sp>
    </p:spTree>
    <p:extLst>
      <p:ext uri="{BB962C8B-B14F-4D97-AF65-F5344CB8AC3E}">
        <p14:creationId xmlns:p14="http://schemas.microsoft.com/office/powerpoint/2010/main" val="3194660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49052"/>
            <a:ext cx="7010400" cy="1403748"/>
          </a:xfrm>
        </p:spPr>
        <p:txBody>
          <a:bodyPr>
            <a:noAutofit/>
          </a:bodyPr>
          <a:lstStyle/>
          <a:p>
            <a:r>
              <a:rPr lang="es-ES_tradnl" dirty="0"/>
              <a:t>Recuerde que hay varias marcas y modelos de tractores, y que debe recibir </a:t>
            </a:r>
            <a:r>
              <a:rPr lang="es-ES_tradnl" b="0" i="0" u="none" strike="noStrike" dirty="0">
                <a:solidFill>
                  <a:srgbClr val="000000"/>
                </a:solidFill>
                <a:effectLst/>
              </a:rPr>
              <a:t>entrenamiento</a:t>
            </a:r>
            <a:r>
              <a:rPr lang="es-ES_tradnl" dirty="0"/>
              <a:t> práctico de un operador con experiencia para el tractor específico que vaya a utilizar, </a:t>
            </a:r>
            <a:r>
              <a:rPr lang="es-ES_tradnl" i="1" dirty="0"/>
              <a:t>antes de conducirlo.</a:t>
            </a:r>
          </a:p>
          <a:p>
            <a:endParaRPr lang="es-ES_tradnl" i="1" dirty="0"/>
          </a:p>
        </p:txBody>
      </p:sp>
      <p:grpSp>
        <p:nvGrpSpPr>
          <p:cNvPr id="4" name="Group 3">
            <a:extLst>
              <a:ext uri="{FF2B5EF4-FFF2-40B4-BE49-F238E27FC236}">
                <a16:creationId xmlns:a16="http://schemas.microsoft.com/office/drawing/2014/main" id="{363F9926-544D-0C45-AD73-2FBDB43FEED1}"/>
              </a:ext>
            </a:extLst>
          </p:cNvPr>
          <p:cNvGrpSpPr/>
          <p:nvPr/>
        </p:nvGrpSpPr>
        <p:grpSpPr>
          <a:xfrm>
            <a:off x="740934" y="3573727"/>
            <a:ext cx="7662131" cy="1949054"/>
            <a:chOff x="685800" y="3308747"/>
            <a:chExt cx="7662131" cy="1949054"/>
          </a:xfrm>
        </p:grpSpPr>
        <p:pic>
          <p:nvPicPr>
            <p:cNvPr id="1028" name="Picture 4" descr="http://www.farm-models.co.uk/1497-thickbox_default/uh-4159-case-international-1455xl-1986-2nd-generation-model-trac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308749"/>
              <a:ext cx="1949052" cy="19490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uttonpower.com/data/uploads/John-Deere-4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308748"/>
              <a:ext cx="2598736" cy="19490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kooybros.com/uploads/imagecache/product_full/Kubota%20B3000HSDC%20Deluxe%20Tractor%20Toronto%20Ontario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308747"/>
              <a:ext cx="3166331" cy="194905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itle 1">
            <a:extLst>
              <a:ext uri="{FF2B5EF4-FFF2-40B4-BE49-F238E27FC236}">
                <a16:creationId xmlns:a16="http://schemas.microsoft.com/office/drawing/2014/main" id="{3DB9321D-760D-3F2D-E9A9-388C9965E10C}"/>
              </a:ext>
            </a:extLst>
          </p:cNvPr>
          <p:cNvSpPr txBox="1">
            <a:spLocks/>
          </p:cNvSpPr>
          <p:nvPr/>
        </p:nvSpPr>
        <p:spPr>
          <a:xfrm>
            <a:off x="1595891" y="956920"/>
            <a:ext cx="6571343" cy="104923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s-ES_tradnl" sz="2800" dirty="0"/>
              <a:t>NORMAS GENERALES PARA UN USO SEGURO DEL TRACTOR</a:t>
            </a:r>
          </a:p>
        </p:txBody>
      </p:sp>
    </p:spTree>
    <p:extLst>
      <p:ext uri="{BB962C8B-B14F-4D97-AF65-F5344CB8AC3E}">
        <p14:creationId xmlns:p14="http://schemas.microsoft.com/office/powerpoint/2010/main" val="1276975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Documents and Settings\hala235\Local Settings\Temporary Internet Files\Content.IE5\DOG7T1K9\MP900443965[1].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09" r="1009"/>
          <a:stretch>
            <a:fillRect/>
          </a:stretch>
        </p:blipFill>
        <p:spPr bwMode="auto">
          <a:xfrm>
            <a:off x="2209800" y="381000"/>
            <a:ext cx="4762500" cy="32337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371600" y="3886200"/>
            <a:ext cx="6629400" cy="1938992"/>
          </a:xfrm>
          <a:prstGeom prst="rect">
            <a:avLst/>
          </a:prstGeom>
        </p:spPr>
        <p:txBody>
          <a:bodyPr wrap="square">
            <a:spAutoFit/>
          </a:bodyPr>
          <a:lstStyle/>
          <a:p>
            <a:pPr>
              <a:spcBef>
                <a:spcPct val="50000"/>
              </a:spcBef>
            </a:pPr>
            <a:r>
              <a:rPr lang="es-ES_tradnl" sz="2000" dirty="0"/>
              <a:t>Como ya se ha aprendido, hay mucho que recordar en lo que se refiere a la seguridad del tractor. Haga su trabajo con cuidado y seguridad, de modo que abandone el lugar de trabajo por sus propios medios, ¡y no en una ambulancia! Salir por sus propios medios es una forma mucho mejor de terminar el día.</a:t>
            </a:r>
          </a:p>
        </p:txBody>
      </p:sp>
    </p:spTree>
    <p:extLst>
      <p:ext uri="{BB962C8B-B14F-4D97-AF65-F5344CB8AC3E}">
        <p14:creationId xmlns:p14="http://schemas.microsoft.com/office/powerpoint/2010/main" val="111059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Seguridad de los tractores</a:t>
            </a:r>
          </a:p>
        </p:txBody>
      </p:sp>
      <p:sp>
        <p:nvSpPr>
          <p:cNvPr id="3" name="Content Placeholder 2"/>
          <p:cNvSpPr>
            <a:spLocks noGrp="1"/>
          </p:cNvSpPr>
          <p:nvPr>
            <p:ph idx="1"/>
          </p:nvPr>
        </p:nvSpPr>
        <p:spPr>
          <a:xfrm>
            <a:off x="228600" y="1979221"/>
            <a:ext cx="5029200" cy="4345380"/>
          </a:xfrm>
        </p:spPr>
        <p:txBody>
          <a:bodyPr>
            <a:normAutofit fontScale="55000" lnSpcReduction="20000"/>
          </a:bodyPr>
          <a:lstStyle/>
          <a:p>
            <a:pPr marL="411480" indent="-342900"/>
            <a:r>
              <a:rPr lang="es-ES_tradnl" sz="3200"/>
              <a:t>Según el Departamento de Trabajo de EE.UU., la agricultura es una de las ocupaciones más peligrosas por el número de muertes</a:t>
            </a:r>
          </a:p>
          <a:p>
            <a:pPr marL="411480" indent="-342900"/>
            <a:r>
              <a:rPr lang="es-ES_tradnl" sz="3200"/>
              <a:t>Un censo de 2017 informó de que casi el 40% de las muertes relacionadas con la agricultura implicaban un tractor </a:t>
            </a:r>
            <a:r>
              <a:rPr lang="es-ES_tradnl" sz="2300">
                <a:solidFill>
                  <a:schemeClr val="tx1">
                    <a:lumMod val="75000"/>
                    <a:lumOff val="25000"/>
                  </a:schemeClr>
                </a:solidFill>
              </a:rPr>
              <a:t>[Departamento de Trabajo de EE.UU., Oficina de Estadísticas Laborales, Censo Nacional de Lesiones Laborales Mortales en 2017].</a:t>
            </a:r>
          </a:p>
          <a:p>
            <a:pPr marL="411480" indent="-342900"/>
            <a:r>
              <a:rPr lang="es-ES_tradnl" sz="3200"/>
              <a:t>El NIOSH (Instituto Nacional de Seguridad y Salud en el Trabajo) informó en 2016 de que los vuelcos de tractor eran la principal causa de muerte de los trabajadores agrícolas</a:t>
            </a:r>
          </a:p>
          <a:p>
            <a:pPr marL="525780" lvl="1" indent="0" algn="just">
              <a:buNone/>
            </a:pPr>
            <a:endParaRPr lang="es-ES_tradnl" sz="2800"/>
          </a:p>
          <a:p>
            <a:pPr marL="525780" lvl="1" indent="0" algn="just">
              <a:buNone/>
            </a:pPr>
            <a:endParaRPr lang="es-ES_tradnl" sz="1400">
              <a:solidFill>
                <a:schemeClr val="tx1">
                  <a:lumMod val="75000"/>
                  <a:lumOff val="25000"/>
                </a:schemeClr>
              </a:solidFill>
            </a:endParaRPr>
          </a:p>
        </p:txBody>
      </p:sp>
      <p:pic>
        <p:nvPicPr>
          <p:cNvPr id="5" name="Picture 4">
            <a:extLst>
              <a:ext uri="{FF2B5EF4-FFF2-40B4-BE49-F238E27FC236}">
                <a16:creationId xmlns:a16="http://schemas.microsoft.com/office/drawing/2014/main" id="{A961DEDD-83ED-604A-B557-A42951516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362200"/>
            <a:ext cx="3657600" cy="2743200"/>
          </a:xfrm>
          <a:prstGeom prst="rect">
            <a:avLst/>
          </a:prstGeom>
        </p:spPr>
      </p:pic>
    </p:spTree>
    <p:extLst>
      <p:ext uri="{BB962C8B-B14F-4D97-AF65-F5344CB8AC3E}">
        <p14:creationId xmlns:p14="http://schemas.microsoft.com/office/powerpoint/2010/main" val="122985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924800" cy="1143000"/>
          </a:xfrm>
        </p:spPr>
        <p:txBody>
          <a:bodyPr>
            <a:normAutofit/>
          </a:bodyPr>
          <a:lstStyle/>
          <a:p>
            <a:r>
              <a:rPr lang="es-ES_tradnl" sz="2800" dirty="0"/>
              <a:t>estructura de protección antivuelco estándar</a:t>
            </a:r>
          </a:p>
        </p:txBody>
      </p:sp>
      <p:sp>
        <p:nvSpPr>
          <p:cNvPr id="3" name="Content Placeholder 2"/>
          <p:cNvSpPr>
            <a:spLocks noGrp="1"/>
          </p:cNvSpPr>
          <p:nvPr>
            <p:ph idx="1"/>
          </p:nvPr>
        </p:nvSpPr>
        <p:spPr>
          <a:xfrm>
            <a:off x="1028700" y="1981200"/>
            <a:ext cx="7505700" cy="3733800"/>
          </a:xfrm>
        </p:spPr>
        <p:txBody>
          <a:bodyPr>
            <a:normAutofit/>
          </a:bodyPr>
          <a:lstStyle/>
          <a:p>
            <a:pPr marL="68580" indent="0" algn="just">
              <a:buNone/>
            </a:pPr>
            <a:r>
              <a:rPr lang="es-ES_tradnl" sz="2400"/>
              <a:t>Un cinturón de seguridad y una barra antivuelco o una cabina protectora podrían haber evitado casi todas estas muertes.  </a:t>
            </a:r>
          </a:p>
          <a:p>
            <a:pPr marL="68580" indent="0" algn="just">
              <a:buNone/>
            </a:pPr>
            <a:r>
              <a:rPr lang="es-ES_tradnl" sz="2400"/>
              <a:t>Por ello, el Departamento de Trabajo ha establecido la norma sobre estructuras de protección en caso de vuelco, o norma ROPS.  La norma exige que todos los tractores fabricados después del 26 de octubre de 1976 deben tener Estructuras de Protección Antivuelco.</a:t>
            </a:r>
          </a:p>
        </p:txBody>
      </p:sp>
    </p:spTree>
    <p:extLst>
      <p:ext uri="{BB962C8B-B14F-4D97-AF65-F5344CB8AC3E}">
        <p14:creationId xmlns:p14="http://schemas.microsoft.com/office/powerpoint/2010/main" val="241930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24800" cy="960438"/>
          </a:xfrm>
        </p:spPr>
        <p:txBody>
          <a:bodyPr>
            <a:normAutofit/>
          </a:bodyPr>
          <a:lstStyle/>
          <a:p>
            <a:r>
              <a:rPr lang="es-ES_tradnl" sz="2800"/>
              <a:t>Estructura de protección antivuelco estándar</a:t>
            </a:r>
          </a:p>
        </p:txBody>
      </p:sp>
      <p:sp>
        <p:nvSpPr>
          <p:cNvPr id="3" name="Content Placeholder 2"/>
          <p:cNvSpPr>
            <a:spLocks noGrp="1"/>
          </p:cNvSpPr>
          <p:nvPr>
            <p:ph idx="1"/>
          </p:nvPr>
        </p:nvSpPr>
        <p:spPr>
          <a:xfrm>
            <a:off x="914400" y="1066800"/>
            <a:ext cx="7924800" cy="5334000"/>
          </a:xfrm>
        </p:spPr>
        <p:txBody>
          <a:bodyPr>
            <a:noAutofit/>
          </a:bodyPr>
          <a:lstStyle/>
          <a:p>
            <a:pPr marL="68580" indent="0">
              <a:buNone/>
            </a:pPr>
            <a:r>
              <a:rPr lang="es-ES_tradnl" sz="1800"/>
              <a:t>La norma ROPS también exige que los empleados reciban la siguiente forma de entrenamiento en las áreas de manejo seguro del tractor:</a:t>
            </a:r>
          </a:p>
          <a:p>
            <a:pPr>
              <a:lnSpc>
                <a:spcPct val="100000"/>
              </a:lnSpc>
            </a:pPr>
            <a:r>
              <a:rPr lang="es-ES_tradnl" sz="1700"/>
              <a:t>Los cinturones de seguridad deben usarse cuando se opera maquinaria equipada con ROPS.</a:t>
            </a:r>
          </a:p>
          <a:p>
            <a:pPr>
              <a:lnSpc>
                <a:spcPct val="100000"/>
              </a:lnSpc>
            </a:pPr>
            <a:r>
              <a:rPr lang="es-ES_tradnl" sz="1700"/>
              <a:t>Evita conducir cerca de zanjas u hoyos, en terrenos muy difíciles y sobre tocones y piedras grandes.</a:t>
            </a:r>
          </a:p>
          <a:p>
            <a:pPr>
              <a:lnSpc>
                <a:spcPct val="100000"/>
              </a:lnSpc>
            </a:pPr>
            <a:r>
              <a:rPr lang="es-ES_tradnl" sz="1700"/>
              <a:t>Conduzca a la velocidad adecuada para el trabajo, el terreno y la máquina.</a:t>
            </a:r>
          </a:p>
          <a:p>
            <a:pPr>
              <a:lnSpc>
                <a:spcPct val="100000"/>
              </a:lnSpc>
            </a:pPr>
            <a:r>
              <a:rPr lang="es-ES_tradnl" sz="1700"/>
              <a:t>Manténgase alejado de los terrenos muy inclinados. </a:t>
            </a:r>
          </a:p>
          <a:p>
            <a:pPr>
              <a:lnSpc>
                <a:spcPct val="100000"/>
              </a:lnSpc>
            </a:pPr>
            <a:r>
              <a:rPr lang="es-ES_tradnl" sz="1700"/>
              <a:t>Mire por dónde va. </a:t>
            </a:r>
          </a:p>
          <a:p>
            <a:pPr>
              <a:lnSpc>
                <a:spcPct val="100000"/>
              </a:lnSpc>
            </a:pPr>
            <a:r>
              <a:rPr lang="es-ES_tradnl" sz="1700"/>
              <a:t>No permitas que otros se suban. </a:t>
            </a:r>
          </a:p>
          <a:p>
            <a:pPr>
              <a:lnSpc>
                <a:spcPct val="100000"/>
              </a:lnSpc>
            </a:pPr>
            <a:r>
              <a:rPr lang="es-ES_tradnl" sz="1700"/>
              <a:t>Maneje el tractor con movimientos fluidos: sin sacudidas, arranques ni paradas. </a:t>
            </a:r>
          </a:p>
          <a:p>
            <a:pPr>
              <a:lnSpc>
                <a:spcPct val="100000"/>
              </a:lnSpc>
            </a:pPr>
            <a:r>
              <a:rPr lang="es-ES_tradnl" sz="1700"/>
              <a:t>Enganche únicamente a la barra de tracción y a los puntos de enganche recomendados por el fabricante del tractor.</a:t>
            </a:r>
          </a:p>
          <a:p>
            <a:pPr>
              <a:lnSpc>
                <a:spcPct val="100000"/>
              </a:lnSpc>
            </a:pPr>
            <a:r>
              <a:rPr lang="es-ES_tradnl" sz="1700"/>
              <a:t>Cuando el tractor esté parado, pise bien los frenos.</a:t>
            </a:r>
          </a:p>
        </p:txBody>
      </p:sp>
    </p:spTree>
    <p:extLst>
      <p:ext uri="{BB962C8B-B14F-4D97-AF65-F5344CB8AC3E}">
        <p14:creationId xmlns:p14="http://schemas.microsoft.com/office/powerpoint/2010/main" val="383461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a:t>Utilice siempre ROPS y cinturón de seguridad</a:t>
            </a:r>
          </a:p>
        </p:txBody>
      </p:sp>
      <p:sp>
        <p:nvSpPr>
          <p:cNvPr id="3" name="Content Placeholder 2"/>
          <p:cNvSpPr>
            <a:spLocks noGrp="1"/>
          </p:cNvSpPr>
          <p:nvPr>
            <p:ph idx="1"/>
          </p:nvPr>
        </p:nvSpPr>
        <p:spPr>
          <a:xfrm>
            <a:off x="381000" y="1938680"/>
            <a:ext cx="4876800" cy="4114800"/>
          </a:xfrm>
        </p:spPr>
        <p:txBody>
          <a:bodyPr>
            <a:normAutofit fontScale="85000" lnSpcReduction="20000"/>
          </a:bodyPr>
          <a:lstStyle/>
          <a:p>
            <a:r>
              <a:rPr lang="es-ES_tradnl"/>
              <a:t>Las Estructuras de Protección Antivuelco (ROPS) no evitan los vuelcos, pero tienen una eficacia del 95% en la prevención de muertes o lesiones graves.</a:t>
            </a:r>
          </a:p>
          <a:p>
            <a:r>
              <a:rPr lang="es-ES_tradnl">
                <a:cs typeface="Arial" charset="0"/>
              </a:rPr>
              <a:t>Si tiene una ROPS plegable, manténgala en la posición "arriba" y utilice siempre el cinturón de seguridad.  Pliéguela sólo cuando sea necesario y </a:t>
            </a:r>
            <a:r>
              <a:rPr lang="es-ES_tradnl" u="sng">
                <a:cs typeface="Arial" charset="0"/>
              </a:rPr>
              <a:t>no </a:t>
            </a:r>
            <a:r>
              <a:rPr lang="es-ES_tradnl">
                <a:cs typeface="Arial" charset="0"/>
              </a:rPr>
              <a:t>utilice el cinturón de seguridad cuando la ROPS esté plegada.  Una ROPS y un cinturón de seguridad le garantizan que permanecerá en la "zona de protección." </a:t>
            </a:r>
          </a:p>
          <a:p>
            <a:r>
              <a:rPr lang="es-ES_tradnl">
                <a:cs typeface="Arial" charset="0"/>
              </a:rPr>
              <a:t>Nunca modifique un ROPS con taladro, corte, amolado, soldadura, etc. Esto podría debilitar el bastidor y provocar su rotura en caso de vuelco.</a:t>
            </a:r>
          </a:p>
          <a:p>
            <a:endParaRPr lang="es-ES_tradnl"/>
          </a:p>
          <a:p>
            <a:pPr marL="68580" indent="0">
              <a:buNone/>
            </a:pPr>
            <a:endParaRPr lang="es-ES_tradnl"/>
          </a:p>
        </p:txBody>
      </p:sp>
      <p:pic>
        <p:nvPicPr>
          <p:cNvPr id="7" name="Picture 6">
            <a:extLst>
              <a:ext uri="{FF2B5EF4-FFF2-40B4-BE49-F238E27FC236}">
                <a16:creationId xmlns:a16="http://schemas.microsoft.com/office/drawing/2014/main" id="{0B16098F-E9DB-9B43-868B-CA024DE53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057400"/>
            <a:ext cx="3657600" cy="3657600"/>
          </a:xfrm>
          <a:prstGeom prst="rect">
            <a:avLst/>
          </a:prstGeom>
        </p:spPr>
      </p:pic>
    </p:spTree>
    <p:extLst>
      <p:ext uri="{BB962C8B-B14F-4D97-AF65-F5344CB8AC3E}">
        <p14:creationId xmlns:p14="http://schemas.microsoft.com/office/powerpoint/2010/main" val="66702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a:t>Utilice siempre ROPS y cinturón de seguridad</a:t>
            </a:r>
          </a:p>
        </p:txBody>
      </p:sp>
      <p:sp>
        <p:nvSpPr>
          <p:cNvPr id="7" name="Text Box 4"/>
          <p:cNvSpPr txBox="1">
            <a:spLocks noGrp="1" noChangeArrowheads="1"/>
          </p:cNvSpPr>
          <p:nvPr>
            <p:ph idx="1"/>
          </p:nvPr>
        </p:nvSpPr>
        <p:spPr bwMode="auto">
          <a:xfrm>
            <a:off x="4114800" y="1853755"/>
            <a:ext cx="4114800" cy="4123758"/>
          </a:xfrm>
          <a:prstGeom prst="rect">
            <a:avLst/>
          </a:prstGeom>
          <a:noFill/>
          <a:ln w="38100">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68580" indent="0" algn="just" eaLnBrk="1" hangingPunct="1">
              <a:spcBef>
                <a:spcPct val="50000"/>
              </a:spcBef>
              <a:buNone/>
            </a:pPr>
            <a:r>
              <a:rPr lang="es-ES_tradnl" sz="2000" dirty="0">
                <a:latin typeface="+mn-lt"/>
                <a:cs typeface="Arial" charset="0"/>
              </a:rPr>
              <a:t>Un vuelco ocurre tan rápido que los reflejos humanos no pueden reaccionar a tiempo para cambiar el resultado.  Normalmente, una víctima de un vuelco de tractor sin protección ROPS sufrirá lesiones como huesos rotos, laceraciones y contusiones. También deben esperarse lesiones por aplastamiento de cabeza, pecho y zona pélvica, junto con colapso pulmonar.</a:t>
            </a:r>
          </a:p>
        </p:txBody>
      </p:sp>
      <p:grpSp>
        <p:nvGrpSpPr>
          <p:cNvPr id="4" name="Group 30"/>
          <p:cNvGrpSpPr>
            <a:grpSpLocks/>
          </p:cNvGrpSpPr>
          <p:nvPr/>
        </p:nvGrpSpPr>
        <p:grpSpPr bwMode="auto">
          <a:xfrm>
            <a:off x="533400" y="2209800"/>
            <a:ext cx="3415166" cy="2718603"/>
            <a:chOff x="0" y="1968"/>
            <a:chExt cx="2784" cy="1957"/>
          </a:xfrm>
        </p:grpSpPr>
        <p:pic>
          <p:nvPicPr>
            <p:cNvPr id="5" name="Picture 7" descr="Side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8"/>
              <a:ext cx="2784" cy="1742"/>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22"/>
            <p:cNvSpPr txBox="1">
              <a:spLocks noChangeArrowheads="1"/>
            </p:cNvSpPr>
            <p:nvPr/>
          </p:nvSpPr>
          <p:spPr bwMode="auto">
            <a:xfrm>
              <a:off x="69" y="3593"/>
              <a:ext cx="2645" cy="332"/>
            </a:xfrm>
            <a:prstGeom prst="rect">
              <a:avLst/>
            </a:prstGeom>
            <a:solidFill>
              <a:srgbClr val="FFFF00"/>
            </a:solidFill>
            <a:ln w="31750">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_tradnl" sz="1200" dirty="0"/>
                <a:t>EL TRACTOR GOLPEA LA DEPRESIÓN Y SE VUELCA</a:t>
              </a:r>
            </a:p>
          </p:txBody>
        </p:sp>
      </p:grpSp>
    </p:spTree>
    <p:extLst>
      <p:ext uri="{BB962C8B-B14F-4D97-AF65-F5344CB8AC3E}">
        <p14:creationId xmlns:p14="http://schemas.microsoft.com/office/powerpoint/2010/main" val="169962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Seguridad de los tractores</a:t>
            </a:r>
          </a:p>
        </p:txBody>
      </p:sp>
      <p:sp>
        <p:nvSpPr>
          <p:cNvPr id="3" name="Content Placeholder 2"/>
          <p:cNvSpPr>
            <a:spLocks noGrp="1"/>
          </p:cNvSpPr>
          <p:nvPr>
            <p:ph idx="1"/>
          </p:nvPr>
        </p:nvSpPr>
        <p:spPr>
          <a:xfrm>
            <a:off x="788057" y="1905000"/>
            <a:ext cx="5384143" cy="3886199"/>
          </a:xfrm>
        </p:spPr>
        <p:txBody>
          <a:bodyPr>
            <a:noAutofit/>
          </a:bodyPr>
          <a:lstStyle/>
          <a:p>
            <a:pPr marL="68580" indent="0">
              <a:buNone/>
            </a:pPr>
            <a:r>
              <a:rPr lang="es-ES_tradnl" sz="1800" dirty="0"/>
              <a:t>El punto más importante de la seguridad del tractor es conocerlo. Saber cómo se maneja y estar preparado para las emergencias.  Los operadores de tractores deben estar entrenados para el tractor o tractores específicos que vayan a manejar. Todo entrenamiento de empleados debe incluir el manual del operador. </a:t>
            </a:r>
          </a:p>
          <a:p>
            <a:pPr marL="68580" indent="0">
              <a:buNone/>
            </a:pPr>
            <a:endParaRPr lang="es-ES_tradnl" sz="1800" dirty="0"/>
          </a:p>
          <a:p>
            <a:pPr marL="68580" indent="0">
              <a:buNone/>
            </a:pPr>
            <a:r>
              <a:rPr lang="es-ES_tradnl" sz="1800" dirty="0"/>
              <a:t>Un buen operador de tractor ha sido entrenado por una persona con experiencia en el tractor particular que se utiliza, ha leído el manual de instrucciones y tiene buenos hábitos de seguridad.</a:t>
            </a:r>
          </a:p>
        </p:txBody>
      </p:sp>
      <p:pic>
        <p:nvPicPr>
          <p:cNvPr id="1032" name="Picture 8" descr="http://farmmanualsfast.com/images/P/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43305">
            <a:off x="6378038" y="1604080"/>
            <a:ext cx="1695867" cy="231586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396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RACTOR SAFETY&amp;quot;&quot;/&gt;&lt;property id=&quot;20307&quot; value=&quot;256&quot;/&gt;&lt;/object&gt;&lt;object type=&quot;3&quot; unique_id=&quot;10005&quot;&gt;&lt;property id=&quot;20148&quot; value=&quot;5&quot;/&gt;&lt;property id=&quot;20300&quot; value=&quot;Slide 5&quot;/&gt;&lt;property id=&quot;20307&quot; value=&quot;260&quot;/&gt;&lt;/object&gt;&lt;object type=&quot;3&quot; unique_id=&quot;10006&quot;&gt;&lt;property id=&quot;20148&quot; value=&quot;5&quot;/&gt;&lt;property id=&quot;20300&quot; value=&quot;Slide 3 - &amp;quot;Tractor safety&amp;quot;&quot;/&gt;&lt;property id=&quot;20307&quot; value=&quot;258&quot;/&gt;&lt;/object&gt;&lt;object type=&quot;3&quot; unique_id=&quot;10007&quot;&gt;&lt;property id=&quot;20148&quot; value=&quot;5&quot;/&gt;&lt;property id=&quot;20300&quot; value=&quot;Slide 2 - &amp;quot;Tractor safety&amp;quot;&quot;/&gt;&lt;property id=&quot;20307&quot; value=&quot;257&quot;/&gt;&lt;/object&gt;&lt;object type=&quot;3&quot; unique_id=&quot;10008&quot;&gt;&lt;property id=&quot;20148&quot; value=&quot;5&quot;/&gt;&lt;property id=&quot;20300&quot; value=&quot;Slide 4 - &amp;quot;Tractor safety&amp;quot;&quot;/&gt;&lt;property id=&quot;20307&quot; value=&quot;259&quot;/&gt;&lt;/object&gt;&lt;object type=&quot;3&quot; unique_id=&quot;10009&quot;&gt;&lt;property id=&quot;20148&quot; value=&quot;5&quot;/&gt;&lt;property id=&quot;20300&quot; value=&quot;Slide 9&quot;/&gt;&lt;property id=&quot;20307&quot; value=&quot;270&quot;/&gt;&lt;/object&gt;&lt;object type=&quot;3&quot; unique_id=&quot;10010&quot;&gt;&lt;property id=&quot;20148&quot; value=&quot;5&quot;/&gt;&lt;property id=&quot;20300&quot; value=&quot;Slide 6 - &amp;quot;roll-over protective structure standard&amp;quot;&quot;/&gt;&lt;property id=&quot;20307&quot; value=&quot;261&quot;/&gt;&lt;/object&gt;&lt;object type=&quot;3&quot; unique_id=&quot;10011&quot;&gt;&lt;property id=&quot;20148&quot; value=&quot;5&quot;/&gt;&lt;property id=&quot;20300&quot; value=&quot;Slide 7 - &amp;quot;Roll-over protective structure standard&amp;quot;&quot;/&gt;&lt;property id=&quot;20307&quot; value=&quot;262&quot;/&gt;&lt;/object&gt;&lt;object type=&quot;3&quot; unique_id=&quot;10012&quot;&gt;&lt;property id=&quot;20148&quot; value=&quot;5&quot;/&gt;&lt;property id=&quot;20300&quot; value=&quot;Slide 8 - &amp;quot;Tractor safety&amp;quot;&quot;/&gt;&lt;property id=&quot;20307&quot; value=&quot;263&quot;/&gt;&lt;/object&gt;&lt;object type=&quot;3&quot; unique_id=&quot;10013&quot;&gt;&lt;property id=&quot;20148&quot; value=&quot;5&quot;/&gt;&lt;property id=&quot;20300&quot; value=&quot;Slide 26 - &amp;quot;General guidelines for safe  tractor operation&amp;quot;&quot;/&gt;&lt;property id=&quot;20307&quot; value=&quot;264&quot;/&gt;&lt;/object&gt;&lt;object type=&quot;3&quot; unique_id=&quot;10014&quot;&gt;&lt;property id=&quot;20148&quot; value=&quot;5&quot;/&gt;&lt;property id=&quot;20300&quot; value=&quot;Slide 27 - &amp;quot;General guidelines for safe  tractor operation&amp;quot;&quot;/&gt;&lt;property id=&quot;20307&quot; value=&quot;265&quot;/&gt;&lt;/object&gt;&lt;object type=&quot;3&quot; unique_id=&quot;10015&quot;&gt;&lt;property id=&quot;20148&quot; value=&quot;5&quot;/&gt;&lt;property id=&quot;20300&quot; value=&quot;Slide 28 - &amp;quot;General guidelines for safe  tractor operation&amp;quot;&quot;/&gt;&lt;property id=&quot;20307&quot; value=&quot;266&quot;/&gt;&lt;/object&gt;&lt;object type=&quot;3&quot; unique_id=&quot;10016&quot;&gt;&lt;property id=&quot;20148&quot; value=&quot;5&quot;/&gt;&lt;property id=&quot;20300&quot; value=&quot;Slide 29 - &amp;quot;General guidelines for safe  tractor operation&amp;quot;&quot;/&gt;&lt;property id=&quot;20307&quot; value=&quot;267&quot;/&gt;&lt;/object&gt;&lt;object type=&quot;3&quot; unique_id=&quot;10017&quot;&gt;&lt;property id=&quot;20148&quot; value=&quot;5&quot;/&gt;&lt;property id=&quot;20300&quot; value=&quot;Slide 30 - &amp;quot;General guidelines for safe  tractor operation&amp;quot;&quot;/&gt;&lt;property id=&quot;20307&quot; value=&quot;268&quot;/&gt;&lt;/object&gt;&lt;object type=&quot;3&quot; unique_id=&quot;10018&quot;&gt;&lt;property id=&quot;20148&quot; value=&quot;5&quot;/&gt;&lt;property id=&quot;20300&quot; value=&quot;Slide 31 - &amp;quot;Tractor safety&amp;quot;&quot;/&gt;&lt;property id=&quot;20307&quot; value=&quot;269&quot;/&gt;&lt;/object&gt;&lt;object type=&quot;3&quot; unique_id=&quot;10393&quot;&gt;&lt;property id=&quot;20148&quot; value=&quot;5&quot;/&gt;&lt;property id=&quot;20300&quot; value=&quot;Slide 10 - &amp;quot;Training tractor operators&amp;quot;&quot;/&gt;&lt;property id=&quot;20307&quot; value=&quot;273&quot;/&gt;&lt;/object&gt;&lt;object type=&quot;3&quot; unique_id=&quot;10394&quot;&gt;&lt;property id=&quot;20148&quot; value=&quot;5&quot;/&gt;&lt;property id=&quot;20300&quot; value=&quot;Slide 11 - &amp;quot;Always use rops and seat belt&amp;quot;&quot;/&gt;&lt;property id=&quot;20307&quot; value=&quot;274&quot;/&gt;&lt;/object&gt;&lt;object type=&quot;3&quot; unique_id=&quot;10395&quot;&gt;&lt;property id=&quot;20148&quot; value=&quot;5&quot;/&gt;&lt;property id=&quot;20300&quot; value=&quot;Slide 12 - &amp;quot;Always use rops and seat belt&amp;quot;&quot;/&gt;&lt;property id=&quot;20307&quot; value=&quot;275&quot;/&gt;&lt;/object&gt;&lt;object type=&quot;3&quot; unique_id=&quot;10396&quot;&gt;&lt;property id=&quot;20148&quot; value=&quot;5&quot;/&gt;&lt;property id=&quot;20300&quot; value=&quot;Slide 13 - &amp;quot;Be familiar with the terrain&amp;quot;&quot;/&gt;&lt;property id=&quot;20307&quot; value=&quot;276&quot;/&gt;&lt;/object&gt;&lt;object type=&quot;3&quot; unique_id=&quot;10397&quot;&gt;&lt;property id=&quot;20148&quot; value=&quot;5&quot;/&gt;&lt;property id=&quot;20300&quot; value=&quot;Slide 14 - &amp;quot;Operating on sloped ground&amp;quot;&quot;/&gt;&lt;property id=&quot;20307&quot; value=&quot;277&quot;/&gt;&lt;/object&gt;&lt;object type=&quot;3&quot; unique_id=&quot;10398&quot;&gt;&lt;property id=&quot;20148&quot; value=&quot;5&quot;/&gt;&lt;property id=&quot;20300&quot; value=&quot;Slide 15 - &amp;quot;Starting and fueling&amp;quot;&quot;/&gt;&lt;property id=&quot;20307&quot; value=&quot;280&quot;/&gt;&lt;/object&gt;&lt;object type=&quot;3&quot; unique_id=&quot;10399&quot;&gt;&lt;property id=&quot;20148&quot; value=&quot;5&quot;/&gt;&lt;property id=&quot;20300&quot; value=&quot;Slide 16 - &amp;quot;Prevent pto accidents&amp;quot;&quot;/&gt;&lt;property id=&quot;20307&quot; value=&quot;278&quot;/&gt;&lt;/object&gt;&lt;object type=&quot;3&quot; unique_id=&quot;10400&quot;&gt;&lt;property id=&quot;20148&quot; value=&quot;5&quot;/&gt;&lt;property id=&quot;20300&quot; value=&quot;Slide 17 - &amp;quot;Prevent pto accidents&amp;quot;&quot;/&gt;&lt;property id=&quot;20307&quot; value=&quot;279&quot;/&gt;&lt;/object&gt;&lt;object type=&quot;3&quot; unique_id=&quot;10401&quot;&gt;&lt;property id=&quot;20148&quot; value=&quot;5&quot;/&gt;&lt;property id=&quot;20300&quot; value=&quot;Slide 18 - &amp;quot;Properly position hitches&amp;quot;&quot;/&gt;&lt;property id=&quot;20307&quot; value=&quot;281&quot;/&gt;&lt;/object&gt;&lt;object type=&quot;3&quot; unique_id=&quot;10402&quot;&gt;&lt;property id=&quot;20148&quot; value=&quot;5&quot;/&gt;&lt;property id=&quot;20300&quot; value=&quot;Slide 19 - &amp;quot;Prevent rear overturns&amp;quot;&quot;/&gt;&lt;property id=&quot;20307&quot; value=&quot;282&quot;/&gt;&lt;/object&gt;&lt;object type=&quot;3&quot; unique_id=&quot;10403&quot;&gt;&lt;property id=&quot;20148&quot; value=&quot;5&quot;/&gt;&lt;property id=&quot;20300&quot; value=&quot;Slide 20 - &amp;quot;Prevent rear overturns&amp;quot;&quot;/&gt;&lt;property id=&quot;20307&quot; value=&quot;283&quot;/&gt;&lt;/object&gt;&lt;object type=&quot;3&quot; unique_id=&quot;10404&quot;&gt;&lt;property id=&quot;20148&quot; value=&quot;5&quot;/&gt;&lt;property id=&quot;20300&quot; value=&quot;Slide 21 - &amp;quot;Dismount properly&amp;quot;&quot;/&gt;&lt;property id=&quot;20307&quot; value=&quot;284&quot;/&gt;&lt;/object&gt;&lt;object type=&quot;3&quot; unique_id=&quot;10405&quot;&gt;&lt;property id=&quot;20148&quot; value=&quot;5&quot;/&gt;&lt;property id=&quot;20300&quot; value=&quot;Slide 22 - &amp;quot;No riders&amp;quot;&quot;/&gt;&lt;property id=&quot;20307&quot; value=&quot;285&quot;/&gt;&lt;/object&gt;&lt;object type=&quot;3&quot; unique_id=&quot;10406&quot;&gt;&lt;property id=&quot;20148&quot; value=&quot;5&quot;/&gt;&lt;property id=&quot;20300&quot; value=&quot;Slide 23 - &amp;quot;Don’t hurry&amp;quot;&quot;/&gt;&lt;property id=&quot;20307&quot; value=&quot;286&quot;/&gt;&lt;/object&gt;&lt;object type=&quot;3&quot; unique_id=&quot;10407&quot;&gt;&lt;property id=&quot;20148&quot; value=&quot;5&quot;/&gt;&lt;property id=&quot;20300&quot; value=&quot;Slide 32&quot;/&gt;&lt;property id=&quot;20307&quot; value=&quot;287&quot;/&gt;&lt;/object&gt;&lt;object type=&quot;3&quot; unique_id=&quot;10472&quot;&gt;&lt;property id=&quot;20148&quot; value=&quot;5&quot;/&gt;&lt;property id=&quot;20300&quot; value=&quot;Slide 24 - &amp;quot;Keep loads low while transporting&amp;quot;&quot;/&gt;&lt;property id=&quot;20307&quot; value=&quot;288&quot;/&gt;&lt;/object&gt;&lt;object type=&quot;3&quot; unique_id=&quot;10473&quot;&gt;&lt;property id=&quot;20148&quot; value=&quot;5&quot;/&gt;&lt;property id=&quot;20300&quot; value=&quot;Slide 25 - &amp;quot;NOISE FROM TRACTORS AND MACHINERY&amp;quot;&quot;/&gt;&lt;property id=&quot;20307&quot; value=&quot;289&quot;/&gt;&lt;/object&gt;&lt;/object&gt;&lt;/object&gt;&lt;/database&gt;"/>
  <p:tag name="SECTOMILLISECCONVERTED"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77CD084B516A4EA10EA43CD5BC180B" ma:contentTypeVersion="18" ma:contentTypeDescription="Create a new document." ma:contentTypeScope="" ma:versionID="5ba562ca8c89894c2011e28f811ac124">
  <xsd:schema xmlns:xsd="http://www.w3.org/2001/XMLSchema" xmlns:xs="http://www.w3.org/2001/XMLSchema" xmlns:p="http://schemas.microsoft.com/office/2006/metadata/properties" xmlns:ns3="3ab679f0-af60-496e-b0d1-f9073fba2de7" xmlns:ns4="d6f178fc-937a-4d3b-adb3-8336cce7e322" targetNamespace="http://schemas.microsoft.com/office/2006/metadata/properties" ma:root="true" ma:fieldsID="f002894058dc01b470963fcaf6579087" ns3:_="" ns4:_="">
    <xsd:import namespace="3ab679f0-af60-496e-b0d1-f9073fba2de7"/>
    <xsd:import namespace="d6f178fc-937a-4d3b-adb3-8336cce7e32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b679f0-af60-496e-b0d1-f9073fba2d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f178fc-937a-4d3b-adb3-8336cce7e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ab679f0-af60-496e-b0d1-f9073fba2de7" xsi:nil="true"/>
  </documentManagement>
</p:properties>
</file>

<file path=customXml/itemProps1.xml><?xml version="1.0" encoding="utf-8"?>
<ds:datastoreItem xmlns:ds="http://schemas.openxmlformats.org/officeDocument/2006/customXml" ds:itemID="{633266B2-3C71-4BA7-A13B-C536FCCCF2E3}">
  <ds:schemaRefs>
    <ds:schemaRef ds:uri="http://schemas.microsoft.com/sharepoint/v3/contenttype/forms"/>
  </ds:schemaRefs>
</ds:datastoreItem>
</file>

<file path=customXml/itemProps2.xml><?xml version="1.0" encoding="utf-8"?>
<ds:datastoreItem xmlns:ds="http://schemas.openxmlformats.org/officeDocument/2006/customXml" ds:itemID="{330CD4B6-4D9D-4646-B2E1-506456521F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b679f0-af60-496e-b0d1-f9073fba2de7"/>
    <ds:schemaRef ds:uri="d6f178fc-937a-4d3b-adb3-8336cce7e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FE809C-CBE6-4EE7-B0B0-B391F70B6394}">
  <ds:schemaRefs>
    <ds:schemaRef ds:uri="http://purl.org/dc/terms/"/>
    <ds:schemaRef ds:uri="http://purl.org/dc/dcmitype/"/>
    <ds:schemaRef ds:uri="d6f178fc-937a-4d3b-adb3-8336cce7e322"/>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3ab679f0-af60-496e-b0d1-f9073fba2de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{F97BB88E-282D-C947-AAF1-B01BC9BF5ADC}tf10001119</Template>
  <TotalTime>1884</TotalTime>
  <Words>2905</Words>
  <Application>Microsoft Macintosh PowerPoint</Application>
  <PresentationFormat>On-screen Show (4:3)</PresentationFormat>
  <Paragraphs>194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-webkit-standard</vt:lpstr>
      <vt:lpstr>Aptos</vt:lpstr>
      <vt:lpstr>Arial</vt:lpstr>
      <vt:lpstr>Calibri</vt:lpstr>
      <vt:lpstr>Gill Sans MT</vt:lpstr>
      <vt:lpstr>Gallery</vt:lpstr>
      <vt:lpstr>SEGURIDAD DEL TRACTOR</vt:lpstr>
      <vt:lpstr>Seguridad de los tractores</vt:lpstr>
      <vt:lpstr>Seguridad de los tractores</vt:lpstr>
      <vt:lpstr>Seguridad de los tractores</vt:lpstr>
      <vt:lpstr>estructura de protección antivuelco estándar</vt:lpstr>
      <vt:lpstr>Estructura de protección antivuelco estándar</vt:lpstr>
      <vt:lpstr>Utilice siempre ROPS y cinturón de seguridad</vt:lpstr>
      <vt:lpstr>Utilice siempre ROPS y cinturón de seguridad</vt:lpstr>
      <vt:lpstr>Seguridad de los tractores</vt:lpstr>
      <vt:lpstr>PowerPoint Presentation</vt:lpstr>
      <vt:lpstr>ENTRENAMIENTO de operadores de tractores</vt:lpstr>
      <vt:lpstr>Familiarícese con el terreno</vt:lpstr>
      <vt:lpstr>Operar en terrenos inclinados</vt:lpstr>
      <vt:lpstr>Centro de gravedad (CG)</vt:lpstr>
      <vt:lpstr>Mantener la carga baja durante el transporte</vt:lpstr>
      <vt:lpstr>Arranque y ABASTECIMIENTO DE COMBUSTIBLE</vt:lpstr>
      <vt:lpstr>Prevenir accidentes de toma de fuerza (TDF)</vt:lpstr>
      <vt:lpstr>Prevenir accidentes de la TDF</vt:lpstr>
      <vt:lpstr>Colocar correctamente los enganches</vt:lpstr>
      <vt:lpstr>Evitar LOS vuelcos traseros</vt:lpstr>
      <vt:lpstr>Evitar LOS vuelcos traseros</vt:lpstr>
      <vt:lpstr>Evitar LOS vuelcos traseros</vt:lpstr>
      <vt:lpstr>Desmontar correctamente</vt:lpstr>
      <vt:lpstr>No acompañante</vt:lpstr>
      <vt:lpstr>No tenga prisa</vt:lpstr>
      <vt:lpstr>RUIDO DE TRACTORES Y MAQUINARIA</vt:lpstr>
      <vt:lpstr>RUIDO DE TRACTORES Y MAQUINARIA</vt:lpstr>
      <vt:lpstr>NORMAS GENERALES PARA UN USO SEGURO DEL TRACTOR</vt:lpstr>
      <vt:lpstr>NORMAS GENERALES PARA UN USO SEGURO DEL TRACTOR</vt:lpstr>
      <vt:lpstr>PowerPoint Presentation</vt:lpstr>
      <vt:lpstr>PowerPoint Presentation</vt:lpstr>
      <vt:lpstr>PowerPoint Presentation</vt:lpstr>
      <vt:lpstr>PowerPoint Presentation</vt:lpstr>
      <vt:lpstr>PowerPoint Presentation</vt:lpstr>
    </vt:vector>
  </TitlesOfParts>
  <Manager/>
  <Company>Oregon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TRACTOR SAFETY</dc:title>
  <dc:subject/>
  <dc:creator/>
  <cp:keywords>, docId:94BEE32C6747963C40E1DD593F301054</cp:keywords>
  <dc:description/>
  <cp:lastModifiedBy>Angie Oliva</cp:lastModifiedBy>
  <cp:revision>100</cp:revision>
  <cp:lastPrinted>2012-07-13T17:07:23Z</cp:lastPrinted>
  <dcterms:created xsi:type="dcterms:W3CDTF">2012-07-09T22:40:41Z</dcterms:created>
  <dcterms:modified xsi:type="dcterms:W3CDTF">2024-09-23T03:36:03Z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0x0101005577CD084B516A4EA10EA43CD5BC180B</vt:lpwstr>
  </property>
</Properties>
</file>