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274D51E-3397-4D40-BF84-F0C8DDBAA9F0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27FBCF9-70C1-4604-BE79-C2372053BE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BCF9-70C1-4604-BE79-C2372053BE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77A61E-0321-4C5E-95B1-8EE40D7CB9AF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0A89FE-85EB-4885-B2A9-BB25C23BC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Smoky Hill vineyards &amp; Winery, Inc.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539864"/>
            <a:ext cx="5497420" cy="1101248"/>
          </a:xfrm>
        </p:spPr>
        <p:txBody>
          <a:bodyPr/>
          <a:lstStyle/>
          <a:p>
            <a:pPr algn="ctr"/>
            <a:r>
              <a:rPr lang="en-US" dirty="0" smtClean="0"/>
              <a:t>SARE Farmer &amp; Rancher Grant Workshop</a:t>
            </a:r>
          </a:p>
          <a:p>
            <a:pPr algn="ctr"/>
            <a:r>
              <a:rPr lang="en-US" dirty="0" smtClean="0"/>
              <a:t>May 16,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Netting photos</a:t>
            </a:r>
            <a:endParaRPr lang="en-US" dirty="0"/>
          </a:p>
        </p:txBody>
      </p:sp>
      <p:pic>
        <p:nvPicPr>
          <p:cNvPr id="5" name="Content Placeholder 4" descr="HPIM12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45478"/>
            <a:ext cx="3521075" cy="2635406"/>
          </a:xfrm>
        </p:spPr>
      </p:pic>
      <p:pic>
        <p:nvPicPr>
          <p:cNvPr id="6" name="Content Placeholder 5" descr="HPIM122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178300" y="2545478"/>
            <a:ext cx="3521075" cy="26354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Netting Photos 2</a:t>
            </a:r>
            <a:endParaRPr lang="en-US" dirty="0"/>
          </a:p>
        </p:txBody>
      </p:sp>
      <p:pic>
        <p:nvPicPr>
          <p:cNvPr id="5" name="Content Placeholder 4" descr="HPIM12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1" y="1600200"/>
            <a:ext cx="3352800" cy="2509458"/>
          </a:xfrm>
        </p:spPr>
      </p:pic>
      <p:pic>
        <p:nvPicPr>
          <p:cNvPr id="6" name="Content Placeholder 5" descr="HPIM123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78301" y="1676400"/>
            <a:ext cx="3213100" cy="2404897"/>
          </a:xfrm>
        </p:spPr>
      </p:pic>
      <p:pic>
        <p:nvPicPr>
          <p:cNvPr id="7" name="Picture 6" descr="HPIM12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91000"/>
            <a:ext cx="3352800" cy="2509457"/>
          </a:xfrm>
          <a:prstGeom prst="rect">
            <a:avLst/>
          </a:prstGeom>
        </p:spPr>
      </p:pic>
      <p:pic>
        <p:nvPicPr>
          <p:cNvPr id="8" name="Picture 7" descr="HPIM1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4191000"/>
            <a:ext cx="3352800" cy="25094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Fruit photos</a:t>
            </a:r>
            <a:endParaRPr lang="en-US" dirty="0"/>
          </a:p>
        </p:txBody>
      </p:sp>
      <p:pic>
        <p:nvPicPr>
          <p:cNvPr id="8" name="Content Placeholder 7" descr="HPIM12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1" y="1600200"/>
            <a:ext cx="3365500" cy="2518963"/>
          </a:xfrm>
        </p:spPr>
      </p:pic>
      <p:pic>
        <p:nvPicPr>
          <p:cNvPr id="7" name="Content Placeholder 6" descr="HPIM126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1" y="1681542"/>
            <a:ext cx="3352800" cy="2509458"/>
          </a:xfrm>
        </p:spPr>
      </p:pic>
      <p:pic>
        <p:nvPicPr>
          <p:cNvPr id="10" name="Picture 9" descr="HPIM12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4267200"/>
            <a:ext cx="3352800" cy="2509458"/>
          </a:xfrm>
          <a:prstGeom prst="rect">
            <a:avLst/>
          </a:prstGeom>
        </p:spPr>
      </p:pic>
      <p:pic>
        <p:nvPicPr>
          <p:cNvPr id="11" name="Picture 10" descr="HPIM12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4284497"/>
            <a:ext cx="3429000" cy="2344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Evaluate bird spray chemicals.</a:t>
            </a:r>
          </a:p>
          <a:p>
            <a:endParaRPr lang="en-US" sz="3200" dirty="0" smtClean="0"/>
          </a:p>
          <a:p>
            <a:r>
              <a:rPr lang="en-US" sz="3200" dirty="0" smtClean="0"/>
              <a:t>Evaluate top wire netting.</a:t>
            </a:r>
          </a:p>
          <a:p>
            <a:endParaRPr lang="en-US" sz="3200" dirty="0" smtClean="0"/>
          </a:p>
          <a:p>
            <a:r>
              <a:rPr lang="en-US" sz="3200" dirty="0" smtClean="0"/>
              <a:t>Evaluate side applied fruit zone netting.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Seyval block</a:t>
            </a:r>
          </a:p>
          <a:p>
            <a:pPr lvl="1"/>
            <a:r>
              <a:rPr lang="en-US" dirty="0" smtClean="0"/>
              <a:t>365 total vines with side applied fruit zone netting.</a:t>
            </a:r>
          </a:p>
          <a:p>
            <a:endParaRPr lang="en-US" dirty="0" smtClean="0"/>
          </a:p>
          <a:p>
            <a:r>
              <a:rPr lang="en-US" dirty="0" smtClean="0"/>
              <a:t>Seyval – 12 rows with 54 vines per row.</a:t>
            </a:r>
          </a:p>
          <a:p>
            <a:pPr lvl="1"/>
            <a:r>
              <a:rPr lang="en-US" dirty="0" smtClean="0"/>
              <a:t>2 rows untreated and no netting</a:t>
            </a:r>
          </a:p>
          <a:p>
            <a:pPr lvl="1"/>
            <a:r>
              <a:rPr lang="en-US" dirty="0" smtClean="0"/>
              <a:t>2 rows treated with bird spray</a:t>
            </a:r>
          </a:p>
          <a:p>
            <a:pPr lvl="1"/>
            <a:r>
              <a:rPr lang="en-US" dirty="0" smtClean="0"/>
              <a:t>4 rows top wire netting</a:t>
            </a:r>
          </a:p>
          <a:p>
            <a:pPr lvl="1"/>
            <a:r>
              <a:rPr lang="en-US" dirty="0" smtClean="0"/>
              <a:t>4 rows side applied fruit zone netting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repellant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Rejex</a:t>
            </a:r>
            <a:r>
              <a:rPr lang="en-US" dirty="0" smtClean="0"/>
              <a:t>-it brand “Crop Guardian”</a:t>
            </a:r>
          </a:p>
          <a:p>
            <a:r>
              <a:rPr lang="en-US" dirty="0" smtClean="0"/>
              <a:t>40% Methyl </a:t>
            </a:r>
            <a:r>
              <a:rPr lang="en-US" dirty="0" err="1" smtClean="0"/>
              <a:t>anthranilate</a:t>
            </a:r>
            <a:r>
              <a:rPr lang="en-US" dirty="0" smtClean="0"/>
              <a:t> (Concord derivative).</a:t>
            </a:r>
          </a:p>
          <a:p>
            <a:r>
              <a:rPr lang="en-US" dirty="0" smtClean="0"/>
              <a:t>2 ½ gallons per acre per application – lower end of label recommendation</a:t>
            </a:r>
          </a:p>
          <a:p>
            <a:r>
              <a:rPr lang="en-US" dirty="0" smtClean="0"/>
              <a:t>1 application (</a:t>
            </a:r>
            <a:r>
              <a:rPr lang="en-US" dirty="0" err="1" smtClean="0"/>
              <a:t>verasion</a:t>
            </a:r>
            <a:r>
              <a:rPr lang="en-US" dirty="0" smtClean="0"/>
              <a:t>) on August 8, 2008.</a:t>
            </a:r>
          </a:p>
          <a:p>
            <a:r>
              <a:rPr lang="en-US" dirty="0" smtClean="0"/>
              <a:t>Harvested on September 20, 2009.</a:t>
            </a:r>
          </a:p>
          <a:p>
            <a:r>
              <a:rPr lang="en-US" dirty="0" smtClean="0"/>
              <a:t>No detected loss.</a:t>
            </a:r>
          </a:p>
          <a:p>
            <a:r>
              <a:rPr lang="en-US" dirty="0" smtClean="0"/>
              <a:t>Wine evaluated for “aroma” carry-over.  None detected.</a:t>
            </a:r>
          </a:p>
          <a:p>
            <a:r>
              <a:rPr lang="en-US" dirty="0" smtClean="0"/>
              <a:t>Cost per application - $185 per acre chemical only.  Blast sprayer required!</a:t>
            </a:r>
          </a:p>
          <a:p>
            <a:r>
              <a:rPr lang="en-US" dirty="0" smtClean="0"/>
              <a:t>Surfactant recommended to insure effectiveness.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wire 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duty white netting</a:t>
            </a:r>
          </a:p>
          <a:p>
            <a:r>
              <a:rPr lang="en-US" dirty="0" smtClean="0"/>
              <a:t>5/8” weave</a:t>
            </a:r>
            <a:endParaRPr lang="en-US" dirty="0"/>
          </a:p>
          <a:p>
            <a:r>
              <a:rPr lang="en-US" dirty="0" smtClean="0"/>
              <a:t>Applied over top of vines</a:t>
            </a:r>
          </a:p>
          <a:p>
            <a:r>
              <a:rPr lang="en-US" dirty="0" smtClean="0"/>
              <a:t>Bottom closed off using diaper method</a:t>
            </a:r>
          </a:p>
          <a:p>
            <a:r>
              <a:rPr lang="en-US" dirty="0" smtClean="0"/>
              <a:t>Netting holes repaired</a:t>
            </a:r>
          </a:p>
          <a:p>
            <a:r>
              <a:rPr lang="en-US" dirty="0" smtClean="0"/>
              <a:t>Requires tractor and net applicator</a:t>
            </a:r>
          </a:p>
          <a:p>
            <a:r>
              <a:rPr lang="en-US" dirty="0" smtClean="0"/>
              <a:t>16 to 20 man-hours per acre</a:t>
            </a:r>
          </a:p>
          <a:p>
            <a:r>
              <a:rPr lang="en-US" dirty="0" smtClean="0"/>
              <a:t>Cost for netting is $780 per acre for high quality 10 year material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Side applied fruit zone netting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Gintec</a:t>
            </a:r>
            <a:r>
              <a:rPr lang="en-US" dirty="0" smtClean="0"/>
              <a:t> Shade Technologies netting</a:t>
            </a:r>
          </a:p>
          <a:p>
            <a:r>
              <a:rPr lang="en-US" dirty="0" smtClean="0"/>
              <a:t>43” tall with 1/8” x ¼” openings</a:t>
            </a:r>
          </a:p>
          <a:p>
            <a:r>
              <a:rPr lang="en-US" dirty="0" smtClean="0"/>
              <a:t>Tops and bottoms closed with “price gun”</a:t>
            </a:r>
          </a:p>
          <a:p>
            <a:r>
              <a:rPr lang="en-US" dirty="0" smtClean="0"/>
              <a:t>Excellent fruit exposure</a:t>
            </a:r>
          </a:p>
          <a:p>
            <a:r>
              <a:rPr lang="en-US" dirty="0" smtClean="0"/>
              <a:t>Eliminates VSP wires</a:t>
            </a:r>
          </a:p>
          <a:p>
            <a:r>
              <a:rPr lang="en-US" dirty="0" smtClean="0"/>
              <a:t>Leave on during winter (Velcro straps)</a:t>
            </a:r>
          </a:p>
          <a:p>
            <a:r>
              <a:rPr lang="en-US" dirty="0" smtClean="0"/>
              <a:t>Improved spray efficiency</a:t>
            </a:r>
          </a:p>
          <a:p>
            <a:r>
              <a:rPr lang="en-US" dirty="0" smtClean="0"/>
              <a:t>Tractor supply applicator or pipe stand</a:t>
            </a:r>
          </a:p>
          <a:p>
            <a:r>
              <a:rPr lang="en-US" dirty="0" smtClean="0"/>
              <a:t>Apply from ground</a:t>
            </a:r>
          </a:p>
          <a:p>
            <a:r>
              <a:rPr lang="en-US" dirty="0" smtClean="0"/>
              <a:t>Netting cost $1200 per acre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spray showed no loss and no aroma or flavor carry-over.  UV Exposure and encapsulated critical.</a:t>
            </a:r>
          </a:p>
          <a:p>
            <a:r>
              <a:rPr lang="en-US" dirty="0" smtClean="0"/>
              <a:t>Top netting has canes growing through the net.</a:t>
            </a:r>
          </a:p>
          <a:p>
            <a:r>
              <a:rPr lang="en-US" dirty="0" smtClean="0"/>
              <a:t>Top netting highest labor input.</a:t>
            </a:r>
          </a:p>
          <a:p>
            <a:r>
              <a:rPr lang="en-US" dirty="0" smtClean="0"/>
              <a:t>Side applied netting best for quality – sun exposure and spray efficiency.</a:t>
            </a:r>
          </a:p>
          <a:p>
            <a:r>
              <a:rPr lang="en-US" dirty="0" smtClean="0"/>
              <a:t>Side applied netting reduces VSP system cost.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quality is a paramount concern the side applied netting is recommended.</a:t>
            </a:r>
          </a:p>
          <a:p>
            <a:r>
              <a:rPr lang="en-US" dirty="0" smtClean="0"/>
              <a:t>Caution must be taken to obtain protection using the spray.</a:t>
            </a:r>
          </a:p>
          <a:p>
            <a:r>
              <a:rPr lang="en-US" dirty="0" smtClean="0"/>
              <a:t>Spray </a:t>
            </a:r>
            <a:r>
              <a:rPr lang="en-US" dirty="0" err="1" smtClean="0"/>
              <a:t>vs</a:t>
            </a:r>
            <a:r>
              <a:rPr lang="en-US" dirty="0" smtClean="0"/>
              <a:t> side netting shows little over 6 year difference.</a:t>
            </a:r>
          </a:p>
          <a:p>
            <a:r>
              <a:rPr lang="en-US" dirty="0" smtClean="0"/>
              <a:t>Spray can result in major problems with the wine!</a:t>
            </a:r>
          </a:p>
          <a:p>
            <a:r>
              <a:rPr lang="en-US" dirty="0" smtClean="0"/>
              <a:t>Not all varieties need protection.  SHVW sees pressure in Vignole, Vidal, Seyval and Chambourcin but not Ventura or Norton.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Machinery photos</a:t>
            </a:r>
            <a:endParaRPr lang="en-US" dirty="0"/>
          </a:p>
        </p:txBody>
      </p:sp>
      <p:pic>
        <p:nvPicPr>
          <p:cNvPr id="7" name="Content Placeholder 6" descr="HPIM122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3725" y="1600200"/>
            <a:ext cx="3063875" cy="2293207"/>
          </a:xfrm>
        </p:spPr>
      </p:pic>
      <p:pic>
        <p:nvPicPr>
          <p:cNvPr id="8" name="Content Placeholder 7" descr="HPIM12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178300" y="2545478"/>
            <a:ext cx="3521075" cy="2635406"/>
          </a:xfrm>
        </p:spPr>
      </p:pic>
      <p:pic>
        <p:nvPicPr>
          <p:cNvPr id="9" name="Picture 8" descr="HPIM1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114800"/>
            <a:ext cx="3200400" cy="239539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422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Smoky Hill vineyards &amp; Winery, Inc.</vt:lpstr>
      <vt:lpstr>Study protocol</vt:lpstr>
      <vt:lpstr>Test blocks</vt:lpstr>
      <vt:lpstr>Liquid repellant</vt:lpstr>
      <vt:lpstr>Top wire netting</vt:lpstr>
      <vt:lpstr>Side applied fruit zone netting</vt:lpstr>
      <vt:lpstr>results</vt:lpstr>
      <vt:lpstr>recommendations</vt:lpstr>
      <vt:lpstr>Machinery photos</vt:lpstr>
      <vt:lpstr>Netting photos</vt:lpstr>
      <vt:lpstr>Netting Photos 2</vt:lpstr>
      <vt:lpstr>Fruit photos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Smoky Hill vineyards &amp; Winery, Inc.</dc:title>
  <dc:creator>Norm Jennings</dc:creator>
  <cp:lastModifiedBy>ahjbenjamin</cp:lastModifiedBy>
  <cp:revision>47</cp:revision>
  <dcterms:created xsi:type="dcterms:W3CDTF">2009-05-15T16:30:36Z</dcterms:created>
  <dcterms:modified xsi:type="dcterms:W3CDTF">2010-02-24T00:24:08Z</dcterms:modified>
</cp:coreProperties>
</file>