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6"/>
  </p:handoutMasterIdLst>
  <p:sldIdLst>
    <p:sldId id="256" r:id="rId2"/>
    <p:sldId id="257" r:id="rId3"/>
    <p:sldId id="258" r:id="rId4"/>
    <p:sldId id="261" r:id="rId5"/>
    <p:sldId id="260" r:id="rId6"/>
    <p:sldId id="262" r:id="rId7"/>
    <p:sldId id="259" r:id="rId8"/>
    <p:sldId id="264" r:id="rId9"/>
    <p:sldId id="265" r:id="rId10"/>
    <p:sldId id="263" r:id="rId11"/>
    <p:sldId id="266" r:id="rId12"/>
    <p:sldId id="268" r:id="rId13"/>
    <p:sldId id="283" r:id="rId14"/>
    <p:sldId id="267" r:id="rId15"/>
    <p:sldId id="269" r:id="rId16"/>
    <p:sldId id="270" r:id="rId17"/>
    <p:sldId id="279" r:id="rId18"/>
    <p:sldId id="278" r:id="rId19"/>
    <p:sldId id="280" r:id="rId20"/>
    <p:sldId id="272" r:id="rId21"/>
    <p:sldId id="281" r:id="rId22"/>
    <p:sldId id="277" r:id="rId23"/>
    <p:sldId id="282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BABCF-A27F-FC49-A22E-DEE3D41DF48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D9CA4-626B-6D44-9ED5-77887FC56B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F002-F17B-9F45-913D-2EE5EB9B52FB}" type="datetimeFigureOut">
              <a:rPr lang="en-US" smtClean="0"/>
              <a:pPr/>
              <a:t>3/5/2010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976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76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F002-F17B-9F45-913D-2EE5EB9B52FB}" type="datetimeFigureOut">
              <a:rPr lang="en-US" smtClean="0"/>
              <a:pPr/>
              <a:t>3/5/2010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356350"/>
            <a:ext cx="4965700" cy="230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SARE Grant:  Winter Canola as a Cover Crop and Renewable Energy Source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54848" y="6356350"/>
            <a:ext cx="1431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0A5EE-75B8-D343-9577-80025DA4FB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269486" y="217658"/>
            <a:ext cx="1417314" cy="138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untrym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ola-council.org" TargetMode="External"/><Relationship Id="rId2" Type="http://schemas.openxmlformats.org/officeDocument/2006/relationships/hyperlink" Target="http://www.oilpress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re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/>
              <a:t>Winter Canola</a:t>
            </a:r>
            <a:r>
              <a:rPr lang="en-US" sz="7200" dirty="0" smtClean="0"/>
              <a:t>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30116"/>
          </a:xfrm>
        </p:spPr>
        <p:txBody>
          <a:bodyPr>
            <a:normAutofit fontScale="40000" lnSpcReduction="20000"/>
          </a:bodyPr>
          <a:lstStyle/>
          <a:p>
            <a:r>
              <a:rPr lang="en-US" sz="10105" dirty="0" smtClean="0">
                <a:solidFill>
                  <a:schemeClr val="tx1"/>
                </a:solidFill>
              </a:rPr>
              <a:t>Cover Crop and Renewable Energy Source</a:t>
            </a:r>
          </a:p>
          <a:p>
            <a:r>
              <a:rPr lang="en-US" sz="5000" dirty="0" smtClean="0">
                <a:solidFill>
                  <a:schemeClr val="tx1"/>
                </a:solidFill>
              </a:rPr>
              <a:t>By Steve Tennes</a:t>
            </a:r>
          </a:p>
          <a:p>
            <a:r>
              <a:rPr lang="en-US" sz="5000" dirty="0" smtClean="0">
                <a:solidFill>
                  <a:schemeClr val="tx1"/>
                </a:solidFill>
              </a:rPr>
              <a:t>Country Mill Farms</a:t>
            </a:r>
          </a:p>
          <a:p>
            <a:r>
              <a:rPr lang="en-US" sz="5000" dirty="0" smtClean="0">
                <a:solidFill>
                  <a:schemeClr val="tx1"/>
                </a:solidFill>
              </a:rPr>
              <a:t>Charlotte, MI</a:t>
            </a:r>
          </a:p>
          <a:p>
            <a:r>
              <a:rPr lang="en-US" sz="5000" dirty="0" smtClean="0">
                <a:hlinkClick r:id="rId2"/>
              </a:rPr>
              <a:t>www.countrymill.com</a:t>
            </a:r>
            <a:endParaRPr lang="en-US" sz="5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Winter Kill</a:t>
            </a:r>
            <a:endParaRPr lang="en-US" dirty="0"/>
          </a:p>
        </p:txBody>
      </p:sp>
      <p:pic>
        <p:nvPicPr>
          <p:cNvPr id="8" name="Content Placeholder 7" descr="100_43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600200"/>
            <a:ext cx="8229599" cy="3947695"/>
          </a:xfrm>
        </p:spPr>
      </p:pic>
      <p:sp>
        <p:nvSpPr>
          <p:cNvPr id="9" name="Rectangle 8"/>
          <p:cNvSpPr/>
          <p:nvPr/>
        </p:nvSpPr>
        <p:spPr>
          <a:xfrm>
            <a:off x="815473" y="5547895"/>
            <a:ext cx="7871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-Excellent crop stand became marginal to poor in spring.</a:t>
            </a:r>
          </a:p>
          <a:p>
            <a:r>
              <a:rPr lang="en-US" sz="2400" dirty="0" smtClean="0"/>
              <a:t>-Set the stage for weed competition later in the summer.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Winter Kill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6720" y="5815263"/>
            <a:ext cx="7910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Plots A &amp; B had 75% winter kill</a:t>
            </a:r>
          </a:p>
        </p:txBody>
      </p:sp>
      <p:pic>
        <p:nvPicPr>
          <p:cNvPr id="6" name="Content Placeholder 5" descr="100_43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-1374274" y="1600200"/>
            <a:ext cx="8055831" cy="4215063"/>
          </a:xfrm>
        </p:spPr>
      </p:pic>
      <p:pic>
        <p:nvPicPr>
          <p:cNvPr id="9" name="Picture 8" descr="100_43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039" y="1834898"/>
            <a:ext cx="4233760" cy="3175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Flowering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9698" y="5547895"/>
            <a:ext cx="845710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-Plant has rapid growth in early spring (bolting)</a:t>
            </a:r>
          </a:p>
          <a:p>
            <a:r>
              <a:rPr lang="en-US" sz="2400" dirty="0" smtClean="0"/>
              <a:t>-Flowering started May 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and continued until June 15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-This was longer than normal due to wet spring.  Delayed harvest</a:t>
            </a:r>
            <a:r>
              <a:rPr lang="en-US" dirty="0" smtClean="0"/>
              <a:t>.</a:t>
            </a:r>
          </a:p>
        </p:txBody>
      </p:sp>
      <p:pic>
        <p:nvPicPr>
          <p:cNvPr id="6" name="Content Placeholder 5" descr="100_4456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600200"/>
            <a:ext cx="8229600" cy="39476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Pod Development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5473" y="5547895"/>
            <a:ext cx="78713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-After flowering, then seed pods develop during the month of June</a:t>
            </a:r>
          </a:p>
          <a:p>
            <a:r>
              <a:rPr lang="en-US" sz="2200" dirty="0" smtClean="0"/>
              <a:t>-Seeds change from soft &amp; green, hard &amp; green, brown, to black</a:t>
            </a:r>
          </a:p>
        </p:txBody>
      </p:sp>
      <p:pic>
        <p:nvPicPr>
          <p:cNvPr id="7" name="Content Placeholder 6" descr="100_446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1105759" y="1600201"/>
            <a:ext cx="6797647" cy="37384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736" y="274638"/>
            <a:ext cx="5704111" cy="1143000"/>
          </a:xfrm>
        </p:spPr>
        <p:txBody>
          <a:bodyPr/>
          <a:lstStyle/>
          <a:p>
            <a:r>
              <a:rPr lang="en-US" dirty="0" smtClean="0"/>
              <a:t>Harvest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Initially we wanted to harvest at the end of June</a:t>
            </a:r>
          </a:p>
          <a:p>
            <a:r>
              <a:rPr lang="en-US" dirty="0" smtClean="0"/>
              <a:t>Late flowering created uneven seed development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G</a:t>
            </a:r>
            <a:r>
              <a:rPr lang="en-US" dirty="0" smtClean="0"/>
              <a:t>reen seeds” and mature seeds on the same plant</a:t>
            </a:r>
          </a:p>
          <a:p>
            <a:pPr lvl="1"/>
            <a:r>
              <a:rPr lang="en-US" dirty="0" smtClean="0"/>
              <a:t>Mature seed pods (like a pea) can shatter sending seeds to the ground</a:t>
            </a:r>
          </a:p>
          <a:p>
            <a:pPr lvl="1"/>
            <a:r>
              <a:rPr lang="en-US" dirty="0" smtClean="0"/>
              <a:t>Birds love eating canola seeds</a:t>
            </a:r>
          </a:p>
          <a:p>
            <a:pPr lvl="1"/>
            <a:r>
              <a:rPr lang="en-US" dirty="0" smtClean="0"/>
              <a:t>Deer will eat as well, but this plot was within a deer fence.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Harvest options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3744" y="5547895"/>
            <a:ext cx="86879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-This photo shows a wheat head being used to harvest the canola directly</a:t>
            </a:r>
          </a:p>
          <a:p>
            <a:r>
              <a:rPr lang="en-US" sz="2200" dirty="0" smtClean="0"/>
              <a:t>-Canola can also be cut &amp; field dried for two weeks and then use a “pick up head” on a combine to harvest.   </a:t>
            </a:r>
          </a:p>
        </p:txBody>
      </p:sp>
      <p:pic>
        <p:nvPicPr>
          <p:cNvPr id="7" name="Content Placeholder 6" descr="100_459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600200"/>
            <a:ext cx="8229600" cy="39476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Harvest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5473" y="5547895"/>
            <a:ext cx="7871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-Winter kill reduced plant stand allowing weeds to be present at Harvest.</a:t>
            </a:r>
          </a:p>
        </p:txBody>
      </p:sp>
      <p:pic>
        <p:nvPicPr>
          <p:cNvPr id="7" name="Content Placeholder 6" descr="100_459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600200"/>
            <a:ext cx="8229600" cy="39476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5473" y="5547895"/>
            <a:ext cx="7871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-Seeds must be CLEAN, COOL &amp; DRY</a:t>
            </a:r>
          </a:p>
        </p:txBody>
      </p:sp>
      <p:pic>
        <p:nvPicPr>
          <p:cNvPr id="7" name="Content Placeholder 6" descr="100_383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-753642" y="1600200"/>
            <a:ext cx="6497508" cy="3573379"/>
          </a:xfrm>
        </p:spPr>
      </p:pic>
      <p:pic>
        <p:nvPicPr>
          <p:cNvPr id="6" name="Picture 5" descr="100_52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863" y="1923171"/>
            <a:ext cx="4200936" cy="315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Pressing out the Oil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6186" y="5547895"/>
            <a:ext cx="892781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-An oil press can be set-up to run on its own.</a:t>
            </a:r>
          </a:p>
          <a:p>
            <a:r>
              <a:rPr lang="en-US" sz="2400" dirty="0" smtClean="0"/>
              <a:t>-Output varies by  press design.  This press does 1.5 to 2.9 gal/hr.</a:t>
            </a:r>
          </a:p>
          <a:p>
            <a:r>
              <a:rPr lang="en-US" sz="2400" dirty="0" smtClean="0"/>
              <a:t>-Seed quality is the number one factor for oil yield and quality.</a:t>
            </a:r>
          </a:p>
        </p:txBody>
      </p:sp>
      <p:pic>
        <p:nvPicPr>
          <p:cNvPr id="11" name="Content Placeholder 10" descr="100_529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166" r="-28166"/>
          <a:stretch>
            <a:fillRect/>
          </a:stretch>
        </p:blipFill>
        <p:spPr>
          <a:xfrm>
            <a:off x="457200" y="1600200"/>
            <a:ext cx="8229600" cy="3948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Settling &amp; Filtering the Oil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5473" y="5547895"/>
            <a:ext cx="787132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-First allow solids to settle out to the bottom of the tank</a:t>
            </a:r>
          </a:p>
          <a:p>
            <a:r>
              <a:rPr lang="en-US" sz="2400" dirty="0" smtClean="0"/>
              <a:t>-Then filter the oil on top through a filter.  </a:t>
            </a:r>
          </a:p>
          <a:p>
            <a:r>
              <a:rPr lang="en-US" sz="2400" dirty="0" smtClean="0"/>
              <a:t>-Coffee filters will work, but do take time.</a:t>
            </a:r>
          </a:p>
        </p:txBody>
      </p:sp>
      <p:pic>
        <p:nvPicPr>
          <p:cNvPr id="5" name="Content Placeholder 4" descr="100_529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963" r="-88963"/>
          <a:stretch>
            <a:fillRect/>
          </a:stretch>
        </p:blipFill>
        <p:spPr>
          <a:xfrm>
            <a:off x="457200" y="1600200"/>
            <a:ext cx="8229600" cy="3948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262" y="274638"/>
            <a:ext cx="6011585" cy="1143000"/>
          </a:xfrm>
        </p:spPr>
        <p:txBody>
          <a:bodyPr/>
          <a:lstStyle/>
          <a:p>
            <a:r>
              <a:rPr lang="en-US" dirty="0" smtClean="0"/>
              <a:t>Project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Winter canola</a:t>
            </a:r>
            <a:r>
              <a:rPr lang="en-US" dirty="0" smtClean="0"/>
              <a:t> double </a:t>
            </a:r>
            <a:r>
              <a:rPr lang="en-US" dirty="0"/>
              <a:t>cropped</a:t>
            </a:r>
            <a:r>
              <a:rPr lang="en-US" dirty="0" smtClean="0"/>
              <a:t> with short </a:t>
            </a:r>
            <a:r>
              <a:rPr lang="en-US" dirty="0"/>
              <a:t>season vegetable </a:t>
            </a:r>
            <a:r>
              <a:rPr lang="en-US" dirty="0" smtClean="0"/>
              <a:t>crops (90 day pumpkins)</a:t>
            </a:r>
          </a:p>
          <a:p>
            <a:r>
              <a:rPr lang="en-US" dirty="0" smtClean="0"/>
              <a:t>Harvest  and press </a:t>
            </a:r>
            <a:r>
              <a:rPr lang="en-US" dirty="0"/>
              <a:t>c</a:t>
            </a:r>
            <a:r>
              <a:rPr lang="en-US" dirty="0" smtClean="0"/>
              <a:t>anola </a:t>
            </a:r>
            <a:r>
              <a:rPr lang="en-US" dirty="0"/>
              <a:t>seeds</a:t>
            </a:r>
            <a:r>
              <a:rPr lang="en-US" dirty="0" smtClean="0"/>
              <a:t> to extract oil</a:t>
            </a:r>
          </a:p>
          <a:p>
            <a:r>
              <a:rPr lang="en-US" dirty="0" smtClean="0"/>
              <a:t>Use oil in on farm diesel </a:t>
            </a:r>
            <a:r>
              <a:rPr lang="en-US" dirty="0"/>
              <a:t>engines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Utilize leftover </a:t>
            </a:r>
            <a:r>
              <a:rPr lang="en-US" dirty="0"/>
              <a:t>seed residue</a:t>
            </a:r>
            <a:r>
              <a:rPr lang="en-US" dirty="0" smtClean="0"/>
              <a:t> (canola cake) in on farm biomass burner to generate </a:t>
            </a:r>
            <a:r>
              <a:rPr lang="en-US" dirty="0"/>
              <a:t>heat.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Renewable  Energy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3744" y="5167629"/>
            <a:ext cx="886025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-Pure Canola is best used in unmodified diesel engines during the summer when temperatures are over 70F.</a:t>
            </a:r>
          </a:p>
          <a:p>
            <a:r>
              <a:rPr lang="en-US" sz="2200" dirty="0" smtClean="0"/>
              <a:t>-Tractor modification allows the use of filtered canola oil year around. Tractor still starts &amp; shuts off with diesel fuel in the engine &amp; filter.</a:t>
            </a:r>
          </a:p>
          <a:p>
            <a:endParaRPr lang="en-US" dirty="0" smtClean="0"/>
          </a:p>
        </p:txBody>
      </p:sp>
      <p:pic>
        <p:nvPicPr>
          <p:cNvPr id="6" name="Content Placeholder 5" descr="100_365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1202536" y="1600200"/>
            <a:ext cx="6992306" cy="35674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62" y="274638"/>
            <a:ext cx="5757585" cy="1143000"/>
          </a:xfrm>
        </p:spPr>
        <p:txBody>
          <a:bodyPr/>
          <a:lstStyle/>
          <a:p>
            <a:r>
              <a:rPr lang="en-US" dirty="0" smtClean="0"/>
              <a:t>What not to do…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5473" y="4944808"/>
            <a:ext cx="78713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This photo is from a neighbor’s harvest.  It is not recommended to plant winter canola on the same land as winter wheat or rye if you plan to harvest either.  The combine can not separate them.</a:t>
            </a:r>
          </a:p>
        </p:txBody>
      </p:sp>
      <p:pic>
        <p:nvPicPr>
          <p:cNvPr id="7" name="Content Placeholder 6" descr="100_359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1497262" y="1600201"/>
            <a:ext cx="6081530" cy="33446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736" y="274638"/>
            <a:ext cx="5704111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Planting date should be early September for southern MI.</a:t>
            </a:r>
          </a:p>
          <a:p>
            <a:r>
              <a:rPr lang="en-US" dirty="0" smtClean="0"/>
              <a:t>Drilling canola is preferred.</a:t>
            </a:r>
          </a:p>
          <a:p>
            <a:r>
              <a:rPr lang="en-US" dirty="0" smtClean="0"/>
              <a:t>If herbicides are not used, then a living mulch should be considered (i.e. white clover) for weed management.</a:t>
            </a:r>
          </a:p>
          <a:p>
            <a:r>
              <a:rPr lang="en-US" dirty="0" smtClean="0"/>
              <a:t>Double cropping is possible if irrigation is used.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736" y="274638"/>
            <a:ext cx="5704111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r>
              <a:rPr lang="en-US" dirty="0" smtClean="0"/>
              <a:t>Under ideal growing conditions, canola oil can be produced for $2 to $3 per gallon.  </a:t>
            </a:r>
          </a:p>
          <a:p>
            <a:r>
              <a:rPr lang="en-US" dirty="0" smtClean="0"/>
              <a:t>The tap root of the canola offers helps to break up the soil.  Research has shown that subsequent crops will have increased yields.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736" y="274638"/>
            <a:ext cx="5704111" cy="1143000"/>
          </a:xfrm>
        </p:spPr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hlinkClick r:id="rId2"/>
              </a:rPr>
              <a:t>www.oilpress.com</a:t>
            </a:r>
            <a:endParaRPr lang="en-US" sz="4800" dirty="0" smtClean="0"/>
          </a:p>
          <a:p>
            <a:r>
              <a:rPr lang="en-US" sz="4800" dirty="0" smtClean="0">
                <a:hlinkClick r:id="rId3"/>
              </a:rPr>
              <a:t>www.canola-council.org</a:t>
            </a:r>
            <a:endParaRPr lang="en-US" sz="4800" dirty="0" smtClean="0"/>
          </a:p>
          <a:p>
            <a:r>
              <a:rPr lang="en-US" sz="4800" dirty="0" smtClean="0">
                <a:hlinkClick r:id="rId4"/>
              </a:rPr>
              <a:t>www.sare.org</a:t>
            </a:r>
            <a:endParaRPr lang="en-US" sz="4800" dirty="0" smtClean="0"/>
          </a:p>
          <a:p>
            <a:r>
              <a:rPr lang="en-US" sz="4800" dirty="0" smtClean="0"/>
              <a:t>Your local Extension Agent or</a:t>
            </a:r>
          </a:p>
          <a:p>
            <a:pPr lvl="1">
              <a:buNone/>
            </a:pPr>
            <a:r>
              <a:rPr lang="en-US" sz="4400" dirty="0" smtClean="0"/>
              <a:t> Dr. George Silva 517-543-2310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946" y="274638"/>
            <a:ext cx="6131901" cy="1143000"/>
          </a:xfrm>
        </p:spPr>
        <p:txBody>
          <a:bodyPr/>
          <a:lstStyle/>
          <a:p>
            <a:r>
              <a:rPr lang="en-US" dirty="0" smtClean="0"/>
              <a:t>Planting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2137"/>
          </a:xfrm>
        </p:spPr>
        <p:txBody>
          <a:bodyPr>
            <a:noAutofit/>
          </a:bodyPr>
          <a:lstStyle/>
          <a:p>
            <a:r>
              <a:rPr lang="en-US" sz="2000" dirty="0" smtClean="0"/>
              <a:t>Sept 24</a:t>
            </a:r>
            <a:r>
              <a:rPr lang="en-US" sz="2000" baseline="30000" dirty="0" smtClean="0"/>
              <a:t>th</a:t>
            </a:r>
            <a:r>
              <a:rPr lang="en-US" sz="2000" dirty="0"/>
              <a:t>, </a:t>
            </a:r>
            <a:r>
              <a:rPr lang="en-US" sz="2000" dirty="0" smtClean="0"/>
              <a:t>2008 a </a:t>
            </a:r>
            <a:r>
              <a:rPr lang="en-US" sz="2000" dirty="0"/>
              <a:t>disc and cull packer</a:t>
            </a:r>
            <a:r>
              <a:rPr lang="en-US" sz="2000" dirty="0" smtClean="0"/>
              <a:t> prepared 8 acres of a harvested pumpkin field</a:t>
            </a:r>
          </a:p>
          <a:p>
            <a:r>
              <a:rPr lang="en-US" sz="2000" dirty="0" smtClean="0"/>
              <a:t>Sept 25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Canola drilled</a:t>
            </a:r>
          </a:p>
          <a:p>
            <a:pPr lvl="1"/>
            <a:r>
              <a:rPr lang="en-US" sz="2000" dirty="0" smtClean="0"/>
              <a:t>Plot A:  7 acres at 15</a:t>
            </a:r>
            <a:r>
              <a:rPr lang="en-US" sz="2000" dirty="0"/>
              <a:t>” rows</a:t>
            </a:r>
            <a:r>
              <a:rPr lang="en-US" sz="2000" dirty="0" smtClean="0"/>
              <a:t> with 5 pounds </a:t>
            </a:r>
            <a:r>
              <a:rPr lang="en-US" sz="2000" dirty="0"/>
              <a:t>of seed per acre (setting #</a:t>
            </a:r>
            <a:r>
              <a:rPr lang="en-US" sz="2000" dirty="0" smtClean="0"/>
              <a:t>15*</a:t>
            </a:r>
          </a:p>
          <a:p>
            <a:pPr lvl="1"/>
            <a:r>
              <a:rPr lang="en-US" sz="2000" dirty="0" smtClean="0"/>
              <a:t>Plot B:  1 acre at 7.5</a:t>
            </a:r>
            <a:r>
              <a:rPr lang="en-US" sz="2000" dirty="0"/>
              <a:t>” </a:t>
            </a:r>
            <a:r>
              <a:rPr lang="en-US" sz="2000" dirty="0" smtClean="0"/>
              <a:t>rows with 5 pounds </a:t>
            </a:r>
            <a:r>
              <a:rPr lang="en-US" sz="2000" dirty="0"/>
              <a:t>of seed per acre (setting #</a:t>
            </a:r>
            <a:r>
              <a:rPr lang="en-US" sz="2000" dirty="0" smtClean="0"/>
              <a:t>5*)</a:t>
            </a:r>
            <a:r>
              <a:rPr lang="en-US" sz="2000" dirty="0"/>
              <a:t>.  Note the</a:t>
            </a:r>
            <a:r>
              <a:rPr lang="en-US" sz="2000" dirty="0" smtClean="0"/>
              <a:t> “in row” planting </a:t>
            </a:r>
            <a:r>
              <a:rPr lang="en-US" sz="2000" dirty="0"/>
              <a:t>density in the 7.5” rows was half that of the 15” </a:t>
            </a:r>
            <a:r>
              <a:rPr lang="en-US" sz="2000" dirty="0" smtClean="0"/>
              <a:t>rows.</a:t>
            </a:r>
          </a:p>
          <a:p>
            <a:pPr lvl="1"/>
            <a:r>
              <a:rPr lang="en-US" sz="2000" dirty="0" smtClean="0"/>
              <a:t>Plot C: 1 acre broadcasted with 10 pounds canola seed over </a:t>
            </a:r>
            <a:r>
              <a:rPr lang="en-US" sz="2000" dirty="0" err="1" smtClean="0"/>
              <a:t>unharvested</a:t>
            </a:r>
            <a:r>
              <a:rPr lang="en-US" sz="2000" dirty="0" smtClean="0"/>
              <a:t> pumpkins.  Employees </a:t>
            </a:r>
            <a:r>
              <a:rPr lang="en-US" sz="2000" dirty="0"/>
              <a:t>and customers visiting the farm market in October harvested the pumpkins in Plot C.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Rain &amp; warm weather (highs in the 70s) followed for several weeks)</a:t>
            </a:r>
          </a:p>
          <a:p>
            <a:r>
              <a:rPr lang="en-US" sz="2000" dirty="0" smtClean="0"/>
              <a:t> No fertilizer or pesticides were used in this project, thus far.</a:t>
            </a:r>
          </a:p>
          <a:p>
            <a:r>
              <a:rPr lang="en-US" sz="2000" dirty="0" smtClean="0"/>
              <a:t>*Note: Settings are on a Great Plaines Drill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16" y="274638"/>
            <a:ext cx="6118532" cy="1143000"/>
          </a:xfrm>
        </p:spPr>
        <p:txBody>
          <a:bodyPr/>
          <a:lstStyle/>
          <a:p>
            <a:r>
              <a:rPr lang="en-US" dirty="0" smtClean="0"/>
              <a:t>Most </a:t>
            </a:r>
            <a:r>
              <a:rPr lang="en-US" dirty="0"/>
              <a:t>I</a:t>
            </a:r>
            <a:r>
              <a:rPr lang="en-US" dirty="0" smtClean="0"/>
              <a:t>mportant </a:t>
            </a:r>
            <a:r>
              <a:rPr lang="en-US" dirty="0"/>
              <a:t>D</a:t>
            </a:r>
            <a:r>
              <a:rPr lang="en-US" dirty="0" smtClean="0"/>
              <a:t>ecision!</a:t>
            </a:r>
            <a:endParaRPr lang="en-US" dirty="0"/>
          </a:p>
        </p:txBody>
      </p:sp>
      <p:pic>
        <p:nvPicPr>
          <p:cNvPr id="6" name="Content Placeholder 5" descr="100_37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457200" y="6126163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Wichita Winter canola is non-GMO, but spring </a:t>
            </a:r>
            <a:r>
              <a:rPr lang="en-US" sz="2400" dirty="0"/>
              <a:t>c</a:t>
            </a:r>
            <a:r>
              <a:rPr lang="en-US" sz="2400" dirty="0" smtClean="0"/>
              <a:t>anola is mainly GMO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420" y="274638"/>
            <a:ext cx="5824427" cy="1143000"/>
          </a:xfrm>
        </p:spPr>
        <p:txBody>
          <a:bodyPr/>
          <a:lstStyle/>
          <a:p>
            <a:r>
              <a:rPr lang="en-US" dirty="0" smtClean="0"/>
              <a:t>Duct Tape?</a:t>
            </a:r>
            <a:endParaRPr lang="en-US" dirty="0"/>
          </a:p>
        </p:txBody>
      </p:sp>
      <p:pic>
        <p:nvPicPr>
          <p:cNvPr id="4" name="Content Placeholder 3" descr="100_37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191142" y="6126163"/>
            <a:ext cx="7495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15” rows achieved by taping off every other hole on drill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737" y="274638"/>
            <a:ext cx="5704110" cy="1143000"/>
          </a:xfrm>
        </p:spPr>
        <p:txBody>
          <a:bodyPr/>
          <a:lstStyle/>
          <a:p>
            <a:r>
              <a:rPr lang="en-US" dirty="0" smtClean="0"/>
              <a:t>Seed to Soil Contact</a:t>
            </a:r>
            <a:endParaRPr lang="en-US" dirty="0"/>
          </a:p>
        </p:txBody>
      </p:sp>
      <p:pic>
        <p:nvPicPr>
          <p:cNvPr id="5" name="Content Placeholder 4" descr="100_37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600200"/>
            <a:ext cx="8229600" cy="4215063"/>
          </a:xfrm>
        </p:spPr>
      </p:pic>
      <p:sp>
        <p:nvSpPr>
          <p:cNvPr id="7" name="Rectangle 6"/>
          <p:cNvSpPr/>
          <p:nvPr/>
        </p:nvSpPr>
        <p:spPr>
          <a:xfrm>
            <a:off x="776720" y="5815263"/>
            <a:ext cx="791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Uniform Planting= Uniform Germination= Easy Harvest</a:t>
            </a:r>
          </a:p>
          <a:p>
            <a:r>
              <a:rPr lang="en-US" sz="2400" dirty="0" smtClean="0"/>
              <a:t>Be careful with too much crop </a:t>
            </a:r>
            <a:r>
              <a:rPr lang="en-US" sz="2400" dirty="0"/>
              <a:t>r</a:t>
            </a:r>
            <a:r>
              <a:rPr lang="en-US" sz="2400" dirty="0" smtClean="0"/>
              <a:t>esidue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946" y="274638"/>
            <a:ext cx="5877901" cy="1143000"/>
          </a:xfrm>
        </p:spPr>
        <p:txBody>
          <a:bodyPr/>
          <a:lstStyle/>
          <a:p>
            <a:r>
              <a:rPr lang="en-US" dirty="0" smtClean="0"/>
              <a:t>Going into Winter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November 12</a:t>
            </a:r>
            <a:r>
              <a:rPr lang="en-US" baseline="30000" dirty="0" smtClean="0"/>
              <a:t>th</a:t>
            </a:r>
            <a:r>
              <a:rPr lang="en-US" dirty="0" smtClean="0"/>
              <a:t> 2008, a site visit was conducted</a:t>
            </a:r>
          </a:p>
          <a:p>
            <a:pPr lvl="1"/>
            <a:r>
              <a:rPr lang="en-US" dirty="0" smtClean="0"/>
              <a:t>Dr. George Silva, MSU Extension</a:t>
            </a:r>
          </a:p>
          <a:p>
            <a:pPr lvl="1"/>
            <a:r>
              <a:rPr lang="en-US" dirty="0" smtClean="0"/>
              <a:t>Dr. Russ Freed, MSU canola expert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ermination in all three plots looked excellent.  </a:t>
            </a:r>
          </a:p>
          <a:p>
            <a:r>
              <a:rPr lang="en-US" dirty="0" smtClean="0"/>
              <a:t>Plot C (broadcast only) had no effort made to initiate soil to seed contact, yet it had similar germination rates as Plots A &amp; B. </a:t>
            </a:r>
          </a:p>
          <a:p>
            <a:r>
              <a:rPr lang="en-US" dirty="0" smtClean="0"/>
              <a:t>Plot C plants, however, were at a younger growth stage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20" y="274638"/>
            <a:ext cx="5570427" cy="1143000"/>
          </a:xfrm>
        </p:spPr>
        <p:txBody>
          <a:bodyPr/>
          <a:lstStyle/>
          <a:p>
            <a:r>
              <a:rPr lang="en-US" dirty="0" smtClean="0"/>
              <a:t>Excellent Germination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6720" y="5815263"/>
            <a:ext cx="7910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Mid-November growing stopped with a good stand of canola</a:t>
            </a:r>
            <a:endParaRPr lang="en-US" sz="2400" dirty="0"/>
          </a:p>
        </p:txBody>
      </p:sp>
      <p:pic>
        <p:nvPicPr>
          <p:cNvPr id="8" name="Content Placeholder 7" descr="100_382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600200"/>
            <a:ext cx="8229600" cy="4215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606" y="274638"/>
            <a:ext cx="5390242" cy="1143000"/>
          </a:xfrm>
        </p:spPr>
        <p:txBody>
          <a:bodyPr/>
          <a:lstStyle/>
          <a:p>
            <a:r>
              <a:rPr lang="en-US" dirty="0" smtClean="0"/>
              <a:t>Winter Kill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Come spring, canola plants send up new growth</a:t>
            </a:r>
          </a:p>
          <a:p>
            <a:r>
              <a:rPr lang="en-US" dirty="0" smtClean="0"/>
              <a:t>Severe winter caused under developed plants to die.</a:t>
            </a:r>
          </a:p>
          <a:p>
            <a:r>
              <a:rPr lang="en-US" dirty="0" smtClean="0"/>
              <a:t>Frost/ freeze cycle pushes tap root up and out of the ground.</a:t>
            </a:r>
          </a:p>
          <a:p>
            <a:r>
              <a:rPr lang="en-US" dirty="0" smtClean="0"/>
              <a:t>Plot C (broadcast only) was at a younger growth stage and had 99% winter kill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889</Words>
  <Application>Microsoft Office PowerPoint</Application>
  <PresentationFormat>On-screen Show (4:3)</PresentationFormat>
  <Paragraphs>97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Winter Canola   </vt:lpstr>
      <vt:lpstr>Project Objectives</vt:lpstr>
      <vt:lpstr>Planting</vt:lpstr>
      <vt:lpstr>Most Important Decision!</vt:lpstr>
      <vt:lpstr>Duct Tape?</vt:lpstr>
      <vt:lpstr>Seed to Soil Contact</vt:lpstr>
      <vt:lpstr>Going into Winter</vt:lpstr>
      <vt:lpstr>Excellent Germination</vt:lpstr>
      <vt:lpstr>Winter Kill</vt:lpstr>
      <vt:lpstr>Winter Kill</vt:lpstr>
      <vt:lpstr>Winter Kill</vt:lpstr>
      <vt:lpstr>Flowering</vt:lpstr>
      <vt:lpstr>Pod Development</vt:lpstr>
      <vt:lpstr>Harvest</vt:lpstr>
      <vt:lpstr>Harvest options</vt:lpstr>
      <vt:lpstr>Harvest</vt:lpstr>
      <vt:lpstr>Storage</vt:lpstr>
      <vt:lpstr>Pressing out the Oil</vt:lpstr>
      <vt:lpstr>Settling &amp; Filtering the Oil</vt:lpstr>
      <vt:lpstr>Renewable  Energy</vt:lpstr>
      <vt:lpstr>What not to do…</vt:lpstr>
      <vt:lpstr>Conclusions</vt:lpstr>
      <vt:lpstr>Conclusions</vt:lpstr>
      <vt:lpstr>Additional Resources</vt:lpstr>
    </vt:vector>
  </TitlesOfParts>
  <Company>Country Mill Farms,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Canola   </dc:title>
  <dc:creator>Steve Tennes</dc:creator>
  <cp:lastModifiedBy>ahjbenjamin</cp:lastModifiedBy>
  <cp:revision>14</cp:revision>
  <cp:lastPrinted>2010-01-15T21:18:25Z</cp:lastPrinted>
  <dcterms:created xsi:type="dcterms:W3CDTF">2010-01-22T19:16:32Z</dcterms:created>
  <dcterms:modified xsi:type="dcterms:W3CDTF">2010-03-05T19:11:29Z</dcterms:modified>
</cp:coreProperties>
</file>