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Made Changes</c:v>
                </c:pt>
              </c:strCache>
            </c:strRef>
          </c:tx>
          <c:errBars>
            <c:errBarType val="both"/>
            <c:errValType val="cust"/>
            <c:plus>
              <c:numRef>
                <c:f>Sheet1!$F$2:$F$5</c:f>
                <c:numCache>
                  <c:formatCode>General</c:formatCode>
                  <c:ptCount val="4"/>
                  <c:pt idx="0">
                    <c:v>2.7</c:v>
                  </c:pt>
                  <c:pt idx="1">
                    <c:v>3.1</c:v>
                  </c:pt>
                  <c:pt idx="2">
                    <c:v>3.2</c:v>
                  </c:pt>
                  <c:pt idx="3">
                    <c:v>3.8</c:v>
                  </c:pt>
                </c:numCache>
              </c:numRef>
            </c:plus>
            <c:minus>
              <c:numRef>
                <c:f>Sheet1!$F$2:$F$5</c:f>
                <c:numCache>
                  <c:formatCode>General</c:formatCode>
                  <c:ptCount val="4"/>
                  <c:pt idx="0">
                    <c:v>2.7</c:v>
                  </c:pt>
                  <c:pt idx="1">
                    <c:v>3.1</c:v>
                  </c:pt>
                  <c:pt idx="2">
                    <c:v>3.2</c:v>
                  </c:pt>
                  <c:pt idx="3">
                    <c:v>3.8</c:v>
                  </c:pt>
                </c:numCache>
              </c:numRef>
            </c:minus>
          </c:errBars>
          <c:cat>
            <c:strRef>
              <c:f>Sheet1!$A$2:$A$5</c:f>
              <c:strCache>
                <c:ptCount val="4"/>
                <c:pt idx="0">
                  <c:v>Weed control</c:v>
                </c:pt>
                <c:pt idx="1">
                  <c:v>Irrigation</c:v>
                </c:pt>
                <c:pt idx="2">
                  <c:v>Fertilization</c:v>
                </c:pt>
                <c:pt idx="3">
                  <c:v>Grazing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76.8</c:v>
                </c:pt>
                <c:pt idx="1">
                  <c:v>55.1</c:v>
                </c:pt>
                <c:pt idx="2">
                  <c:v>45.2</c:v>
                </c:pt>
                <c:pt idx="3">
                  <c:v>63.9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Plan to make Changes</c:v>
                </c:pt>
              </c:strCache>
            </c:strRef>
          </c:tx>
          <c:errBars>
            <c:errBarType val="both"/>
            <c:errValType val="cust"/>
            <c:plus>
              <c:numRef>
                <c:f>Sheet1!$G$2:$G$5</c:f>
                <c:numCache>
                  <c:formatCode>General</c:formatCode>
                  <c:ptCount val="4"/>
                  <c:pt idx="0">
                    <c:v>2.1</c:v>
                  </c:pt>
                  <c:pt idx="1">
                    <c:v>2.6</c:v>
                  </c:pt>
                  <c:pt idx="2">
                    <c:v>2.9</c:v>
                  </c:pt>
                  <c:pt idx="3">
                    <c:v>3</c:v>
                  </c:pt>
                </c:numCache>
              </c:numRef>
            </c:plus>
            <c:minus>
              <c:numRef>
                <c:f>Sheet1!$G$2:$G$5</c:f>
                <c:numCache>
                  <c:formatCode>General</c:formatCode>
                  <c:ptCount val="4"/>
                  <c:pt idx="0">
                    <c:v>2.1</c:v>
                  </c:pt>
                  <c:pt idx="1">
                    <c:v>2.6</c:v>
                  </c:pt>
                  <c:pt idx="2">
                    <c:v>2.9</c:v>
                  </c:pt>
                  <c:pt idx="3">
                    <c:v>3</c:v>
                  </c:pt>
                </c:numCache>
              </c:numRef>
            </c:minus>
          </c:errBars>
          <c:cat>
            <c:strRef>
              <c:f>Sheet1!$A$2:$A$5</c:f>
              <c:strCache>
                <c:ptCount val="4"/>
                <c:pt idx="0">
                  <c:v>Weed control</c:v>
                </c:pt>
                <c:pt idx="1">
                  <c:v>Irrigation</c:v>
                </c:pt>
                <c:pt idx="2">
                  <c:v>Fertilization</c:v>
                </c:pt>
                <c:pt idx="3">
                  <c:v>Grazing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13</c:v>
                </c:pt>
                <c:pt idx="1">
                  <c:v>21.5</c:v>
                </c:pt>
                <c:pt idx="2">
                  <c:v>26.9</c:v>
                </c:pt>
                <c:pt idx="3">
                  <c:v>18.100000000000001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Change</c:v>
                </c:pt>
              </c:strCache>
            </c:strRef>
          </c:tx>
          <c:errBars>
            <c:errBarType val="both"/>
            <c:errValType val="cust"/>
            <c:plus>
              <c:numRef>
                <c:f>Sheet1!$H$2:$H$5</c:f>
                <c:numCache>
                  <c:formatCode>General</c:formatCode>
                  <c:ptCount val="4"/>
                  <c:pt idx="0">
                    <c:v>1.9000000000000001</c:v>
                  </c:pt>
                  <c:pt idx="1">
                    <c:v>2.7</c:v>
                  </c:pt>
                  <c:pt idx="2">
                    <c:v>2.9</c:v>
                  </c:pt>
                  <c:pt idx="3">
                    <c:v>3</c:v>
                  </c:pt>
                </c:numCache>
              </c:numRef>
            </c:plus>
            <c:minus>
              <c:numRef>
                <c:f>Sheet1!$H$2:$H$5</c:f>
                <c:numCache>
                  <c:formatCode>General</c:formatCode>
                  <c:ptCount val="4"/>
                  <c:pt idx="0">
                    <c:v>1.9000000000000001</c:v>
                  </c:pt>
                  <c:pt idx="1">
                    <c:v>2.7</c:v>
                  </c:pt>
                  <c:pt idx="2">
                    <c:v>2.9</c:v>
                  </c:pt>
                  <c:pt idx="3">
                    <c:v>3</c:v>
                  </c:pt>
                </c:numCache>
              </c:numRef>
            </c:minus>
          </c:errBars>
          <c:cat>
            <c:strRef>
              <c:f>Sheet1!$A$2:$A$5</c:f>
              <c:strCache>
                <c:ptCount val="4"/>
                <c:pt idx="0">
                  <c:v>Weed control</c:v>
                </c:pt>
                <c:pt idx="1">
                  <c:v>Irrigation</c:v>
                </c:pt>
                <c:pt idx="2">
                  <c:v>Fertilization</c:v>
                </c:pt>
                <c:pt idx="3">
                  <c:v>Grazing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10.200000000000001</c:v>
                </c:pt>
                <c:pt idx="1">
                  <c:v>23.4</c:v>
                </c:pt>
                <c:pt idx="2">
                  <c:v>27.9</c:v>
                </c:pt>
                <c:pt idx="3">
                  <c:v>18.100000000000001</c:v>
                </c:pt>
              </c:numCache>
            </c:numRef>
          </c:val>
        </c:ser>
        <c:axId val="115898240"/>
        <c:axId val="115899776"/>
      </c:barChart>
      <c:catAx>
        <c:axId val="115898240"/>
        <c:scaling>
          <c:orientation val="minMax"/>
        </c:scaling>
        <c:axPos val="b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15899776"/>
        <c:crosses val="autoZero"/>
        <c:auto val="1"/>
        <c:lblAlgn val="ctr"/>
        <c:lblOffset val="100"/>
      </c:catAx>
      <c:valAx>
        <c:axId val="115899776"/>
        <c:scaling>
          <c:orientation val="minMax"/>
          <c:max val="80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/>
                  <a:t>Percent of Alumni</a:t>
                </a:r>
                <a:r>
                  <a:rPr lang="en-US" sz="1400" baseline="0" dirty="0"/>
                  <a:t> </a:t>
                </a:r>
                <a:r>
                  <a:rPr lang="en-US" sz="1400" baseline="0" dirty="0" smtClean="0"/>
                  <a:t>Responding</a:t>
                </a:r>
                <a:endParaRPr lang="en-US" sz="1400" dirty="0"/>
              </a:p>
            </c:rich>
          </c:tx>
          <c:layout/>
        </c:title>
        <c:numFmt formatCode="General" sourceLinked="1"/>
        <c:tickLblPos val="nextTo"/>
        <c:crossAx val="115898240"/>
        <c:crosses val="autoZero"/>
        <c:crossBetween val="between"/>
        <c:majorUnit val="5"/>
      </c:valAx>
    </c:plotArea>
    <c:legend>
      <c:legendPos val="r"/>
      <c:layout/>
      <c:txPr>
        <a:bodyPr/>
        <a:lstStyle/>
        <a:p>
          <a:pPr>
            <a:defRPr sz="14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7B090-EBBC-42CA-A35C-F277DB1FB83A}" type="datetimeFigureOut">
              <a:rPr lang="en-US" smtClean="0"/>
              <a:t>7/21/2010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D2654-62F8-4872-90EF-D3E8FE0BCA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57% response rate from</a:t>
            </a:r>
            <a:r>
              <a:rPr lang="en-US" baseline="0" dirty="0" smtClean="0"/>
              <a:t> alumni</a:t>
            </a:r>
          </a:p>
          <a:p>
            <a:r>
              <a:rPr lang="en-US" baseline="0" dirty="0" smtClean="0"/>
              <a:t>Survey conducted by Social Science Research Unit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07706-0A27-442E-B827-CDC3A44B800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9168-694C-4B7D-8481-CF338D574C6C}" type="datetimeFigureOut">
              <a:rPr lang="en-US" smtClean="0"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A8295-28D6-41E9-AB06-E70634ACA6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9168-694C-4B7D-8481-CF338D574C6C}" type="datetimeFigureOut">
              <a:rPr lang="en-US" smtClean="0"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A8295-28D6-41E9-AB06-E70634ACA6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9168-694C-4B7D-8481-CF338D574C6C}" type="datetimeFigureOut">
              <a:rPr lang="en-US" smtClean="0"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A8295-28D6-41E9-AB06-E70634ACA6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9168-694C-4B7D-8481-CF338D574C6C}" type="datetimeFigureOut">
              <a:rPr lang="en-US" smtClean="0"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A8295-28D6-41E9-AB06-E70634ACA6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9168-694C-4B7D-8481-CF338D574C6C}" type="datetimeFigureOut">
              <a:rPr lang="en-US" smtClean="0"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A8295-28D6-41E9-AB06-E70634ACA6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9168-694C-4B7D-8481-CF338D574C6C}" type="datetimeFigureOut">
              <a:rPr lang="en-US" smtClean="0"/>
              <a:t>7/21/2010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A8295-28D6-41E9-AB06-E70634ACA6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9168-694C-4B7D-8481-CF338D574C6C}" type="datetimeFigureOut">
              <a:rPr lang="en-US" smtClean="0"/>
              <a:t>7/21/2010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A8295-28D6-41E9-AB06-E70634ACA6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9168-694C-4B7D-8481-CF338D574C6C}" type="datetimeFigureOut">
              <a:rPr lang="en-US" smtClean="0"/>
              <a:t>7/21/2010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A8295-28D6-41E9-AB06-E70634ACA6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9168-694C-4B7D-8481-CF338D574C6C}" type="datetimeFigureOut">
              <a:rPr lang="en-US" smtClean="0"/>
              <a:t>7/21/2010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A8295-28D6-41E9-AB06-E70634ACA6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9168-694C-4B7D-8481-CF338D574C6C}" type="datetimeFigureOut">
              <a:rPr lang="en-US" smtClean="0"/>
              <a:t>7/21/2010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A8295-28D6-41E9-AB06-E70634ACA6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E9168-694C-4B7D-8481-CF338D574C6C}" type="datetimeFigureOut">
              <a:rPr lang="en-US" smtClean="0"/>
              <a:t>7/21/2010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0A8295-28D6-41E9-AB06-E70634ACA6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E9168-694C-4B7D-8481-CF338D574C6C}" type="datetimeFigureOut">
              <a:rPr lang="en-US" smtClean="0"/>
              <a:t>7/21/2010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0A8295-28D6-41E9-AB06-E70634ACA6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effectLst/>
              </a:rPr>
              <a:t>Management Practice Changes by Alumni</a:t>
            </a:r>
            <a:endParaRPr lang="en-US" dirty="0">
              <a:effectLst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Management Practice Changes by Alumni</vt:lpstr>
    </vt:vector>
  </TitlesOfParts>
  <Company>University of Idaho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Practice Changes by Alumni</dc:title>
  <dc:creator>setter</dc:creator>
  <cp:lastModifiedBy>setter</cp:lastModifiedBy>
  <cp:revision>1</cp:revision>
  <dcterms:created xsi:type="dcterms:W3CDTF">2010-07-21T21:10:58Z</dcterms:created>
  <dcterms:modified xsi:type="dcterms:W3CDTF">2010-07-21T21:12:05Z</dcterms:modified>
</cp:coreProperties>
</file>