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08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SG"/>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SG"/>
          </a:p>
        </p:txBody>
      </p:sp>
      <p:sp>
        <p:nvSpPr>
          <p:cNvPr id="4" name="Date Placeholder 3"/>
          <p:cNvSpPr>
            <a:spLocks noGrp="1"/>
          </p:cNvSpPr>
          <p:nvPr>
            <p:ph type="dt" sz="half" idx="10"/>
          </p:nvPr>
        </p:nvSpPr>
        <p:spPr/>
        <p:txBody>
          <a:bodyPr/>
          <a:lstStyle/>
          <a:p>
            <a:fld id="{BD59AA14-C07B-4F5C-AED5-54204A692EDB}" type="datetimeFigureOut">
              <a:rPr lang="en-SG" smtClean="0"/>
              <a:t>25/7/2010</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102872D2-C298-44AF-A592-C3B17DE300DF}" type="slidenum">
              <a:rPr lang="en-SG" smtClean="0"/>
              <a:t>‹#›</a:t>
            </a:fld>
            <a:endParaRPr lang="en-SG"/>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10"/>
          </p:nvPr>
        </p:nvSpPr>
        <p:spPr/>
        <p:txBody>
          <a:bodyPr/>
          <a:lstStyle/>
          <a:p>
            <a:fld id="{BD59AA14-C07B-4F5C-AED5-54204A692EDB}" type="datetimeFigureOut">
              <a:rPr lang="en-SG" smtClean="0"/>
              <a:t>25/7/2010</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102872D2-C298-44AF-A592-C3B17DE300DF}" type="slidenum">
              <a:rPr lang="en-SG" smtClean="0"/>
              <a:t>‹#›</a:t>
            </a:fld>
            <a:endParaRPr lang="en-SG"/>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SG"/>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10"/>
          </p:nvPr>
        </p:nvSpPr>
        <p:spPr/>
        <p:txBody>
          <a:bodyPr/>
          <a:lstStyle/>
          <a:p>
            <a:fld id="{BD59AA14-C07B-4F5C-AED5-54204A692EDB}" type="datetimeFigureOut">
              <a:rPr lang="en-SG" smtClean="0"/>
              <a:t>25/7/2010</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102872D2-C298-44AF-A592-C3B17DE300DF}" type="slidenum">
              <a:rPr lang="en-SG" smtClean="0"/>
              <a:t>‹#›</a:t>
            </a:fld>
            <a:endParaRPr lang="en-SG"/>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10"/>
          </p:nvPr>
        </p:nvSpPr>
        <p:spPr/>
        <p:txBody>
          <a:bodyPr/>
          <a:lstStyle/>
          <a:p>
            <a:fld id="{BD59AA14-C07B-4F5C-AED5-54204A692EDB}" type="datetimeFigureOut">
              <a:rPr lang="en-SG" smtClean="0"/>
              <a:t>25/7/2010</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102872D2-C298-44AF-A592-C3B17DE300DF}" type="slidenum">
              <a:rPr lang="en-SG" smtClean="0"/>
              <a:t>‹#›</a:t>
            </a:fld>
            <a:endParaRPr lang="en-SG"/>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S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D59AA14-C07B-4F5C-AED5-54204A692EDB}" type="datetimeFigureOut">
              <a:rPr lang="en-SG" smtClean="0"/>
              <a:t>25/7/2010</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102872D2-C298-44AF-A592-C3B17DE300DF}" type="slidenum">
              <a:rPr lang="en-SG" smtClean="0"/>
              <a:t>‹#›</a:t>
            </a:fld>
            <a:endParaRPr lang="en-SG"/>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5" name="Date Placeholder 4"/>
          <p:cNvSpPr>
            <a:spLocks noGrp="1"/>
          </p:cNvSpPr>
          <p:nvPr>
            <p:ph type="dt" sz="half" idx="10"/>
          </p:nvPr>
        </p:nvSpPr>
        <p:spPr/>
        <p:txBody>
          <a:bodyPr/>
          <a:lstStyle/>
          <a:p>
            <a:fld id="{BD59AA14-C07B-4F5C-AED5-54204A692EDB}" type="datetimeFigureOut">
              <a:rPr lang="en-SG" smtClean="0"/>
              <a:t>25/7/2010</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102872D2-C298-44AF-A592-C3B17DE300DF}" type="slidenum">
              <a:rPr lang="en-SG" smtClean="0"/>
              <a:t>‹#›</a:t>
            </a:fld>
            <a:endParaRPr lang="en-SG"/>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S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7" name="Date Placeholder 6"/>
          <p:cNvSpPr>
            <a:spLocks noGrp="1"/>
          </p:cNvSpPr>
          <p:nvPr>
            <p:ph type="dt" sz="half" idx="10"/>
          </p:nvPr>
        </p:nvSpPr>
        <p:spPr/>
        <p:txBody>
          <a:bodyPr/>
          <a:lstStyle/>
          <a:p>
            <a:fld id="{BD59AA14-C07B-4F5C-AED5-54204A692EDB}" type="datetimeFigureOut">
              <a:rPr lang="en-SG" smtClean="0"/>
              <a:t>25/7/2010</a:t>
            </a:fld>
            <a:endParaRPr lang="en-SG"/>
          </a:p>
        </p:txBody>
      </p:sp>
      <p:sp>
        <p:nvSpPr>
          <p:cNvPr id="8" name="Footer Placeholder 7"/>
          <p:cNvSpPr>
            <a:spLocks noGrp="1"/>
          </p:cNvSpPr>
          <p:nvPr>
            <p:ph type="ftr" sz="quarter" idx="11"/>
          </p:nvPr>
        </p:nvSpPr>
        <p:spPr/>
        <p:txBody>
          <a:bodyPr/>
          <a:lstStyle/>
          <a:p>
            <a:endParaRPr lang="en-SG"/>
          </a:p>
        </p:txBody>
      </p:sp>
      <p:sp>
        <p:nvSpPr>
          <p:cNvPr id="9" name="Slide Number Placeholder 8"/>
          <p:cNvSpPr>
            <a:spLocks noGrp="1"/>
          </p:cNvSpPr>
          <p:nvPr>
            <p:ph type="sldNum" sz="quarter" idx="12"/>
          </p:nvPr>
        </p:nvSpPr>
        <p:spPr/>
        <p:txBody>
          <a:bodyPr/>
          <a:lstStyle/>
          <a:p>
            <a:fld id="{102872D2-C298-44AF-A592-C3B17DE300DF}" type="slidenum">
              <a:rPr lang="en-SG" smtClean="0"/>
              <a:t>‹#›</a:t>
            </a:fld>
            <a:endParaRPr lang="en-SG"/>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Date Placeholder 2"/>
          <p:cNvSpPr>
            <a:spLocks noGrp="1"/>
          </p:cNvSpPr>
          <p:nvPr>
            <p:ph type="dt" sz="half" idx="10"/>
          </p:nvPr>
        </p:nvSpPr>
        <p:spPr/>
        <p:txBody>
          <a:bodyPr/>
          <a:lstStyle/>
          <a:p>
            <a:fld id="{BD59AA14-C07B-4F5C-AED5-54204A692EDB}" type="datetimeFigureOut">
              <a:rPr lang="en-SG" smtClean="0"/>
              <a:t>25/7/2010</a:t>
            </a:fld>
            <a:endParaRPr lang="en-SG"/>
          </a:p>
        </p:txBody>
      </p:sp>
      <p:sp>
        <p:nvSpPr>
          <p:cNvPr id="4" name="Footer Placeholder 3"/>
          <p:cNvSpPr>
            <a:spLocks noGrp="1"/>
          </p:cNvSpPr>
          <p:nvPr>
            <p:ph type="ftr" sz="quarter" idx="11"/>
          </p:nvPr>
        </p:nvSpPr>
        <p:spPr/>
        <p:txBody>
          <a:bodyPr/>
          <a:lstStyle/>
          <a:p>
            <a:endParaRPr lang="en-SG"/>
          </a:p>
        </p:txBody>
      </p:sp>
      <p:sp>
        <p:nvSpPr>
          <p:cNvPr id="5" name="Slide Number Placeholder 4"/>
          <p:cNvSpPr>
            <a:spLocks noGrp="1"/>
          </p:cNvSpPr>
          <p:nvPr>
            <p:ph type="sldNum" sz="quarter" idx="12"/>
          </p:nvPr>
        </p:nvSpPr>
        <p:spPr/>
        <p:txBody>
          <a:bodyPr/>
          <a:lstStyle/>
          <a:p>
            <a:fld id="{102872D2-C298-44AF-A592-C3B17DE300DF}" type="slidenum">
              <a:rPr lang="en-SG" smtClean="0"/>
              <a:t>‹#›</a:t>
            </a:fld>
            <a:endParaRPr lang="en-SG"/>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59AA14-C07B-4F5C-AED5-54204A692EDB}" type="datetimeFigureOut">
              <a:rPr lang="en-SG" smtClean="0"/>
              <a:t>25/7/2010</a:t>
            </a:fld>
            <a:endParaRPr lang="en-SG"/>
          </a:p>
        </p:txBody>
      </p:sp>
      <p:sp>
        <p:nvSpPr>
          <p:cNvPr id="3" name="Footer Placeholder 2"/>
          <p:cNvSpPr>
            <a:spLocks noGrp="1"/>
          </p:cNvSpPr>
          <p:nvPr>
            <p:ph type="ftr" sz="quarter" idx="11"/>
          </p:nvPr>
        </p:nvSpPr>
        <p:spPr/>
        <p:txBody>
          <a:bodyPr/>
          <a:lstStyle/>
          <a:p>
            <a:endParaRPr lang="en-SG"/>
          </a:p>
        </p:txBody>
      </p:sp>
      <p:sp>
        <p:nvSpPr>
          <p:cNvPr id="4" name="Slide Number Placeholder 3"/>
          <p:cNvSpPr>
            <a:spLocks noGrp="1"/>
          </p:cNvSpPr>
          <p:nvPr>
            <p:ph type="sldNum" sz="quarter" idx="12"/>
          </p:nvPr>
        </p:nvSpPr>
        <p:spPr/>
        <p:txBody>
          <a:bodyPr/>
          <a:lstStyle/>
          <a:p>
            <a:fld id="{102872D2-C298-44AF-A592-C3B17DE300DF}" type="slidenum">
              <a:rPr lang="en-SG" smtClean="0"/>
              <a:t>‹#›</a:t>
            </a:fld>
            <a:endParaRPr lang="en-SG"/>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S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59AA14-C07B-4F5C-AED5-54204A692EDB}" type="datetimeFigureOut">
              <a:rPr lang="en-SG" smtClean="0"/>
              <a:t>25/7/2010</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102872D2-C298-44AF-A592-C3B17DE300DF}" type="slidenum">
              <a:rPr lang="en-SG" smtClean="0"/>
              <a:t>‹#›</a:t>
            </a:fld>
            <a:endParaRPr lang="en-SG"/>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SG"/>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SG"/>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59AA14-C07B-4F5C-AED5-54204A692EDB}" type="datetimeFigureOut">
              <a:rPr lang="en-SG" smtClean="0"/>
              <a:t>25/7/2010</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102872D2-C298-44AF-A592-C3B17DE300DF}" type="slidenum">
              <a:rPr lang="en-SG" smtClean="0"/>
              <a:t>‹#›</a:t>
            </a:fld>
            <a:endParaRPr lang="en-SG"/>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SG"/>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59AA14-C07B-4F5C-AED5-54204A692EDB}" type="datetimeFigureOut">
              <a:rPr lang="en-SG" smtClean="0"/>
              <a:t>25/7/2010</a:t>
            </a:fld>
            <a:endParaRPr lang="en-SG"/>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SG"/>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2872D2-C298-44AF-A592-C3B17DE300DF}" type="slidenum">
              <a:rPr lang="en-SG" smtClean="0"/>
              <a:t>‹#›</a:t>
            </a:fld>
            <a:endParaRPr lang="en-SG"/>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67544" y="5949280"/>
            <a:ext cx="8352928" cy="646331"/>
          </a:xfrm>
          <a:prstGeom prst="rect">
            <a:avLst/>
          </a:prstGeom>
          <a:noFill/>
        </p:spPr>
        <p:txBody>
          <a:bodyPr wrap="square" rtlCol="0">
            <a:spAutoFit/>
          </a:bodyPr>
          <a:lstStyle/>
          <a:p>
            <a:r>
              <a:rPr lang="en-US" dirty="0" smtClean="0"/>
              <a:t>Figure 1. Volume of water from two emitters were collected using catch cans so as to estimate flow rates for three drip tapes laid flat on the ground without bed and mulch.</a:t>
            </a:r>
            <a:endParaRPr lang="en-SG" dirty="0"/>
          </a:p>
        </p:txBody>
      </p:sp>
      <p:pic>
        <p:nvPicPr>
          <p:cNvPr id="1027" name="Picture 3"/>
          <p:cNvPicPr>
            <a:picLocks noChangeAspect="1" noChangeArrowheads="1"/>
          </p:cNvPicPr>
          <p:nvPr/>
        </p:nvPicPr>
        <p:blipFill>
          <a:blip r:embed="rId2" cstate="print"/>
          <a:srcRect/>
          <a:stretch>
            <a:fillRect/>
          </a:stretch>
        </p:blipFill>
        <p:spPr bwMode="auto">
          <a:xfrm>
            <a:off x="1691680" y="188640"/>
            <a:ext cx="5486400" cy="5505450"/>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MG_1517"/>
          <p:cNvPicPr preferRelativeResize="0">
            <a:picLocks noChangeAspect="1" noChangeArrowheads="1"/>
          </p:cNvPicPr>
          <p:nvPr/>
        </p:nvPicPr>
        <p:blipFill>
          <a:blip r:embed="rId2" cstate="print"/>
          <a:srcRect/>
          <a:stretch>
            <a:fillRect/>
          </a:stretch>
        </p:blipFill>
        <p:spPr bwMode="auto">
          <a:xfrm>
            <a:off x="445554" y="0"/>
            <a:ext cx="8314491" cy="6237312"/>
          </a:xfrm>
          <a:prstGeom prst="rect">
            <a:avLst/>
          </a:prstGeom>
          <a:solidFill>
            <a:schemeClr val="bg1"/>
          </a:solidFill>
          <a:ln w="9525">
            <a:noFill/>
            <a:miter lim="800000"/>
            <a:headEnd/>
            <a:tailEnd/>
          </a:ln>
        </p:spPr>
      </p:pic>
      <p:sp useBgFill="1">
        <p:nvSpPr>
          <p:cNvPr id="6" name="Text Box 6"/>
          <p:cNvSpPr txBox="1">
            <a:spLocks noChangeArrowheads="1"/>
          </p:cNvSpPr>
          <p:nvPr/>
        </p:nvSpPr>
        <p:spPr bwMode="auto">
          <a:xfrm>
            <a:off x="2123728" y="0"/>
            <a:ext cx="4464496" cy="2677656"/>
          </a:xfrm>
          <a:prstGeom prst="rect">
            <a:avLst/>
          </a:prstGeom>
          <a:ln w="9525" algn="ctr">
            <a:noFill/>
            <a:miter lim="800000"/>
            <a:headEnd/>
            <a:tailEnd/>
          </a:ln>
        </p:spPr>
        <p:txBody>
          <a:bodyPr wrap="square">
            <a:spAutoFit/>
          </a:bodyPr>
          <a:lstStyle/>
          <a:p>
            <a:pPr>
              <a:lnSpc>
                <a:spcPct val="140000"/>
              </a:lnSpc>
            </a:pPr>
            <a:r>
              <a:rPr lang="en-US" sz="2000" b="1" dirty="0">
                <a:solidFill>
                  <a:srgbClr val="0000CC"/>
                </a:solidFill>
                <a:latin typeface="Arial" charset="0"/>
              </a:rPr>
              <a:t>Depth (D)</a:t>
            </a:r>
            <a:r>
              <a:rPr lang="en-US" sz="2000" b="1" dirty="0">
                <a:solidFill>
                  <a:srgbClr val="000000"/>
                </a:solidFill>
                <a:latin typeface="Arial" charset="0"/>
              </a:rPr>
              <a:t> = vertical length from the top of the bed to the bottom of the blue ring </a:t>
            </a:r>
          </a:p>
          <a:p>
            <a:pPr>
              <a:lnSpc>
                <a:spcPct val="140000"/>
              </a:lnSpc>
            </a:pPr>
            <a:r>
              <a:rPr lang="en-US" sz="2000" b="1" dirty="0">
                <a:solidFill>
                  <a:srgbClr val="0000CC"/>
                </a:solidFill>
                <a:latin typeface="Arial" charset="0"/>
              </a:rPr>
              <a:t>Width (W)</a:t>
            </a:r>
            <a:r>
              <a:rPr lang="en-US" sz="2000" b="1" dirty="0">
                <a:solidFill>
                  <a:srgbClr val="000066"/>
                </a:solidFill>
                <a:latin typeface="Arial" charset="0"/>
              </a:rPr>
              <a:t> =</a:t>
            </a:r>
            <a:r>
              <a:rPr lang="en-US" sz="2000" b="1" dirty="0">
                <a:solidFill>
                  <a:srgbClr val="000000"/>
                </a:solidFill>
                <a:latin typeface="Arial" charset="0"/>
              </a:rPr>
              <a:t> Horizontal length perpendicular to the bed axis at the widest point of the wetting bulb</a:t>
            </a:r>
          </a:p>
        </p:txBody>
      </p:sp>
      <p:sp>
        <p:nvSpPr>
          <p:cNvPr id="7" name="Line 7"/>
          <p:cNvSpPr>
            <a:spLocks noChangeShapeType="1"/>
          </p:cNvSpPr>
          <p:nvPr/>
        </p:nvSpPr>
        <p:spPr bwMode="auto">
          <a:xfrm>
            <a:off x="2771800" y="4293096"/>
            <a:ext cx="2971800" cy="0"/>
          </a:xfrm>
          <a:prstGeom prst="line">
            <a:avLst/>
          </a:prstGeom>
          <a:noFill/>
          <a:ln w="38100">
            <a:solidFill>
              <a:srgbClr val="000000"/>
            </a:solidFill>
            <a:round/>
            <a:headEnd/>
            <a:tailEnd/>
          </a:ln>
        </p:spPr>
        <p:txBody>
          <a:bodyPr anchor="ctr"/>
          <a:lstStyle/>
          <a:p>
            <a:endParaRPr lang="en-SG"/>
          </a:p>
        </p:txBody>
      </p:sp>
      <p:sp>
        <p:nvSpPr>
          <p:cNvPr id="8" name="Line 8"/>
          <p:cNvSpPr>
            <a:spLocks noChangeShapeType="1"/>
          </p:cNvSpPr>
          <p:nvPr/>
        </p:nvSpPr>
        <p:spPr bwMode="auto">
          <a:xfrm>
            <a:off x="4211960" y="3429000"/>
            <a:ext cx="0" cy="2362200"/>
          </a:xfrm>
          <a:prstGeom prst="line">
            <a:avLst/>
          </a:prstGeom>
          <a:noFill/>
          <a:ln w="38100">
            <a:solidFill>
              <a:srgbClr val="000000"/>
            </a:solidFill>
            <a:round/>
            <a:headEnd/>
            <a:tailEnd/>
          </a:ln>
        </p:spPr>
        <p:txBody>
          <a:bodyPr anchor="ctr"/>
          <a:lstStyle/>
          <a:p>
            <a:endParaRPr lang="en-SG"/>
          </a:p>
        </p:txBody>
      </p:sp>
      <p:sp>
        <p:nvSpPr>
          <p:cNvPr id="9" name="TextBox 8"/>
          <p:cNvSpPr txBox="1"/>
          <p:nvPr/>
        </p:nvSpPr>
        <p:spPr>
          <a:xfrm>
            <a:off x="467544" y="6165304"/>
            <a:ext cx="8352928" cy="646331"/>
          </a:xfrm>
          <a:prstGeom prst="rect">
            <a:avLst/>
          </a:prstGeom>
          <a:noFill/>
        </p:spPr>
        <p:txBody>
          <a:bodyPr wrap="square" rtlCol="0">
            <a:spAutoFit/>
          </a:bodyPr>
          <a:lstStyle/>
          <a:p>
            <a:r>
              <a:rPr lang="en-US" dirty="0" smtClean="0"/>
              <a:t>Figure 2. Blue dye pattern of wetted zone in an </a:t>
            </a:r>
            <a:r>
              <a:rPr lang="en-US" dirty="0" err="1" smtClean="0"/>
              <a:t>Alpin</a:t>
            </a:r>
            <a:r>
              <a:rPr lang="en-US" dirty="0" smtClean="0"/>
              <a:t>-Blanton-</a:t>
            </a:r>
            <a:r>
              <a:rPr lang="en-US" dirty="0" err="1" smtClean="0"/>
              <a:t>Foxworth</a:t>
            </a:r>
            <a:r>
              <a:rPr lang="en-US" dirty="0" smtClean="0"/>
              <a:t> fine sand after 2 hours of irrigation for measurements of depth and width.</a:t>
            </a:r>
            <a:endParaRPr lang="en-SG" dirty="0"/>
          </a:p>
        </p:txBody>
      </p:sp>
      <p:sp>
        <p:nvSpPr>
          <p:cNvPr id="3074" name="Text Box 2"/>
          <p:cNvSpPr txBox="1">
            <a:spLocks noChangeArrowheads="1"/>
          </p:cNvSpPr>
          <p:nvPr/>
        </p:nvSpPr>
        <p:spPr bwMode="auto">
          <a:xfrm>
            <a:off x="2627784" y="4365104"/>
            <a:ext cx="425450" cy="33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SG" altLang="zh-CN" sz="2000" b="1" i="0" u="none" strike="noStrike" cap="none" normalizeH="0" baseline="0" smtClean="0">
                <a:ln>
                  <a:noFill/>
                </a:ln>
                <a:solidFill>
                  <a:srgbClr val="FFFFFF"/>
                </a:solidFill>
                <a:effectLst/>
                <a:latin typeface="Times New Roman" pitchFamily="18" charset="0"/>
                <a:ea typeface="Arial" pitchFamily="34" charset="0"/>
                <a:cs typeface="Arial" pitchFamily="34" charset="0"/>
              </a:rPr>
              <a:t>W</a:t>
            </a:r>
            <a:endParaRPr kumimoji="0" lang="en-US" sz="2000" b="0" i="0" u="none" strike="noStrike" cap="none" normalizeH="0" baseline="0" smtClean="0">
              <a:ln>
                <a:noFill/>
              </a:ln>
              <a:solidFill>
                <a:schemeClr val="tx1"/>
              </a:solidFill>
              <a:effectLst/>
              <a:latin typeface="Arial" pitchFamily="34" charset="0"/>
              <a:cs typeface="Arial" pitchFamily="34" charset="0"/>
            </a:endParaRPr>
          </a:p>
        </p:txBody>
      </p:sp>
      <p:sp>
        <p:nvSpPr>
          <p:cNvPr id="11" name="Text Box 2"/>
          <p:cNvSpPr txBox="1">
            <a:spLocks noChangeArrowheads="1"/>
          </p:cNvSpPr>
          <p:nvPr/>
        </p:nvSpPr>
        <p:spPr bwMode="auto">
          <a:xfrm>
            <a:off x="4283968" y="5445224"/>
            <a:ext cx="425450" cy="33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SG" altLang="zh-CN" sz="2000" b="1" i="0" u="none" strike="noStrike" cap="none" normalizeH="0" baseline="0" dirty="0" smtClean="0">
                <a:ln>
                  <a:noFill/>
                </a:ln>
                <a:solidFill>
                  <a:srgbClr val="FFFFFF"/>
                </a:solidFill>
                <a:effectLst/>
                <a:latin typeface="Times New Roman" pitchFamily="18" charset="0"/>
                <a:ea typeface="Arial" pitchFamily="34" charset="0"/>
                <a:cs typeface="Arial" pitchFamily="34" charset="0"/>
              </a:rPr>
              <a:t>D</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cstate="print"/>
          <a:srcRect/>
          <a:stretch>
            <a:fillRect/>
          </a:stretch>
        </p:blipFill>
        <p:spPr bwMode="auto">
          <a:xfrm>
            <a:off x="611560" y="44624"/>
            <a:ext cx="7905750" cy="5924550"/>
          </a:xfrm>
          <a:prstGeom prst="rect">
            <a:avLst/>
          </a:prstGeom>
          <a:noFill/>
          <a:ln w="9525">
            <a:noFill/>
            <a:miter lim="800000"/>
            <a:headEnd/>
            <a:tailEnd/>
          </a:ln>
          <a:effectLst/>
        </p:spPr>
      </p:pic>
      <p:sp>
        <p:nvSpPr>
          <p:cNvPr id="7" name="TextBox 6"/>
          <p:cNvSpPr txBox="1"/>
          <p:nvPr/>
        </p:nvSpPr>
        <p:spPr>
          <a:xfrm>
            <a:off x="395536" y="5934670"/>
            <a:ext cx="8352928" cy="923330"/>
          </a:xfrm>
          <a:prstGeom prst="rect">
            <a:avLst/>
          </a:prstGeom>
          <a:noFill/>
        </p:spPr>
        <p:txBody>
          <a:bodyPr wrap="square" rtlCol="0">
            <a:spAutoFit/>
          </a:bodyPr>
          <a:lstStyle/>
          <a:p>
            <a:r>
              <a:rPr lang="en-US" dirty="0" smtClean="0"/>
              <a:t>Figure 3. Tomato plants at 3 weeks after transplanting with staking and first string tied,  in an </a:t>
            </a:r>
            <a:r>
              <a:rPr lang="en-US" dirty="0" err="1" smtClean="0"/>
              <a:t>Alpin</a:t>
            </a:r>
            <a:r>
              <a:rPr lang="en-US" dirty="0" smtClean="0"/>
              <a:t>-Blanton-</a:t>
            </a:r>
            <a:r>
              <a:rPr lang="en-US" dirty="0" err="1" smtClean="0"/>
              <a:t>Foxworth</a:t>
            </a:r>
            <a:r>
              <a:rPr lang="en-US" dirty="0" smtClean="0"/>
              <a:t> fine sand, on 28-inch wide mulched beds, using drip tape with 0.24gph flow rate, 12-inch emitter spacing.</a:t>
            </a:r>
            <a:endParaRPr lang="en-SG"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TotalTime>
  <Words>143</Words>
  <Application>Microsoft Office PowerPoint</Application>
  <PresentationFormat>On-screen Show (4:3)</PresentationFormat>
  <Paragraphs>7</Paragraphs>
  <Slides>3</Slides>
  <Notes>0</Notes>
  <HiddenSlides>0</HiddenSlides>
  <MMClips>0</MMClips>
  <ScaleCrop>false</ScaleCrop>
  <HeadingPairs>
    <vt:vector size="4" baseType="variant">
      <vt:variant>
        <vt:lpstr>Theme</vt:lpstr>
      </vt:variant>
      <vt:variant>
        <vt:i4>1</vt:i4>
      </vt:variant>
      <vt:variant>
        <vt:lpstr>Slide Titles</vt:lpstr>
      </vt:variant>
      <vt:variant>
        <vt:i4>3</vt:i4>
      </vt:variant>
    </vt:vector>
  </HeadingPairs>
  <TitlesOfParts>
    <vt:vector size="4" baseType="lpstr">
      <vt:lpstr>Office Theme</vt:lpstr>
      <vt:lpstr>Slide 1</vt:lpstr>
      <vt:lpstr>Slide 2</vt:lpstr>
      <vt:lpstr>Slide 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Bee Ling</dc:creator>
  <cp:lastModifiedBy>Bee Ling</cp:lastModifiedBy>
  <cp:revision>5</cp:revision>
  <dcterms:created xsi:type="dcterms:W3CDTF">2010-07-25T06:14:11Z</dcterms:created>
  <dcterms:modified xsi:type="dcterms:W3CDTF">2010-07-25T06:55:40Z</dcterms:modified>
</cp:coreProperties>
</file>