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2016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66F78-EC78-4A32-8621-3F52D79158ED}" type="datetimeFigureOut">
              <a:rPr lang="en-SG" smtClean="0"/>
              <a:pPr/>
              <a:t>27/7/2010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71EC-620D-4D98-9177-3092EE173AB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66F78-EC78-4A32-8621-3F52D79158ED}" type="datetimeFigureOut">
              <a:rPr lang="en-SG" smtClean="0"/>
              <a:pPr/>
              <a:t>27/7/2010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71EC-620D-4D98-9177-3092EE173AB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66F78-EC78-4A32-8621-3F52D79158ED}" type="datetimeFigureOut">
              <a:rPr lang="en-SG" smtClean="0"/>
              <a:pPr/>
              <a:t>27/7/2010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71EC-620D-4D98-9177-3092EE173AB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66F78-EC78-4A32-8621-3F52D79158ED}" type="datetimeFigureOut">
              <a:rPr lang="en-SG" smtClean="0"/>
              <a:pPr/>
              <a:t>27/7/2010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71EC-620D-4D98-9177-3092EE173AB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66F78-EC78-4A32-8621-3F52D79158ED}" type="datetimeFigureOut">
              <a:rPr lang="en-SG" smtClean="0"/>
              <a:pPr/>
              <a:t>27/7/2010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71EC-620D-4D98-9177-3092EE173AB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66F78-EC78-4A32-8621-3F52D79158ED}" type="datetimeFigureOut">
              <a:rPr lang="en-SG" smtClean="0"/>
              <a:pPr/>
              <a:t>27/7/2010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71EC-620D-4D98-9177-3092EE173AB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66F78-EC78-4A32-8621-3F52D79158ED}" type="datetimeFigureOut">
              <a:rPr lang="en-SG" smtClean="0"/>
              <a:pPr/>
              <a:t>27/7/2010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71EC-620D-4D98-9177-3092EE173AB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66F78-EC78-4A32-8621-3F52D79158ED}" type="datetimeFigureOut">
              <a:rPr lang="en-SG" smtClean="0"/>
              <a:pPr/>
              <a:t>27/7/2010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71EC-620D-4D98-9177-3092EE173AB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66F78-EC78-4A32-8621-3F52D79158ED}" type="datetimeFigureOut">
              <a:rPr lang="en-SG" smtClean="0"/>
              <a:pPr/>
              <a:t>27/7/2010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71EC-620D-4D98-9177-3092EE173AB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66F78-EC78-4A32-8621-3F52D79158ED}" type="datetimeFigureOut">
              <a:rPr lang="en-SG" smtClean="0"/>
              <a:pPr/>
              <a:t>27/7/2010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71EC-620D-4D98-9177-3092EE173AB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66F78-EC78-4A32-8621-3F52D79158ED}" type="datetimeFigureOut">
              <a:rPr lang="en-SG" smtClean="0"/>
              <a:pPr/>
              <a:t>27/7/2010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71EC-620D-4D98-9177-3092EE173AB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66F78-EC78-4A32-8621-3F52D79158ED}" type="datetimeFigureOut">
              <a:rPr lang="en-SG" smtClean="0"/>
              <a:pPr/>
              <a:t>27/7/2010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871EC-620D-4D98-9177-3092EE173AB7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76672" y="1331643"/>
          <a:ext cx="5832647" cy="5544612"/>
        </p:xfrm>
        <a:graphic>
          <a:graphicData uri="http://schemas.openxmlformats.org/drawingml/2006/table">
            <a:tbl>
              <a:tblPr/>
              <a:tblGrid>
                <a:gridCol w="1622849"/>
                <a:gridCol w="1254278"/>
                <a:gridCol w="1431926"/>
                <a:gridCol w="1523594"/>
              </a:tblGrid>
              <a:tr h="5655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SG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Item</a:t>
                      </a:r>
                      <a:endParaRPr lang="en-SG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Constant OP</a:t>
                      </a:r>
                      <a:endParaRPr lang="en-SG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Adjustable Pressure Regulator</a:t>
                      </a:r>
                      <a:endParaRPr lang="en-SG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Two Preset Pressure Regulators</a:t>
                      </a:r>
                      <a:endParaRPr lang="en-SG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3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Fixed </a:t>
                      </a:r>
                      <a:r>
                        <a:rPr lang="en-SG" sz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Costs</a:t>
                      </a:r>
                      <a:r>
                        <a:rPr lang="en-SG" sz="1200" baseline="300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z</a:t>
                      </a:r>
                      <a:endParaRPr lang="en-SG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SG" sz="120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SG" sz="120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SG" sz="120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2359">
                <a:tc>
                  <a:txBody>
                    <a:bodyPr/>
                    <a:lstStyle/>
                    <a:p>
                      <a:pPr marL="211455">
                        <a:spcAft>
                          <a:spcPts val="0"/>
                        </a:spcAft>
                      </a:pPr>
                      <a:r>
                        <a:rPr lang="en-SG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New cost</a:t>
                      </a:r>
                      <a:endParaRPr lang="en-SG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67,400</a:t>
                      </a:r>
                      <a:endParaRPr lang="en-SG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81,800</a:t>
                      </a:r>
                      <a:endParaRPr lang="en-SG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75,500</a:t>
                      </a:r>
                      <a:endParaRPr lang="en-SG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0849">
                <a:tc>
                  <a:txBody>
                    <a:bodyPr/>
                    <a:lstStyle/>
                    <a:p>
                      <a:pPr marL="211455">
                        <a:spcAft>
                          <a:spcPts val="0"/>
                        </a:spcAft>
                      </a:pPr>
                      <a:r>
                        <a:rPr lang="en-SG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Average cost</a:t>
                      </a:r>
                      <a:endParaRPr lang="en-SG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33,700</a:t>
                      </a:r>
                      <a:endParaRPr lang="en-SG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40,900</a:t>
                      </a:r>
                      <a:endParaRPr lang="en-SG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37,750</a:t>
                      </a:r>
                      <a:endParaRPr lang="en-SG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359">
                <a:tc>
                  <a:txBody>
                    <a:bodyPr/>
                    <a:lstStyle/>
                    <a:p>
                      <a:pPr marL="211455">
                        <a:spcAft>
                          <a:spcPts val="0"/>
                        </a:spcAft>
                      </a:pPr>
                      <a:r>
                        <a:rPr lang="en-SG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Years of life</a:t>
                      </a:r>
                      <a:endParaRPr lang="en-SG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en-SG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5-10</a:t>
                      </a:r>
                      <a:endParaRPr lang="en-SG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5-10</a:t>
                      </a:r>
                      <a:endParaRPr lang="en-SG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0849">
                <a:tc>
                  <a:txBody>
                    <a:bodyPr/>
                    <a:lstStyle/>
                    <a:p>
                      <a:pPr marL="211455">
                        <a:spcAft>
                          <a:spcPts val="0"/>
                        </a:spcAft>
                      </a:pPr>
                      <a:r>
                        <a:rPr lang="en-SG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Depreciation</a:t>
                      </a:r>
                      <a:r>
                        <a:rPr lang="en-SG" sz="1200" baseline="30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</a:t>
                      </a:r>
                      <a:endParaRPr lang="en-SG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6,740</a:t>
                      </a:r>
                      <a:endParaRPr lang="en-SG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9,620</a:t>
                      </a:r>
                      <a:endParaRPr lang="en-SG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8,340</a:t>
                      </a:r>
                      <a:endParaRPr lang="en-SG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359">
                <a:tc>
                  <a:txBody>
                    <a:bodyPr/>
                    <a:lstStyle/>
                    <a:p>
                      <a:pPr marL="211455">
                        <a:spcAft>
                          <a:spcPts val="0"/>
                        </a:spcAft>
                      </a:pPr>
                      <a:r>
                        <a:rPr lang="en-SG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Interest</a:t>
                      </a:r>
                      <a:endParaRPr lang="en-SG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3,370</a:t>
                      </a:r>
                      <a:endParaRPr lang="en-SG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3,371</a:t>
                      </a:r>
                      <a:endParaRPr lang="en-SG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3,372</a:t>
                      </a:r>
                      <a:endParaRPr lang="en-SG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145">
                <a:tc>
                  <a:txBody>
                    <a:bodyPr/>
                    <a:lstStyle/>
                    <a:p>
                      <a:pPr marL="211455">
                        <a:spcAft>
                          <a:spcPts val="0"/>
                        </a:spcAft>
                      </a:pPr>
                      <a:r>
                        <a:rPr lang="en-SG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Insurance</a:t>
                      </a:r>
                      <a:endParaRPr lang="en-SG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337</a:t>
                      </a:r>
                      <a:endParaRPr lang="en-SG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409</a:t>
                      </a:r>
                      <a:endParaRPr lang="en-SG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377.5</a:t>
                      </a:r>
                      <a:endParaRPr lang="en-SG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359">
                <a:tc>
                  <a:txBody>
                    <a:bodyPr/>
                    <a:lstStyle/>
                    <a:p>
                      <a:pPr marL="211455">
                        <a:spcAft>
                          <a:spcPts val="0"/>
                        </a:spcAft>
                      </a:pPr>
                      <a:r>
                        <a:rPr lang="en-SG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Taxes</a:t>
                      </a:r>
                      <a:endParaRPr lang="en-SG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337</a:t>
                      </a:r>
                      <a:endParaRPr lang="en-SG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409</a:t>
                      </a:r>
                      <a:endParaRPr lang="en-SG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377.5</a:t>
                      </a:r>
                      <a:endParaRPr lang="en-SG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359">
                <a:tc>
                  <a:txBody>
                    <a:bodyPr/>
                    <a:lstStyle/>
                    <a:p>
                      <a:pPr marL="211455">
                        <a:spcAft>
                          <a:spcPts val="0"/>
                        </a:spcAft>
                      </a:pPr>
                      <a:r>
                        <a:rPr lang="en-SG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Repairs</a:t>
                      </a:r>
                      <a:endParaRPr lang="en-SG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674</a:t>
                      </a:r>
                      <a:endParaRPr lang="en-SG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818</a:t>
                      </a:r>
                      <a:endParaRPr lang="en-SG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755</a:t>
                      </a:r>
                      <a:endParaRPr lang="en-SG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3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SG" sz="12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Total Fixed Costs</a:t>
                      </a:r>
                      <a:endParaRPr lang="en-SG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sz="12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11,458</a:t>
                      </a:r>
                      <a:endParaRPr lang="en-SG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sz="12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14,627</a:t>
                      </a:r>
                      <a:endParaRPr lang="en-SG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13,222</a:t>
                      </a:r>
                      <a:endParaRPr lang="en-SG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93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SG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Variable Costs</a:t>
                      </a:r>
                      <a:r>
                        <a:rPr lang="en-SG" sz="1200" baseline="30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z</a:t>
                      </a:r>
                      <a:endParaRPr lang="en-SG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SG" sz="120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SG" sz="120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SG" sz="12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817">
                <a:tc>
                  <a:txBody>
                    <a:bodyPr/>
                    <a:lstStyle/>
                    <a:p>
                      <a:pPr marL="211455">
                        <a:spcAft>
                          <a:spcPts val="0"/>
                        </a:spcAft>
                      </a:pPr>
                      <a:r>
                        <a:rPr lang="en-SG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Irrigation tubing</a:t>
                      </a:r>
                      <a:endParaRPr lang="en-SG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10,750</a:t>
                      </a:r>
                      <a:endParaRPr lang="en-SG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10,750</a:t>
                      </a:r>
                      <a:endParaRPr lang="en-SG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10,750</a:t>
                      </a:r>
                      <a:endParaRPr lang="en-SG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817">
                <a:tc>
                  <a:txBody>
                    <a:bodyPr/>
                    <a:lstStyle/>
                    <a:p>
                      <a:pPr marL="211455">
                        <a:spcAft>
                          <a:spcPts val="0"/>
                        </a:spcAft>
                      </a:pPr>
                      <a:r>
                        <a:rPr lang="en-SG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Pumping costs</a:t>
                      </a:r>
                      <a:r>
                        <a:rPr lang="en-SG" sz="1200" baseline="30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</a:t>
                      </a:r>
                      <a:endParaRPr lang="en-SG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859</a:t>
                      </a:r>
                      <a:endParaRPr lang="en-SG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799</a:t>
                      </a:r>
                      <a:endParaRPr lang="en-SG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799</a:t>
                      </a:r>
                      <a:endParaRPr lang="en-SG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817">
                <a:tc>
                  <a:txBody>
                    <a:bodyPr/>
                    <a:lstStyle/>
                    <a:p>
                      <a:pPr marL="211455">
                        <a:spcAft>
                          <a:spcPts val="0"/>
                        </a:spcAft>
                      </a:pPr>
                      <a:r>
                        <a:rPr lang="en-SG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Labour costs</a:t>
                      </a:r>
                      <a:endParaRPr lang="en-SG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1,277</a:t>
                      </a:r>
                      <a:endParaRPr lang="en-SG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1,277</a:t>
                      </a:r>
                      <a:endParaRPr lang="en-SG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1,277</a:t>
                      </a:r>
                      <a:endParaRPr lang="en-SG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817">
                <a:tc>
                  <a:txBody>
                    <a:bodyPr/>
                    <a:lstStyle/>
                    <a:p>
                      <a:pPr marL="31115">
                        <a:spcAft>
                          <a:spcPts val="0"/>
                        </a:spcAft>
                      </a:pPr>
                      <a:r>
                        <a:rPr lang="en-SG" sz="12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Total Variable Costs</a:t>
                      </a:r>
                      <a:endParaRPr lang="en-SG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12,886</a:t>
                      </a:r>
                      <a:endParaRPr lang="en-SG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12,826</a:t>
                      </a:r>
                      <a:endParaRPr lang="en-SG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12,826</a:t>
                      </a:r>
                      <a:endParaRPr lang="en-SG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SG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Total Irrigation Costs</a:t>
                      </a:r>
                      <a:endParaRPr lang="en-SG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24,344</a:t>
                      </a:r>
                      <a:endParaRPr lang="en-SG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27,453</a:t>
                      </a:r>
                      <a:endParaRPr lang="en-SG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26,048</a:t>
                      </a:r>
                      <a:endParaRPr lang="en-SG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SG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Fertilizer Costs</a:t>
                      </a:r>
                      <a:r>
                        <a:rPr lang="en-SG" sz="1200" baseline="30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w</a:t>
                      </a:r>
                      <a:endParaRPr lang="en-SG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24,543</a:t>
                      </a:r>
                      <a:endParaRPr lang="en-SG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21,871</a:t>
                      </a:r>
                      <a:endParaRPr lang="en-SG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21,871</a:t>
                      </a:r>
                      <a:endParaRPr lang="en-SG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5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SG" sz="12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Total Irrigation and Fertilizer Costs</a:t>
                      </a:r>
                      <a:endParaRPr lang="en-SG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sz="12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48,887</a:t>
                      </a:r>
                      <a:endParaRPr lang="en-SG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sz="12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49,324</a:t>
                      </a:r>
                      <a:endParaRPr lang="en-SG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47,919</a:t>
                      </a:r>
                      <a:endParaRPr lang="en-SG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682" marR="4568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60648" y="369694"/>
            <a:ext cx="62373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Table 3. Estimated irrigation and fertilizer costs ($) for 100-acres drip irrigated tomato using a constant irrigation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operating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pressure (OP),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and reduced OP using an adjustable pressure regulator or two preset pressure regulators.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4664" y="7020272"/>
            <a:ext cx="60932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z Fixed and variable costs are adapted from Pitts et al. 2002.</a:t>
            </a:r>
            <a:endParaRPr lang="en-SG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y Depreciation for the pressure regulators are assumed to be 5 years and not 10 years.</a:t>
            </a:r>
            <a:endParaRPr lang="en-SG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x With the use of reduced OP in first 4 weeks of crop season, pumping costs is estimated to be reduced by 7%.</a:t>
            </a:r>
            <a:endParaRPr lang="en-SG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w Fertilizer costs is based on 50 lbs pre-plant N of 13-1.7-10.7 (N-P-K) $350 per 2000 lbs in 2006 and 150 lbs injected N of 8-0-6.6 (N-P-K) at $190 per 2000 lbs in 2006, with 15% reduction in fertilizer usage when reduced OP is used</a:t>
            </a:r>
            <a:endParaRPr lang="en-SG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242</Words>
  <Application>Microsoft Office PowerPoint</Application>
  <PresentationFormat>On-screen Show (4:3)</PresentationFormat>
  <Paragraphs>75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Bee Ling</dc:creator>
  <cp:lastModifiedBy>Bee Ling</cp:lastModifiedBy>
  <cp:revision>2</cp:revision>
  <dcterms:created xsi:type="dcterms:W3CDTF">2010-07-25T05:26:53Z</dcterms:created>
  <dcterms:modified xsi:type="dcterms:W3CDTF">2010-07-26T16:50:26Z</dcterms:modified>
</cp:coreProperties>
</file>