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BC7D-C8D2-4F03-8407-EC1B21980C7E}" type="datetimeFigureOut">
              <a:rPr lang="en-SG" smtClean="0"/>
              <a:t>25/7/2010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B20A-F6C0-46A8-B100-629624345E8F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BC7D-C8D2-4F03-8407-EC1B21980C7E}" type="datetimeFigureOut">
              <a:rPr lang="en-SG" smtClean="0"/>
              <a:t>25/7/2010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B20A-F6C0-46A8-B100-629624345E8F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BC7D-C8D2-4F03-8407-EC1B21980C7E}" type="datetimeFigureOut">
              <a:rPr lang="en-SG" smtClean="0"/>
              <a:t>25/7/2010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B20A-F6C0-46A8-B100-629624345E8F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BC7D-C8D2-4F03-8407-EC1B21980C7E}" type="datetimeFigureOut">
              <a:rPr lang="en-SG" smtClean="0"/>
              <a:t>25/7/2010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B20A-F6C0-46A8-B100-629624345E8F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BC7D-C8D2-4F03-8407-EC1B21980C7E}" type="datetimeFigureOut">
              <a:rPr lang="en-SG" smtClean="0"/>
              <a:t>25/7/2010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B20A-F6C0-46A8-B100-629624345E8F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BC7D-C8D2-4F03-8407-EC1B21980C7E}" type="datetimeFigureOut">
              <a:rPr lang="en-SG" smtClean="0"/>
              <a:t>25/7/2010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B20A-F6C0-46A8-B100-629624345E8F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BC7D-C8D2-4F03-8407-EC1B21980C7E}" type="datetimeFigureOut">
              <a:rPr lang="en-SG" smtClean="0"/>
              <a:t>25/7/2010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B20A-F6C0-46A8-B100-629624345E8F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BC7D-C8D2-4F03-8407-EC1B21980C7E}" type="datetimeFigureOut">
              <a:rPr lang="en-SG" smtClean="0"/>
              <a:t>25/7/2010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B20A-F6C0-46A8-B100-629624345E8F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BC7D-C8D2-4F03-8407-EC1B21980C7E}" type="datetimeFigureOut">
              <a:rPr lang="en-SG" smtClean="0"/>
              <a:t>25/7/2010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B20A-F6C0-46A8-B100-629624345E8F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BC7D-C8D2-4F03-8407-EC1B21980C7E}" type="datetimeFigureOut">
              <a:rPr lang="en-SG" smtClean="0"/>
              <a:t>25/7/2010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B20A-F6C0-46A8-B100-629624345E8F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BC7D-C8D2-4F03-8407-EC1B21980C7E}" type="datetimeFigureOut">
              <a:rPr lang="en-SG" smtClean="0"/>
              <a:t>25/7/2010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4B20A-F6C0-46A8-B100-629624345E8F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5BC7D-C8D2-4F03-8407-EC1B21980C7E}" type="datetimeFigureOut">
              <a:rPr lang="en-SG" smtClean="0"/>
              <a:t>25/7/2010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4B20A-F6C0-46A8-B100-629624345E8F}" type="slidenum">
              <a:rPr lang="en-SG" smtClean="0"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43541" y="944724"/>
          <a:ext cx="7584843" cy="5534025"/>
        </p:xfrm>
        <a:graphic>
          <a:graphicData uri="http://schemas.openxmlformats.org/drawingml/2006/table">
            <a:tbl>
              <a:tblPr/>
              <a:tblGrid>
                <a:gridCol w="1224679"/>
                <a:gridCol w="1565736"/>
                <a:gridCol w="1563384"/>
                <a:gridCol w="1561031"/>
                <a:gridCol w="1670013"/>
              </a:tblGrid>
              <a:tr h="1774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FR (gph)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qvar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CV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UC (%)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4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Tape A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74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6 psi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0.13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0.23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0.12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90.9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74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12 psi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0.19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0.10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0.05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96.5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74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p-value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&lt;.01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0.09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0.09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0.09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74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Long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0.15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0.18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0.08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94.70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74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Short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0.17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0.15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0.10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92.65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74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p-value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&lt;.01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4F81B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0.36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4F81B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0.32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4F81B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0.19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48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p-value (OP*Length)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4F81B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0.47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4F81B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0.60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4F81B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0.23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4F81B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0.14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4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Tape B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74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6 psi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0.17</a:t>
                      </a:r>
                      <a:endParaRPr lang="en-SG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0.09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0.04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97.0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74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12 psi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0.22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0.09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0.04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96.8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74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p-value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&lt;.01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4F81B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0.9979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4F81B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0.85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4F81B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0.78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74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Long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0.18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0.13031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0.049541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97.5764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74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Short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0.20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0.05434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0.031832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96.3003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74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p-value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0.02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&lt;.01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0.03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0.04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48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p-value (OP*Length)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4F81B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0.48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4F81B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0.07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4F81B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0.09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4F81B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0.10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4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Tape C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74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6 psi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0.16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0.16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0.08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94.20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74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12 psi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0.25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0.14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0.07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94.88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74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p-value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&lt;.01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4F81B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0.50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4F81B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0.56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4F81B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0.57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74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Long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0.18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0.22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0.09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92.85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74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Short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0.23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0.09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0.05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96.23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74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p-value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&lt;.01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&lt;.01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&lt;.01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&lt;.01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48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p-value (OP*Length)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0.01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4F81B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0.74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4F81B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0.70</a:t>
                      </a:r>
                      <a:endParaRPr lang="en-SG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4F81B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0.66</a:t>
                      </a:r>
                      <a:endParaRPr lang="en-SG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329" marR="4732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395536" y="373742"/>
            <a:ext cx="83529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Table 1. Flow rates (FR) and uniformity parameters, emitter flow variation,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kumimoji="0" lang="en-US" sz="12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var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coefficient of variation, 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CV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and uniformity coefficient, 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UC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for three drip tapes at 6 and 12 psi OP and two lengths of 100 ft, (short) and 300 ft (long).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95536" y="548680"/>
          <a:ext cx="7992885" cy="5472612"/>
        </p:xfrm>
        <a:graphic>
          <a:graphicData uri="http://schemas.openxmlformats.org/drawingml/2006/table">
            <a:tbl>
              <a:tblPr/>
              <a:tblGrid>
                <a:gridCol w="909941"/>
                <a:gridCol w="708097"/>
                <a:gridCol w="708097"/>
                <a:gridCol w="708097"/>
                <a:gridCol w="708755"/>
                <a:gridCol w="708097"/>
                <a:gridCol w="708097"/>
                <a:gridCol w="708755"/>
                <a:gridCol w="708097"/>
                <a:gridCol w="708097"/>
                <a:gridCol w="708755"/>
              </a:tblGrid>
              <a:tr h="279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SG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Times New Roman"/>
                          <a:ea typeface="Times New Roman"/>
                          <a:cs typeface="Times New Roman"/>
                        </a:rPr>
                        <a:t>2008</a:t>
                      </a:r>
                      <a:endParaRPr lang="en-SG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Times New Roman"/>
                          <a:ea typeface="Times New Roman"/>
                          <a:cs typeface="Times New Roman"/>
                        </a:rPr>
                        <a:t>2009 Seasonal</a:t>
                      </a:r>
                      <a:endParaRPr lang="en-SG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</a:tr>
              <a:tr h="4281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  <a:cs typeface="Times New Roman"/>
                        </a:rPr>
                        <a:t>Total</a:t>
                      </a:r>
                      <a:r>
                        <a:rPr lang="en-US" sz="900" baseline="30000">
                          <a:latin typeface="Times New Roman"/>
                          <a:ea typeface="Times New Roman"/>
                          <a:cs typeface="Times New Roman"/>
                        </a:rPr>
                        <a:t>y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  <a:cs typeface="Times New Roman"/>
                        </a:rPr>
                        <a:t>Total Mkt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  <a:cs typeface="Times New Roman"/>
                        </a:rPr>
                        <a:t>X-L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  <a:cs typeface="Times New Roman"/>
                        </a:rPr>
                        <a:t>L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  <a:cs typeface="Times New Roman"/>
                        </a:rPr>
                        <a:t>Total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  <a:cs typeface="Times New Roman"/>
                        </a:rPr>
                        <a:t>Total Mkt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  <a:cs typeface="Times New Roman"/>
                        </a:rPr>
                        <a:t>X-L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  <a:cs typeface="Times New Roman"/>
                        </a:rPr>
                        <a:t>L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215">
                <a:tc grid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Nitrogen Rate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</a:tr>
              <a:tr h="279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60%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936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704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240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208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256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1841</a:t>
                      </a:r>
                      <a:r>
                        <a:rPr lang="en-US" sz="9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1586</a:t>
                      </a:r>
                      <a:r>
                        <a:rPr lang="en-US" sz="9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683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493</a:t>
                      </a:r>
                      <a:r>
                        <a:rPr lang="en-US" sz="9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410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80%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862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629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203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186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239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1816</a:t>
                      </a:r>
                      <a:r>
                        <a:rPr lang="en-US" sz="9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1553</a:t>
                      </a:r>
                      <a:r>
                        <a:rPr lang="en-US" sz="9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664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459</a:t>
                      </a:r>
                      <a:r>
                        <a:rPr lang="en-US" sz="9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430</a:t>
                      </a:r>
                      <a:endParaRPr lang="en-SG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896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693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203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221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269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2027</a:t>
                      </a:r>
                      <a:r>
                        <a:rPr lang="en-US" sz="9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1761</a:t>
                      </a:r>
                      <a:r>
                        <a:rPr lang="en-US" sz="9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716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566</a:t>
                      </a:r>
                      <a:r>
                        <a:rPr lang="en-US" sz="9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479</a:t>
                      </a:r>
                      <a:endParaRPr lang="en-SG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p-value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0.56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0.40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0.38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0.38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0.62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0.04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0.04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0.61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&lt;0.01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0.11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215">
                <a:tc grid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OP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</a:tr>
              <a:tr h="279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6 psi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985</a:t>
                      </a:r>
                      <a:r>
                        <a:rPr lang="en-US" sz="9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753</a:t>
                      </a:r>
                      <a:r>
                        <a:rPr lang="en-US" sz="9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243</a:t>
                      </a:r>
                      <a:r>
                        <a:rPr lang="en-US" sz="9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225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284</a:t>
                      </a:r>
                      <a:r>
                        <a:rPr lang="en-US" sz="9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1824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1563</a:t>
                      </a:r>
                      <a:r>
                        <a:rPr lang="en-US" sz="9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641</a:t>
                      </a:r>
                      <a:r>
                        <a:rPr lang="en-US" sz="9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472</a:t>
                      </a:r>
                      <a:r>
                        <a:rPr lang="en-US" sz="9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450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12 psi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811</a:t>
                      </a:r>
                      <a:r>
                        <a:rPr lang="en-US" sz="9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598</a:t>
                      </a:r>
                      <a:r>
                        <a:rPr lang="en-US" sz="9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188</a:t>
                      </a:r>
                      <a:r>
                        <a:rPr lang="en-US" sz="9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185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225</a:t>
                      </a:r>
                      <a:r>
                        <a:rPr lang="en-US" sz="9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1966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1703</a:t>
                      </a:r>
                      <a:r>
                        <a:rPr lang="en-US" sz="9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735</a:t>
                      </a:r>
                      <a:r>
                        <a:rPr lang="en-US" sz="9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540</a:t>
                      </a:r>
                      <a:r>
                        <a:rPr lang="en-US" sz="9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429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p-value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&lt;0.01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&lt;0.01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0.03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0.06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0.02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0.06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0.05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0.04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&lt;0.01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0.43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215">
                <a:tc grid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Irrigation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</a:tr>
              <a:tr h="279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75%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916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689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222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205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261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1896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1647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705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516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453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880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662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209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205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248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1894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1620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670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496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426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p-value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0.51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0.59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0.60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0.10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0.61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0.98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0.70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0.42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0.42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0.30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1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p-value N*OP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0.10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0.15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0.05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0.08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0.89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0.60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0.49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0.07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0.67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0.09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1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p-value N*IRR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0.17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0.31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0.93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0.12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0.35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0.14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0.09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0.41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&lt;0.01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0.59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3333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CV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21.22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24.86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40.15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34.18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33.54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13.20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14.61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21.63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16.56</a:t>
                      </a:r>
                      <a:endParaRPr lang="en-SG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20.90</a:t>
                      </a:r>
                      <a:endParaRPr lang="en-SG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837" marR="5183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395536" y="260648"/>
            <a:ext cx="75598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Table 2. Seasonal fresh market tomato 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yields</a:t>
            </a:r>
            <a:r>
              <a:rPr kumimoji="0" lang="en-US" sz="1200" b="0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in number of 25-lb cartons per acre for 2008</a:t>
            </a:r>
            <a:r>
              <a:rPr kumimoji="0" lang="en-US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and 2009.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51520" y="6039961"/>
            <a:ext cx="849694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Values with different letters within the same column and under a specific treatment effect are significantly different at α=0.05 using Duncan’s multiple range test .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Tomato yields were separated into various categories based on grading. Total: marketable and culls; Total 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Mkt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marketable; X-L: extra-large grade; L – large grade; M – medium grade.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457</Words>
  <Application>Microsoft Office PowerPoint</Application>
  <PresentationFormat>On-screen Show (4:3)</PresentationFormat>
  <Paragraphs>274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Bee Ling</dc:creator>
  <cp:lastModifiedBy>Bee Ling</cp:lastModifiedBy>
  <cp:revision>1</cp:revision>
  <dcterms:created xsi:type="dcterms:W3CDTF">2010-07-25T05:16:47Z</dcterms:created>
  <dcterms:modified xsi:type="dcterms:W3CDTF">2010-07-25T05:23:27Z</dcterms:modified>
</cp:coreProperties>
</file>