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9" r:id="rId4"/>
    <p:sldId id="260" r:id="rId5"/>
    <p:sldId id="261" r:id="rId6"/>
    <p:sldId id="257" r:id="rId7"/>
    <p:sldId id="262" r:id="rId8"/>
    <p:sldId id="263" r:id="rId9"/>
    <p:sldId id="264" r:id="rId10"/>
    <p:sldId id="265" r:id="rId11"/>
    <p:sldId id="270" r:id="rId12"/>
    <p:sldId id="271" r:id="rId13"/>
    <p:sldId id="272" r:id="rId14"/>
    <p:sldId id="273" r:id="rId15"/>
    <p:sldId id="266" r:id="rId16"/>
    <p:sldId id="274" r:id="rId17"/>
    <p:sldId id="267" r:id="rId18"/>
    <p:sldId id="268"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15AFC4-2239-4B59-AC9F-D883476DF3EC}" type="datetimeFigureOut">
              <a:rPr lang="en-US" smtClean="0"/>
              <a:pPr/>
              <a:t>10/7/2010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DE2D6D-B14A-45C0-B068-2ED65601B52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spcBef>
                <a:spcPct val="0"/>
              </a:spcBef>
            </a:pPr>
            <a:r>
              <a:rPr lang="en-US" smtClean="0"/>
              <a:t>BDL = beyond the drip line</a:t>
            </a:r>
          </a:p>
        </p:txBody>
      </p:sp>
      <p:sp>
        <p:nvSpPr>
          <p:cNvPr id="88068" name="Slide Number Placeholder 3"/>
          <p:cNvSpPr>
            <a:spLocks noGrp="1"/>
          </p:cNvSpPr>
          <p:nvPr>
            <p:ph type="sldNum" sz="quarter" idx="5"/>
          </p:nvPr>
        </p:nvSpPr>
        <p:spPr>
          <a:noFill/>
        </p:spPr>
        <p:txBody>
          <a:bodyPr/>
          <a:lstStyle/>
          <a:p>
            <a:fld id="{5B08FC4B-6B00-493E-B01F-17A0473C0371}" type="slidenum">
              <a:rPr lang="en-US" smtClean="0"/>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AC94F2-1D61-4C0F-AC34-2CC09BCF4A34}" type="datetimeFigureOut">
              <a:rPr lang="en-US" smtClean="0"/>
              <a:pPr/>
              <a:t>10/7/2010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47380-E3EF-4D5D-A00F-E2EDA86BDE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AC94F2-1D61-4C0F-AC34-2CC09BCF4A34}" type="datetimeFigureOut">
              <a:rPr lang="en-US" smtClean="0"/>
              <a:pPr/>
              <a:t>10/7/2010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47380-E3EF-4D5D-A00F-E2EDA86BDE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AC94F2-1D61-4C0F-AC34-2CC09BCF4A34}" type="datetimeFigureOut">
              <a:rPr lang="en-US" smtClean="0"/>
              <a:pPr/>
              <a:t>10/7/2010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47380-E3EF-4D5D-A00F-E2EDA86BDE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AC94F2-1D61-4C0F-AC34-2CC09BCF4A34}" type="datetimeFigureOut">
              <a:rPr lang="en-US" smtClean="0"/>
              <a:pPr/>
              <a:t>10/7/2010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47380-E3EF-4D5D-A00F-E2EDA86BDE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AC94F2-1D61-4C0F-AC34-2CC09BCF4A34}" type="datetimeFigureOut">
              <a:rPr lang="en-US" smtClean="0"/>
              <a:pPr/>
              <a:t>10/7/2010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47380-E3EF-4D5D-A00F-E2EDA86BDE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AC94F2-1D61-4C0F-AC34-2CC09BCF4A34}" type="datetimeFigureOut">
              <a:rPr lang="en-US" smtClean="0"/>
              <a:pPr/>
              <a:t>10/7/2010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47380-E3EF-4D5D-A00F-E2EDA86BDE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AC94F2-1D61-4C0F-AC34-2CC09BCF4A34}" type="datetimeFigureOut">
              <a:rPr lang="en-US" smtClean="0"/>
              <a:pPr/>
              <a:t>10/7/2010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047380-E3EF-4D5D-A00F-E2EDA86BDE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AC94F2-1D61-4C0F-AC34-2CC09BCF4A34}" type="datetimeFigureOut">
              <a:rPr lang="en-US" smtClean="0"/>
              <a:pPr/>
              <a:t>10/7/2010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47380-E3EF-4D5D-A00F-E2EDA86BDE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AC94F2-1D61-4C0F-AC34-2CC09BCF4A34}" type="datetimeFigureOut">
              <a:rPr lang="en-US" smtClean="0"/>
              <a:pPr/>
              <a:t>10/7/2010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047380-E3EF-4D5D-A00F-E2EDA86BDE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AC94F2-1D61-4C0F-AC34-2CC09BCF4A34}" type="datetimeFigureOut">
              <a:rPr lang="en-US" smtClean="0"/>
              <a:pPr/>
              <a:t>10/7/2010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47380-E3EF-4D5D-A00F-E2EDA86BDE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AC94F2-1D61-4C0F-AC34-2CC09BCF4A34}" type="datetimeFigureOut">
              <a:rPr lang="en-US" smtClean="0"/>
              <a:pPr/>
              <a:t>10/7/2010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47380-E3EF-4D5D-A00F-E2EDA86BDE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8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C94F2-1D61-4C0F-AC34-2CC09BCF4A34}" type="datetimeFigureOut">
              <a:rPr lang="en-US" smtClean="0"/>
              <a:pPr/>
              <a:t>10/7/2010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047380-E3EF-4D5D-A00F-E2EDA86BDE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b="1" dirty="0" smtClean="0"/>
              <a:t>Kaw </a:t>
            </a:r>
            <a:r>
              <a:rPr lang="en-US" b="1" dirty="0" err="1" smtClean="0"/>
              <a:t>Permaculture</a:t>
            </a:r>
            <a:r>
              <a:rPr lang="en-US" b="1" dirty="0" smtClean="0"/>
              <a:t> Collaborative</a:t>
            </a:r>
            <a:endParaRPr lang="en-US" b="1" dirty="0"/>
          </a:p>
        </p:txBody>
      </p:sp>
      <p:sp>
        <p:nvSpPr>
          <p:cNvPr id="3" name="Subtitle 2"/>
          <p:cNvSpPr>
            <a:spLocks noGrp="1"/>
          </p:cNvSpPr>
          <p:nvPr>
            <p:ph type="subTitle" idx="1"/>
          </p:nvPr>
        </p:nvSpPr>
        <p:spPr>
          <a:xfrm>
            <a:off x="1371600" y="2971800"/>
            <a:ext cx="6400800" cy="1752600"/>
          </a:xfrm>
        </p:spPr>
        <p:txBody>
          <a:bodyPr/>
          <a:lstStyle/>
          <a:p>
            <a:r>
              <a:rPr lang="en-US" dirty="0" smtClean="0">
                <a:solidFill>
                  <a:schemeClr val="tx1"/>
                </a:solidFill>
              </a:rPr>
              <a:t>SARE Farmer/Rancher Project</a:t>
            </a:r>
          </a:p>
          <a:p>
            <a:r>
              <a:rPr lang="en-US" dirty="0" smtClean="0">
                <a:solidFill>
                  <a:schemeClr val="tx1"/>
                </a:solidFill>
              </a:rPr>
              <a:t>Steve Moring,  </a:t>
            </a:r>
            <a:r>
              <a:rPr lang="en-US" dirty="0" err="1" smtClean="0">
                <a:solidFill>
                  <a:schemeClr val="tx1"/>
                </a:solidFill>
              </a:rPr>
              <a:t>Maryam</a:t>
            </a:r>
            <a:r>
              <a:rPr lang="en-US" dirty="0" smtClean="0">
                <a:solidFill>
                  <a:schemeClr val="tx1"/>
                </a:solidFill>
              </a:rPr>
              <a:t> </a:t>
            </a:r>
            <a:r>
              <a:rPr lang="en-US" dirty="0" err="1" smtClean="0">
                <a:solidFill>
                  <a:schemeClr val="tx1"/>
                </a:solidFill>
              </a:rPr>
              <a:t>Hjersted</a:t>
            </a:r>
            <a:r>
              <a:rPr lang="en-US" dirty="0" smtClean="0">
                <a:solidFill>
                  <a:schemeClr val="tx1"/>
                </a:solidFill>
              </a:rPr>
              <a:t> and Charles </a:t>
            </a:r>
            <a:r>
              <a:rPr lang="en-US" dirty="0" err="1" smtClean="0">
                <a:solidFill>
                  <a:schemeClr val="tx1"/>
                </a:solidFill>
              </a:rPr>
              <a:t>NovoGradac</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Chestnut Charlie’s Orchard</a:t>
            </a:r>
            <a:endParaRPr lang="en-US" sz="4000" b="1" dirty="0"/>
          </a:p>
        </p:txBody>
      </p:sp>
      <p:pic>
        <p:nvPicPr>
          <p:cNvPr id="4" name="Content Placeholder 3" descr="PDC Practicum Ib.jpg"/>
          <p:cNvPicPr>
            <a:picLocks noGrp="1" noChangeAspect="1"/>
          </p:cNvPicPr>
          <p:nvPr>
            <p:ph idx="1"/>
          </p:nvPr>
        </p:nvPicPr>
        <p:blipFill>
          <a:blip r:embed="rId2" cstate="print"/>
          <a:stretch>
            <a:fillRect/>
          </a:stretch>
        </p:blipFill>
        <p:spPr>
          <a:xfrm>
            <a:off x="685800" y="1447800"/>
            <a:ext cx="3860800" cy="2895600"/>
          </a:xfrm>
        </p:spPr>
      </p:pic>
      <p:pic>
        <p:nvPicPr>
          <p:cNvPr id="5" name="Picture 4" descr="PDC Practicum Ic.jpg"/>
          <p:cNvPicPr>
            <a:picLocks noChangeAspect="1"/>
          </p:cNvPicPr>
          <p:nvPr/>
        </p:nvPicPr>
        <p:blipFill>
          <a:blip r:embed="rId3" cstate="print"/>
          <a:stretch>
            <a:fillRect/>
          </a:stretch>
        </p:blipFill>
        <p:spPr>
          <a:xfrm>
            <a:off x="4648200" y="3352800"/>
            <a:ext cx="3962400" cy="2971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685800" y="368300"/>
            <a:ext cx="7772400" cy="762000"/>
          </a:xfrm>
        </p:spPr>
        <p:txBody>
          <a:bodyPr/>
          <a:lstStyle/>
          <a:p>
            <a:r>
              <a:rPr lang="en-US" sz="3600" b="1" smtClean="0">
                <a:latin typeface="Arial" charset="0"/>
                <a:cs typeface="Arial" charset="0"/>
              </a:rPr>
              <a:t>Designing a Forest Garden</a:t>
            </a:r>
          </a:p>
        </p:txBody>
      </p:sp>
      <p:sp>
        <p:nvSpPr>
          <p:cNvPr id="67587" name="Content Placeholder 2"/>
          <p:cNvSpPr>
            <a:spLocks noGrp="1"/>
          </p:cNvSpPr>
          <p:nvPr>
            <p:ph idx="1"/>
          </p:nvPr>
        </p:nvSpPr>
        <p:spPr>
          <a:xfrm>
            <a:off x="787400" y="1473200"/>
            <a:ext cx="8048625" cy="4673600"/>
          </a:xfrm>
        </p:spPr>
        <p:txBody>
          <a:bodyPr/>
          <a:lstStyle/>
          <a:p>
            <a:pPr>
              <a:spcAft>
                <a:spcPts val="600"/>
              </a:spcAft>
            </a:pPr>
            <a:r>
              <a:rPr lang="en-US" sz="2800" smtClean="0">
                <a:latin typeface="Arial" charset="0"/>
                <a:cs typeface="Arial" charset="0"/>
              </a:rPr>
              <a:t>Location on the landscape, zone 3 or 4</a:t>
            </a:r>
          </a:p>
          <a:p>
            <a:pPr>
              <a:spcAft>
                <a:spcPts val="400"/>
              </a:spcAft>
            </a:pPr>
            <a:r>
              <a:rPr lang="en-US" sz="2800" smtClean="0">
                <a:latin typeface="Arial" charset="0"/>
                <a:cs typeface="Arial" charset="0"/>
              </a:rPr>
              <a:t>Purpose:	-  fruit &amp; nut crops</a:t>
            </a:r>
          </a:p>
          <a:p>
            <a:pPr lvl="1">
              <a:spcAft>
                <a:spcPts val="400"/>
              </a:spcAft>
              <a:buFontTx/>
              <a:buNone/>
            </a:pPr>
            <a:r>
              <a:rPr lang="en-US" smtClean="0">
                <a:latin typeface="Arial" charset="0"/>
                <a:cs typeface="Arial" charset="0"/>
              </a:rPr>
              <a:t>	-  mixed polyculture, food, forage and timber</a:t>
            </a:r>
          </a:p>
          <a:p>
            <a:pPr lvl="1">
              <a:spcAft>
                <a:spcPts val="400"/>
              </a:spcAft>
              <a:buFontTx/>
              <a:buNone/>
            </a:pPr>
            <a:r>
              <a:rPr lang="en-US" smtClean="0">
                <a:latin typeface="Arial" charset="0"/>
                <a:cs typeface="Arial" charset="0"/>
              </a:rPr>
              <a:t>	-  education, demonstration garden</a:t>
            </a:r>
          </a:p>
          <a:p>
            <a:pPr>
              <a:spcAft>
                <a:spcPts val="600"/>
              </a:spcAft>
            </a:pPr>
            <a:r>
              <a:rPr lang="en-US" sz="2800" smtClean="0">
                <a:latin typeface="Arial" charset="0"/>
                <a:cs typeface="Arial" charset="0"/>
              </a:rPr>
              <a:t>Species selection, crop &amp; support species</a:t>
            </a:r>
          </a:p>
          <a:p>
            <a:pPr>
              <a:spcAft>
                <a:spcPts val="600"/>
              </a:spcAft>
            </a:pPr>
            <a:r>
              <a:rPr lang="en-US" sz="2800" smtClean="0">
                <a:latin typeface="Arial" charset="0"/>
                <a:cs typeface="Arial" charset="0"/>
              </a:rPr>
              <a:t>Earthwork preparation</a:t>
            </a:r>
          </a:p>
          <a:p>
            <a:pPr>
              <a:spcAft>
                <a:spcPts val="600"/>
              </a:spcAft>
            </a:pPr>
            <a:r>
              <a:rPr lang="en-US" sz="2800" smtClean="0">
                <a:latin typeface="Arial" charset="0"/>
                <a:cs typeface="Arial" charset="0"/>
              </a:rPr>
              <a:t>Managed succession,  5 – 20 years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274638"/>
            <a:ext cx="8229600" cy="639762"/>
          </a:xfrm>
        </p:spPr>
        <p:txBody>
          <a:bodyPr/>
          <a:lstStyle/>
          <a:p>
            <a:pPr eaLnBrk="1" hangingPunct="1"/>
            <a:r>
              <a:rPr lang="en-US" sz="3200" b="1" smtClean="0">
                <a:latin typeface="Arial" charset="0"/>
                <a:cs typeface="Arial" charset="0"/>
              </a:rPr>
              <a:t>Selected Forest Garden Species</a:t>
            </a:r>
          </a:p>
        </p:txBody>
      </p:sp>
      <p:sp>
        <p:nvSpPr>
          <p:cNvPr id="68611" name="Content Placeholder 2"/>
          <p:cNvSpPr>
            <a:spLocks noGrp="1"/>
          </p:cNvSpPr>
          <p:nvPr>
            <p:ph idx="1"/>
          </p:nvPr>
        </p:nvSpPr>
        <p:spPr>
          <a:xfrm>
            <a:off x="838200" y="990600"/>
            <a:ext cx="7772400" cy="5410200"/>
          </a:xfrm>
        </p:spPr>
        <p:txBody>
          <a:bodyPr>
            <a:normAutofit lnSpcReduction="10000"/>
          </a:bodyPr>
          <a:lstStyle/>
          <a:p>
            <a:pPr eaLnBrk="1" hangingPunct="1">
              <a:buFontTx/>
              <a:buNone/>
              <a:tabLst>
                <a:tab pos="3432175" algn="l"/>
                <a:tab pos="5949950" algn="l"/>
              </a:tabLst>
            </a:pPr>
            <a:r>
              <a:rPr lang="en-US" sz="2200" u="sng" smtClean="0">
                <a:latin typeface="Arial" charset="0"/>
                <a:cs typeface="Arial" charset="0"/>
              </a:rPr>
              <a:t>Canopy Species</a:t>
            </a:r>
            <a:r>
              <a:rPr lang="en-US" sz="2200" smtClean="0">
                <a:latin typeface="Arial" charset="0"/>
                <a:cs typeface="Arial" charset="0"/>
              </a:rPr>
              <a:t>	</a:t>
            </a:r>
            <a:r>
              <a:rPr lang="en-US" sz="2200" u="sng" smtClean="0">
                <a:latin typeface="Arial" charset="0"/>
                <a:cs typeface="Arial" charset="0"/>
              </a:rPr>
              <a:t>Height</a:t>
            </a:r>
            <a:r>
              <a:rPr lang="en-US" sz="2200" smtClean="0">
                <a:latin typeface="Arial" charset="0"/>
                <a:cs typeface="Arial" charset="0"/>
              </a:rPr>
              <a:t>	</a:t>
            </a:r>
            <a:r>
              <a:rPr lang="en-US" sz="2200" u="sng" smtClean="0">
                <a:latin typeface="Arial" charset="0"/>
                <a:cs typeface="Arial" charset="0"/>
              </a:rPr>
              <a:t>Spacing</a:t>
            </a:r>
          </a:p>
          <a:p>
            <a:pPr lvl="1" eaLnBrk="1" hangingPunct="1">
              <a:buFontTx/>
              <a:buNone/>
              <a:tabLst>
                <a:tab pos="3432175" algn="l"/>
                <a:tab pos="5949950" algn="l"/>
              </a:tabLst>
            </a:pPr>
            <a:r>
              <a:rPr lang="en-US" sz="1800" b="1" smtClean="0">
                <a:solidFill>
                  <a:srgbClr val="0070C0"/>
                </a:solidFill>
                <a:latin typeface="Arial" charset="0"/>
                <a:cs typeface="Arial" charset="0"/>
              </a:rPr>
              <a:t>Burr Oak</a:t>
            </a:r>
            <a:r>
              <a:rPr lang="en-US" sz="1800" smtClean="0">
                <a:latin typeface="Arial" charset="0"/>
                <a:cs typeface="Arial" charset="0"/>
              </a:rPr>
              <a:t>	80’	40’</a:t>
            </a:r>
          </a:p>
          <a:p>
            <a:pPr lvl="1" eaLnBrk="1" hangingPunct="1">
              <a:buFontTx/>
              <a:buNone/>
              <a:tabLst>
                <a:tab pos="3432175" algn="l"/>
                <a:tab pos="5949950" algn="l"/>
              </a:tabLst>
            </a:pPr>
            <a:r>
              <a:rPr lang="en-US" sz="1800" b="1" smtClean="0">
                <a:solidFill>
                  <a:srgbClr val="0070C0"/>
                </a:solidFill>
                <a:latin typeface="Arial" charset="0"/>
                <a:cs typeface="Arial" charset="0"/>
              </a:rPr>
              <a:t>Chinkapin Oak</a:t>
            </a:r>
            <a:r>
              <a:rPr lang="en-US" sz="1800" smtClean="0">
                <a:latin typeface="Arial" charset="0"/>
                <a:cs typeface="Arial" charset="0"/>
              </a:rPr>
              <a:t>	40	30</a:t>
            </a:r>
          </a:p>
          <a:p>
            <a:pPr lvl="1" eaLnBrk="1" hangingPunct="1">
              <a:buFontTx/>
              <a:buNone/>
              <a:tabLst>
                <a:tab pos="3432175" algn="l"/>
                <a:tab pos="5949950" algn="l"/>
              </a:tabLst>
            </a:pPr>
            <a:r>
              <a:rPr lang="en-US" sz="1800" smtClean="0">
                <a:latin typeface="Arial" charset="0"/>
                <a:cs typeface="Arial" charset="0"/>
              </a:rPr>
              <a:t>Black Walnut	80’	30’</a:t>
            </a:r>
          </a:p>
          <a:p>
            <a:pPr lvl="1" eaLnBrk="1" hangingPunct="1">
              <a:buFontTx/>
              <a:buNone/>
              <a:tabLst>
                <a:tab pos="3432175" algn="l"/>
                <a:tab pos="5949950" algn="l"/>
              </a:tabLst>
            </a:pPr>
            <a:r>
              <a:rPr lang="en-US" sz="1800" b="1" smtClean="0">
                <a:solidFill>
                  <a:srgbClr val="0033CC"/>
                </a:solidFill>
                <a:latin typeface="Arial" charset="0"/>
                <a:cs typeface="Arial" charset="0"/>
              </a:rPr>
              <a:t>Carpathian Walnut</a:t>
            </a:r>
            <a:r>
              <a:rPr lang="en-US" sz="1800" smtClean="0">
                <a:latin typeface="Arial" charset="0"/>
                <a:cs typeface="Arial" charset="0"/>
              </a:rPr>
              <a:t>	50’	25’</a:t>
            </a:r>
          </a:p>
          <a:p>
            <a:pPr lvl="1" eaLnBrk="1" hangingPunct="1">
              <a:buFontTx/>
              <a:buNone/>
              <a:tabLst>
                <a:tab pos="3432175" algn="l"/>
                <a:tab pos="5949950" algn="l"/>
              </a:tabLst>
            </a:pPr>
            <a:r>
              <a:rPr lang="en-US" sz="1800" b="1" smtClean="0">
                <a:solidFill>
                  <a:srgbClr val="0070C0"/>
                </a:solidFill>
                <a:latin typeface="Arial" charset="0"/>
                <a:cs typeface="Arial" charset="0"/>
              </a:rPr>
              <a:t>Shellbark Hickory</a:t>
            </a:r>
            <a:r>
              <a:rPr lang="en-US" sz="1800" smtClean="0">
                <a:latin typeface="Arial" charset="0"/>
                <a:cs typeface="Arial" charset="0"/>
              </a:rPr>
              <a:t>	85’	30’</a:t>
            </a:r>
          </a:p>
          <a:p>
            <a:pPr lvl="1" eaLnBrk="1" hangingPunct="1">
              <a:buFontTx/>
              <a:buNone/>
              <a:tabLst>
                <a:tab pos="3432175" algn="l"/>
                <a:tab pos="5949950" algn="l"/>
              </a:tabLst>
            </a:pPr>
            <a:r>
              <a:rPr lang="en-US" sz="1800" b="1" smtClean="0">
                <a:solidFill>
                  <a:srgbClr val="0070C0"/>
                </a:solidFill>
                <a:latin typeface="Arial" charset="0"/>
                <a:cs typeface="Arial" charset="0"/>
              </a:rPr>
              <a:t>Pecan</a:t>
            </a:r>
            <a:r>
              <a:rPr lang="en-US" sz="1800" smtClean="0">
                <a:latin typeface="Arial" charset="0"/>
                <a:cs typeface="Arial" charset="0"/>
              </a:rPr>
              <a:t>	80’	35’</a:t>
            </a:r>
          </a:p>
          <a:p>
            <a:pPr lvl="1" eaLnBrk="1" hangingPunct="1">
              <a:buFontTx/>
              <a:buNone/>
              <a:tabLst>
                <a:tab pos="3432175" algn="l"/>
                <a:tab pos="5949950" algn="l"/>
              </a:tabLst>
            </a:pPr>
            <a:r>
              <a:rPr lang="en-US" sz="1800" smtClean="0">
                <a:latin typeface="Arial" charset="0"/>
                <a:cs typeface="Arial" charset="0"/>
              </a:rPr>
              <a:t>Black Locust	70’	35’</a:t>
            </a:r>
          </a:p>
          <a:p>
            <a:pPr lvl="1" eaLnBrk="1" hangingPunct="1">
              <a:spcAft>
                <a:spcPts val="600"/>
              </a:spcAft>
              <a:buFontTx/>
              <a:buNone/>
              <a:tabLst>
                <a:tab pos="3432175" algn="l"/>
                <a:tab pos="5949950" algn="l"/>
              </a:tabLst>
            </a:pPr>
            <a:r>
              <a:rPr lang="en-US" sz="1800" b="1" smtClean="0">
                <a:solidFill>
                  <a:srgbClr val="0070C0"/>
                </a:solidFill>
                <a:latin typeface="Arial" charset="0"/>
                <a:cs typeface="Arial" charset="0"/>
              </a:rPr>
              <a:t>Chestnut</a:t>
            </a:r>
            <a:r>
              <a:rPr lang="en-US" sz="1800" smtClean="0">
                <a:latin typeface="Arial" charset="0"/>
                <a:cs typeface="Arial" charset="0"/>
              </a:rPr>
              <a:t>	35’	20’</a:t>
            </a:r>
          </a:p>
          <a:p>
            <a:pPr eaLnBrk="1" hangingPunct="1">
              <a:buFontTx/>
              <a:buNone/>
              <a:tabLst>
                <a:tab pos="3432175" algn="l"/>
                <a:tab pos="5949950" algn="l"/>
              </a:tabLst>
            </a:pPr>
            <a:r>
              <a:rPr lang="en-US" sz="2200" u="sng" smtClean="0">
                <a:latin typeface="Arial" charset="0"/>
                <a:cs typeface="Arial" charset="0"/>
              </a:rPr>
              <a:t>Mid-canopy Trees</a:t>
            </a:r>
          </a:p>
          <a:p>
            <a:pPr lvl="1" eaLnBrk="1" hangingPunct="1">
              <a:buFontTx/>
              <a:buNone/>
              <a:tabLst>
                <a:tab pos="3432175" algn="l"/>
                <a:tab pos="5949950" algn="l"/>
              </a:tabLst>
            </a:pPr>
            <a:r>
              <a:rPr lang="en-US" sz="1800" smtClean="0">
                <a:latin typeface="Arial" charset="0"/>
                <a:cs typeface="Arial" charset="0"/>
              </a:rPr>
              <a:t>Redbud	15’	10’</a:t>
            </a:r>
          </a:p>
          <a:p>
            <a:pPr lvl="1" eaLnBrk="1" hangingPunct="1">
              <a:buFontTx/>
              <a:buNone/>
              <a:tabLst>
                <a:tab pos="3432175" algn="l"/>
                <a:tab pos="5949950" algn="l"/>
              </a:tabLst>
            </a:pPr>
            <a:r>
              <a:rPr lang="en-US" sz="1800" smtClean="0">
                <a:latin typeface="Arial" charset="0"/>
                <a:cs typeface="Arial" charset="0"/>
              </a:rPr>
              <a:t>Mulberry	20 – 50’	20’</a:t>
            </a:r>
          </a:p>
          <a:p>
            <a:pPr lvl="1" eaLnBrk="1" hangingPunct="1">
              <a:buFontTx/>
              <a:buNone/>
              <a:tabLst>
                <a:tab pos="3432175" algn="l"/>
                <a:tab pos="5949950" algn="l"/>
              </a:tabLst>
            </a:pPr>
            <a:r>
              <a:rPr lang="en-US" sz="1800" b="1" smtClean="0">
                <a:solidFill>
                  <a:srgbClr val="0070C0"/>
                </a:solidFill>
                <a:latin typeface="Arial" charset="0"/>
                <a:cs typeface="Arial" charset="0"/>
              </a:rPr>
              <a:t>Paw Paw</a:t>
            </a:r>
            <a:r>
              <a:rPr lang="en-US" sz="1800" smtClean="0">
                <a:latin typeface="Arial" charset="0"/>
                <a:cs typeface="Arial" charset="0"/>
              </a:rPr>
              <a:t>	15’	8 – 10’</a:t>
            </a:r>
          </a:p>
          <a:p>
            <a:pPr lvl="1" eaLnBrk="1" hangingPunct="1">
              <a:buFontTx/>
              <a:buNone/>
              <a:tabLst>
                <a:tab pos="3432175" algn="l"/>
                <a:tab pos="5949950" algn="l"/>
              </a:tabLst>
            </a:pPr>
            <a:r>
              <a:rPr lang="en-US" sz="1800" b="1" smtClean="0">
                <a:solidFill>
                  <a:srgbClr val="0070C0"/>
                </a:solidFill>
                <a:latin typeface="Arial" charset="0"/>
                <a:cs typeface="Arial" charset="0"/>
              </a:rPr>
              <a:t>Persimmon</a:t>
            </a:r>
            <a:r>
              <a:rPr lang="en-US" sz="1800" smtClean="0">
                <a:latin typeface="Arial" charset="0"/>
                <a:cs typeface="Arial" charset="0"/>
              </a:rPr>
              <a:t>	15 – 25’	15 – 25’</a:t>
            </a:r>
          </a:p>
          <a:p>
            <a:pPr lvl="1" eaLnBrk="1" hangingPunct="1">
              <a:buFontTx/>
              <a:buNone/>
              <a:tabLst>
                <a:tab pos="3432175" algn="l"/>
                <a:tab pos="5949950" algn="l"/>
              </a:tabLst>
            </a:pPr>
            <a:r>
              <a:rPr lang="en-US" sz="1800" b="1" smtClean="0">
                <a:solidFill>
                  <a:srgbClr val="0070C0"/>
                </a:solidFill>
                <a:latin typeface="Arial" charset="0"/>
                <a:cs typeface="Arial" charset="0"/>
              </a:rPr>
              <a:t>Service berry</a:t>
            </a:r>
            <a:r>
              <a:rPr lang="en-US" sz="1800" smtClean="0">
                <a:latin typeface="Arial" charset="0"/>
                <a:cs typeface="Arial" charset="0"/>
              </a:rPr>
              <a:t>	24’	5 – 10’</a:t>
            </a:r>
          </a:p>
          <a:p>
            <a:pPr lvl="1" eaLnBrk="1" hangingPunct="1">
              <a:buFontTx/>
              <a:buNone/>
              <a:tabLst>
                <a:tab pos="3432175" algn="l"/>
                <a:tab pos="5949950" algn="l"/>
              </a:tabLst>
            </a:pPr>
            <a:r>
              <a:rPr lang="en-US" sz="1800" b="1" smtClean="0">
                <a:solidFill>
                  <a:srgbClr val="0070C0"/>
                </a:solidFill>
                <a:latin typeface="Arial" charset="0"/>
                <a:cs typeface="Arial" charset="0"/>
              </a:rPr>
              <a:t>Autumn Olive</a:t>
            </a:r>
            <a:r>
              <a:rPr lang="en-US" sz="1800" smtClean="0">
                <a:latin typeface="Arial" charset="0"/>
                <a:cs typeface="Arial" charset="0"/>
              </a:rPr>
              <a:t>	15’	10’</a:t>
            </a:r>
          </a:p>
        </p:txBody>
      </p:sp>
      <p:sp>
        <p:nvSpPr>
          <p:cNvPr id="68612" name="TextBox 3"/>
          <p:cNvSpPr txBox="1">
            <a:spLocks noChangeArrowheads="1"/>
          </p:cNvSpPr>
          <p:nvPr/>
        </p:nvSpPr>
        <p:spPr bwMode="auto">
          <a:xfrm>
            <a:off x="3733800" y="6581775"/>
            <a:ext cx="1905000" cy="276225"/>
          </a:xfrm>
          <a:prstGeom prst="rect">
            <a:avLst/>
          </a:prstGeom>
          <a:noFill/>
          <a:ln w="9525">
            <a:noFill/>
            <a:miter lim="800000"/>
            <a:headEnd/>
            <a:tailEnd/>
          </a:ln>
        </p:spPr>
        <p:txBody>
          <a:bodyPr wrap="none">
            <a:spAutoFit/>
          </a:bodyPr>
          <a:lstStyle/>
          <a:p>
            <a:r>
              <a:rPr lang="en-US" sz="1200"/>
              <a:t>Copyright Vajrafarm, LLC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838200" y="1219200"/>
            <a:ext cx="7924800" cy="4724400"/>
          </a:xfrm>
        </p:spPr>
        <p:txBody>
          <a:bodyPr rtlCol="0">
            <a:normAutofit fontScale="92500" lnSpcReduction="20000"/>
          </a:bodyPr>
          <a:lstStyle/>
          <a:p>
            <a:pPr eaLnBrk="1" fontAlgn="auto" hangingPunct="1">
              <a:spcAft>
                <a:spcPts val="0"/>
              </a:spcAft>
              <a:buFont typeface="Arial" charset="0"/>
              <a:buNone/>
              <a:tabLst>
                <a:tab pos="3432175" algn="l"/>
                <a:tab pos="5949950" algn="l"/>
              </a:tabLst>
              <a:defRPr/>
            </a:pPr>
            <a:r>
              <a:rPr lang="en-US" sz="2200" u="sng" dirty="0" smtClean="0">
                <a:latin typeface="Arial" charset="0"/>
                <a:cs typeface="Arial" charset="0"/>
              </a:rPr>
              <a:t>Understory shrubs</a:t>
            </a:r>
            <a:r>
              <a:rPr lang="en-US" sz="2200" dirty="0" smtClean="0"/>
              <a:t>	</a:t>
            </a:r>
            <a:r>
              <a:rPr lang="en-US" sz="2200" u="sng" dirty="0" smtClean="0">
                <a:latin typeface="Arial" charset="0"/>
                <a:cs typeface="Arial" charset="0"/>
              </a:rPr>
              <a:t>Height</a:t>
            </a:r>
            <a:r>
              <a:rPr lang="en-US" sz="2200" dirty="0" smtClean="0">
                <a:latin typeface="Arial" charset="0"/>
                <a:cs typeface="Arial" charset="0"/>
              </a:rPr>
              <a:t>	</a:t>
            </a:r>
            <a:r>
              <a:rPr lang="en-US" sz="2200" u="sng" dirty="0" smtClean="0">
                <a:latin typeface="Arial" charset="0"/>
                <a:cs typeface="Arial" charset="0"/>
              </a:rPr>
              <a:t>Spac</a:t>
            </a:r>
            <a:r>
              <a:rPr lang="en-US" sz="2400" u="sng" dirty="0" smtClean="0">
                <a:latin typeface="Arial" charset="0"/>
                <a:cs typeface="Arial" charset="0"/>
              </a:rPr>
              <a:t>ing</a:t>
            </a:r>
          </a:p>
          <a:p>
            <a:pPr lvl="1" eaLnBrk="1" fontAlgn="auto" hangingPunct="1">
              <a:spcAft>
                <a:spcPts val="0"/>
              </a:spcAft>
              <a:buFont typeface="Arial" charset="0"/>
              <a:buNone/>
              <a:tabLst>
                <a:tab pos="3432175" algn="l"/>
                <a:tab pos="5949950" algn="l"/>
              </a:tabLst>
              <a:defRPr/>
            </a:pPr>
            <a:r>
              <a:rPr lang="en-US" sz="1800" b="1" dirty="0" smtClean="0">
                <a:solidFill>
                  <a:srgbClr val="0070C0"/>
                </a:solidFill>
                <a:latin typeface="Arial" charset="0"/>
                <a:cs typeface="Arial" charset="0"/>
              </a:rPr>
              <a:t>Hazelnut</a:t>
            </a:r>
            <a:r>
              <a:rPr lang="en-US" sz="1800" dirty="0" smtClean="0">
                <a:latin typeface="Arial" charset="0"/>
                <a:cs typeface="Arial" charset="0"/>
              </a:rPr>
              <a:t>	10 – 15’	8’ or BDL</a:t>
            </a:r>
          </a:p>
          <a:p>
            <a:pPr lvl="1" eaLnBrk="1" fontAlgn="auto" hangingPunct="1">
              <a:spcAft>
                <a:spcPts val="0"/>
              </a:spcAft>
              <a:buFont typeface="Arial" charset="0"/>
              <a:buNone/>
              <a:tabLst>
                <a:tab pos="3432175" algn="l"/>
                <a:tab pos="5949950" algn="l"/>
              </a:tabLst>
              <a:defRPr/>
            </a:pPr>
            <a:r>
              <a:rPr lang="en-US" sz="1800" dirty="0" smtClean="0">
                <a:latin typeface="Arial" charset="0"/>
                <a:cs typeface="Arial" charset="0"/>
              </a:rPr>
              <a:t>Elderberry	 6 – 12’	1 - 2’ or BDL</a:t>
            </a:r>
          </a:p>
          <a:p>
            <a:pPr lvl="1" eaLnBrk="1" fontAlgn="auto" hangingPunct="1">
              <a:spcAft>
                <a:spcPts val="0"/>
              </a:spcAft>
              <a:buFont typeface="Arial" charset="0"/>
              <a:buNone/>
              <a:tabLst>
                <a:tab pos="3432175" algn="l"/>
                <a:tab pos="5949950" algn="l"/>
              </a:tabLst>
              <a:defRPr/>
            </a:pPr>
            <a:r>
              <a:rPr lang="en-US" sz="1800" b="1" dirty="0" err="1" smtClean="0">
                <a:solidFill>
                  <a:srgbClr val="0070C0"/>
                </a:solidFill>
                <a:latin typeface="Arial" charset="0"/>
                <a:cs typeface="Arial" charset="0"/>
              </a:rPr>
              <a:t>Juneberry</a:t>
            </a:r>
            <a:r>
              <a:rPr lang="en-US" sz="1800" dirty="0" smtClean="0">
                <a:latin typeface="Arial" charset="0"/>
                <a:cs typeface="Arial" charset="0"/>
              </a:rPr>
              <a:t>	 6 – 10’’	running</a:t>
            </a:r>
          </a:p>
          <a:p>
            <a:pPr lvl="1" eaLnBrk="1" fontAlgn="auto" hangingPunct="1">
              <a:spcAft>
                <a:spcPts val="0"/>
              </a:spcAft>
              <a:buFont typeface="Arial" charset="0"/>
              <a:buNone/>
              <a:tabLst>
                <a:tab pos="3432175" algn="l"/>
                <a:tab pos="5949950" algn="l"/>
              </a:tabLst>
              <a:defRPr/>
            </a:pPr>
            <a:r>
              <a:rPr lang="en-US" sz="1800" dirty="0" smtClean="0">
                <a:latin typeface="Arial" charset="0"/>
                <a:cs typeface="Arial" charset="0"/>
              </a:rPr>
              <a:t>Gooseberry	2 – 5’	2 – 4’</a:t>
            </a:r>
          </a:p>
          <a:p>
            <a:pPr lvl="1" eaLnBrk="1" fontAlgn="auto" hangingPunct="1">
              <a:spcAft>
                <a:spcPts val="0"/>
              </a:spcAft>
              <a:buFont typeface="Arial" charset="0"/>
              <a:buNone/>
              <a:tabLst>
                <a:tab pos="3432175" algn="l"/>
                <a:tab pos="5949950" algn="l"/>
              </a:tabLst>
              <a:defRPr/>
            </a:pPr>
            <a:r>
              <a:rPr lang="en-US" sz="1800" dirty="0" err="1" smtClean="0">
                <a:latin typeface="Arial" charset="0"/>
                <a:cs typeface="Arial" charset="0"/>
              </a:rPr>
              <a:t>Jostaberry</a:t>
            </a:r>
            <a:r>
              <a:rPr lang="en-US" sz="1800" dirty="0" smtClean="0">
                <a:latin typeface="Arial" charset="0"/>
                <a:cs typeface="Arial" charset="0"/>
              </a:rPr>
              <a:t>	  ~6’	2 – 6’</a:t>
            </a:r>
          </a:p>
          <a:p>
            <a:pPr lvl="1" eaLnBrk="1" fontAlgn="auto" hangingPunct="1">
              <a:spcAft>
                <a:spcPts val="0"/>
              </a:spcAft>
              <a:buFont typeface="Arial" charset="0"/>
              <a:buNone/>
              <a:tabLst>
                <a:tab pos="3432175" algn="l"/>
                <a:tab pos="5949950" algn="l"/>
              </a:tabLst>
              <a:defRPr/>
            </a:pPr>
            <a:r>
              <a:rPr lang="en-US" sz="1800" b="1" dirty="0" smtClean="0">
                <a:solidFill>
                  <a:srgbClr val="0070C0"/>
                </a:solidFill>
                <a:latin typeface="Arial" charset="0"/>
                <a:cs typeface="Arial" charset="0"/>
              </a:rPr>
              <a:t>Black Current</a:t>
            </a:r>
            <a:r>
              <a:rPr lang="en-US" sz="1800" dirty="0" smtClean="0">
                <a:latin typeface="Arial" charset="0"/>
                <a:cs typeface="Arial" charset="0"/>
              </a:rPr>
              <a:t>	 ~5’	 2 – 4’</a:t>
            </a:r>
          </a:p>
          <a:p>
            <a:pPr lvl="1" eaLnBrk="1" fontAlgn="auto" hangingPunct="1">
              <a:spcAft>
                <a:spcPts val="0"/>
              </a:spcAft>
              <a:buFont typeface="Arial" charset="0"/>
              <a:buNone/>
              <a:tabLst>
                <a:tab pos="3432175" algn="l"/>
                <a:tab pos="5949950" algn="l"/>
              </a:tabLst>
              <a:defRPr/>
            </a:pPr>
            <a:r>
              <a:rPr lang="en-US" sz="1800" dirty="0" smtClean="0">
                <a:latin typeface="Arial" charset="0"/>
                <a:cs typeface="Arial" charset="0"/>
              </a:rPr>
              <a:t>Raspberry	 2 – 4’ 	 2 – 6’ 	</a:t>
            </a:r>
          </a:p>
          <a:p>
            <a:pPr lvl="1" eaLnBrk="1" fontAlgn="auto" hangingPunct="1">
              <a:spcAft>
                <a:spcPts val="600"/>
              </a:spcAft>
              <a:buFont typeface="Arial" charset="0"/>
              <a:buNone/>
              <a:tabLst>
                <a:tab pos="3432175" algn="l"/>
                <a:tab pos="5949950" algn="l"/>
              </a:tabLst>
              <a:defRPr/>
            </a:pPr>
            <a:r>
              <a:rPr lang="en-US" sz="1800" dirty="0" err="1" smtClean="0">
                <a:latin typeface="Arial" charset="0"/>
                <a:cs typeface="Arial" charset="0"/>
              </a:rPr>
              <a:t>Lowbush</a:t>
            </a:r>
            <a:r>
              <a:rPr lang="en-US" sz="1800" dirty="0" smtClean="0">
                <a:latin typeface="Arial" charset="0"/>
                <a:cs typeface="Arial" charset="0"/>
              </a:rPr>
              <a:t> Blueberry	 2 – 4’	 2 – 4’</a:t>
            </a:r>
          </a:p>
          <a:p>
            <a:pPr lvl="1" eaLnBrk="1" fontAlgn="auto" hangingPunct="1">
              <a:spcAft>
                <a:spcPts val="600"/>
              </a:spcAft>
              <a:buFont typeface="Arial" charset="0"/>
              <a:buNone/>
              <a:tabLst>
                <a:tab pos="3432175" algn="l"/>
                <a:tab pos="5949950" algn="l"/>
              </a:tabLst>
              <a:defRPr/>
            </a:pPr>
            <a:endParaRPr lang="en-US" sz="1800" dirty="0" smtClean="0">
              <a:latin typeface="Arial" charset="0"/>
              <a:cs typeface="Arial" charset="0"/>
            </a:endParaRPr>
          </a:p>
          <a:p>
            <a:pPr eaLnBrk="1" fontAlgn="auto" hangingPunct="1">
              <a:spcAft>
                <a:spcPts val="0"/>
              </a:spcAft>
              <a:buFont typeface="Arial" charset="0"/>
              <a:buNone/>
              <a:tabLst>
                <a:tab pos="3432175" algn="l"/>
                <a:tab pos="5949950" algn="l"/>
              </a:tabLst>
              <a:defRPr/>
            </a:pPr>
            <a:r>
              <a:rPr lang="en-US" sz="2200" u="sng" dirty="0" smtClean="0">
                <a:latin typeface="Arial" charset="0"/>
                <a:cs typeface="Arial" charset="0"/>
              </a:rPr>
              <a:t>Understory Herbs</a:t>
            </a:r>
          </a:p>
          <a:p>
            <a:pPr lvl="1" eaLnBrk="1" fontAlgn="auto" hangingPunct="1">
              <a:spcAft>
                <a:spcPts val="0"/>
              </a:spcAft>
              <a:buFont typeface="Arial" charset="0"/>
              <a:buNone/>
              <a:tabLst>
                <a:tab pos="3432175" algn="l"/>
                <a:tab pos="5949950" algn="l"/>
              </a:tabLst>
              <a:defRPr/>
            </a:pPr>
            <a:r>
              <a:rPr lang="en-US" sz="1800" dirty="0" smtClean="0">
                <a:latin typeface="Arial" charset="0"/>
                <a:cs typeface="Arial" charset="0"/>
              </a:rPr>
              <a:t>Comfrey	 1 – 3’</a:t>
            </a:r>
          </a:p>
          <a:p>
            <a:pPr lvl="1" eaLnBrk="1" fontAlgn="auto" hangingPunct="1">
              <a:spcAft>
                <a:spcPts val="0"/>
              </a:spcAft>
              <a:buFont typeface="Arial" charset="0"/>
              <a:buNone/>
              <a:tabLst>
                <a:tab pos="3432175" algn="l"/>
                <a:tab pos="5949950" algn="l"/>
              </a:tabLst>
              <a:defRPr/>
            </a:pPr>
            <a:r>
              <a:rPr lang="en-US" sz="1800" dirty="0" err="1" smtClean="0">
                <a:latin typeface="Arial" charset="0"/>
                <a:cs typeface="Arial" charset="0"/>
              </a:rPr>
              <a:t>Chammomile</a:t>
            </a:r>
            <a:r>
              <a:rPr lang="en-US" sz="1800" dirty="0" smtClean="0">
                <a:latin typeface="Arial" charset="0"/>
                <a:cs typeface="Arial" charset="0"/>
              </a:rPr>
              <a:t>	 1 – 2’</a:t>
            </a:r>
          </a:p>
          <a:p>
            <a:pPr lvl="1" eaLnBrk="1" fontAlgn="auto" hangingPunct="1">
              <a:spcAft>
                <a:spcPts val="0"/>
              </a:spcAft>
              <a:buFont typeface="Arial" charset="0"/>
              <a:buNone/>
              <a:tabLst>
                <a:tab pos="3432175" algn="l"/>
                <a:tab pos="5949950" algn="l"/>
              </a:tabLst>
              <a:defRPr/>
            </a:pPr>
            <a:r>
              <a:rPr lang="en-US" sz="1800" b="1" dirty="0" smtClean="0">
                <a:solidFill>
                  <a:srgbClr val="0070C0"/>
                </a:solidFill>
                <a:latin typeface="Arial" charset="0"/>
                <a:cs typeface="Arial" charset="0"/>
              </a:rPr>
              <a:t>Groundnut</a:t>
            </a:r>
            <a:r>
              <a:rPr lang="en-US" sz="1800" dirty="0" smtClean="0">
                <a:latin typeface="Arial" charset="0"/>
                <a:cs typeface="Arial" charset="0"/>
              </a:rPr>
              <a:t>	~1’	running</a:t>
            </a:r>
          </a:p>
          <a:p>
            <a:pPr lvl="1" eaLnBrk="1" fontAlgn="auto" hangingPunct="1">
              <a:spcAft>
                <a:spcPts val="0"/>
              </a:spcAft>
              <a:buFont typeface="Arial" charset="0"/>
              <a:buNone/>
              <a:tabLst>
                <a:tab pos="3432175" algn="l"/>
                <a:tab pos="5949950" algn="l"/>
              </a:tabLst>
              <a:defRPr/>
            </a:pPr>
            <a:r>
              <a:rPr lang="en-US" sz="1800" b="1" dirty="0" smtClean="0">
                <a:solidFill>
                  <a:srgbClr val="0070C0"/>
                </a:solidFill>
                <a:latin typeface="Arial" charset="0"/>
                <a:cs typeface="Arial" charset="0"/>
              </a:rPr>
              <a:t>American Ginseng</a:t>
            </a:r>
            <a:r>
              <a:rPr lang="en-US" sz="1800" dirty="0" smtClean="0">
                <a:latin typeface="Arial" charset="0"/>
                <a:cs typeface="Arial" charset="0"/>
              </a:rPr>
              <a:t>	 ~1’	1 – 2’</a:t>
            </a:r>
          </a:p>
          <a:p>
            <a:pPr lvl="1" eaLnBrk="1" fontAlgn="auto" hangingPunct="1">
              <a:spcAft>
                <a:spcPts val="0"/>
              </a:spcAft>
              <a:buFont typeface="Arial" charset="0"/>
              <a:buNone/>
              <a:tabLst>
                <a:tab pos="3432175" algn="l"/>
                <a:tab pos="5949950" algn="l"/>
              </a:tabLst>
              <a:defRPr/>
            </a:pPr>
            <a:r>
              <a:rPr lang="en-US" sz="1800" b="1" dirty="0" smtClean="0">
                <a:solidFill>
                  <a:srgbClr val="0070C0"/>
                </a:solidFill>
                <a:latin typeface="Arial" charset="0"/>
                <a:cs typeface="Arial" charset="0"/>
              </a:rPr>
              <a:t>Wild Ginger</a:t>
            </a:r>
            <a:r>
              <a:rPr lang="en-US" sz="1800" dirty="0" smtClean="0">
                <a:latin typeface="Arial" charset="0"/>
                <a:cs typeface="Arial" charset="0"/>
              </a:rPr>
              <a:t>	GC	spreading</a:t>
            </a:r>
          </a:p>
          <a:p>
            <a:pPr lvl="1" eaLnBrk="1" fontAlgn="auto" hangingPunct="1">
              <a:spcAft>
                <a:spcPts val="0"/>
              </a:spcAft>
              <a:buFont typeface="Arial" charset="0"/>
              <a:buNone/>
              <a:tabLst>
                <a:tab pos="3432175" algn="l"/>
                <a:tab pos="5949950" algn="l"/>
              </a:tabLst>
              <a:defRPr/>
            </a:pPr>
            <a:r>
              <a:rPr lang="en-US" sz="1800" b="1" dirty="0" smtClean="0">
                <a:solidFill>
                  <a:srgbClr val="0070C0"/>
                </a:solidFill>
                <a:latin typeface="Arial" charset="0"/>
                <a:cs typeface="Arial" charset="0"/>
              </a:rPr>
              <a:t>Goldenseal</a:t>
            </a:r>
            <a:r>
              <a:rPr lang="en-US" sz="1800" dirty="0" smtClean="0">
                <a:latin typeface="Arial" charset="0"/>
                <a:cs typeface="Arial" charset="0"/>
              </a:rPr>
              <a:t>	 ~1’	spreading</a:t>
            </a:r>
          </a:p>
        </p:txBody>
      </p:sp>
      <p:sp>
        <p:nvSpPr>
          <p:cNvPr id="69635" name="Title 1"/>
          <p:cNvSpPr>
            <a:spLocks noGrp="1"/>
          </p:cNvSpPr>
          <p:nvPr>
            <p:ph type="title"/>
          </p:nvPr>
        </p:nvSpPr>
        <p:spPr>
          <a:xfrm>
            <a:off x="457200" y="228600"/>
            <a:ext cx="8229600" cy="639763"/>
          </a:xfrm>
        </p:spPr>
        <p:txBody>
          <a:bodyPr/>
          <a:lstStyle/>
          <a:p>
            <a:pPr eaLnBrk="1" hangingPunct="1"/>
            <a:r>
              <a:rPr lang="en-US" sz="3200" b="1" smtClean="0">
                <a:latin typeface="Arial" charset="0"/>
                <a:cs typeface="Arial" charset="0"/>
              </a:rPr>
              <a:t>Selected Forest Garden Species</a:t>
            </a:r>
          </a:p>
        </p:txBody>
      </p:sp>
      <p:sp>
        <p:nvSpPr>
          <p:cNvPr id="69636" name="TextBox 3"/>
          <p:cNvSpPr txBox="1">
            <a:spLocks noChangeArrowheads="1"/>
          </p:cNvSpPr>
          <p:nvPr/>
        </p:nvSpPr>
        <p:spPr bwMode="auto">
          <a:xfrm>
            <a:off x="3657600" y="6248400"/>
            <a:ext cx="1905000" cy="276225"/>
          </a:xfrm>
          <a:prstGeom prst="rect">
            <a:avLst/>
          </a:prstGeom>
          <a:noFill/>
          <a:ln w="9525">
            <a:noFill/>
            <a:miter lim="800000"/>
            <a:headEnd/>
            <a:tailEnd/>
          </a:ln>
        </p:spPr>
        <p:txBody>
          <a:bodyPr wrap="none">
            <a:spAutoFit/>
          </a:bodyPr>
          <a:lstStyle/>
          <a:p>
            <a:r>
              <a:rPr lang="en-US" sz="1200"/>
              <a:t>Copyright Vajrafarm, LLC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82600" y="312738"/>
            <a:ext cx="8229600" cy="804862"/>
          </a:xfrm>
        </p:spPr>
        <p:txBody>
          <a:bodyPr/>
          <a:lstStyle/>
          <a:p>
            <a:r>
              <a:rPr lang="en-US" sz="3200" b="1" dirty="0" smtClean="0">
                <a:latin typeface="Arial" charset="0"/>
                <a:cs typeface="Arial" charset="0"/>
              </a:rPr>
              <a:t>Supporting Species </a:t>
            </a:r>
          </a:p>
        </p:txBody>
      </p:sp>
      <p:sp>
        <p:nvSpPr>
          <p:cNvPr id="70659" name="Content Placeholder 2"/>
          <p:cNvSpPr>
            <a:spLocks noGrp="1"/>
          </p:cNvSpPr>
          <p:nvPr>
            <p:ph sz="half" idx="2"/>
          </p:nvPr>
        </p:nvSpPr>
        <p:spPr>
          <a:xfrm>
            <a:off x="762000" y="1524000"/>
            <a:ext cx="4508500" cy="4572000"/>
          </a:xfrm>
        </p:spPr>
        <p:txBody>
          <a:bodyPr>
            <a:normAutofit fontScale="92500" lnSpcReduction="10000"/>
          </a:bodyPr>
          <a:lstStyle/>
          <a:p>
            <a:r>
              <a:rPr lang="en-US" sz="2800" b="1" dirty="0" smtClean="0">
                <a:latin typeface="Arial" charset="0"/>
                <a:cs typeface="Arial" charset="0"/>
              </a:rPr>
              <a:t>Nitrogen Fixers</a:t>
            </a:r>
          </a:p>
          <a:p>
            <a:pPr lvl="1"/>
            <a:r>
              <a:rPr lang="en-US" sz="2400" dirty="0" smtClean="0">
                <a:latin typeface="Arial" charset="0"/>
                <a:cs typeface="Arial" charset="0"/>
              </a:rPr>
              <a:t>Bristly Locust</a:t>
            </a:r>
          </a:p>
          <a:p>
            <a:pPr lvl="1"/>
            <a:r>
              <a:rPr lang="en-US" sz="2400" dirty="0" smtClean="0">
                <a:latin typeface="Arial" charset="0"/>
                <a:cs typeface="Arial" charset="0"/>
              </a:rPr>
              <a:t>Russian Pea Shrub</a:t>
            </a:r>
          </a:p>
          <a:p>
            <a:pPr lvl="1"/>
            <a:r>
              <a:rPr lang="en-US" sz="2400" dirty="0" err="1" smtClean="0">
                <a:latin typeface="Arial" charset="0"/>
                <a:cs typeface="Arial" charset="0"/>
              </a:rPr>
              <a:t>Goumi</a:t>
            </a:r>
            <a:r>
              <a:rPr lang="en-US" sz="2400" dirty="0" smtClean="0">
                <a:latin typeface="Arial" charset="0"/>
                <a:cs typeface="Arial" charset="0"/>
              </a:rPr>
              <a:t>/ Autumn Olive</a:t>
            </a:r>
          </a:p>
          <a:p>
            <a:pPr lvl="1"/>
            <a:r>
              <a:rPr lang="en-US" sz="2400" dirty="0" smtClean="0">
                <a:latin typeface="Arial" charset="0"/>
                <a:cs typeface="Arial" charset="0"/>
              </a:rPr>
              <a:t>Bush Clover</a:t>
            </a:r>
          </a:p>
          <a:p>
            <a:pPr lvl="1"/>
            <a:r>
              <a:rPr lang="en-US" sz="2400" dirty="0" smtClean="0">
                <a:latin typeface="Arial" charset="0"/>
                <a:cs typeface="Arial" charset="0"/>
              </a:rPr>
              <a:t>American </a:t>
            </a:r>
            <a:r>
              <a:rPr lang="en-US" sz="2400" dirty="0" err="1" smtClean="0">
                <a:latin typeface="Arial" charset="0"/>
                <a:cs typeface="Arial" charset="0"/>
              </a:rPr>
              <a:t>Senna</a:t>
            </a:r>
            <a:endParaRPr lang="en-US" sz="2400" dirty="0" smtClean="0">
              <a:latin typeface="Arial" charset="0"/>
              <a:cs typeface="Arial" charset="0"/>
            </a:endParaRPr>
          </a:p>
          <a:p>
            <a:pPr lvl="1">
              <a:spcAft>
                <a:spcPts val="1200"/>
              </a:spcAft>
            </a:pPr>
            <a:endParaRPr lang="en-US" sz="2400" dirty="0" smtClean="0">
              <a:latin typeface="Arial" charset="0"/>
              <a:cs typeface="Arial" charset="0"/>
            </a:endParaRPr>
          </a:p>
          <a:p>
            <a:r>
              <a:rPr lang="en-US" sz="2800" b="1" dirty="0" smtClean="0">
                <a:latin typeface="Arial" charset="0"/>
                <a:cs typeface="Arial" charset="0"/>
              </a:rPr>
              <a:t>Dynamic Accumulators</a:t>
            </a:r>
          </a:p>
          <a:p>
            <a:pPr lvl="1"/>
            <a:r>
              <a:rPr lang="en-US" sz="2400" dirty="0" smtClean="0">
                <a:latin typeface="Arial" charset="0"/>
                <a:cs typeface="Arial" charset="0"/>
              </a:rPr>
              <a:t>Basswood</a:t>
            </a:r>
          </a:p>
          <a:p>
            <a:pPr lvl="1"/>
            <a:r>
              <a:rPr lang="en-US" sz="2400" dirty="0" smtClean="0">
                <a:latin typeface="Arial" charset="0"/>
                <a:cs typeface="Arial" charset="0"/>
              </a:rPr>
              <a:t>Comfrey</a:t>
            </a:r>
          </a:p>
          <a:p>
            <a:pPr lvl="1"/>
            <a:r>
              <a:rPr lang="en-US" sz="2400" dirty="0" smtClean="0">
                <a:latin typeface="Arial" charset="0"/>
                <a:cs typeface="Arial" charset="0"/>
              </a:rPr>
              <a:t>Nettle</a:t>
            </a:r>
          </a:p>
        </p:txBody>
      </p:sp>
      <p:sp>
        <p:nvSpPr>
          <p:cNvPr id="70660" name="Content Placeholder 5"/>
          <p:cNvSpPr>
            <a:spLocks noGrp="1"/>
          </p:cNvSpPr>
          <p:nvPr>
            <p:ph sz="quarter" idx="4"/>
          </p:nvPr>
        </p:nvSpPr>
        <p:spPr>
          <a:xfrm>
            <a:off x="4746625" y="1839912"/>
            <a:ext cx="4041775" cy="3951288"/>
          </a:xfrm>
        </p:spPr>
        <p:txBody>
          <a:bodyPr>
            <a:normAutofit/>
          </a:bodyPr>
          <a:lstStyle/>
          <a:p>
            <a:pPr lvl="1"/>
            <a:r>
              <a:rPr lang="en-US" sz="2200" dirty="0" smtClean="0">
                <a:latin typeface="Arial" charset="0"/>
                <a:cs typeface="Arial" charset="0"/>
              </a:rPr>
              <a:t>New Jersey Tea</a:t>
            </a:r>
          </a:p>
          <a:p>
            <a:pPr lvl="1"/>
            <a:r>
              <a:rPr lang="en-US" sz="2200" dirty="0" smtClean="0">
                <a:latin typeface="Arial" charset="0"/>
                <a:cs typeface="Arial" charset="0"/>
              </a:rPr>
              <a:t>Yellow Wild Indigo</a:t>
            </a:r>
          </a:p>
          <a:p>
            <a:pPr lvl="1"/>
            <a:r>
              <a:rPr lang="en-US" sz="2200" dirty="0" smtClean="0">
                <a:latin typeface="Arial" charset="0"/>
                <a:cs typeface="Arial" charset="0"/>
              </a:rPr>
              <a:t>Ground Nut</a:t>
            </a:r>
          </a:p>
          <a:p>
            <a:pPr lvl="1"/>
            <a:r>
              <a:rPr lang="en-US" sz="2200" dirty="0" err="1" smtClean="0">
                <a:latin typeface="Arial" charset="0"/>
                <a:cs typeface="Arial" charset="0"/>
              </a:rPr>
              <a:t>Chickling</a:t>
            </a:r>
            <a:r>
              <a:rPr lang="en-US" sz="2200" dirty="0" smtClean="0">
                <a:latin typeface="Arial" charset="0"/>
                <a:cs typeface="Arial" charset="0"/>
              </a:rPr>
              <a:t> Vetch</a:t>
            </a:r>
          </a:p>
          <a:p>
            <a:pPr lvl="1">
              <a:spcAft>
                <a:spcPts val="2400"/>
              </a:spcAft>
            </a:pPr>
            <a:r>
              <a:rPr lang="en-US" sz="2200" dirty="0" smtClean="0">
                <a:latin typeface="Arial" charset="0"/>
                <a:cs typeface="Arial" charset="0"/>
              </a:rPr>
              <a:t>Red Clover</a:t>
            </a:r>
          </a:p>
          <a:p>
            <a:pPr lvl="1">
              <a:spcAft>
                <a:spcPts val="1200"/>
              </a:spcAft>
              <a:buNone/>
            </a:pPr>
            <a:endParaRPr lang="en-US" sz="2200" dirty="0" smtClean="0">
              <a:latin typeface="Arial" charset="0"/>
              <a:cs typeface="Arial" charset="0"/>
            </a:endParaRPr>
          </a:p>
          <a:p>
            <a:pPr lvl="1"/>
            <a:r>
              <a:rPr lang="en-US" sz="2200" dirty="0" smtClean="0">
                <a:latin typeface="Arial" charset="0"/>
                <a:cs typeface="Arial" charset="0"/>
              </a:rPr>
              <a:t>Curly Dock</a:t>
            </a:r>
          </a:p>
          <a:p>
            <a:pPr lvl="1"/>
            <a:r>
              <a:rPr lang="en-US" sz="2200" dirty="0" smtClean="0">
                <a:latin typeface="Arial" charset="0"/>
                <a:cs typeface="Arial" charset="0"/>
              </a:rPr>
              <a:t>Chickweed</a:t>
            </a:r>
          </a:p>
          <a:p>
            <a:pPr lvl="1"/>
            <a:endParaRPr lang="en-US" sz="2400" dirty="0" smtClean="0">
              <a:latin typeface="Arial" charset="0"/>
              <a:cs typeface="Arial" charset="0"/>
            </a:endParaRPr>
          </a:p>
          <a:p>
            <a:pPr lvl="1"/>
            <a:endParaRPr lang="en-US"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4000" b="1" dirty="0" smtClean="0"/>
              <a:t>Creating Forest Gardens</a:t>
            </a:r>
            <a:br>
              <a:rPr lang="en-US" sz="4000" b="1" dirty="0" smtClean="0"/>
            </a:br>
            <a:r>
              <a:rPr lang="en-US" sz="3100" b="1" dirty="0" smtClean="0"/>
              <a:t>Garden Layout at </a:t>
            </a:r>
            <a:r>
              <a:rPr lang="en-US" sz="3100" b="1" dirty="0" err="1" smtClean="0"/>
              <a:t>Vajra</a:t>
            </a:r>
            <a:r>
              <a:rPr lang="en-US" sz="3100" b="1" dirty="0" smtClean="0"/>
              <a:t> Farm</a:t>
            </a:r>
            <a:endParaRPr lang="en-US" sz="3100" b="1" dirty="0"/>
          </a:p>
        </p:txBody>
      </p:sp>
      <p:pic>
        <p:nvPicPr>
          <p:cNvPr id="5" name="Picture 4" descr="SD Food Forest Layout Ed 2.jpg"/>
          <p:cNvPicPr>
            <a:picLocks noChangeAspect="1"/>
          </p:cNvPicPr>
          <p:nvPr/>
        </p:nvPicPr>
        <p:blipFill>
          <a:blip r:embed="rId2"/>
          <a:stretch>
            <a:fillRect/>
          </a:stretch>
        </p:blipFill>
        <p:spPr>
          <a:xfrm>
            <a:off x="381000" y="1295400"/>
            <a:ext cx="4828032" cy="4328160"/>
          </a:xfrm>
          <a:prstGeom prst="rect">
            <a:avLst/>
          </a:prstGeom>
        </p:spPr>
      </p:pic>
      <p:pic>
        <p:nvPicPr>
          <p:cNvPr id="4" name="Content Placeholder 3" descr="VF Food Forest View 1 Ed.jpg"/>
          <p:cNvPicPr>
            <a:picLocks noGrp="1" noChangeAspect="1"/>
          </p:cNvPicPr>
          <p:nvPr>
            <p:ph idx="1"/>
          </p:nvPr>
        </p:nvPicPr>
        <p:blipFill>
          <a:blip r:embed="rId3" cstate="print"/>
          <a:stretch>
            <a:fillRect/>
          </a:stretch>
        </p:blipFill>
        <p:spPr>
          <a:xfrm>
            <a:off x="4419600" y="1524000"/>
            <a:ext cx="4419600" cy="2987670"/>
          </a:xfrm>
        </p:spPr>
      </p:pic>
      <p:pic>
        <p:nvPicPr>
          <p:cNvPr id="6" name="Picture 5" descr="Mondala garden 4.jpg"/>
          <p:cNvPicPr>
            <a:picLocks noChangeAspect="1"/>
          </p:cNvPicPr>
          <p:nvPr/>
        </p:nvPicPr>
        <p:blipFill>
          <a:blip r:embed="rId4" cstate="print"/>
          <a:stretch>
            <a:fillRect/>
          </a:stretch>
        </p:blipFill>
        <p:spPr>
          <a:xfrm>
            <a:off x="3810000" y="4648200"/>
            <a:ext cx="2692400" cy="20193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304800" y="381000"/>
            <a:ext cx="4572000" cy="715963"/>
          </a:xfrm>
        </p:spPr>
        <p:txBody>
          <a:bodyPr/>
          <a:lstStyle/>
          <a:p>
            <a:r>
              <a:rPr lang="en-US" sz="3200" b="1" smtClean="0">
                <a:latin typeface="Arial" charset="0"/>
                <a:cs typeface="Arial" charset="0"/>
              </a:rPr>
              <a:t>Design for the Future</a:t>
            </a:r>
          </a:p>
        </p:txBody>
      </p:sp>
      <p:pic>
        <p:nvPicPr>
          <p:cNvPr id="78851" name="Picture 2" descr="Suntrap Food Forest.jpg"/>
          <p:cNvPicPr>
            <a:picLocks noChangeAspect="1"/>
          </p:cNvPicPr>
          <p:nvPr/>
        </p:nvPicPr>
        <p:blipFill>
          <a:blip r:embed="rId2"/>
          <a:srcRect/>
          <a:stretch>
            <a:fillRect/>
          </a:stretch>
        </p:blipFill>
        <p:spPr bwMode="auto">
          <a:xfrm>
            <a:off x="4953000" y="457200"/>
            <a:ext cx="3962400" cy="6000750"/>
          </a:xfrm>
          <a:prstGeom prst="rect">
            <a:avLst/>
          </a:prstGeom>
          <a:noFill/>
          <a:ln w="9525">
            <a:noFill/>
            <a:miter lim="800000"/>
            <a:headEnd/>
            <a:tailEnd/>
          </a:ln>
        </p:spPr>
      </p:pic>
      <p:sp>
        <p:nvSpPr>
          <p:cNvPr id="78852" name="TextBox 3"/>
          <p:cNvSpPr txBox="1">
            <a:spLocks noChangeArrowheads="1"/>
          </p:cNvSpPr>
          <p:nvPr/>
        </p:nvSpPr>
        <p:spPr bwMode="auto">
          <a:xfrm>
            <a:off x="1820863" y="3894138"/>
            <a:ext cx="2752725" cy="461962"/>
          </a:xfrm>
          <a:prstGeom prst="rect">
            <a:avLst/>
          </a:prstGeom>
          <a:noFill/>
          <a:ln w="9525">
            <a:noFill/>
            <a:miter lim="800000"/>
            <a:headEnd/>
            <a:tailEnd/>
          </a:ln>
        </p:spPr>
        <p:txBody>
          <a:bodyPr wrap="none">
            <a:spAutoFit/>
          </a:bodyPr>
          <a:lstStyle/>
          <a:p>
            <a:r>
              <a:rPr lang="en-US" sz="2400" b="1"/>
              <a:t>Access Corridors</a:t>
            </a:r>
          </a:p>
        </p:txBody>
      </p:sp>
      <p:sp>
        <p:nvSpPr>
          <p:cNvPr id="78853" name="TextBox 4"/>
          <p:cNvSpPr txBox="1">
            <a:spLocks noChangeArrowheads="1"/>
          </p:cNvSpPr>
          <p:nvPr/>
        </p:nvSpPr>
        <p:spPr bwMode="auto">
          <a:xfrm>
            <a:off x="1820863" y="2695575"/>
            <a:ext cx="2644775" cy="460375"/>
          </a:xfrm>
          <a:prstGeom prst="rect">
            <a:avLst/>
          </a:prstGeom>
          <a:noFill/>
          <a:ln w="9525">
            <a:noFill/>
            <a:miter lim="800000"/>
            <a:headEnd/>
            <a:tailEnd/>
          </a:ln>
        </p:spPr>
        <p:txBody>
          <a:bodyPr wrap="none">
            <a:spAutoFit/>
          </a:bodyPr>
          <a:lstStyle/>
          <a:p>
            <a:r>
              <a:rPr lang="en-US" sz="2400" b="1"/>
              <a:t>Suntrap Meadow</a:t>
            </a:r>
          </a:p>
        </p:txBody>
      </p:sp>
      <p:sp>
        <p:nvSpPr>
          <p:cNvPr id="78854" name="TextBox 5"/>
          <p:cNvSpPr txBox="1">
            <a:spLocks noChangeArrowheads="1"/>
          </p:cNvSpPr>
          <p:nvPr/>
        </p:nvSpPr>
        <p:spPr bwMode="auto">
          <a:xfrm>
            <a:off x="1820863" y="1476375"/>
            <a:ext cx="2738437" cy="460375"/>
          </a:xfrm>
          <a:prstGeom prst="rect">
            <a:avLst/>
          </a:prstGeom>
          <a:noFill/>
          <a:ln w="9525">
            <a:noFill/>
            <a:miter lim="800000"/>
            <a:headEnd/>
            <a:tailEnd/>
          </a:ln>
        </p:spPr>
        <p:txBody>
          <a:bodyPr wrap="none">
            <a:spAutoFit/>
          </a:bodyPr>
          <a:lstStyle/>
          <a:p>
            <a:r>
              <a:rPr lang="en-US" sz="2400" b="1"/>
              <a:t>Zone 5 Woodland</a:t>
            </a:r>
          </a:p>
        </p:txBody>
      </p:sp>
      <p:cxnSp>
        <p:nvCxnSpPr>
          <p:cNvPr id="8" name="Straight Arrow Connector 7"/>
          <p:cNvCxnSpPr/>
          <p:nvPr/>
        </p:nvCxnSpPr>
        <p:spPr>
          <a:xfrm>
            <a:off x="4648200" y="1752600"/>
            <a:ext cx="1143000" cy="533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95800" y="2971800"/>
            <a:ext cx="2133600" cy="838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72000" y="4191000"/>
            <a:ext cx="1219200" cy="838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8858" name="TextBox 12"/>
          <p:cNvSpPr txBox="1">
            <a:spLocks noChangeArrowheads="1"/>
          </p:cNvSpPr>
          <p:nvPr/>
        </p:nvSpPr>
        <p:spPr bwMode="auto">
          <a:xfrm>
            <a:off x="2446338" y="6272213"/>
            <a:ext cx="2190750" cy="307975"/>
          </a:xfrm>
          <a:prstGeom prst="rect">
            <a:avLst/>
          </a:prstGeom>
          <a:noFill/>
          <a:ln w="9525">
            <a:noFill/>
            <a:miter lim="800000"/>
            <a:headEnd/>
            <a:tailEnd/>
          </a:ln>
        </p:spPr>
        <p:txBody>
          <a:bodyPr wrap="none">
            <a:spAutoFit/>
          </a:bodyPr>
          <a:lstStyle/>
          <a:p>
            <a:r>
              <a:rPr lang="en-US" sz="1400"/>
              <a:t>Copyright Vajrafarm, LLC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4000" b="1" dirty="0" smtClean="0"/>
              <a:t>Earthworks: Creating Swales</a:t>
            </a:r>
            <a:br>
              <a:rPr lang="en-US" sz="4000" b="1" dirty="0" smtClean="0"/>
            </a:br>
            <a:r>
              <a:rPr lang="en-US" sz="3600" b="1" dirty="0" err="1" smtClean="0"/>
              <a:t>Hjersted</a:t>
            </a:r>
            <a:r>
              <a:rPr lang="en-US" sz="3600" b="1" dirty="0" smtClean="0"/>
              <a:t> Farm</a:t>
            </a:r>
            <a:endParaRPr lang="en-US" sz="3600" b="1" dirty="0"/>
          </a:p>
        </p:txBody>
      </p:sp>
      <p:pic>
        <p:nvPicPr>
          <p:cNvPr id="4" name="Content Placeholder 3" descr="Middle swale 3.jpg"/>
          <p:cNvPicPr>
            <a:picLocks noGrp="1" noChangeAspect="1"/>
          </p:cNvPicPr>
          <p:nvPr>
            <p:ph idx="1"/>
          </p:nvPr>
        </p:nvPicPr>
        <p:blipFill>
          <a:blip r:embed="rId2" cstate="print"/>
          <a:stretch>
            <a:fillRect/>
          </a:stretch>
        </p:blipFill>
        <p:spPr>
          <a:xfrm>
            <a:off x="4876801" y="4114800"/>
            <a:ext cx="3505200" cy="2628900"/>
          </a:xfrm>
        </p:spPr>
      </p:pic>
      <p:pic>
        <p:nvPicPr>
          <p:cNvPr id="5" name="Picture 4" descr="PDC Practicum IVb Ed.jpg"/>
          <p:cNvPicPr>
            <a:picLocks noChangeAspect="1"/>
          </p:cNvPicPr>
          <p:nvPr/>
        </p:nvPicPr>
        <p:blipFill>
          <a:blip r:embed="rId3" cstate="print"/>
          <a:stretch>
            <a:fillRect/>
          </a:stretch>
        </p:blipFill>
        <p:spPr>
          <a:xfrm>
            <a:off x="609600" y="1254097"/>
            <a:ext cx="3810000" cy="2777437"/>
          </a:xfrm>
          <a:prstGeom prst="rect">
            <a:avLst/>
          </a:prstGeom>
        </p:spPr>
      </p:pic>
      <p:pic>
        <p:nvPicPr>
          <p:cNvPr id="6" name="Picture 5" descr="PDC Practicum IVd.jpg"/>
          <p:cNvPicPr>
            <a:picLocks noChangeAspect="1"/>
          </p:cNvPicPr>
          <p:nvPr/>
        </p:nvPicPr>
        <p:blipFill>
          <a:blip r:embed="rId4" cstate="print"/>
          <a:stretch>
            <a:fillRect/>
          </a:stretch>
        </p:blipFill>
        <p:spPr>
          <a:xfrm>
            <a:off x="4876800" y="1219200"/>
            <a:ext cx="3810000" cy="2857500"/>
          </a:xfrm>
          <a:prstGeom prst="rect">
            <a:avLst/>
          </a:prstGeom>
        </p:spPr>
      </p:pic>
      <p:pic>
        <p:nvPicPr>
          <p:cNvPr id="7" name="Picture 6" descr="PDC Practicum IVe Ed.jpg"/>
          <p:cNvPicPr>
            <a:picLocks noChangeAspect="1"/>
          </p:cNvPicPr>
          <p:nvPr/>
        </p:nvPicPr>
        <p:blipFill>
          <a:blip r:embed="rId5" cstate="print"/>
          <a:stretch>
            <a:fillRect/>
          </a:stretch>
        </p:blipFill>
        <p:spPr>
          <a:xfrm>
            <a:off x="609600" y="4130980"/>
            <a:ext cx="3650752" cy="257462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4000" b="1" dirty="0" smtClean="0"/>
              <a:t>Food Forest Layout</a:t>
            </a:r>
            <a:br>
              <a:rPr lang="en-US" sz="4000" b="1" dirty="0" smtClean="0"/>
            </a:br>
            <a:r>
              <a:rPr lang="en-US" sz="3600" b="1" dirty="0" smtClean="0"/>
              <a:t>Design for </a:t>
            </a:r>
            <a:r>
              <a:rPr lang="en-US" sz="3600" b="1" dirty="0" err="1" smtClean="0"/>
              <a:t>Hjersted</a:t>
            </a:r>
            <a:r>
              <a:rPr lang="en-US" sz="3600" b="1" dirty="0" smtClean="0"/>
              <a:t> Farm</a:t>
            </a:r>
            <a:endParaRPr lang="en-US" sz="3600" b="1" dirty="0"/>
          </a:p>
        </p:txBody>
      </p:sp>
      <p:pic>
        <p:nvPicPr>
          <p:cNvPr id="4" name="Picture 3" descr="Fruit-Nut Tree Layout 3 Ed.jpg"/>
          <p:cNvPicPr>
            <a:picLocks noChangeAspect="1"/>
          </p:cNvPicPr>
          <p:nvPr/>
        </p:nvPicPr>
        <p:blipFill>
          <a:blip r:embed="rId2" cstate="print"/>
          <a:stretch>
            <a:fillRect/>
          </a:stretch>
        </p:blipFill>
        <p:spPr>
          <a:xfrm>
            <a:off x="838200" y="1371600"/>
            <a:ext cx="7620000" cy="516002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b="1" dirty="0" smtClean="0"/>
              <a:t>Outreach 2010</a:t>
            </a:r>
            <a:endParaRPr lang="en-US" sz="4000" b="1" dirty="0"/>
          </a:p>
        </p:txBody>
      </p:sp>
      <p:sp>
        <p:nvSpPr>
          <p:cNvPr id="3" name="Content Placeholder 2"/>
          <p:cNvSpPr>
            <a:spLocks noGrp="1"/>
          </p:cNvSpPr>
          <p:nvPr>
            <p:ph idx="1"/>
          </p:nvPr>
        </p:nvSpPr>
        <p:spPr>
          <a:xfrm>
            <a:off x="990600" y="1371600"/>
            <a:ext cx="7696200" cy="4876800"/>
          </a:xfrm>
        </p:spPr>
        <p:txBody>
          <a:bodyPr>
            <a:normAutofit fontScale="85000" lnSpcReduction="10000"/>
          </a:bodyPr>
          <a:lstStyle/>
          <a:p>
            <a:pPr>
              <a:spcAft>
                <a:spcPts val="600"/>
              </a:spcAft>
            </a:pPr>
            <a:r>
              <a:rPr lang="en-US" dirty="0" smtClean="0"/>
              <a:t>Spring </a:t>
            </a:r>
            <a:r>
              <a:rPr lang="en-US" dirty="0" err="1" smtClean="0"/>
              <a:t>permaculture</a:t>
            </a:r>
            <a:r>
              <a:rPr lang="en-US" dirty="0" smtClean="0"/>
              <a:t> certification course</a:t>
            </a:r>
          </a:p>
          <a:p>
            <a:pPr>
              <a:spcAft>
                <a:spcPts val="600"/>
              </a:spcAft>
            </a:pPr>
            <a:r>
              <a:rPr lang="en-US" dirty="0" err="1" smtClean="0"/>
              <a:t>Permaculture</a:t>
            </a:r>
            <a:r>
              <a:rPr lang="en-US" dirty="0" smtClean="0"/>
              <a:t> farm &amp; garden tour</a:t>
            </a:r>
          </a:p>
          <a:p>
            <a:pPr>
              <a:spcAft>
                <a:spcPts val="600"/>
              </a:spcAft>
            </a:pPr>
            <a:r>
              <a:rPr lang="en-US" dirty="0" err="1" smtClean="0"/>
              <a:t>Permaculture</a:t>
            </a:r>
            <a:r>
              <a:rPr lang="en-US" dirty="0" smtClean="0"/>
              <a:t> practicum sessions</a:t>
            </a:r>
          </a:p>
          <a:p>
            <a:pPr lvl="1">
              <a:spcAft>
                <a:spcPts val="600"/>
              </a:spcAft>
            </a:pPr>
            <a:r>
              <a:rPr lang="en-US" dirty="0" err="1" smtClean="0"/>
              <a:t>Almon</a:t>
            </a:r>
            <a:r>
              <a:rPr lang="en-US" dirty="0" smtClean="0"/>
              <a:t> Urban garden &amp; Chestnut Charlie’s Orchard</a:t>
            </a:r>
          </a:p>
          <a:p>
            <a:pPr lvl="1">
              <a:spcAft>
                <a:spcPts val="600"/>
              </a:spcAft>
            </a:pPr>
            <a:r>
              <a:rPr lang="en-US" dirty="0" err="1" smtClean="0"/>
              <a:t>Vajra</a:t>
            </a:r>
            <a:r>
              <a:rPr lang="en-US" dirty="0" smtClean="0"/>
              <a:t> Farm </a:t>
            </a:r>
            <a:r>
              <a:rPr lang="en-US" dirty="0" err="1" smtClean="0"/>
              <a:t>permaculture</a:t>
            </a:r>
            <a:r>
              <a:rPr lang="en-US" dirty="0" smtClean="0"/>
              <a:t> project</a:t>
            </a:r>
          </a:p>
          <a:p>
            <a:pPr lvl="1">
              <a:spcAft>
                <a:spcPts val="600"/>
              </a:spcAft>
            </a:pPr>
            <a:r>
              <a:rPr lang="en-US" dirty="0" err="1" smtClean="0"/>
              <a:t>Hjersted</a:t>
            </a:r>
            <a:r>
              <a:rPr lang="en-US" dirty="0" smtClean="0"/>
              <a:t> swale project, </a:t>
            </a:r>
            <a:r>
              <a:rPr lang="en-US" dirty="0" smtClean="0"/>
              <a:t>layout </a:t>
            </a:r>
            <a:r>
              <a:rPr lang="en-US" dirty="0" smtClean="0"/>
              <a:t>&amp; mulching</a:t>
            </a:r>
          </a:p>
          <a:p>
            <a:pPr>
              <a:spcAft>
                <a:spcPts val="600"/>
              </a:spcAft>
            </a:pPr>
            <a:r>
              <a:rPr lang="en-US" dirty="0" smtClean="0"/>
              <a:t>Fall </a:t>
            </a:r>
            <a:r>
              <a:rPr lang="en-US" dirty="0" err="1"/>
              <a:t>a</a:t>
            </a:r>
            <a:r>
              <a:rPr lang="en-US" dirty="0" err="1" smtClean="0"/>
              <a:t>groforestry</a:t>
            </a:r>
            <a:r>
              <a:rPr lang="en-US" dirty="0" smtClean="0"/>
              <a:t> </a:t>
            </a:r>
            <a:r>
              <a:rPr lang="en-US" dirty="0" smtClean="0"/>
              <a:t>workshop at Chestnut Charlie’s</a:t>
            </a:r>
            <a:endParaRPr lang="en-US" dirty="0" smtClean="0"/>
          </a:p>
          <a:p>
            <a:pPr>
              <a:spcAft>
                <a:spcPts val="600"/>
              </a:spcAft>
            </a:pPr>
            <a:r>
              <a:rPr lang="en-US" dirty="0" smtClean="0"/>
              <a:t>Fall </a:t>
            </a:r>
            <a:r>
              <a:rPr lang="en-US" dirty="0" err="1"/>
              <a:t>p</a:t>
            </a:r>
            <a:r>
              <a:rPr lang="en-US" dirty="0" err="1" smtClean="0"/>
              <a:t>ermaculture</a:t>
            </a:r>
            <a:r>
              <a:rPr lang="en-US" dirty="0" smtClean="0"/>
              <a:t> lecture series</a:t>
            </a:r>
          </a:p>
          <a:p>
            <a:r>
              <a:rPr lang="en-US" dirty="0" smtClean="0"/>
              <a:t>LJ World news story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3600" b="1" smtClean="0">
                <a:solidFill>
                  <a:srgbClr val="660066"/>
                </a:solidFill>
                <a:latin typeface="Arial" charset="0"/>
              </a:rPr>
              <a:t>Kaw Permaculture Collaborative </a:t>
            </a:r>
          </a:p>
        </p:txBody>
      </p:sp>
      <p:sp>
        <p:nvSpPr>
          <p:cNvPr id="62467" name="Rectangle 3"/>
          <p:cNvSpPr>
            <a:spLocks noGrp="1" noChangeArrowheads="1"/>
          </p:cNvSpPr>
          <p:nvPr>
            <p:ph type="body" idx="1"/>
          </p:nvPr>
        </p:nvSpPr>
        <p:spPr>
          <a:xfrm>
            <a:off x="914400" y="1600200"/>
            <a:ext cx="7848600" cy="4525963"/>
          </a:xfrm>
        </p:spPr>
        <p:txBody>
          <a:bodyPr/>
          <a:lstStyle/>
          <a:p>
            <a:pPr eaLnBrk="1" hangingPunct="1">
              <a:spcAft>
                <a:spcPts val="600"/>
              </a:spcAft>
            </a:pPr>
            <a:r>
              <a:rPr lang="en-US" sz="2800" dirty="0" smtClean="0">
                <a:latin typeface="Arial" charset="0"/>
              </a:rPr>
              <a:t>An association of local organic farms, community gardeners and urban gardeners.</a:t>
            </a:r>
          </a:p>
          <a:p>
            <a:pPr eaLnBrk="1" hangingPunct="1">
              <a:spcAft>
                <a:spcPts val="600"/>
              </a:spcAft>
            </a:pPr>
            <a:r>
              <a:rPr lang="en-US" sz="2800" dirty="0" smtClean="0">
                <a:latin typeface="Arial" charset="0"/>
              </a:rPr>
              <a:t>Individuals engaged in community education, information and resource networking.</a:t>
            </a:r>
          </a:p>
          <a:p>
            <a:pPr eaLnBrk="1" hangingPunct="1">
              <a:spcAft>
                <a:spcPts val="600"/>
              </a:spcAft>
            </a:pPr>
            <a:r>
              <a:rPr lang="en-US" sz="2800" dirty="0" smtClean="0">
                <a:latin typeface="Arial" charset="0"/>
              </a:rPr>
              <a:t>Individuals and groups supporting each other in design and implementation of </a:t>
            </a:r>
            <a:r>
              <a:rPr lang="en-US" sz="2800" dirty="0" err="1" smtClean="0">
                <a:latin typeface="Arial" charset="0"/>
              </a:rPr>
              <a:t>permaculture</a:t>
            </a:r>
            <a:r>
              <a:rPr lang="en-US" sz="2800" dirty="0" smtClean="0">
                <a:latin typeface="Arial" charset="0"/>
              </a:rPr>
              <a:t> activities and projects.</a:t>
            </a:r>
          </a:p>
          <a:p>
            <a:pPr eaLnBrk="1" hangingPunct="1">
              <a:spcAft>
                <a:spcPts val="600"/>
              </a:spcAft>
            </a:pPr>
            <a:r>
              <a:rPr lang="en-US" sz="2800" dirty="0" smtClean="0">
                <a:latin typeface="Arial" charset="0"/>
              </a:rPr>
              <a:t>Building local food systems for a sustainable future.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457200"/>
            <a:ext cx="7772400" cy="685800"/>
          </a:xfrm>
        </p:spPr>
        <p:txBody>
          <a:bodyPr>
            <a:normAutofit fontScale="90000"/>
          </a:bodyPr>
          <a:lstStyle/>
          <a:p>
            <a:pPr eaLnBrk="1" hangingPunct="1"/>
            <a:r>
              <a:rPr lang="en-US" sz="4000" b="1" smtClean="0">
                <a:solidFill>
                  <a:srgbClr val="660066"/>
                </a:solidFill>
                <a:latin typeface="Arial" charset="0"/>
              </a:rPr>
              <a:t>What is Permaculture?</a:t>
            </a:r>
          </a:p>
        </p:txBody>
      </p:sp>
      <p:sp>
        <p:nvSpPr>
          <p:cNvPr id="3075" name="Rectangle 3"/>
          <p:cNvSpPr>
            <a:spLocks noGrp="1" noChangeArrowheads="1"/>
          </p:cNvSpPr>
          <p:nvPr>
            <p:ph type="body" idx="1"/>
          </p:nvPr>
        </p:nvSpPr>
        <p:spPr>
          <a:xfrm>
            <a:off x="762000" y="1371600"/>
            <a:ext cx="7772400" cy="5105400"/>
          </a:xfrm>
        </p:spPr>
        <p:txBody>
          <a:bodyPr rtlCol="0">
            <a:normAutofit fontScale="92500"/>
          </a:bodyPr>
          <a:lstStyle/>
          <a:p>
            <a:pPr eaLnBrk="1" fontAlgn="auto" hangingPunct="1">
              <a:spcAft>
                <a:spcPts val="0"/>
              </a:spcAft>
              <a:buFont typeface="Arial" pitchFamily="34" charset="0"/>
              <a:buChar char="•"/>
              <a:defRPr/>
            </a:pPr>
            <a:r>
              <a:rPr lang="en-US" sz="2400" b="1" dirty="0" smtClean="0">
                <a:latin typeface="Arial" charset="0"/>
              </a:rPr>
              <a:t>A New Paradigm of Agriculture</a:t>
            </a:r>
          </a:p>
          <a:p>
            <a:pPr lvl="1" eaLnBrk="1" fontAlgn="auto" hangingPunct="1">
              <a:spcAft>
                <a:spcPts val="0"/>
              </a:spcAft>
              <a:buFont typeface="Arial" pitchFamily="34" charset="0"/>
              <a:buChar char="–"/>
              <a:defRPr/>
            </a:pPr>
            <a:r>
              <a:rPr lang="en-US" sz="2000" b="1" dirty="0" smtClean="0">
                <a:latin typeface="Arial" charset="0"/>
              </a:rPr>
              <a:t>A </a:t>
            </a:r>
            <a:r>
              <a:rPr lang="en-US" sz="2000" b="1" dirty="0" err="1" smtClean="0">
                <a:latin typeface="Arial" charset="0"/>
              </a:rPr>
              <a:t>biognostic</a:t>
            </a:r>
            <a:r>
              <a:rPr lang="en-US" sz="2000" b="1" dirty="0" smtClean="0">
                <a:latin typeface="Arial" charset="0"/>
              </a:rPr>
              <a:t> epistemology</a:t>
            </a:r>
          </a:p>
          <a:p>
            <a:pPr lvl="1" eaLnBrk="1" fontAlgn="auto" hangingPunct="1">
              <a:spcAft>
                <a:spcPts val="0"/>
              </a:spcAft>
              <a:buFont typeface="Arial" pitchFamily="34" charset="0"/>
              <a:buChar char="–"/>
              <a:defRPr/>
            </a:pPr>
            <a:r>
              <a:rPr lang="en-US" sz="2000" b="1" dirty="0" smtClean="0">
                <a:latin typeface="Arial" charset="0"/>
              </a:rPr>
              <a:t>Sustainability ethics</a:t>
            </a:r>
          </a:p>
          <a:p>
            <a:pPr lvl="1" eaLnBrk="1" fontAlgn="auto" hangingPunct="1">
              <a:spcAft>
                <a:spcPct val="50000"/>
              </a:spcAft>
              <a:buFont typeface="Arial" pitchFamily="34" charset="0"/>
              <a:buChar char="–"/>
              <a:defRPr/>
            </a:pPr>
            <a:r>
              <a:rPr lang="en-US" sz="2000" b="1" dirty="0" smtClean="0">
                <a:latin typeface="Arial" charset="0"/>
              </a:rPr>
              <a:t>Ecological mimicry (</a:t>
            </a:r>
            <a:r>
              <a:rPr lang="en-US" sz="2000" b="1" dirty="0" err="1" smtClean="0">
                <a:latin typeface="Arial" charset="0"/>
              </a:rPr>
              <a:t>Biomimicry</a:t>
            </a:r>
            <a:r>
              <a:rPr lang="en-US" sz="2000" b="1" dirty="0" smtClean="0">
                <a:latin typeface="Arial" charset="0"/>
              </a:rPr>
              <a:t>)</a:t>
            </a:r>
          </a:p>
          <a:p>
            <a:pPr eaLnBrk="1" fontAlgn="auto" hangingPunct="1">
              <a:spcAft>
                <a:spcPct val="50000"/>
              </a:spcAft>
              <a:buFont typeface="Arial" pitchFamily="34" charset="0"/>
              <a:buChar char="•"/>
              <a:defRPr/>
            </a:pPr>
            <a:r>
              <a:rPr lang="en-US" sz="2400" b="1" dirty="0" smtClean="0">
                <a:latin typeface="Arial" charset="0"/>
                <a:cs typeface="Times New Roman" pitchFamily="18" charset="0"/>
              </a:rPr>
              <a:t>A Design Science that uses natural systems as the model for creating productive systems with resilience, diversity and stability of natural ecosystems”</a:t>
            </a:r>
            <a:r>
              <a:rPr lang="en-US" sz="2400" b="1" dirty="0" smtClean="0">
                <a:latin typeface="Arial" charset="0"/>
              </a:rPr>
              <a:t> </a:t>
            </a:r>
          </a:p>
          <a:p>
            <a:pPr eaLnBrk="1" fontAlgn="auto" hangingPunct="1">
              <a:spcAft>
                <a:spcPct val="50000"/>
              </a:spcAft>
              <a:buFont typeface="Arial" pitchFamily="34" charset="0"/>
              <a:buChar char="•"/>
              <a:defRPr/>
            </a:pPr>
            <a:r>
              <a:rPr lang="en-US" sz="2400" b="1" dirty="0" smtClean="0">
                <a:latin typeface="Arial" charset="0"/>
              </a:rPr>
              <a:t>A Revolution Disguised as “Organic Agriculture”</a:t>
            </a:r>
          </a:p>
          <a:p>
            <a:pPr indent="-4763" eaLnBrk="1" fontAlgn="auto" hangingPunct="1">
              <a:spcAft>
                <a:spcPts val="0"/>
              </a:spcAft>
              <a:buFont typeface="Arial" charset="0"/>
              <a:buNone/>
              <a:defRPr/>
            </a:pPr>
            <a:r>
              <a:rPr lang="en-US" sz="2400" b="1" i="1" dirty="0"/>
              <a:t>“Consciously designed landscapes which mimic the patterns and relationships found in nature, while yielding an abundance of food, fiber and energy for provision of local needs</a:t>
            </a:r>
            <a:r>
              <a:rPr lang="en-US" sz="2400" b="1" i="1" dirty="0" smtClean="0"/>
              <a:t>.”          (</a:t>
            </a:r>
            <a:r>
              <a:rPr lang="en-US" sz="2400" b="1" i="1" dirty="0"/>
              <a:t>D. </a:t>
            </a:r>
            <a:r>
              <a:rPr lang="en-US" sz="2400" b="1" i="1" dirty="0" smtClean="0"/>
              <a:t>Holmgren)</a:t>
            </a:r>
            <a:endParaRPr lang="en-US" sz="2400" b="1" dirty="0">
              <a:cs typeface="Arial" pitchFamily="34" charset="0"/>
            </a:endParaRPr>
          </a:p>
          <a:p>
            <a:pPr eaLnBrk="1" fontAlgn="auto" hangingPunct="1">
              <a:spcAft>
                <a:spcPct val="50000"/>
              </a:spcAft>
              <a:buFont typeface="Arial" pitchFamily="34" charset="0"/>
              <a:buChar char="•"/>
              <a:defRPr/>
            </a:pPr>
            <a:endParaRPr lang="en-US" sz="2400" b="1" dirty="0" smtClean="0">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304800"/>
            <a:ext cx="8229600" cy="1143000"/>
          </a:xfrm>
        </p:spPr>
        <p:txBody>
          <a:bodyPr>
            <a:normAutofit fontScale="90000"/>
          </a:bodyPr>
          <a:lstStyle/>
          <a:p>
            <a:pPr eaLnBrk="1" hangingPunct="1"/>
            <a:r>
              <a:rPr lang="en-US" sz="4000" b="1" dirty="0" err="1" smtClean="0">
                <a:solidFill>
                  <a:srgbClr val="660066"/>
                </a:solidFill>
                <a:latin typeface="Arial" charset="0"/>
              </a:rPr>
              <a:t>Permaculture</a:t>
            </a:r>
            <a:r>
              <a:rPr lang="en-US" sz="4000" b="1" dirty="0" smtClean="0">
                <a:solidFill>
                  <a:srgbClr val="660066"/>
                </a:solidFill>
                <a:latin typeface="Arial" charset="0"/>
              </a:rPr>
              <a:t/>
            </a:r>
            <a:br>
              <a:rPr lang="en-US" sz="4000" b="1" dirty="0" smtClean="0">
                <a:solidFill>
                  <a:srgbClr val="660066"/>
                </a:solidFill>
                <a:latin typeface="Arial" charset="0"/>
              </a:rPr>
            </a:br>
            <a:r>
              <a:rPr lang="en-US" sz="3600" b="1" dirty="0" smtClean="0">
                <a:solidFill>
                  <a:srgbClr val="660066"/>
                </a:solidFill>
                <a:latin typeface="Arial" charset="0"/>
              </a:rPr>
              <a:t>(Bill </a:t>
            </a:r>
            <a:r>
              <a:rPr lang="en-US" sz="3600" b="1" dirty="0" err="1" smtClean="0">
                <a:solidFill>
                  <a:srgbClr val="660066"/>
                </a:solidFill>
                <a:latin typeface="Arial" charset="0"/>
              </a:rPr>
              <a:t>Mollison</a:t>
            </a:r>
            <a:r>
              <a:rPr lang="en-US" sz="3600" b="1" dirty="0" smtClean="0">
                <a:solidFill>
                  <a:srgbClr val="660066"/>
                </a:solidFill>
                <a:latin typeface="Arial" charset="0"/>
              </a:rPr>
              <a:t>)</a:t>
            </a:r>
          </a:p>
        </p:txBody>
      </p:sp>
      <p:sp>
        <p:nvSpPr>
          <p:cNvPr id="5123" name="Rectangle 3"/>
          <p:cNvSpPr>
            <a:spLocks noGrp="1" noChangeArrowheads="1"/>
          </p:cNvSpPr>
          <p:nvPr>
            <p:ph type="body" idx="1"/>
          </p:nvPr>
        </p:nvSpPr>
        <p:spPr>
          <a:xfrm>
            <a:off x="4267200" y="1905000"/>
            <a:ext cx="4572000" cy="3657600"/>
          </a:xfrm>
        </p:spPr>
        <p:txBody>
          <a:bodyPr>
            <a:normAutofit/>
          </a:bodyPr>
          <a:lstStyle/>
          <a:p>
            <a:pPr eaLnBrk="1" hangingPunct="1">
              <a:lnSpc>
                <a:spcPct val="90000"/>
              </a:lnSpc>
            </a:pPr>
            <a:r>
              <a:rPr lang="en-US" sz="2400" dirty="0" smtClean="0">
                <a:latin typeface="Arial" charset="0"/>
              </a:rPr>
              <a:t>Design system for creating sustainable human environments</a:t>
            </a:r>
          </a:p>
          <a:p>
            <a:pPr eaLnBrk="1" hangingPunct="1">
              <a:lnSpc>
                <a:spcPct val="90000"/>
              </a:lnSpc>
            </a:pPr>
            <a:r>
              <a:rPr lang="en-US" sz="2400" dirty="0" smtClean="0">
                <a:latin typeface="Arial" charset="0"/>
              </a:rPr>
              <a:t>System of ecologically sustainable agriculture</a:t>
            </a:r>
          </a:p>
          <a:p>
            <a:pPr eaLnBrk="1" hangingPunct="1">
              <a:lnSpc>
                <a:spcPct val="90000"/>
              </a:lnSpc>
            </a:pPr>
            <a:r>
              <a:rPr lang="en-US" sz="2400" b="1" dirty="0" smtClean="0">
                <a:solidFill>
                  <a:srgbClr val="006600"/>
                </a:solidFill>
                <a:latin typeface="Arial" charset="0"/>
              </a:rPr>
              <a:t>Perma</a:t>
            </a:r>
            <a:r>
              <a:rPr lang="en-US" sz="2400" dirty="0" smtClean="0">
                <a:latin typeface="Arial" charset="0"/>
              </a:rPr>
              <a:t>nently sustainable agri</a:t>
            </a:r>
            <a:r>
              <a:rPr lang="en-US" sz="2400" b="1" dirty="0" smtClean="0">
                <a:solidFill>
                  <a:srgbClr val="006600"/>
                </a:solidFill>
                <a:latin typeface="Arial" charset="0"/>
              </a:rPr>
              <a:t>culture  </a:t>
            </a:r>
          </a:p>
          <a:p>
            <a:pPr eaLnBrk="1" hangingPunct="1">
              <a:lnSpc>
                <a:spcPct val="90000"/>
              </a:lnSpc>
              <a:buNone/>
            </a:pPr>
            <a:r>
              <a:rPr lang="en-US" sz="2400" b="1" dirty="0">
                <a:solidFill>
                  <a:srgbClr val="006600"/>
                </a:solidFill>
                <a:latin typeface="Arial" charset="0"/>
              </a:rPr>
              <a:t>	</a:t>
            </a:r>
            <a:r>
              <a:rPr lang="en-US" sz="2400" b="1" dirty="0" smtClean="0">
                <a:solidFill>
                  <a:srgbClr val="006600"/>
                </a:solidFill>
                <a:latin typeface="Arial" charset="0"/>
              </a:rPr>
              <a:t>= sustainable agriculture base and land use ethic</a:t>
            </a:r>
          </a:p>
        </p:txBody>
      </p:sp>
      <p:pic>
        <p:nvPicPr>
          <p:cNvPr id="4" name="Picture 2" descr="mollison1"/>
          <p:cNvPicPr>
            <a:picLocks noChangeAspect="1" noChangeArrowheads="1"/>
          </p:cNvPicPr>
          <p:nvPr/>
        </p:nvPicPr>
        <p:blipFill>
          <a:blip r:embed="rId2"/>
          <a:srcRect/>
          <a:stretch>
            <a:fillRect/>
          </a:stretch>
        </p:blipFill>
        <p:spPr bwMode="auto">
          <a:xfrm>
            <a:off x="685800" y="1600200"/>
            <a:ext cx="3401340" cy="3962400"/>
          </a:xfrm>
          <a:prstGeom prst="rect">
            <a:avLst/>
          </a:prstGeom>
          <a:noFill/>
          <a:ln w="9525">
            <a:noFill/>
            <a:miter lim="800000"/>
            <a:headEnd/>
            <a:tailEnd/>
          </a:ln>
        </p:spPr>
      </p:pic>
      <p:sp>
        <p:nvSpPr>
          <p:cNvPr id="7" name="Text Box 3"/>
          <p:cNvSpPr txBox="1">
            <a:spLocks noChangeArrowheads="1"/>
          </p:cNvSpPr>
          <p:nvPr/>
        </p:nvSpPr>
        <p:spPr bwMode="auto">
          <a:xfrm>
            <a:off x="0" y="5715000"/>
            <a:ext cx="4648200" cy="923330"/>
          </a:xfrm>
          <a:prstGeom prst="rect">
            <a:avLst/>
          </a:prstGeom>
          <a:noFill/>
          <a:ln w="9525">
            <a:noFill/>
            <a:miter lim="800000"/>
            <a:headEnd/>
            <a:tailEnd/>
          </a:ln>
        </p:spPr>
        <p:txBody>
          <a:bodyPr wrap="square">
            <a:spAutoFit/>
          </a:bodyPr>
          <a:lstStyle/>
          <a:p>
            <a:pPr algn="ctr">
              <a:spcBef>
                <a:spcPct val="50000"/>
              </a:spcBef>
            </a:pPr>
            <a:r>
              <a:rPr lang="en-US" dirty="0"/>
              <a:t>“The systems by which we live today are simply, </a:t>
            </a:r>
            <a:br>
              <a:rPr lang="en-US" dirty="0"/>
            </a:br>
            <a:r>
              <a:rPr lang="en-US" dirty="0"/>
              <a:t>non-sustainable.”</a:t>
            </a:r>
            <a:br>
              <a:rPr lang="en-US" dirty="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639762"/>
          </a:xfrm>
        </p:spPr>
        <p:txBody>
          <a:bodyPr>
            <a:normAutofit fontScale="90000"/>
          </a:bodyPr>
          <a:lstStyle/>
          <a:p>
            <a:pPr eaLnBrk="1" hangingPunct="1"/>
            <a:r>
              <a:rPr lang="en-US" sz="4000" b="1" smtClean="0">
                <a:solidFill>
                  <a:srgbClr val="660066"/>
                </a:solidFill>
                <a:latin typeface="Arial" charset="0"/>
                <a:cs typeface="Arial" charset="0"/>
              </a:rPr>
              <a:t>An Evolving Culture</a:t>
            </a:r>
          </a:p>
        </p:txBody>
      </p:sp>
      <p:sp>
        <p:nvSpPr>
          <p:cNvPr id="9219" name="Content Placeholder 2"/>
          <p:cNvSpPr>
            <a:spLocks noGrp="1"/>
          </p:cNvSpPr>
          <p:nvPr>
            <p:ph idx="1"/>
          </p:nvPr>
        </p:nvSpPr>
        <p:spPr>
          <a:xfrm>
            <a:off x="152400" y="914400"/>
            <a:ext cx="8686800" cy="1371600"/>
          </a:xfrm>
        </p:spPr>
        <p:txBody>
          <a:bodyPr/>
          <a:lstStyle/>
          <a:p>
            <a:pPr indent="-4763" algn="ctr" eaLnBrk="1" hangingPunct="1">
              <a:buFontTx/>
              <a:buNone/>
            </a:pPr>
            <a:r>
              <a:rPr lang="en-US" sz="1800" smtClean="0">
                <a:latin typeface="Arial" charset="0"/>
                <a:cs typeface="Arial" charset="0"/>
              </a:rPr>
              <a:t>Starting with ethics and principles focused in the critical domain of land and nature stewardship, permaculture is evolving by progressive application of principles to the integration of all seven domains necessary to sustain humanity through energy descent. -  David Holmgren</a:t>
            </a:r>
          </a:p>
        </p:txBody>
      </p:sp>
      <p:pic>
        <p:nvPicPr>
          <p:cNvPr id="9220" name="Picture 2" descr="permaculture-flower.gif"/>
          <p:cNvPicPr>
            <a:picLocks noChangeAspect="1" noChangeArrowheads="1"/>
          </p:cNvPicPr>
          <p:nvPr/>
        </p:nvPicPr>
        <p:blipFill>
          <a:blip r:embed="rId2"/>
          <a:srcRect/>
          <a:stretch>
            <a:fillRect/>
          </a:stretch>
        </p:blipFill>
        <p:spPr bwMode="auto">
          <a:xfrm>
            <a:off x="2438400" y="2286000"/>
            <a:ext cx="4695825" cy="43624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KPC – SARE Project Goals</a:t>
            </a:r>
            <a:endParaRPr lang="en-US" dirty="0"/>
          </a:p>
        </p:txBody>
      </p:sp>
      <p:sp>
        <p:nvSpPr>
          <p:cNvPr id="3" name="Content Placeholder 2"/>
          <p:cNvSpPr>
            <a:spLocks noGrp="1"/>
          </p:cNvSpPr>
          <p:nvPr>
            <p:ph idx="1"/>
          </p:nvPr>
        </p:nvSpPr>
        <p:spPr/>
        <p:txBody>
          <a:bodyPr>
            <a:normAutofit fontScale="92500" lnSpcReduction="20000"/>
          </a:bodyPr>
          <a:lstStyle/>
          <a:p>
            <a:pPr>
              <a:spcAft>
                <a:spcPts val="600"/>
              </a:spcAft>
            </a:pPr>
            <a:r>
              <a:rPr lang="en-US" dirty="0" smtClean="0"/>
              <a:t>Establish 3 Demonstrations sites for training farm interns and </a:t>
            </a:r>
            <a:r>
              <a:rPr lang="en-US" dirty="0" err="1" smtClean="0"/>
              <a:t>permaculture</a:t>
            </a:r>
            <a:r>
              <a:rPr lang="en-US" dirty="0" smtClean="0"/>
              <a:t> students</a:t>
            </a:r>
          </a:p>
          <a:p>
            <a:pPr lvl="1">
              <a:spcAft>
                <a:spcPts val="600"/>
              </a:spcAft>
            </a:pPr>
            <a:r>
              <a:rPr lang="en-US" dirty="0" smtClean="0"/>
              <a:t>Early, mid &amp; late succession forest </a:t>
            </a:r>
            <a:r>
              <a:rPr lang="en-US" dirty="0" err="1" smtClean="0"/>
              <a:t>polyculture</a:t>
            </a:r>
            <a:r>
              <a:rPr lang="en-US" dirty="0" smtClean="0"/>
              <a:t> gardens</a:t>
            </a:r>
          </a:p>
          <a:p>
            <a:pPr>
              <a:spcAft>
                <a:spcPts val="600"/>
              </a:spcAft>
            </a:pPr>
            <a:r>
              <a:rPr lang="en-US" dirty="0" smtClean="0"/>
              <a:t>Support on-going education in </a:t>
            </a:r>
            <a:r>
              <a:rPr lang="en-US" dirty="0" err="1" smtClean="0"/>
              <a:t>permaculture</a:t>
            </a:r>
            <a:r>
              <a:rPr lang="en-US" dirty="0" smtClean="0"/>
              <a:t> ethics, design and practice</a:t>
            </a:r>
          </a:p>
          <a:p>
            <a:pPr>
              <a:spcAft>
                <a:spcPts val="600"/>
              </a:spcAft>
            </a:pPr>
            <a:r>
              <a:rPr lang="en-US" dirty="0" smtClean="0"/>
              <a:t>Demonstrate </a:t>
            </a:r>
            <a:r>
              <a:rPr lang="en-US" dirty="0" err="1" smtClean="0"/>
              <a:t>permaculture</a:t>
            </a:r>
            <a:r>
              <a:rPr lang="en-US" dirty="0" smtClean="0"/>
              <a:t> food production by creating sustainable soils and biologically diverse crop systems using organic no-till &amp; integrated vegetable, fruit and nut tree </a:t>
            </a:r>
            <a:r>
              <a:rPr lang="en-US" dirty="0" err="1" smtClean="0"/>
              <a:t>polyculture</a:t>
            </a:r>
            <a:r>
              <a:rPr lang="en-US" dirty="0" smtClean="0"/>
              <a:t> </a:t>
            </a:r>
            <a:r>
              <a:rPr lang="en-US" dirty="0" smtClean="0"/>
              <a:t>crop systems </a:t>
            </a: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06562"/>
          </a:xfrm>
        </p:spPr>
        <p:txBody>
          <a:bodyPr>
            <a:normAutofit/>
          </a:bodyPr>
          <a:lstStyle/>
          <a:p>
            <a:pPr>
              <a:spcAft>
                <a:spcPts val="600"/>
              </a:spcAft>
            </a:pPr>
            <a:r>
              <a:rPr lang="en-US" sz="4000" b="1" dirty="0" err="1" smtClean="0"/>
              <a:t>Vajra</a:t>
            </a:r>
            <a:r>
              <a:rPr lang="en-US" sz="4000" b="1" dirty="0" smtClean="0"/>
              <a:t> Farm</a:t>
            </a:r>
            <a:r>
              <a:rPr lang="en-US" dirty="0" smtClean="0"/>
              <a:t/>
            </a:r>
            <a:br>
              <a:rPr lang="en-US" dirty="0" smtClean="0"/>
            </a:br>
            <a:r>
              <a:rPr lang="en-US" sz="1100" dirty="0" smtClean="0"/>
              <a:t/>
            </a:r>
            <a:br>
              <a:rPr lang="en-US" sz="1100" dirty="0" smtClean="0"/>
            </a:br>
            <a:r>
              <a:rPr lang="en-US" sz="3200" dirty="0" smtClean="0"/>
              <a:t>Steve Moring</a:t>
            </a:r>
            <a:endParaRPr lang="en-US" sz="3200" dirty="0"/>
          </a:p>
        </p:txBody>
      </p:sp>
      <p:pic>
        <p:nvPicPr>
          <p:cNvPr id="4" name="Content Placeholder 3" descr="VF Spring 08 1 ed.jpg"/>
          <p:cNvPicPr>
            <a:picLocks noGrp="1" noChangeAspect="1"/>
          </p:cNvPicPr>
          <p:nvPr>
            <p:ph idx="1"/>
          </p:nvPr>
        </p:nvPicPr>
        <p:blipFill>
          <a:blip r:embed="rId2"/>
          <a:stretch>
            <a:fillRect/>
          </a:stretch>
        </p:blipFill>
        <p:spPr>
          <a:xfrm>
            <a:off x="381000" y="1828800"/>
            <a:ext cx="4223860" cy="2819400"/>
          </a:xfrm>
        </p:spPr>
      </p:pic>
      <p:pic>
        <p:nvPicPr>
          <p:cNvPr id="5" name="Picture 4" descr="Rosette Garden.jpg"/>
          <p:cNvPicPr>
            <a:picLocks noChangeAspect="1"/>
          </p:cNvPicPr>
          <p:nvPr/>
        </p:nvPicPr>
        <p:blipFill>
          <a:blip r:embed="rId3"/>
          <a:stretch>
            <a:fillRect/>
          </a:stretch>
        </p:blipFill>
        <p:spPr>
          <a:xfrm>
            <a:off x="4800600" y="3810000"/>
            <a:ext cx="4174354" cy="2819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77813" y="361950"/>
            <a:ext cx="3219450" cy="781050"/>
          </a:xfrm>
          <a:prstGeom prst="rect">
            <a:avLst/>
          </a:prstGeom>
          <a:noFill/>
          <a:ln w="9525">
            <a:noFill/>
            <a:miter lim="800000"/>
            <a:headEnd/>
            <a:tailEnd/>
          </a:ln>
        </p:spPr>
        <p:txBody>
          <a:bodyPr anchor="ctr"/>
          <a:lstStyle/>
          <a:p>
            <a:pPr algn="ctr">
              <a:defRPr/>
            </a:pPr>
            <a:r>
              <a:rPr lang="en-US" sz="3600" b="1" kern="0" dirty="0">
                <a:solidFill>
                  <a:schemeClr val="tx2"/>
                </a:solidFill>
                <a:ea typeface="+mj-ea"/>
                <a:cs typeface="+mj-cs"/>
              </a:rPr>
              <a:t>Farm Layout</a:t>
            </a:r>
          </a:p>
        </p:txBody>
      </p:sp>
      <p:pic>
        <p:nvPicPr>
          <p:cNvPr id="12292" name="Picture 4" descr="C:\Documents and Settings\Professor Moring\My Documents\VajraFarm\Permaculture at VF\Farm Layout.jpg"/>
          <p:cNvPicPr>
            <a:picLocks noChangeAspect="1" noChangeArrowheads="1"/>
          </p:cNvPicPr>
          <p:nvPr/>
        </p:nvPicPr>
        <p:blipFill>
          <a:blip r:embed="rId2"/>
          <a:srcRect/>
          <a:stretch>
            <a:fillRect/>
          </a:stretch>
        </p:blipFill>
        <p:spPr bwMode="auto">
          <a:xfrm>
            <a:off x="3438525" y="265113"/>
            <a:ext cx="4195763" cy="6303962"/>
          </a:xfrm>
          <a:prstGeom prst="rect">
            <a:avLst/>
          </a:prstGeom>
          <a:noFill/>
          <a:ln w="9525">
            <a:noFill/>
            <a:miter lim="800000"/>
            <a:headEnd/>
            <a:tailEnd/>
          </a:ln>
        </p:spPr>
      </p:pic>
      <p:sp>
        <p:nvSpPr>
          <p:cNvPr id="12293" name="Text Box 5"/>
          <p:cNvSpPr txBox="1">
            <a:spLocks noChangeArrowheads="1"/>
          </p:cNvSpPr>
          <p:nvPr/>
        </p:nvSpPr>
        <p:spPr bwMode="auto">
          <a:xfrm>
            <a:off x="1168400" y="3103563"/>
            <a:ext cx="1722438" cy="366712"/>
          </a:xfrm>
          <a:prstGeom prst="rect">
            <a:avLst/>
          </a:prstGeom>
          <a:noFill/>
          <a:ln w="9525">
            <a:noFill/>
            <a:miter lim="800000"/>
            <a:headEnd/>
            <a:tailEnd/>
          </a:ln>
        </p:spPr>
        <p:txBody>
          <a:bodyPr>
            <a:spAutoFit/>
          </a:bodyPr>
          <a:lstStyle/>
          <a:p>
            <a:r>
              <a:rPr lang="en-US"/>
              <a:t>Farm House</a:t>
            </a:r>
          </a:p>
        </p:txBody>
      </p:sp>
      <p:sp>
        <p:nvSpPr>
          <p:cNvPr id="12294" name="Text Box 6"/>
          <p:cNvSpPr txBox="1">
            <a:spLocks noChangeArrowheads="1"/>
          </p:cNvSpPr>
          <p:nvPr/>
        </p:nvSpPr>
        <p:spPr bwMode="auto">
          <a:xfrm>
            <a:off x="1274763" y="5314950"/>
            <a:ext cx="1339850" cy="366713"/>
          </a:xfrm>
          <a:prstGeom prst="rect">
            <a:avLst/>
          </a:prstGeom>
          <a:noFill/>
          <a:ln w="9525">
            <a:noFill/>
            <a:miter lim="800000"/>
            <a:headEnd/>
            <a:tailEnd/>
          </a:ln>
        </p:spPr>
        <p:txBody>
          <a:bodyPr>
            <a:spAutoFit/>
          </a:bodyPr>
          <a:lstStyle/>
          <a:p>
            <a:r>
              <a:rPr lang="en-US"/>
              <a:t>Vineyard</a:t>
            </a:r>
          </a:p>
        </p:txBody>
      </p:sp>
      <p:sp>
        <p:nvSpPr>
          <p:cNvPr id="12295" name="Text Box 7"/>
          <p:cNvSpPr txBox="1">
            <a:spLocks noChangeArrowheads="1"/>
          </p:cNvSpPr>
          <p:nvPr/>
        </p:nvSpPr>
        <p:spPr bwMode="auto">
          <a:xfrm>
            <a:off x="1233488" y="3995738"/>
            <a:ext cx="1423987" cy="641350"/>
          </a:xfrm>
          <a:prstGeom prst="rect">
            <a:avLst/>
          </a:prstGeom>
          <a:noFill/>
          <a:ln w="9525">
            <a:noFill/>
            <a:miter lim="800000"/>
            <a:headEnd/>
            <a:tailEnd/>
          </a:ln>
        </p:spPr>
        <p:txBody>
          <a:bodyPr>
            <a:spAutoFit/>
          </a:bodyPr>
          <a:lstStyle/>
          <a:p>
            <a:r>
              <a:rPr lang="en-US"/>
              <a:t>Vegetable Garden</a:t>
            </a:r>
          </a:p>
        </p:txBody>
      </p:sp>
      <p:sp>
        <p:nvSpPr>
          <p:cNvPr id="12296" name="Text Box 8"/>
          <p:cNvSpPr txBox="1">
            <a:spLocks noChangeArrowheads="1"/>
          </p:cNvSpPr>
          <p:nvPr/>
        </p:nvSpPr>
        <p:spPr bwMode="auto">
          <a:xfrm>
            <a:off x="7462838" y="5272088"/>
            <a:ext cx="1276350" cy="641350"/>
          </a:xfrm>
          <a:prstGeom prst="rect">
            <a:avLst/>
          </a:prstGeom>
          <a:noFill/>
          <a:ln w="9525">
            <a:noFill/>
            <a:miter lim="800000"/>
            <a:headEnd/>
            <a:tailEnd/>
          </a:ln>
        </p:spPr>
        <p:txBody>
          <a:bodyPr>
            <a:spAutoFit/>
          </a:bodyPr>
          <a:lstStyle/>
          <a:p>
            <a:r>
              <a:rPr lang="en-US"/>
              <a:t>Healing Garden</a:t>
            </a:r>
          </a:p>
        </p:txBody>
      </p:sp>
      <p:sp>
        <p:nvSpPr>
          <p:cNvPr id="12297" name="Text Box 9"/>
          <p:cNvSpPr txBox="1">
            <a:spLocks noChangeArrowheads="1"/>
          </p:cNvSpPr>
          <p:nvPr/>
        </p:nvSpPr>
        <p:spPr bwMode="auto">
          <a:xfrm>
            <a:off x="7380288" y="1998663"/>
            <a:ext cx="1763712" cy="646331"/>
          </a:xfrm>
          <a:prstGeom prst="rect">
            <a:avLst/>
          </a:prstGeom>
          <a:noFill/>
          <a:ln w="9525">
            <a:noFill/>
            <a:miter lim="800000"/>
            <a:headEnd/>
            <a:tailEnd/>
          </a:ln>
        </p:spPr>
        <p:txBody>
          <a:bodyPr wrap="square">
            <a:spAutoFit/>
          </a:bodyPr>
          <a:lstStyle/>
          <a:p>
            <a:r>
              <a:rPr lang="en-US" dirty="0" err="1" smtClean="0"/>
              <a:t>Mandala</a:t>
            </a:r>
            <a:r>
              <a:rPr lang="en-US" dirty="0" smtClean="0"/>
              <a:t> &amp; Suntrap Gardens</a:t>
            </a:r>
            <a:endParaRPr lang="en-US" dirty="0"/>
          </a:p>
        </p:txBody>
      </p:sp>
      <p:sp>
        <p:nvSpPr>
          <p:cNvPr id="12298" name="Text Box 10"/>
          <p:cNvSpPr txBox="1">
            <a:spLocks noChangeArrowheads="1"/>
          </p:cNvSpPr>
          <p:nvPr/>
        </p:nvSpPr>
        <p:spPr bwMode="auto">
          <a:xfrm>
            <a:off x="7421563" y="893763"/>
            <a:ext cx="1423987" cy="366712"/>
          </a:xfrm>
          <a:prstGeom prst="rect">
            <a:avLst/>
          </a:prstGeom>
          <a:noFill/>
          <a:ln w="9525">
            <a:noFill/>
            <a:miter lim="800000"/>
            <a:headEnd/>
            <a:tailEnd/>
          </a:ln>
        </p:spPr>
        <p:txBody>
          <a:bodyPr>
            <a:spAutoFit/>
          </a:bodyPr>
          <a:lstStyle/>
          <a:p>
            <a:r>
              <a:rPr lang="en-US"/>
              <a:t>Food Forest</a:t>
            </a:r>
          </a:p>
        </p:txBody>
      </p:sp>
      <p:sp>
        <p:nvSpPr>
          <p:cNvPr id="12299" name="Line 11"/>
          <p:cNvSpPr>
            <a:spLocks noChangeShapeType="1"/>
          </p:cNvSpPr>
          <p:nvPr/>
        </p:nvSpPr>
        <p:spPr bwMode="auto">
          <a:xfrm>
            <a:off x="2573338" y="4316413"/>
            <a:ext cx="1254125" cy="296862"/>
          </a:xfrm>
          <a:prstGeom prst="line">
            <a:avLst/>
          </a:prstGeom>
          <a:noFill/>
          <a:ln w="9525">
            <a:solidFill>
              <a:schemeClr val="tx1"/>
            </a:solidFill>
            <a:round/>
            <a:headEnd/>
            <a:tailEnd type="triangle" w="med" len="med"/>
          </a:ln>
        </p:spPr>
        <p:txBody>
          <a:bodyPr>
            <a:spAutoFit/>
          </a:bodyPr>
          <a:lstStyle/>
          <a:p>
            <a:endParaRPr lang="en-US"/>
          </a:p>
        </p:txBody>
      </p:sp>
      <p:sp>
        <p:nvSpPr>
          <p:cNvPr id="12300" name="Line 12"/>
          <p:cNvSpPr>
            <a:spLocks noChangeShapeType="1"/>
          </p:cNvSpPr>
          <p:nvPr/>
        </p:nvSpPr>
        <p:spPr bwMode="auto">
          <a:xfrm>
            <a:off x="2636838" y="5486400"/>
            <a:ext cx="1190625" cy="20638"/>
          </a:xfrm>
          <a:prstGeom prst="line">
            <a:avLst/>
          </a:prstGeom>
          <a:noFill/>
          <a:ln w="9525">
            <a:noFill/>
            <a:round/>
            <a:headEnd/>
            <a:tailEnd type="triangle" w="med" len="med"/>
          </a:ln>
        </p:spPr>
        <p:txBody>
          <a:bodyPr>
            <a:spAutoFit/>
          </a:bodyPr>
          <a:lstStyle/>
          <a:p>
            <a:endParaRPr lang="en-US"/>
          </a:p>
        </p:txBody>
      </p:sp>
      <p:sp>
        <p:nvSpPr>
          <p:cNvPr id="12301" name="Line 13"/>
          <p:cNvSpPr>
            <a:spLocks noChangeShapeType="1"/>
          </p:cNvSpPr>
          <p:nvPr/>
        </p:nvSpPr>
        <p:spPr bwMode="auto">
          <a:xfrm>
            <a:off x="2870200" y="3338513"/>
            <a:ext cx="511175" cy="0"/>
          </a:xfrm>
          <a:prstGeom prst="line">
            <a:avLst/>
          </a:prstGeom>
          <a:noFill/>
          <a:ln w="9525">
            <a:solidFill>
              <a:schemeClr val="tx1"/>
            </a:solidFill>
            <a:round/>
            <a:headEnd/>
            <a:tailEnd type="triangle" w="med" len="med"/>
          </a:ln>
        </p:spPr>
        <p:txBody>
          <a:bodyPr>
            <a:spAutoFit/>
          </a:bodyPr>
          <a:lstStyle/>
          <a:p>
            <a:endParaRPr lang="en-US"/>
          </a:p>
        </p:txBody>
      </p:sp>
      <p:sp>
        <p:nvSpPr>
          <p:cNvPr id="12302" name="Line 14"/>
          <p:cNvSpPr>
            <a:spLocks noChangeShapeType="1"/>
          </p:cNvSpPr>
          <p:nvPr/>
        </p:nvSpPr>
        <p:spPr bwMode="auto">
          <a:xfrm>
            <a:off x="2466975" y="5526088"/>
            <a:ext cx="1254125" cy="1587"/>
          </a:xfrm>
          <a:prstGeom prst="line">
            <a:avLst/>
          </a:prstGeom>
          <a:noFill/>
          <a:ln w="9525">
            <a:solidFill>
              <a:schemeClr val="tx1"/>
            </a:solidFill>
            <a:round/>
            <a:headEnd/>
            <a:tailEnd type="triangle" w="med" len="med"/>
          </a:ln>
        </p:spPr>
        <p:txBody>
          <a:bodyPr>
            <a:spAutoFit/>
          </a:bodyPr>
          <a:lstStyle/>
          <a:p>
            <a:endParaRPr lang="en-US"/>
          </a:p>
        </p:txBody>
      </p:sp>
      <p:sp>
        <p:nvSpPr>
          <p:cNvPr id="12303" name="Line 15"/>
          <p:cNvSpPr>
            <a:spLocks noChangeShapeType="1"/>
          </p:cNvSpPr>
          <p:nvPr/>
        </p:nvSpPr>
        <p:spPr bwMode="auto">
          <a:xfrm flipH="1">
            <a:off x="5973763" y="5529263"/>
            <a:ext cx="1382712" cy="212725"/>
          </a:xfrm>
          <a:prstGeom prst="line">
            <a:avLst/>
          </a:prstGeom>
          <a:noFill/>
          <a:ln w="9525">
            <a:solidFill>
              <a:schemeClr val="tx1"/>
            </a:solidFill>
            <a:round/>
            <a:headEnd/>
            <a:tailEnd type="triangle" w="med" len="med"/>
          </a:ln>
        </p:spPr>
        <p:txBody>
          <a:bodyPr>
            <a:spAutoFit/>
          </a:bodyPr>
          <a:lstStyle/>
          <a:p>
            <a:endParaRPr lang="en-US"/>
          </a:p>
        </p:txBody>
      </p:sp>
      <p:sp>
        <p:nvSpPr>
          <p:cNvPr id="12304" name="Line 16"/>
          <p:cNvSpPr>
            <a:spLocks noChangeShapeType="1"/>
          </p:cNvSpPr>
          <p:nvPr/>
        </p:nvSpPr>
        <p:spPr bwMode="auto">
          <a:xfrm flipH="1">
            <a:off x="6232525" y="2336800"/>
            <a:ext cx="1127125" cy="1588"/>
          </a:xfrm>
          <a:prstGeom prst="line">
            <a:avLst/>
          </a:prstGeom>
          <a:noFill/>
          <a:ln w="9525">
            <a:solidFill>
              <a:schemeClr val="tx1"/>
            </a:solidFill>
            <a:round/>
            <a:headEnd/>
            <a:tailEnd type="triangle" w="med" len="med"/>
          </a:ln>
        </p:spPr>
        <p:txBody>
          <a:bodyPr>
            <a:spAutoFit/>
          </a:bodyPr>
          <a:lstStyle/>
          <a:p>
            <a:endParaRPr lang="en-US"/>
          </a:p>
        </p:txBody>
      </p:sp>
      <p:pic>
        <p:nvPicPr>
          <p:cNvPr id="12305" name="Picture 3" descr="VajraFarmLogoSmall"/>
          <p:cNvPicPr>
            <a:picLocks noChangeAspect="1" noChangeArrowheads="1"/>
          </p:cNvPicPr>
          <p:nvPr/>
        </p:nvPicPr>
        <p:blipFill>
          <a:blip r:embed="rId3"/>
          <a:srcRect/>
          <a:stretch>
            <a:fillRect/>
          </a:stretch>
        </p:blipFill>
        <p:spPr bwMode="auto">
          <a:xfrm>
            <a:off x="381000" y="5867400"/>
            <a:ext cx="1673225" cy="717550"/>
          </a:xfrm>
          <a:prstGeom prst="rect">
            <a:avLst/>
          </a:prstGeom>
          <a:noFill/>
          <a:ln w="9525">
            <a:noFill/>
            <a:miter lim="800000"/>
            <a:headEnd/>
            <a:tailEnd/>
          </a:ln>
        </p:spPr>
      </p:pic>
      <p:sp>
        <p:nvSpPr>
          <p:cNvPr id="19" name="Freeform 18"/>
          <p:cNvSpPr/>
          <p:nvPr/>
        </p:nvSpPr>
        <p:spPr>
          <a:xfrm>
            <a:off x="3513138" y="2495550"/>
            <a:ext cx="2047875" cy="2519363"/>
          </a:xfrm>
          <a:custGeom>
            <a:avLst/>
            <a:gdLst>
              <a:gd name="connsiteX0" fmla="*/ 273539 w 2047631"/>
              <a:gd name="connsiteY0" fmla="*/ 2463800 h 2520461"/>
              <a:gd name="connsiteX1" fmla="*/ 144585 w 2047631"/>
              <a:gd name="connsiteY1" fmla="*/ 2159000 h 2520461"/>
              <a:gd name="connsiteX2" fmla="*/ 15631 w 2047631"/>
              <a:gd name="connsiteY2" fmla="*/ 1268046 h 2520461"/>
              <a:gd name="connsiteX3" fmla="*/ 50800 w 2047631"/>
              <a:gd name="connsiteY3" fmla="*/ 459153 h 2520461"/>
              <a:gd name="connsiteX4" fmla="*/ 296985 w 2047631"/>
              <a:gd name="connsiteY4" fmla="*/ 60569 h 2520461"/>
              <a:gd name="connsiteX5" fmla="*/ 894862 w 2047631"/>
              <a:gd name="connsiteY5" fmla="*/ 95738 h 2520461"/>
              <a:gd name="connsiteX6" fmla="*/ 1668585 w 2047631"/>
              <a:gd name="connsiteY6" fmla="*/ 318476 h 2520461"/>
              <a:gd name="connsiteX7" fmla="*/ 2020277 w 2047631"/>
              <a:gd name="connsiteY7" fmla="*/ 916353 h 2520461"/>
              <a:gd name="connsiteX8" fmla="*/ 1832708 w 2047631"/>
              <a:gd name="connsiteY8" fmla="*/ 1537676 h 2520461"/>
              <a:gd name="connsiteX9" fmla="*/ 1633416 w 2047631"/>
              <a:gd name="connsiteY9" fmla="*/ 1983153 h 2520461"/>
              <a:gd name="connsiteX10" fmla="*/ 1762370 w 2047631"/>
              <a:gd name="connsiteY10" fmla="*/ 2194169 h 2520461"/>
              <a:gd name="connsiteX11" fmla="*/ 1774093 w 2047631"/>
              <a:gd name="connsiteY11" fmla="*/ 2428630 h 2520461"/>
              <a:gd name="connsiteX12" fmla="*/ 1105877 w 2047631"/>
              <a:gd name="connsiteY12" fmla="*/ 2498969 h 2520461"/>
              <a:gd name="connsiteX13" fmla="*/ 402493 w 2047631"/>
              <a:gd name="connsiteY13" fmla="*/ 2498969 h 2520461"/>
              <a:gd name="connsiteX14" fmla="*/ 273539 w 2047631"/>
              <a:gd name="connsiteY14" fmla="*/ 2463800 h 252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7631" h="2520461">
                <a:moveTo>
                  <a:pt x="273539" y="2463800"/>
                </a:moveTo>
                <a:cubicBezTo>
                  <a:pt x="230554" y="2407139"/>
                  <a:pt x="187570" y="2358292"/>
                  <a:pt x="144585" y="2159000"/>
                </a:cubicBezTo>
                <a:cubicBezTo>
                  <a:pt x="101600" y="1959708"/>
                  <a:pt x="31262" y="1551354"/>
                  <a:pt x="15631" y="1268046"/>
                </a:cubicBezTo>
                <a:cubicBezTo>
                  <a:pt x="0" y="984738"/>
                  <a:pt x="3908" y="660399"/>
                  <a:pt x="50800" y="459153"/>
                </a:cubicBezTo>
                <a:cubicBezTo>
                  <a:pt x="97692" y="257907"/>
                  <a:pt x="156308" y="121138"/>
                  <a:pt x="296985" y="60569"/>
                </a:cubicBezTo>
                <a:cubicBezTo>
                  <a:pt x="437662" y="0"/>
                  <a:pt x="666262" y="52754"/>
                  <a:pt x="894862" y="95738"/>
                </a:cubicBezTo>
                <a:cubicBezTo>
                  <a:pt x="1123462" y="138722"/>
                  <a:pt x="1481016" y="181707"/>
                  <a:pt x="1668585" y="318476"/>
                </a:cubicBezTo>
                <a:cubicBezTo>
                  <a:pt x="1856154" y="455245"/>
                  <a:pt x="1992923" y="713153"/>
                  <a:pt x="2020277" y="916353"/>
                </a:cubicBezTo>
                <a:cubicBezTo>
                  <a:pt x="2047631" y="1119553"/>
                  <a:pt x="1897185" y="1359876"/>
                  <a:pt x="1832708" y="1537676"/>
                </a:cubicBezTo>
                <a:cubicBezTo>
                  <a:pt x="1768231" y="1715476"/>
                  <a:pt x="1645139" y="1873738"/>
                  <a:pt x="1633416" y="1983153"/>
                </a:cubicBezTo>
                <a:cubicBezTo>
                  <a:pt x="1621693" y="2092568"/>
                  <a:pt x="1738924" y="2119923"/>
                  <a:pt x="1762370" y="2194169"/>
                </a:cubicBezTo>
                <a:cubicBezTo>
                  <a:pt x="1785816" y="2268415"/>
                  <a:pt x="1883508" y="2377830"/>
                  <a:pt x="1774093" y="2428630"/>
                </a:cubicBezTo>
                <a:cubicBezTo>
                  <a:pt x="1664678" y="2479430"/>
                  <a:pt x="1334477" y="2487246"/>
                  <a:pt x="1105877" y="2498969"/>
                </a:cubicBezTo>
                <a:cubicBezTo>
                  <a:pt x="877277" y="2510692"/>
                  <a:pt x="539262" y="2508738"/>
                  <a:pt x="402493" y="2498969"/>
                </a:cubicBezTo>
                <a:cubicBezTo>
                  <a:pt x="265724" y="2489200"/>
                  <a:pt x="316524" y="2520461"/>
                  <a:pt x="273539" y="2463800"/>
                </a:cubicBezTo>
                <a:close/>
              </a:path>
            </a:pathLst>
          </a:custGeom>
          <a:no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Freeform 19"/>
          <p:cNvSpPr/>
          <p:nvPr/>
        </p:nvSpPr>
        <p:spPr>
          <a:xfrm>
            <a:off x="2855913" y="-15875"/>
            <a:ext cx="4233862" cy="6450013"/>
          </a:xfrm>
          <a:custGeom>
            <a:avLst/>
            <a:gdLst>
              <a:gd name="connsiteX0" fmla="*/ 437662 w 4233985"/>
              <a:gd name="connsiteY0" fmla="*/ 1328615 h 6449645"/>
              <a:gd name="connsiteX1" fmla="*/ 531446 w 4233985"/>
              <a:gd name="connsiteY1" fmla="*/ 613507 h 6449645"/>
              <a:gd name="connsiteX2" fmla="*/ 695569 w 4233985"/>
              <a:gd name="connsiteY2" fmla="*/ 308707 h 6449645"/>
              <a:gd name="connsiteX3" fmla="*/ 1187939 w 4233985"/>
              <a:gd name="connsiteY3" fmla="*/ 250092 h 6449645"/>
              <a:gd name="connsiteX4" fmla="*/ 3790462 w 4233985"/>
              <a:gd name="connsiteY4" fmla="*/ 250092 h 6449645"/>
              <a:gd name="connsiteX5" fmla="*/ 3849077 w 4233985"/>
              <a:gd name="connsiteY5" fmla="*/ 1750645 h 6449645"/>
              <a:gd name="connsiteX6" fmla="*/ 3520831 w 4233985"/>
              <a:gd name="connsiteY6" fmla="*/ 2770553 h 6449645"/>
              <a:gd name="connsiteX7" fmla="*/ 3450492 w 4233985"/>
              <a:gd name="connsiteY7" fmla="*/ 3028461 h 6449645"/>
              <a:gd name="connsiteX8" fmla="*/ 3509108 w 4233985"/>
              <a:gd name="connsiteY8" fmla="*/ 3391876 h 6449645"/>
              <a:gd name="connsiteX9" fmla="*/ 3696677 w 4233985"/>
              <a:gd name="connsiteY9" fmla="*/ 4024922 h 6449645"/>
              <a:gd name="connsiteX10" fmla="*/ 3684954 w 4233985"/>
              <a:gd name="connsiteY10" fmla="*/ 4786922 h 6449645"/>
              <a:gd name="connsiteX11" fmla="*/ 3520831 w 4233985"/>
              <a:gd name="connsiteY11" fmla="*/ 5443415 h 6449645"/>
              <a:gd name="connsiteX12" fmla="*/ 3438769 w 4233985"/>
              <a:gd name="connsiteY12" fmla="*/ 6088184 h 6449645"/>
              <a:gd name="connsiteX13" fmla="*/ 3251200 w 4233985"/>
              <a:gd name="connsiteY13" fmla="*/ 6369538 h 6449645"/>
              <a:gd name="connsiteX14" fmla="*/ 2629877 w 4233985"/>
              <a:gd name="connsiteY14" fmla="*/ 6416430 h 6449645"/>
              <a:gd name="connsiteX15" fmla="*/ 1938215 w 4233985"/>
              <a:gd name="connsiteY15" fmla="*/ 6170245 h 6449645"/>
              <a:gd name="connsiteX16" fmla="*/ 1023815 w 4233985"/>
              <a:gd name="connsiteY16" fmla="*/ 6041292 h 6449645"/>
              <a:gd name="connsiteX17" fmla="*/ 672123 w 4233985"/>
              <a:gd name="connsiteY17" fmla="*/ 5935784 h 6449645"/>
              <a:gd name="connsiteX18" fmla="*/ 484554 w 4233985"/>
              <a:gd name="connsiteY18" fmla="*/ 5572368 h 6449645"/>
              <a:gd name="connsiteX19" fmla="*/ 425939 w 4233985"/>
              <a:gd name="connsiteY19" fmla="*/ 4775199 h 6449645"/>
              <a:gd name="connsiteX20" fmla="*/ 74246 w 4233985"/>
              <a:gd name="connsiteY20" fmla="*/ 4083538 h 6449645"/>
              <a:gd name="connsiteX21" fmla="*/ 39077 w 4233985"/>
              <a:gd name="connsiteY21" fmla="*/ 2700215 h 6449645"/>
              <a:gd name="connsiteX22" fmla="*/ 308708 w 4233985"/>
              <a:gd name="connsiteY22" fmla="*/ 1844430 h 6449645"/>
              <a:gd name="connsiteX23" fmla="*/ 437662 w 4233985"/>
              <a:gd name="connsiteY23" fmla="*/ 1328615 h 644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33985" h="6449645">
                <a:moveTo>
                  <a:pt x="437662" y="1328615"/>
                </a:moveTo>
                <a:cubicBezTo>
                  <a:pt x="474785" y="1123461"/>
                  <a:pt x="488462" y="783491"/>
                  <a:pt x="531446" y="613507"/>
                </a:cubicBezTo>
                <a:cubicBezTo>
                  <a:pt x="574430" y="443523"/>
                  <a:pt x="586154" y="369276"/>
                  <a:pt x="695569" y="308707"/>
                </a:cubicBezTo>
                <a:cubicBezTo>
                  <a:pt x="804984" y="248138"/>
                  <a:pt x="672124" y="259861"/>
                  <a:pt x="1187939" y="250092"/>
                </a:cubicBezTo>
                <a:cubicBezTo>
                  <a:pt x="1703754" y="240323"/>
                  <a:pt x="3346939" y="0"/>
                  <a:pt x="3790462" y="250092"/>
                </a:cubicBezTo>
                <a:cubicBezTo>
                  <a:pt x="4233985" y="500184"/>
                  <a:pt x="3894016" y="1330568"/>
                  <a:pt x="3849077" y="1750645"/>
                </a:cubicBezTo>
                <a:cubicBezTo>
                  <a:pt x="3804139" y="2170722"/>
                  <a:pt x="3587262" y="2557584"/>
                  <a:pt x="3520831" y="2770553"/>
                </a:cubicBezTo>
                <a:cubicBezTo>
                  <a:pt x="3454400" y="2983522"/>
                  <a:pt x="3452446" y="2924907"/>
                  <a:pt x="3450492" y="3028461"/>
                </a:cubicBezTo>
                <a:cubicBezTo>
                  <a:pt x="3448538" y="3132015"/>
                  <a:pt x="3468077" y="3225799"/>
                  <a:pt x="3509108" y="3391876"/>
                </a:cubicBezTo>
                <a:cubicBezTo>
                  <a:pt x="3550139" y="3557953"/>
                  <a:pt x="3667369" y="3792414"/>
                  <a:pt x="3696677" y="4024922"/>
                </a:cubicBezTo>
                <a:cubicBezTo>
                  <a:pt x="3725985" y="4257430"/>
                  <a:pt x="3714262" y="4550507"/>
                  <a:pt x="3684954" y="4786922"/>
                </a:cubicBezTo>
                <a:cubicBezTo>
                  <a:pt x="3655646" y="5023337"/>
                  <a:pt x="3561862" y="5226538"/>
                  <a:pt x="3520831" y="5443415"/>
                </a:cubicBezTo>
                <a:cubicBezTo>
                  <a:pt x="3479800" y="5660292"/>
                  <a:pt x="3483708" y="5933830"/>
                  <a:pt x="3438769" y="6088184"/>
                </a:cubicBezTo>
                <a:cubicBezTo>
                  <a:pt x="3393831" y="6242538"/>
                  <a:pt x="3386015" y="6314830"/>
                  <a:pt x="3251200" y="6369538"/>
                </a:cubicBezTo>
                <a:cubicBezTo>
                  <a:pt x="3116385" y="6424246"/>
                  <a:pt x="2848708" y="6449645"/>
                  <a:pt x="2629877" y="6416430"/>
                </a:cubicBezTo>
                <a:cubicBezTo>
                  <a:pt x="2411046" y="6383215"/>
                  <a:pt x="2205892" y="6232768"/>
                  <a:pt x="1938215" y="6170245"/>
                </a:cubicBezTo>
                <a:cubicBezTo>
                  <a:pt x="1670538" y="6107722"/>
                  <a:pt x="1234830" y="6080369"/>
                  <a:pt x="1023815" y="6041292"/>
                </a:cubicBezTo>
                <a:cubicBezTo>
                  <a:pt x="812800" y="6002215"/>
                  <a:pt x="762000" y="6013938"/>
                  <a:pt x="672123" y="5935784"/>
                </a:cubicBezTo>
                <a:cubicBezTo>
                  <a:pt x="582246" y="5857630"/>
                  <a:pt x="525585" y="5765799"/>
                  <a:pt x="484554" y="5572368"/>
                </a:cubicBezTo>
                <a:cubicBezTo>
                  <a:pt x="443523" y="5378937"/>
                  <a:pt x="494324" y="5023337"/>
                  <a:pt x="425939" y="4775199"/>
                </a:cubicBezTo>
                <a:cubicBezTo>
                  <a:pt x="357554" y="4527061"/>
                  <a:pt x="138723" y="4429369"/>
                  <a:pt x="74246" y="4083538"/>
                </a:cubicBezTo>
                <a:cubicBezTo>
                  <a:pt x="9769" y="3737707"/>
                  <a:pt x="0" y="3073400"/>
                  <a:pt x="39077" y="2700215"/>
                </a:cubicBezTo>
                <a:cubicBezTo>
                  <a:pt x="78154" y="2327030"/>
                  <a:pt x="242277" y="2078892"/>
                  <a:pt x="308708" y="1844430"/>
                </a:cubicBezTo>
                <a:cubicBezTo>
                  <a:pt x="375139" y="1609968"/>
                  <a:pt x="400539" y="1533769"/>
                  <a:pt x="437662" y="1328615"/>
                </a:cubicBezTo>
                <a:close/>
              </a:path>
            </a:pathLst>
          </a:cu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08" name="TextBox 20"/>
          <p:cNvSpPr txBox="1">
            <a:spLocks noChangeArrowheads="1"/>
          </p:cNvSpPr>
          <p:nvPr/>
        </p:nvSpPr>
        <p:spPr bwMode="auto">
          <a:xfrm rot="1374101">
            <a:off x="4826000" y="2601913"/>
            <a:ext cx="663575" cy="276225"/>
          </a:xfrm>
          <a:prstGeom prst="rect">
            <a:avLst/>
          </a:prstGeom>
          <a:noFill/>
          <a:ln w="9525">
            <a:noFill/>
            <a:miter lim="800000"/>
            <a:headEnd/>
            <a:tailEnd/>
          </a:ln>
        </p:spPr>
        <p:txBody>
          <a:bodyPr wrap="none">
            <a:spAutoFit/>
          </a:bodyPr>
          <a:lstStyle/>
          <a:p>
            <a:r>
              <a:rPr lang="en-US" sz="1200" b="1"/>
              <a:t>zone 1</a:t>
            </a:r>
          </a:p>
        </p:txBody>
      </p:sp>
      <p:sp>
        <p:nvSpPr>
          <p:cNvPr id="12309" name="TextBox 21"/>
          <p:cNvSpPr txBox="1">
            <a:spLocks noChangeArrowheads="1"/>
          </p:cNvSpPr>
          <p:nvPr/>
        </p:nvSpPr>
        <p:spPr bwMode="auto">
          <a:xfrm rot="4174862">
            <a:off x="6130132" y="3161506"/>
            <a:ext cx="762000" cy="277813"/>
          </a:xfrm>
          <a:prstGeom prst="rect">
            <a:avLst/>
          </a:prstGeom>
          <a:noFill/>
          <a:ln w="9525">
            <a:noFill/>
            <a:miter lim="800000"/>
            <a:headEnd/>
            <a:tailEnd/>
          </a:ln>
        </p:spPr>
        <p:txBody>
          <a:bodyPr>
            <a:spAutoFit/>
          </a:bodyPr>
          <a:lstStyle/>
          <a:p>
            <a:r>
              <a:rPr lang="en-US" sz="1200" b="1"/>
              <a:t>zone 2</a:t>
            </a:r>
          </a:p>
        </p:txBody>
      </p:sp>
      <p:cxnSp>
        <p:nvCxnSpPr>
          <p:cNvPr id="23" name="Straight Arrow Connector 22"/>
          <p:cNvCxnSpPr/>
          <p:nvPr/>
        </p:nvCxnSpPr>
        <p:spPr>
          <a:xfrm rot="10800000">
            <a:off x="6934200" y="609600"/>
            <a:ext cx="457200" cy="381000"/>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flipV="1">
            <a:off x="6858000" y="1219200"/>
            <a:ext cx="533400" cy="76200"/>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12" name="TextBox 25"/>
          <p:cNvSpPr txBox="1">
            <a:spLocks noChangeArrowheads="1"/>
          </p:cNvSpPr>
          <p:nvPr/>
        </p:nvSpPr>
        <p:spPr bwMode="auto">
          <a:xfrm>
            <a:off x="1066800" y="1676400"/>
            <a:ext cx="1646238" cy="369888"/>
          </a:xfrm>
          <a:prstGeom prst="rect">
            <a:avLst/>
          </a:prstGeom>
          <a:noFill/>
          <a:ln w="9525">
            <a:noFill/>
            <a:miter lim="800000"/>
            <a:headEnd/>
            <a:tailEnd/>
          </a:ln>
        </p:spPr>
        <p:txBody>
          <a:bodyPr wrap="none">
            <a:spAutoFit/>
          </a:bodyPr>
          <a:lstStyle/>
          <a:p>
            <a:r>
              <a:rPr lang="en-US"/>
              <a:t>Berry Trellises</a:t>
            </a:r>
          </a:p>
        </p:txBody>
      </p:sp>
      <p:cxnSp>
        <p:nvCxnSpPr>
          <p:cNvPr id="28" name="Straight Arrow Connector 27"/>
          <p:cNvCxnSpPr/>
          <p:nvPr/>
        </p:nvCxnSpPr>
        <p:spPr>
          <a:xfrm>
            <a:off x="2743200" y="1828800"/>
            <a:ext cx="1752600" cy="152400"/>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smtClean="0"/>
              <a:t>Prairie </a:t>
            </a:r>
            <a:r>
              <a:rPr lang="en-US" b="1" dirty="0" err="1" smtClean="0"/>
              <a:t>Lovesong</a:t>
            </a:r>
            <a:r>
              <a:rPr lang="en-US" b="1" dirty="0" smtClean="0"/>
              <a:t> Farm</a:t>
            </a:r>
            <a:r>
              <a:rPr lang="en-US" dirty="0" smtClean="0"/>
              <a:t/>
            </a:r>
            <a:br>
              <a:rPr lang="en-US" dirty="0" smtClean="0"/>
            </a:br>
            <a:r>
              <a:rPr lang="en-US" sz="1100" dirty="0" smtClean="0"/>
              <a:t/>
            </a:r>
            <a:br>
              <a:rPr lang="en-US" sz="1100" dirty="0" smtClean="0"/>
            </a:br>
            <a:r>
              <a:rPr lang="en-US" sz="4000" dirty="0" err="1" smtClean="0"/>
              <a:t>Maryam</a:t>
            </a:r>
            <a:r>
              <a:rPr lang="en-US" sz="4000" dirty="0" smtClean="0"/>
              <a:t> </a:t>
            </a:r>
            <a:r>
              <a:rPr lang="en-US" sz="4000" dirty="0" err="1" smtClean="0"/>
              <a:t>Hjersted</a:t>
            </a:r>
            <a:endParaRPr lang="en-US" sz="4000" dirty="0"/>
          </a:p>
        </p:txBody>
      </p:sp>
      <p:pic>
        <p:nvPicPr>
          <p:cNvPr id="4" name="Content Placeholder 3" descr="Upper swale 3b.jpg"/>
          <p:cNvPicPr>
            <a:picLocks noGrp="1" noChangeAspect="1"/>
          </p:cNvPicPr>
          <p:nvPr>
            <p:ph idx="1"/>
          </p:nvPr>
        </p:nvPicPr>
        <p:blipFill>
          <a:blip r:embed="rId2" cstate="print"/>
          <a:stretch>
            <a:fillRect/>
          </a:stretch>
        </p:blipFill>
        <p:spPr>
          <a:xfrm>
            <a:off x="4800600" y="2362201"/>
            <a:ext cx="4267199" cy="3200400"/>
          </a:xfrm>
        </p:spPr>
      </p:pic>
      <p:pic>
        <p:nvPicPr>
          <p:cNvPr id="5" name="Picture 4" descr="Hjersted Home.jpg"/>
          <p:cNvPicPr>
            <a:picLocks noChangeAspect="1"/>
          </p:cNvPicPr>
          <p:nvPr/>
        </p:nvPicPr>
        <p:blipFill>
          <a:blip r:embed="rId3" cstate="print"/>
          <a:stretch>
            <a:fillRect/>
          </a:stretch>
        </p:blipFill>
        <p:spPr>
          <a:xfrm>
            <a:off x="76200" y="2362200"/>
            <a:ext cx="4698348" cy="3200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465</Words>
  <Application>Microsoft Office PowerPoint</Application>
  <PresentationFormat>On-screen Show (4:3)</PresentationFormat>
  <Paragraphs>127</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Kaw Permaculture Collaborative</vt:lpstr>
      <vt:lpstr>Kaw Permaculture Collaborative </vt:lpstr>
      <vt:lpstr>What is Permaculture?</vt:lpstr>
      <vt:lpstr>Permaculture (Bill Mollison)</vt:lpstr>
      <vt:lpstr>An Evolving Culture</vt:lpstr>
      <vt:lpstr>KPC – SARE Project Goals</vt:lpstr>
      <vt:lpstr>Vajra Farm  Steve Moring</vt:lpstr>
      <vt:lpstr>Slide 8</vt:lpstr>
      <vt:lpstr>Prairie Lovesong Farm  Maryam Hjersted</vt:lpstr>
      <vt:lpstr>Chestnut Charlie’s Orchard</vt:lpstr>
      <vt:lpstr>Designing a Forest Garden</vt:lpstr>
      <vt:lpstr>Selected Forest Garden Species</vt:lpstr>
      <vt:lpstr>Selected Forest Garden Species</vt:lpstr>
      <vt:lpstr>Supporting Species </vt:lpstr>
      <vt:lpstr>Creating Forest Gardens Garden Layout at Vajra Farm</vt:lpstr>
      <vt:lpstr>Design for the Future</vt:lpstr>
      <vt:lpstr>Earthworks: Creating Swales Hjersted Farm</vt:lpstr>
      <vt:lpstr>Food Forest Layout Design for Hjersted Farm</vt:lpstr>
      <vt:lpstr>Outreach 2010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 Permaculture Collaborative</dc:title>
  <dc:creator>Stephen Moring</dc:creator>
  <cp:lastModifiedBy>Stephen Moring</cp:lastModifiedBy>
  <cp:revision>5</cp:revision>
  <dcterms:created xsi:type="dcterms:W3CDTF">2010-10-02T18:33:21Z</dcterms:created>
  <dcterms:modified xsi:type="dcterms:W3CDTF">2010-10-07T17:38:22Z</dcterms:modified>
</cp:coreProperties>
</file>