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1"/>
  </p:notesMasterIdLst>
  <p:sldIdLst>
    <p:sldId id="322" r:id="rId2"/>
    <p:sldId id="311" r:id="rId3"/>
    <p:sldId id="307" r:id="rId4"/>
    <p:sldId id="270" r:id="rId5"/>
    <p:sldId id="259" r:id="rId6"/>
    <p:sldId id="309" r:id="rId7"/>
    <p:sldId id="261" r:id="rId8"/>
    <p:sldId id="262" r:id="rId9"/>
    <p:sldId id="263" r:id="rId10"/>
    <p:sldId id="264" r:id="rId11"/>
    <p:sldId id="272" r:id="rId12"/>
    <p:sldId id="315" r:id="rId13"/>
    <p:sldId id="265" r:id="rId14"/>
    <p:sldId id="267" r:id="rId15"/>
    <p:sldId id="268" r:id="rId16"/>
    <p:sldId id="293" r:id="rId17"/>
    <p:sldId id="291" r:id="rId18"/>
    <p:sldId id="303" r:id="rId19"/>
    <p:sldId id="290" r:id="rId20"/>
    <p:sldId id="300" r:id="rId21"/>
    <p:sldId id="289" r:id="rId22"/>
    <p:sldId id="294" r:id="rId23"/>
    <p:sldId id="295" r:id="rId24"/>
    <p:sldId id="296" r:id="rId25"/>
    <p:sldId id="297" r:id="rId26"/>
    <p:sldId id="301" r:id="rId27"/>
    <p:sldId id="302" r:id="rId28"/>
    <p:sldId id="313" r:id="rId29"/>
    <p:sldId id="312" r:id="rId30"/>
    <p:sldId id="275" r:id="rId31"/>
    <p:sldId id="276" r:id="rId32"/>
    <p:sldId id="281" r:id="rId33"/>
    <p:sldId id="320" r:id="rId34"/>
    <p:sldId id="282" r:id="rId35"/>
    <p:sldId id="321" r:id="rId36"/>
    <p:sldId id="317" r:id="rId37"/>
    <p:sldId id="285" r:id="rId38"/>
    <p:sldId id="286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89" autoAdjust="0"/>
  </p:normalViewPr>
  <p:slideViewPr>
    <p:cSldViewPr>
      <p:cViewPr varScale="1">
        <p:scale>
          <a:sx n="70" d="100"/>
          <a:sy n="70" d="100"/>
        </p:scale>
        <p:origin x="-11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7FD8-9055-4D73-992A-B2B4E106ECD7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3AF0C-1541-4982-8537-02BE8390BF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Sunchokes are also called Jerusalem Artichokes…I have a few pictures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view across the hog pasture to the rest of the farm.  It is </a:t>
            </a:r>
            <a:r>
              <a:rPr lang="en-US" dirty="0" err="1" smtClean="0"/>
              <a:t>gentlely</a:t>
            </a:r>
            <a:r>
              <a:rPr lang="en-US" dirty="0" smtClean="0"/>
              <a:t> rolling and surrounded by classified forest.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pasture’s front end where my brother has his rotational grazing paddocks laid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hog barns.  The farm was in my father’s family about three owner’s ago…we have spent a great amount of time cleaning up and getting it ready for animals in the last year and a half of our ownership.  A 78 year old Amish man helped me make some of the structural changes to accommodate my hogs.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Charolotte</a:t>
            </a:r>
            <a:r>
              <a:rPr lang="en-US" dirty="0" smtClean="0"/>
              <a:t> my first hog had 14 live babies in the pasture.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my hogs are Berkshire crosses.  This is Lily, Violet and Dandelion.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Tulip…in her </a:t>
            </a:r>
            <a:r>
              <a:rPr lang="en-US" dirty="0" err="1" smtClean="0"/>
              <a:t>farrowing</a:t>
            </a:r>
            <a:r>
              <a:rPr lang="en-US" dirty="0" smtClean="0"/>
              <a:t> quarters.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Tulip lounging after a rain.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 am doing chores.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Tulip inside her </a:t>
            </a:r>
            <a:r>
              <a:rPr lang="en-US" dirty="0" err="1" smtClean="0"/>
              <a:t>farrowing</a:t>
            </a:r>
            <a:r>
              <a:rPr lang="en-US" dirty="0" smtClean="0"/>
              <a:t> quarters.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Lily in here nest.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Sunchokes and Jerusalem Artichokes  they are in the daisy and aster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feed hay to our hogs all year….my brother has helped me with chores.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wanted to </a:t>
            </a:r>
            <a:r>
              <a:rPr lang="en-US" dirty="0" err="1" smtClean="0"/>
              <a:t>farrow</a:t>
            </a:r>
            <a:r>
              <a:rPr lang="en-US" dirty="0" smtClean="0"/>
              <a:t> them when I applied in April.  My first and last </a:t>
            </a:r>
            <a:r>
              <a:rPr lang="en-US" dirty="0" err="1" smtClean="0"/>
              <a:t>farrowing</a:t>
            </a:r>
            <a:r>
              <a:rPr lang="en-US" dirty="0" smtClean="0"/>
              <a:t> were 1 month apart.   This created a size difference in my piglets.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may need to lower my price although there are folks getting pork sold at $3.25/pound near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20-20 hindsight and things I would have liked to have worked out differently.  I think I know how to correct these problems and will work to improve the system..next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think being at our farm one more year will make a lot of difference..we did a lot this summer.  I have plans for a better chute and handling system, a better marking system with ear tags…our clients don’t like notching, I think I may have access to a Berkshire boar to buy which will  give me better access to more effective use of my sows.  We bought a tractor so could grind our own grain..we watch auctions…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really thank you for funding me and helping me learn about this idea.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is stored as </a:t>
            </a:r>
            <a:r>
              <a:rPr lang="en-US" dirty="0" err="1" smtClean="0"/>
              <a:t>inulin</a:t>
            </a:r>
            <a:endParaRPr lang="en-US" dirty="0" smtClean="0"/>
          </a:p>
          <a:p>
            <a:r>
              <a:rPr lang="en-US" dirty="0" smtClean="0"/>
              <a:t>In Europe it has been used as forage for sheep, cattle and swine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choose 50 pounds of organic Sunchokes from </a:t>
            </a:r>
            <a:r>
              <a:rPr lang="en-US" dirty="0" err="1" smtClean="0"/>
              <a:t>Johnneys</a:t>
            </a:r>
            <a:r>
              <a:rPr lang="en-US" dirty="0" smtClean="0"/>
              <a:t>..they were hard to get and they dug them especially for my SARE grant.  They hadn’t cured well and on arrival they were damp…in two paper bags..we </a:t>
            </a:r>
            <a:r>
              <a:rPr lang="en-US" dirty="0" err="1" smtClean="0"/>
              <a:t>openned</a:t>
            </a:r>
            <a:r>
              <a:rPr lang="en-US" dirty="0" smtClean="0"/>
              <a:t> them and waited for the rain to break in order to plant…May 30</a:t>
            </a:r>
            <a:r>
              <a:rPr lang="en-US" baseline="30000" dirty="0" smtClean="0"/>
              <a:t>th</a:t>
            </a:r>
            <a:r>
              <a:rPr lang="en-US" dirty="0" smtClean="0"/>
              <a:t> I was able to get them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Member of the family </a:t>
            </a:r>
            <a:r>
              <a:rPr lang="en-US" dirty="0" err="1" smtClean="0"/>
              <a:t>Asteraceae</a:t>
            </a:r>
            <a:r>
              <a:rPr lang="en-US" dirty="0" smtClean="0"/>
              <a:t> or the</a:t>
            </a:r>
          </a:p>
          <a:p>
            <a:r>
              <a:rPr lang="en-US" dirty="0" smtClean="0"/>
              <a:t>Aster and Daisy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tubers in cooking pot.  Some say they are crunchy with a sweet nutty flavor….others like John </a:t>
            </a:r>
            <a:r>
              <a:rPr lang="en-US" dirty="0" err="1" smtClean="0"/>
              <a:t>Goodyer</a:t>
            </a:r>
            <a:r>
              <a:rPr lang="en-US" dirty="0" smtClean="0"/>
              <a:t> express it differently.  The </a:t>
            </a:r>
            <a:r>
              <a:rPr lang="en-US" dirty="0" err="1" smtClean="0"/>
              <a:t>inulin</a:t>
            </a:r>
            <a:r>
              <a:rPr lang="en-US" dirty="0" smtClean="0"/>
              <a:t> isn’t digested well by humans and causes flatulence.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folks don’t think they make great people food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Gunthorp</a:t>
            </a:r>
            <a:r>
              <a:rPr lang="en-US" dirty="0" smtClean="0"/>
              <a:t> peeked my interest.  He is a northern Indiana hog, duck, and chicken farm who also got a SARE grant a few years ago.  He butchers some of our pastured poultry and gave me a few artichokes a few years ago..telling me he was trying them as forage for hogs.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road in front of the pasture that housed my hogs.  We have 75 acres of certified organic crop ground.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AF0C-1541-4982-8537-02BE8390BF2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D30F4-F6CA-430C-A219-F3A8EF027F90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BCDD9-FF0B-4416-9AA0-8EBADE4A8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2990850"/>
          </a:xfrm>
        </p:spPr>
        <p:txBody>
          <a:bodyPr/>
          <a:lstStyle/>
          <a:p>
            <a:r>
              <a:rPr lang="en-US" b="1" dirty="0" smtClean="0"/>
              <a:t>Jerusalem Artichokes as Hog Forage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59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Andrew Rider</a:t>
            </a:r>
          </a:p>
          <a:p>
            <a:r>
              <a:rPr lang="en-US" dirty="0" smtClean="0"/>
              <a:t>Thistle Byre Farm</a:t>
            </a:r>
          </a:p>
          <a:p>
            <a:r>
              <a:rPr lang="en-US" dirty="0" smtClean="0"/>
              <a:t>Burnettsville, IN</a:t>
            </a:r>
            <a:endParaRPr lang="en-US" dirty="0"/>
          </a:p>
        </p:txBody>
      </p:sp>
      <p:pic>
        <p:nvPicPr>
          <p:cNvPr id="7" name="Picture 4" descr="C:\Users\Ian Rider\Pictures\Photo cd farm\10009629\DH00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00400"/>
            <a:ext cx="2331720" cy="3032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238" y="1500188"/>
            <a:ext cx="53435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1462088"/>
            <a:ext cx="52387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Previous Research: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Purdue University Center for New Crops and Plant Products:  Helianthus tuberosus.  James A. Duke.  1983  Handbook of Energy Crops.  Unpublished</a:t>
            </a:r>
            <a:endParaRPr lang="en-US" b="1" dirty="0"/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91512"/>
          </a:xfrm>
        </p:spPr>
        <p:txBody>
          <a:bodyPr>
            <a:normAutofit/>
          </a:bodyPr>
          <a:lstStyle/>
          <a:p>
            <a:r>
              <a:rPr lang="en-US" dirty="0" smtClean="0"/>
              <a:t>John Goodyer, 1621, printed in Gerard’s Herbal about Sunchokes: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5410200"/>
          </a:xfrm>
        </p:spPr>
        <p:txBody>
          <a:bodyPr>
            <a:normAutofit/>
          </a:bodyPr>
          <a:lstStyle/>
          <a:p>
            <a:pPr lvl="8"/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“…which way soever they be dressed and eaten, they stir and cause a filthy loathsome stinking wind with the body, there by causing the belly to be pained and tormented, and are a meat more fit for swine than for men….” </a:t>
            </a:r>
            <a:endParaRPr lang="en-US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700213"/>
            <a:ext cx="3810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Thistle Byre Farm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Beef</a:t>
            </a:r>
          </a:p>
          <a:p>
            <a:r>
              <a:rPr lang="en-US" b="1" dirty="0" smtClean="0"/>
              <a:t>Pork</a:t>
            </a:r>
          </a:p>
          <a:p>
            <a:r>
              <a:rPr lang="en-US" b="1" dirty="0" smtClean="0"/>
              <a:t>Lamb</a:t>
            </a:r>
          </a:p>
          <a:p>
            <a:r>
              <a:rPr lang="en-US" b="1" dirty="0" smtClean="0"/>
              <a:t>Chicken and Eggs </a:t>
            </a:r>
          </a:p>
          <a:p>
            <a:r>
              <a:rPr lang="en-US" b="1" dirty="0" smtClean="0"/>
              <a:t>Turkey</a:t>
            </a:r>
          </a:p>
          <a:p>
            <a:r>
              <a:rPr lang="en-US" b="1" dirty="0" smtClean="0"/>
              <a:t>Herbs</a:t>
            </a:r>
          </a:p>
          <a:p>
            <a:r>
              <a:rPr lang="en-US" b="1" dirty="0" smtClean="0"/>
              <a:t>Veggies</a:t>
            </a:r>
          </a:p>
          <a:p>
            <a:r>
              <a:rPr lang="en-US" b="1" dirty="0" smtClean="0"/>
              <a:t>Fruit</a:t>
            </a:r>
          </a:p>
          <a:p>
            <a:r>
              <a:rPr lang="en-US" sz="3200" b="1" dirty="0" smtClean="0"/>
              <a:t>CSA and Farmer’s Market Sales</a:t>
            </a:r>
            <a:endParaRPr lang="en-US" sz="3200" b="1" dirty="0"/>
          </a:p>
        </p:txBody>
      </p:sp>
      <p:pic>
        <p:nvPicPr>
          <p:cNvPr id="10242" name="Picture 2" descr="C:\Users\Ian Rider\Pictures\2009-10-30\100_1078_0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PHOTOS\Originals\990220004.print\DSC0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PHOTOS\Previews\roll2\DSC00038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Public\Pictures\PHOTOS\Previews\roll2\DSC00032_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PHOTOS\Pictures\DSC00087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6049" y="1039940"/>
            <a:ext cx="7232151" cy="48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PHOTOS\Pictures\DSC00088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PHOTOS\DCIM\10009629\DH00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ublic\Pictures\PHOTOS\Originals\990220004.print\DSC0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Pictures\PHOTOS\Pictures\DSC00064_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PHOTOS\Previews\roll1\DSC00075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PHOTOS\Pictures\DSC00079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PHOTOS\Originals\990220004.print\DSC0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PHOTOS\Originals\990220004.print\DSC0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PHOTOS\Previews\roll1\DSC00084_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Fencing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Challenging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Woven wire &amp; hot wire … 6“ above the ground.</a:t>
            </a:r>
          </a:p>
          <a:p>
            <a:endParaRPr lang="en-US" dirty="0" smtClean="0"/>
          </a:p>
          <a:p>
            <a:r>
              <a:rPr lang="en-US" b="1" dirty="0" smtClean="0"/>
              <a:t>Cattle  &amp; hog panels </a:t>
            </a:r>
          </a:p>
          <a:p>
            <a:endParaRPr lang="en-US" b="1" dirty="0" smtClean="0"/>
          </a:p>
          <a:p>
            <a:r>
              <a:rPr lang="en-US" b="1" dirty="0" smtClean="0"/>
              <a:t>We changed charger …NO improvement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Hot Wire</a:t>
            </a:r>
            <a:endParaRPr lang="en-US" dirty="0"/>
          </a:p>
        </p:txBody>
      </p:sp>
      <p:pic>
        <p:nvPicPr>
          <p:cNvPr id="7" name="Picture 2" descr="C:\Users\Public\Pictures\PHOTOS\DCIM\10109629\DH0100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r>
              <a:rPr lang="en-US" b="1" dirty="0" smtClean="0"/>
              <a:t>Project Goals: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Add forage diversity to my free range hog pasture</a:t>
            </a:r>
          </a:p>
          <a:p>
            <a:endParaRPr lang="en-US" b="1" dirty="0" smtClean="0"/>
          </a:p>
          <a:p>
            <a:r>
              <a:rPr lang="en-US" b="1" dirty="0" smtClean="0"/>
              <a:t>Measure the impact they had on 1 group of hogs weight gain</a:t>
            </a:r>
          </a:p>
          <a:p>
            <a:endParaRPr lang="en-US" b="1" dirty="0" smtClean="0"/>
          </a:p>
          <a:p>
            <a:r>
              <a:rPr lang="en-US" b="1" dirty="0" smtClean="0"/>
              <a:t>Evaluate  as a pasture  forage on a larger scale</a:t>
            </a:r>
            <a:endParaRPr lang="en-US" b="1" dirty="0"/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 smtClean="0"/>
              <a:t>Farrowed June and July</a:t>
            </a:r>
          </a:p>
          <a:p>
            <a:r>
              <a:rPr lang="en-US" sz="3600" b="1" dirty="0" smtClean="0"/>
              <a:t>Weaned 9 wks.</a:t>
            </a:r>
          </a:p>
          <a:p>
            <a:r>
              <a:rPr lang="en-US" sz="3600" b="1" dirty="0" smtClean="0"/>
              <a:t>3 litters  … 29 live piglets…  </a:t>
            </a:r>
          </a:p>
          <a:p>
            <a:r>
              <a:rPr lang="en-US" sz="3600" b="1" dirty="0" smtClean="0"/>
              <a:t> Birth wts. ….. 2-3.5 pounds</a:t>
            </a:r>
          </a:p>
          <a:p>
            <a:r>
              <a:rPr lang="en-US" sz="3600" b="1" dirty="0" smtClean="0"/>
              <a:t>Average litter size……. 8.6 piglets</a:t>
            </a:r>
          </a:p>
          <a:p>
            <a:r>
              <a:rPr lang="en-US" sz="3600" b="1" dirty="0" smtClean="0"/>
              <a:t>O died before weaning </a:t>
            </a:r>
          </a:p>
          <a:p>
            <a:r>
              <a:rPr lang="en-US" sz="3600" b="1" dirty="0" smtClean="0"/>
              <a:t> 2 died from hunters  </a:t>
            </a:r>
            <a:endParaRPr lang="en-US" sz="36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Weaning at 9 weeks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Weighed, castrated, noses ringed &amp; put on  pasture</a:t>
            </a:r>
          </a:p>
          <a:p>
            <a:endParaRPr lang="en-US" b="1" dirty="0" smtClean="0"/>
          </a:p>
          <a:p>
            <a:r>
              <a:rPr lang="en-US" b="1" dirty="0" smtClean="0"/>
              <a:t>12-15 pounds</a:t>
            </a:r>
          </a:p>
          <a:p>
            <a:endParaRPr lang="en-US" b="1" dirty="0" smtClean="0"/>
          </a:p>
          <a:p>
            <a:r>
              <a:rPr lang="en-US" b="1" dirty="0" smtClean="0"/>
              <a:t>Fencing …..problem the 1st day 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Supplemental 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No antibiotics or hormones</a:t>
            </a:r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Locally milled</a:t>
            </a:r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No blood meal</a:t>
            </a:r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Natural Redmond salt and minerals free choice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Finished on nonGMO corn feed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1143000"/>
          </a:xfrm>
        </p:spPr>
        <p:txBody>
          <a:bodyPr/>
          <a:lstStyle/>
          <a:p>
            <a:r>
              <a:rPr lang="en-US" b="1" dirty="0" smtClean="0"/>
              <a:t>November  2009 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November …… 90-200#  </a:t>
            </a:r>
          </a:p>
          <a:p>
            <a:r>
              <a:rPr lang="en-US" b="1" dirty="0" smtClean="0"/>
              <a:t>Finished on non GMO corn feed without antibiotics at a friends….with better fences…</a:t>
            </a:r>
          </a:p>
          <a:p>
            <a:r>
              <a:rPr lang="en-US" b="1" dirty="0" smtClean="0"/>
              <a:t>Ready for market by February 2010</a:t>
            </a:r>
          </a:p>
          <a:p>
            <a:r>
              <a:rPr lang="en-US" b="1" dirty="0" smtClean="0"/>
              <a:t> December …..130-250#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04800"/>
            <a:ext cx="22193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Marketing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Market weight 300-320 pounds … fatter is tastier</a:t>
            </a:r>
          </a:p>
          <a:p>
            <a:endParaRPr lang="en-US" b="1" dirty="0" smtClean="0"/>
          </a:p>
          <a:p>
            <a:r>
              <a:rPr lang="en-US" b="1" dirty="0" smtClean="0"/>
              <a:t>Locally sold …by the piece or $2.99/pound hanging wt.</a:t>
            </a:r>
          </a:p>
          <a:p>
            <a:endParaRPr lang="en-US" b="1" dirty="0" smtClean="0"/>
          </a:p>
          <a:p>
            <a:r>
              <a:rPr lang="en-US" b="1" dirty="0" smtClean="0"/>
              <a:t>Sale in January and February … $2.59/pound hanging wt ..(butchering, wrapping, delivery &amp; cutting to customer specifications)</a:t>
            </a:r>
            <a:endParaRPr lang="en-US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Confounding Variables: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b="1" dirty="0" smtClean="0"/>
              <a:t>Small plot </a:t>
            </a:r>
          </a:p>
          <a:p>
            <a:r>
              <a:rPr lang="en-US" b="1" dirty="0" smtClean="0"/>
              <a:t>Difficulty  obtaining organic </a:t>
            </a:r>
          </a:p>
          <a:p>
            <a:r>
              <a:rPr lang="en-US" b="1" dirty="0" smtClean="0"/>
              <a:t>Wet Spring</a:t>
            </a:r>
          </a:p>
          <a:p>
            <a:r>
              <a:rPr lang="en-US" b="1" dirty="0" smtClean="0"/>
              <a:t>90 days to maturity</a:t>
            </a:r>
          </a:p>
          <a:p>
            <a:r>
              <a:rPr lang="en-US" b="1" dirty="0" smtClean="0"/>
              <a:t>Fencing </a:t>
            </a:r>
          </a:p>
          <a:p>
            <a:r>
              <a:rPr lang="en-US" b="1" dirty="0" smtClean="0"/>
              <a:t>Pig litters more spread </a:t>
            </a:r>
          </a:p>
          <a:p>
            <a:r>
              <a:rPr lang="en-US" b="1" dirty="0" smtClean="0"/>
              <a:t>1 group of pictures lost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 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3340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 2 litters per sow/yr. </a:t>
            </a:r>
          </a:p>
          <a:p>
            <a:r>
              <a:rPr lang="en-US" b="1" dirty="0" smtClean="0"/>
              <a:t>All heritage breeds  </a:t>
            </a:r>
          </a:p>
          <a:p>
            <a:r>
              <a:rPr lang="en-US" b="1" dirty="0" smtClean="0"/>
              <a:t>Buy  Berkshire or Tamworth boar</a:t>
            </a:r>
          </a:p>
          <a:p>
            <a:r>
              <a:rPr lang="en-US" b="1" dirty="0" smtClean="0"/>
              <a:t>Build better fence …  into the woods…</a:t>
            </a:r>
          </a:p>
          <a:p>
            <a:r>
              <a:rPr lang="en-US" b="1" dirty="0" smtClean="0"/>
              <a:t>Forage peas &amp; radishes next yr.</a:t>
            </a:r>
          </a:p>
          <a:p>
            <a:r>
              <a:rPr lang="en-US" b="1" dirty="0" smtClean="0"/>
              <a:t>Market more</a:t>
            </a:r>
          </a:p>
          <a:p>
            <a:r>
              <a:rPr lang="en-US" b="1" dirty="0" smtClean="0"/>
              <a:t>Consistently feed nonGMO corn …grinding our own </a:t>
            </a:r>
            <a:endParaRPr lang="en-US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495800"/>
            <a:ext cx="280416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Interesting Hog Facts: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5029200" cy="51054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Source of 40 drugs, heart valves, skin for grafting, brain cells &amp; insulin</a:t>
            </a:r>
          </a:p>
          <a:p>
            <a:endParaRPr lang="en-US" b="1" dirty="0" smtClean="0"/>
          </a:p>
          <a:p>
            <a:r>
              <a:rPr lang="en-US" b="1" dirty="0" smtClean="0"/>
              <a:t>Ethanol raised corn prices …..  alternative ways to feed hogs economically sought</a:t>
            </a:r>
          </a:p>
          <a:p>
            <a:endParaRPr lang="en-US" b="1" dirty="0" smtClean="0"/>
          </a:p>
          <a:p>
            <a:r>
              <a:rPr lang="en-US" b="1" dirty="0" smtClean="0"/>
              <a:t>Pork’s  3 Eras:  lard, meat &amp; bacon, lean white meat …</a:t>
            </a:r>
            <a:endParaRPr lang="en-US" b="1" dirty="0"/>
          </a:p>
        </p:txBody>
      </p:sp>
      <p:pic>
        <p:nvPicPr>
          <p:cNvPr id="3074" name="Picture 2" descr="C:\Users\Public\Pictures\PHOTOS\Pictures\DSC00067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86200"/>
            <a:ext cx="3779520" cy="28346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Interesting Hog History: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Christopher Columbus </a:t>
            </a:r>
            <a:r>
              <a:rPr lang="en-US" dirty="0" smtClean="0"/>
              <a:t>brought 8 hogs-  1493</a:t>
            </a:r>
          </a:p>
          <a:p>
            <a:r>
              <a:rPr lang="en-US" b="1" dirty="0" smtClean="0"/>
              <a:t>Herando de Soto </a:t>
            </a:r>
            <a:r>
              <a:rPr lang="en-US" dirty="0" smtClean="0"/>
              <a:t>brought 13 hogs to Tampa Bay, Florida - 1539.  3 yrs. Later there were 700</a:t>
            </a:r>
          </a:p>
          <a:p>
            <a:r>
              <a:rPr lang="en-US" b="1" dirty="0" smtClean="0"/>
              <a:t>Sir Walter Raleigh </a:t>
            </a:r>
            <a:r>
              <a:rPr lang="en-US" dirty="0" smtClean="0"/>
              <a:t>brought sows to Jamestown.   </a:t>
            </a:r>
          </a:p>
          <a:p>
            <a:r>
              <a:rPr lang="en-US" b="1" dirty="0" smtClean="0"/>
              <a:t>Wall Street </a:t>
            </a:r>
            <a:r>
              <a:rPr lang="en-US" dirty="0" smtClean="0"/>
              <a:t> named from the wall colonists used to keep  free range hogs out of the grain fields on Manhattan.  </a:t>
            </a:r>
            <a:endParaRPr lang="en-US" dirty="0"/>
          </a:p>
        </p:txBody>
      </p:sp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410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 Artichokes as forage for hogs….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funding me!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198"/>
            <a:ext cx="3170238" cy="237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676400"/>
            <a:ext cx="4495800" cy="4191000"/>
          </a:xfrm>
        </p:spPr>
        <p:txBody>
          <a:bodyPr/>
          <a:lstStyle/>
          <a:p>
            <a:r>
              <a:rPr lang="en-US" sz="3200" dirty="0" smtClean="0">
                <a:latin typeface="Arial Black" pitchFamily="34" charset="0"/>
              </a:rPr>
              <a:t>WHY Helianthus tuberosus?</a:t>
            </a:r>
            <a:endParaRPr lang="en-US" sz="3200" b="1" dirty="0"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59337" y="1294606"/>
            <a:ext cx="25431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00200" y="1752600"/>
            <a:ext cx="2743200" cy="4572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sz="6600" dirty="0" smtClean="0"/>
          </a:p>
          <a:p>
            <a:endParaRPr lang="en-US" sz="6600" dirty="0" smtClean="0"/>
          </a:p>
          <a:p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Jerusalem Artichokes: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 flipH="1">
            <a:off x="304800" y="1143000"/>
            <a:ext cx="4800600" cy="548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Native to North America</a:t>
            </a:r>
          </a:p>
          <a:p>
            <a:pPr algn="ctr"/>
            <a:r>
              <a:rPr lang="en-US" sz="2800" b="1" dirty="0" smtClean="0"/>
              <a:t>Perennials</a:t>
            </a:r>
          </a:p>
          <a:p>
            <a:pPr algn="ctr"/>
            <a:r>
              <a:rPr lang="en-US" sz="2800" b="1" dirty="0" smtClean="0"/>
              <a:t>Easy to Grow </a:t>
            </a:r>
          </a:p>
          <a:p>
            <a:pPr algn="ctr"/>
            <a:r>
              <a:rPr lang="en-US" sz="2800" b="1" dirty="0" smtClean="0"/>
              <a:t>Prefer loose, moderately drained soil</a:t>
            </a:r>
          </a:p>
          <a:p>
            <a:pPr algn="ctr"/>
            <a:r>
              <a:rPr lang="en-US" sz="2800" b="1" dirty="0" smtClean="0"/>
              <a:t>Propagate easy </a:t>
            </a:r>
          </a:p>
          <a:p>
            <a:pPr algn="ctr"/>
            <a:r>
              <a:rPr lang="en-US" sz="2800" b="1" dirty="0" smtClean="0"/>
              <a:t>Thrives in  full sun to partial shade</a:t>
            </a:r>
          </a:p>
          <a:p>
            <a:pPr algn="ctr"/>
            <a:r>
              <a:rPr lang="en-US" sz="2800" b="1" dirty="0" smtClean="0"/>
              <a:t>Tolerant of dry periods </a:t>
            </a:r>
          </a:p>
          <a:p>
            <a:pPr algn="ctr"/>
            <a:r>
              <a:rPr lang="en-US" sz="2800" b="1" dirty="0" smtClean="0"/>
              <a:t>Hardiness zones 3-9</a:t>
            </a:r>
          </a:p>
          <a:p>
            <a:pPr algn="ctr"/>
            <a:r>
              <a:rPr lang="en-US" sz="2800" b="1" dirty="0" smtClean="0"/>
              <a:t>Starchy root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10000"/>
            <a:ext cx="37147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2743200" cy="1162050"/>
          </a:xfrm>
        </p:spPr>
        <p:txBody>
          <a:bodyPr anchor="ctr">
            <a:normAutofit/>
          </a:bodyPr>
          <a:lstStyle/>
          <a:p>
            <a:r>
              <a:rPr lang="en-US" sz="4400" b="1" dirty="0" smtClean="0"/>
              <a:t>Planting </a:t>
            </a:r>
            <a:endParaRPr lang="en-US" sz="44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5050" y="1495690"/>
            <a:ext cx="5111750" cy="340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3400" y="1524000"/>
            <a:ext cx="2743200" cy="4572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3-6 “ deep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18 “ a part</a:t>
            </a:r>
          </a:p>
          <a:p>
            <a:pPr algn="ctr"/>
            <a:endParaRPr lang="en-US" sz="5400" strike="sng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/>
              <a:t>Yield:  2-5 pounds/plan</a:t>
            </a:r>
            <a:r>
              <a:rPr lang="en-US" sz="3200" b="1" dirty="0" smtClean="0"/>
              <a:t>t</a:t>
            </a:r>
            <a:endParaRPr lang="en-US" sz="32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047750"/>
            <a:ext cx="71437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047750"/>
            <a:ext cx="71437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047750"/>
            <a:ext cx="71437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</TotalTime>
  <Words>1196</Words>
  <Application>Microsoft Office PowerPoint</Application>
  <PresentationFormat>On-screen Show (4:3)</PresentationFormat>
  <Paragraphs>183</Paragraphs>
  <Slides>39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Jerusalem Artichokes as Hog Forage </vt:lpstr>
      <vt:lpstr>Slide 2</vt:lpstr>
      <vt:lpstr>Project Goals:</vt:lpstr>
      <vt:lpstr>WHY Helianthus tuberosus?</vt:lpstr>
      <vt:lpstr>Jerusalem Artichokes:</vt:lpstr>
      <vt:lpstr>Planting </vt:lpstr>
      <vt:lpstr>Slide 7</vt:lpstr>
      <vt:lpstr>Slide 8</vt:lpstr>
      <vt:lpstr>Slide 9</vt:lpstr>
      <vt:lpstr>Slide 10</vt:lpstr>
      <vt:lpstr>Slide 11</vt:lpstr>
      <vt:lpstr>Previous Research:</vt:lpstr>
      <vt:lpstr>John Goodyer, 1621, printed in Gerard’s Herbal about Sunchokes:</vt:lpstr>
      <vt:lpstr>Slide 14</vt:lpstr>
      <vt:lpstr>Thistle Byre Farm 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Fencing</vt:lpstr>
      <vt:lpstr>Hogs</vt:lpstr>
      <vt:lpstr>Weaning at 9 weeks</vt:lpstr>
      <vt:lpstr>Supplemental Ration</vt:lpstr>
      <vt:lpstr>November  2009   </vt:lpstr>
      <vt:lpstr>Marketing</vt:lpstr>
      <vt:lpstr>Confounding Variables:</vt:lpstr>
      <vt:lpstr>Future Goals</vt:lpstr>
      <vt:lpstr>Interesting Hog Facts:</vt:lpstr>
      <vt:lpstr>Interesting Hog History:</vt:lpstr>
      <vt:lpstr>Jerusalem Artichokes as forage for hogs….   Thanks for funding me!    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Efficency of Jerusalem Artichokes As a Part of a Diversified Pasture Plan For My Free Range Pigs</dc:title>
  <dc:creator>Ian Rider</dc:creator>
  <cp:lastModifiedBy>jbenj000</cp:lastModifiedBy>
  <cp:revision>98</cp:revision>
  <dcterms:created xsi:type="dcterms:W3CDTF">2009-11-26T21:43:59Z</dcterms:created>
  <dcterms:modified xsi:type="dcterms:W3CDTF">2011-03-25T20:33:32Z</dcterms:modified>
</cp:coreProperties>
</file>