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59" r:id="rId3"/>
    <p:sldId id="288" r:id="rId4"/>
    <p:sldId id="257" r:id="rId5"/>
    <p:sldId id="265" r:id="rId6"/>
    <p:sldId id="271" r:id="rId7"/>
    <p:sldId id="266" r:id="rId8"/>
    <p:sldId id="283" r:id="rId9"/>
    <p:sldId id="282" r:id="rId10"/>
    <p:sldId id="295" r:id="rId11"/>
    <p:sldId id="267" r:id="rId12"/>
    <p:sldId id="296" r:id="rId13"/>
    <p:sldId id="281" r:id="rId14"/>
    <p:sldId id="280" r:id="rId15"/>
    <p:sldId id="293" r:id="rId16"/>
    <p:sldId id="270" r:id="rId17"/>
    <p:sldId id="272" r:id="rId18"/>
    <p:sldId id="274" r:id="rId19"/>
    <p:sldId id="301" r:id="rId20"/>
    <p:sldId id="298" r:id="rId21"/>
    <p:sldId id="299" r:id="rId22"/>
    <p:sldId id="300" r:id="rId23"/>
    <p:sldId id="275" r:id="rId24"/>
    <p:sldId id="26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Kathryn Wong" initials="SKW" lastIdx="12"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56" autoAdjust="0"/>
  </p:normalViewPr>
  <p:slideViewPr>
    <p:cSldViewPr>
      <p:cViewPr>
        <p:scale>
          <a:sx n="70" d="100"/>
          <a:sy n="70" d="100"/>
        </p:scale>
        <p:origin x="-115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rah\Documents\Research\Exp%20I%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rah\Documents\Research\Exp%20I%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rah\Documents\Research\Exp%20I%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arah\Documents\Research\Exp%20I%20Graph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arah\Desktop\ESA%20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arah\Desktop\ESA%20Data.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Sarah\Desktop\ESA%20Dat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arah\Desktop\ESA%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6400262467191595"/>
          <c:y val="0.15243232726765873"/>
          <c:w val="0.80209905873834764"/>
          <c:h val="0.67977872999339506"/>
        </c:manualLayout>
      </c:layout>
      <c:lineChart>
        <c:grouping val="standard"/>
        <c:ser>
          <c:idx val="0"/>
          <c:order val="0"/>
          <c:tx>
            <c:v>Adults (Flowers)</c:v>
          </c:tx>
          <c:spPr>
            <a:ln w="50800">
              <a:solidFill>
                <a:schemeClr val="accent4">
                  <a:lumMod val="75000"/>
                </a:schemeClr>
              </a:solidFill>
            </a:ln>
          </c:spPr>
          <c:marker>
            <c:symbol val="diamond"/>
            <c:size val="15"/>
            <c:spPr>
              <a:solidFill>
                <a:schemeClr val="accent4">
                  <a:lumMod val="75000"/>
                </a:schemeClr>
              </a:solidFill>
              <a:ln>
                <a:solidFill>
                  <a:schemeClr val="accent4">
                    <a:lumMod val="75000"/>
                  </a:schemeClr>
                </a:solidFill>
              </a:ln>
            </c:spPr>
          </c:marker>
          <c:errBars>
            <c:errDir val="y"/>
            <c:errBarType val="both"/>
            <c:errValType val="cust"/>
            <c:plus>
              <c:numRef>
                <c:f>'Combo II'!$W$18:$W$24</c:f>
                <c:numCache>
                  <c:formatCode>General</c:formatCode>
                  <c:ptCount val="7"/>
                  <c:pt idx="0">
                    <c:v>0</c:v>
                  </c:pt>
                  <c:pt idx="1">
                    <c:v>1.3073361506185375</c:v>
                  </c:pt>
                  <c:pt idx="2">
                    <c:v>3.3829362259123612</c:v>
                  </c:pt>
                  <c:pt idx="3">
                    <c:v>5.7722691033576821</c:v>
                  </c:pt>
                  <c:pt idx="4">
                    <c:v>4.4189374039572273</c:v>
                  </c:pt>
                  <c:pt idx="5">
                    <c:v>3.5909937073500529</c:v>
                  </c:pt>
                  <c:pt idx="6">
                    <c:v>2.8508347563896832</c:v>
                  </c:pt>
                </c:numCache>
              </c:numRef>
            </c:plus>
            <c:minus>
              <c:numRef>
                <c:f>'Combo II'!$W$18:$W$24</c:f>
                <c:numCache>
                  <c:formatCode>General</c:formatCode>
                  <c:ptCount val="7"/>
                  <c:pt idx="0">
                    <c:v>0</c:v>
                  </c:pt>
                  <c:pt idx="1">
                    <c:v>1.3073361506185375</c:v>
                  </c:pt>
                  <c:pt idx="2">
                    <c:v>3.3829362259123612</c:v>
                  </c:pt>
                  <c:pt idx="3">
                    <c:v>5.7722691033576821</c:v>
                  </c:pt>
                  <c:pt idx="4">
                    <c:v>4.4189374039572273</c:v>
                  </c:pt>
                  <c:pt idx="5">
                    <c:v>3.5909937073500529</c:v>
                  </c:pt>
                  <c:pt idx="6">
                    <c:v>2.8508347563896832</c:v>
                  </c:pt>
                </c:numCache>
              </c:numRef>
            </c:minus>
          </c:errBars>
          <c:cat>
            <c:numRef>
              <c:f>'Combo II'!$U$18:$U$24</c:f>
              <c:numCache>
                <c:formatCode>General</c:formatCode>
                <c:ptCount val="7"/>
                <c:pt idx="0">
                  <c:v>0</c:v>
                </c:pt>
                <c:pt idx="1">
                  <c:v>1</c:v>
                </c:pt>
                <c:pt idx="2">
                  <c:v>2</c:v>
                </c:pt>
                <c:pt idx="3">
                  <c:v>3</c:v>
                </c:pt>
                <c:pt idx="4">
                  <c:v>4</c:v>
                </c:pt>
                <c:pt idx="5">
                  <c:v>5</c:v>
                </c:pt>
                <c:pt idx="6">
                  <c:v>6</c:v>
                </c:pt>
              </c:numCache>
            </c:numRef>
          </c:cat>
          <c:val>
            <c:numRef>
              <c:f>'Combo II'!$X$18:$X$24</c:f>
              <c:numCache>
                <c:formatCode>0.00</c:formatCode>
                <c:ptCount val="7"/>
                <c:pt idx="0">
                  <c:v>30</c:v>
                </c:pt>
                <c:pt idx="1">
                  <c:v>8.2000000000000011</c:v>
                </c:pt>
                <c:pt idx="2">
                  <c:v>7.5</c:v>
                </c:pt>
                <c:pt idx="3">
                  <c:v>13.4</c:v>
                </c:pt>
                <c:pt idx="4">
                  <c:v>24.9</c:v>
                </c:pt>
                <c:pt idx="5">
                  <c:v>15.9</c:v>
                </c:pt>
                <c:pt idx="6">
                  <c:v>11.6</c:v>
                </c:pt>
              </c:numCache>
            </c:numRef>
          </c:val>
        </c:ser>
        <c:ser>
          <c:idx val="1"/>
          <c:order val="1"/>
          <c:tx>
            <c:v>Adults (No Flowers)</c:v>
          </c:tx>
          <c:spPr>
            <a:ln w="50800">
              <a:solidFill>
                <a:schemeClr val="accent3"/>
              </a:solidFill>
            </a:ln>
          </c:spPr>
          <c:marker>
            <c:symbol val="square"/>
            <c:size val="10"/>
            <c:spPr>
              <a:solidFill>
                <a:schemeClr val="accent3"/>
              </a:solidFill>
              <a:ln>
                <a:solidFill>
                  <a:schemeClr val="accent3"/>
                </a:solidFill>
              </a:ln>
            </c:spPr>
          </c:marker>
          <c:errBars>
            <c:errDir val="y"/>
            <c:errBarType val="both"/>
            <c:errValType val="cust"/>
            <c:plus>
              <c:numRef>
                <c:f>'Combo II'!$Z$18:$Z$24</c:f>
                <c:numCache>
                  <c:formatCode>General</c:formatCode>
                  <c:ptCount val="7"/>
                  <c:pt idx="0">
                    <c:v>0</c:v>
                  </c:pt>
                  <c:pt idx="1">
                    <c:v>0.88507075794949708</c:v>
                  </c:pt>
                  <c:pt idx="2">
                    <c:v>0.36541156277824538</c:v>
                  </c:pt>
                  <c:pt idx="3">
                    <c:v>0.47643838779055853</c:v>
                  </c:pt>
                  <c:pt idx="4">
                    <c:v>1.1751073790408146</c:v>
                  </c:pt>
                  <c:pt idx="5">
                    <c:v>0.87559096917498469</c:v>
                  </c:pt>
                  <c:pt idx="6">
                    <c:v>0.56214821073730914</c:v>
                  </c:pt>
                </c:numCache>
              </c:numRef>
            </c:plus>
            <c:minus>
              <c:numRef>
                <c:f>'Combo II'!$Z$18:$Z$24</c:f>
                <c:numCache>
                  <c:formatCode>General</c:formatCode>
                  <c:ptCount val="7"/>
                  <c:pt idx="0">
                    <c:v>0</c:v>
                  </c:pt>
                  <c:pt idx="1">
                    <c:v>0.88507075794949708</c:v>
                  </c:pt>
                  <c:pt idx="2">
                    <c:v>0.36541156277824538</c:v>
                  </c:pt>
                  <c:pt idx="3">
                    <c:v>0.47643838779055853</c:v>
                  </c:pt>
                  <c:pt idx="4">
                    <c:v>1.1751073790408146</c:v>
                  </c:pt>
                  <c:pt idx="5">
                    <c:v>0.87559096917498469</c:v>
                  </c:pt>
                  <c:pt idx="6">
                    <c:v>0.56214821073730914</c:v>
                  </c:pt>
                </c:numCache>
              </c:numRef>
            </c:minus>
          </c:errBars>
          <c:cat>
            <c:numRef>
              <c:f>'Combo II'!$U$18:$U$24</c:f>
              <c:numCache>
                <c:formatCode>General</c:formatCode>
                <c:ptCount val="7"/>
                <c:pt idx="0">
                  <c:v>0</c:v>
                </c:pt>
                <c:pt idx="1">
                  <c:v>1</c:v>
                </c:pt>
                <c:pt idx="2">
                  <c:v>2</c:v>
                </c:pt>
                <c:pt idx="3">
                  <c:v>3</c:v>
                </c:pt>
                <c:pt idx="4">
                  <c:v>4</c:v>
                </c:pt>
                <c:pt idx="5">
                  <c:v>5</c:v>
                </c:pt>
                <c:pt idx="6">
                  <c:v>6</c:v>
                </c:pt>
              </c:numCache>
            </c:numRef>
          </c:cat>
          <c:val>
            <c:numRef>
              <c:f>'Combo II'!$AA$18:$AA$24</c:f>
              <c:numCache>
                <c:formatCode>General</c:formatCode>
                <c:ptCount val="7"/>
                <c:pt idx="0">
                  <c:v>30</c:v>
                </c:pt>
                <c:pt idx="1">
                  <c:v>4.4000000000000004</c:v>
                </c:pt>
                <c:pt idx="2">
                  <c:v>1</c:v>
                </c:pt>
                <c:pt idx="3">
                  <c:v>1.4</c:v>
                </c:pt>
                <c:pt idx="4">
                  <c:v>2.2999999999999998</c:v>
                </c:pt>
                <c:pt idx="5">
                  <c:v>1.9</c:v>
                </c:pt>
                <c:pt idx="6">
                  <c:v>1.4</c:v>
                </c:pt>
              </c:numCache>
            </c:numRef>
          </c:val>
        </c:ser>
        <c:marker val="1"/>
        <c:axId val="71819264"/>
        <c:axId val="71820416"/>
      </c:lineChart>
      <c:catAx>
        <c:axId val="71819264"/>
        <c:scaling>
          <c:orientation val="minMax"/>
        </c:scaling>
        <c:axPos val="b"/>
        <c:title>
          <c:tx>
            <c:rich>
              <a:bodyPr/>
              <a:lstStyle/>
              <a:p>
                <a:pPr>
                  <a:defRPr/>
                </a:pPr>
                <a:r>
                  <a:rPr lang="en-US" sz="2000" dirty="0" smtClean="0"/>
                  <a:t>Week</a:t>
                </a:r>
                <a:endParaRPr lang="en-US" sz="2000" dirty="0"/>
              </a:p>
            </c:rich>
          </c:tx>
          <c:layout>
            <c:manualLayout>
              <c:xMode val="edge"/>
              <c:yMode val="edge"/>
              <c:x val="0.49195221286994339"/>
              <c:y val="0.92697724031194551"/>
            </c:manualLayout>
          </c:layout>
        </c:title>
        <c:numFmt formatCode="General" sourceLinked="1"/>
        <c:tickLblPos val="nextTo"/>
        <c:txPr>
          <a:bodyPr/>
          <a:lstStyle/>
          <a:p>
            <a:pPr>
              <a:defRPr sz="2000"/>
            </a:pPr>
            <a:endParaRPr lang="en-US"/>
          </a:p>
        </c:txPr>
        <c:crossAx val="71820416"/>
        <c:crosses val="autoZero"/>
        <c:auto val="1"/>
        <c:lblAlgn val="ctr"/>
        <c:lblOffset val="100"/>
      </c:catAx>
      <c:valAx>
        <c:axId val="71820416"/>
        <c:scaling>
          <c:orientation val="minMax"/>
        </c:scaling>
        <c:axPos val="l"/>
        <c:majorGridlines/>
        <c:title>
          <c:tx>
            <c:rich>
              <a:bodyPr rot="-5400000" vert="horz"/>
              <a:lstStyle/>
              <a:p>
                <a:pPr>
                  <a:defRPr/>
                </a:pPr>
                <a:r>
                  <a:rPr lang="en-US" sz="2000" dirty="0" smtClean="0"/>
                  <a:t>Average</a:t>
                </a:r>
                <a:r>
                  <a:rPr lang="en-US" sz="2000" baseline="0" dirty="0" smtClean="0"/>
                  <a:t> Abundance of Adult </a:t>
                </a:r>
                <a:r>
                  <a:rPr lang="en-US" sz="2000" i="1" baseline="0" dirty="0" smtClean="0"/>
                  <a:t>O. </a:t>
                </a:r>
                <a:r>
                  <a:rPr lang="en-US" sz="2000" i="1" baseline="0" dirty="0" err="1" smtClean="0"/>
                  <a:t>insidiosus</a:t>
                </a:r>
                <a:endParaRPr lang="en-US" sz="2000" dirty="0"/>
              </a:p>
            </c:rich>
          </c:tx>
          <c:layout/>
        </c:title>
        <c:numFmt formatCode="0.00" sourceLinked="1"/>
        <c:tickLblPos val="nextTo"/>
        <c:txPr>
          <a:bodyPr/>
          <a:lstStyle/>
          <a:p>
            <a:pPr>
              <a:defRPr sz="2000"/>
            </a:pPr>
            <a:endParaRPr lang="en-US"/>
          </a:p>
        </c:txPr>
        <c:crossAx val="71819264"/>
        <c:crosses val="autoZero"/>
        <c:crossBetween val="between"/>
      </c:valAx>
    </c:plotArea>
    <c:legend>
      <c:legendPos val="r"/>
      <c:layout>
        <c:manualLayout>
          <c:xMode val="edge"/>
          <c:yMode val="edge"/>
          <c:x val="0.67119965607747678"/>
          <c:y val="0.1504846274789797"/>
          <c:w val="0.30868540139379214"/>
          <c:h val="0.1740245326573194"/>
        </c:manualLayout>
      </c:layout>
      <c:txPr>
        <a:bodyPr/>
        <a:lstStyle/>
        <a:p>
          <a:pPr>
            <a:defRPr sz="2000"/>
          </a:pPr>
          <a:endParaRPr lang="en-US"/>
        </a:p>
      </c:txPr>
    </c:legend>
    <c:plotVisOnly val="1"/>
  </c:chart>
  <c:spPr>
    <a:solidFill>
      <a:prstClr val="white"/>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2687263668312637"/>
          <c:y val="0.16414249958084692"/>
          <c:w val="0.85617821077450262"/>
          <c:h val="0.66806855768020601"/>
        </c:manualLayout>
      </c:layout>
      <c:lineChart>
        <c:grouping val="standard"/>
        <c:ser>
          <c:idx val="0"/>
          <c:order val="0"/>
          <c:tx>
            <c:v>Nymphs (Flowers)</c:v>
          </c:tx>
          <c:spPr>
            <a:ln w="50800">
              <a:solidFill>
                <a:schemeClr val="accent4"/>
              </a:solidFill>
            </a:ln>
          </c:spPr>
          <c:marker>
            <c:symbol val="diamond"/>
            <c:size val="15"/>
            <c:spPr>
              <a:solidFill>
                <a:schemeClr val="accent4"/>
              </a:solidFill>
              <a:ln>
                <a:solidFill>
                  <a:schemeClr val="accent4"/>
                </a:solidFill>
              </a:ln>
            </c:spPr>
          </c:marker>
          <c:errBars>
            <c:errDir val="y"/>
            <c:errBarType val="both"/>
            <c:errValType val="cust"/>
            <c:plus>
              <c:numRef>
                <c:f>'Combo II'!$Z$32:$Z$38</c:f>
                <c:numCache>
                  <c:formatCode>General</c:formatCode>
                  <c:ptCount val="7"/>
                  <c:pt idx="0">
                    <c:v>0</c:v>
                  </c:pt>
                  <c:pt idx="1">
                    <c:v>0.22126768948737427</c:v>
                  </c:pt>
                  <c:pt idx="2">
                    <c:v>1.1463483533246546</c:v>
                  </c:pt>
                  <c:pt idx="3">
                    <c:v>1.4215089053099554</c:v>
                  </c:pt>
                  <c:pt idx="4">
                    <c:v>0.84651487965142969</c:v>
                  </c:pt>
                  <c:pt idx="5">
                    <c:v>0.64682319479982664</c:v>
                  </c:pt>
                  <c:pt idx="6">
                    <c:v>1.0757425134161993</c:v>
                  </c:pt>
                </c:numCache>
              </c:numRef>
            </c:plus>
            <c:minus>
              <c:numRef>
                <c:f>'Combo II'!$Z$32:$Z$38</c:f>
                <c:numCache>
                  <c:formatCode>General</c:formatCode>
                  <c:ptCount val="7"/>
                  <c:pt idx="0">
                    <c:v>0</c:v>
                  </c:pt>
                  <c:pt idx="1">
                    <c:v>0.22126768948737427</c:v>
                  </c:pt>
                  <c:pt idx="2">
                    <c:v>1.1463483533246546</c:v>
                  </c:pt>
                  <c:pt idx="3">
                    <c:v>1.4215089053099554</c:v>
                  </c:pt>
                  <c:pt idx="4">
                    <c:v>0.84651487965142969</c:v>
                  </c:pt>
                  <c:pt idx="5">
                    <c:v>0.64682319479982664</c:v>
                  </c:pt>
                  <c:pt idx="6">
                    <c:v>1.0757425134161993</c:v>
                  </c:pt>
                </c:numCache>
              </c:numRef>
            </c:minus>
          </c:errBars>
          <c:cat>
            <c:numRef>
              <c:f>'Combo II'!$U$32:$U$38</c:f>
              <c:numCache>
                <c:formatCode>General</c:formatCode>
                <c:ptCount val="7"/>
                <c:pt idx="0">
                  <c:v>0</c:v>
                </c:pt>
                <c:pt idx="1">
                  <c:v>1</c:v>
                </c:pt>
                <c:pt idx="2">
                  <c:v>2</c:v>
                </c:pt>
                <c:pt idx="3">
                  <c:v>3</c:v>
                </c:pt>
                <c:pt idx="4">
                  <c:v>4</c:v>
                </c:pt>
                <c:pt idx="5">
                  <c:v>5</c:v>
                </c:pt>
                <c:pt idx="6">
                  <c:v>6</c:v>
                </c:pt>
              </c:numCache>
            </c:numRef>
          </c:cat>
          <c:val>
            <c:numRef>
              <c:f>'Combo II'!$X$32:$X$38</c:f>
              <c:numCache>
                <c:formatCode>General</c:formatCode>
                <c:ptCount val="7"/>
                <c:pt idx="0">
                  <c:v>0</c:v>
                </c:pt>
                <c:pt idx="1">
                  <c:v>3</c:v>
                </c:pt>
                <c:pt idx="2">
                  <c:v>43.1</c:v>
                </c:pt>
                <c:pt idx="3">
                  <c:v>31.6</c:v>
                </c:pt>
                <c:pt idx="4">
                  <c:v>8</c:v>
                </c:pt>
                <c:pt idx="5">
                  <c:v>22.4</c:v>
                </c:pt>
                <c:pt idx="6">
                  <c:v>28.4</c:v>
                </c:pt>
              </c:numCache>
            </c:numRef>
          </c:val>
        </c:ser>
        <c:ser>
          <c:idx val="1"/>
          <c:order val="1"/>
          <c:tx>
            <c:v>Nymphs (No Flowers)</c:v>
          </c:tx>
          <c:spPr>
            <a:ln w="50800">
              <a:solidFill>
                <a:schemeClr val="accent3"/>
              </a:solidFill>
            </a:ln>
          </c:spPr>
          <c:marker>
            <c:symbol val="square"/>
            <c:size val="9"/>
            <c:spPr>
              <a:solidFill>
                <a:schemeClr val="accent3"/>
              </a:solidFill>
              <a:ln>
                <a:solidFill>
                  <a:schemeClr val="accent3"/>
                </a:solidFill>
              </a:ln>
            </c:spPr>
          </c:marker>
          <c:errBars>
            <c:errDir val="y"/>
            <c:errBarType val="both"/>
            <c:errValType val="cust"/>
            <c:plus>
              <c:numRef>
                <c:f>'Combo II'!$Z$32:$Z$38</c:f>
                <c:numCache>
                  <c:formatCode>General</c:formatCode>
                  <c:ptCount val="7"/>
                  <c:pt idx="0">
                    <c:v>0</c:v>
                  </c:pt>
                  <c:pt idx="1">
                    <c:v>0.22126768948737427</c:v>
                  </c:pt>
                  <c:pt idx="2">
                    <c:v>1.1463483533246546</c:v>
                  </c:pt>
                  <c:pt idx="3">
                    <c:v>1.4215089053099554</c:v>
                  </c:pt>
                  <c:pt idx="4">
                    <c:v>0.84651487965142969</c:v>
                  </c:pt>
                  <c:pt idx="5">
                    <c:v>0.64682319479982664</c:v>
                  </c:pt>
                  <c:pt idx="6">
                    <c:v>1.0757425134161993</c:v>
                  </c:pt>
                </c:numCache>
              </c:numRef>
            </c:plus>
            <c:minus>
              <c:numRef>
                <c:f>'Combo II'!$Z$32:$Z$38</c:f>
                <c:numCache>
                  <c:formatCode>General</c:formatCode>
                  <c:ptCount val="7"/>
                  <c:pt idx="0">
                    <c:v>0</c:v>
                  </c:pt>
                  <c:pt idx="1">
                    <c:v>0.22126768948737427</c:v>
                  </c:pt>
                  <c:pt idx="2">
                    <c:v>1.1463483533246546</c:v>
                  </c:pt>
                  <c:pt idx="3">
                    <c:v>1.4215089053099554</c:v>
                  </c:pt>
                  <c:pt idx="4">
                    <c:v>0.84651487965142969</c:v>
                  </c:pt>
                  <c:pt idx="5">
                    <c:v>0.64682319479982664</c:v>
                  </c:pt>
                  <c:pt idx="6">
                    <c:v>1.0757425134161993</c:v>
                  </c:pt>
                </c:numCache>
              </c:numRef>
            </c:minus>
          </c:errBars>
          <c:cat>
            <c:numRef>
              <c:f>'Combo II'!$U$32:$U$38</c:f>
              <c:numCache>
                <c:formatCode>General</c:formatCode>
                <c:ptCount val="7"/>
                <c:pt idx="0">
                  <c:v>0</c:v>
                </c:pt>
                <c:pt idx="1">
                  <c:v>1</c:v>
                </c:pt>
                <c:pt idx="2">
                  <c:v>2</c:v>
                </c:pt>
                <c:pt idx="3">
                  <c:v>3</c:v>
                </c:pt>
                <c:pt idx="4">
                  <c:v>4</c:v>
                </c:pt>
                <c:pt idx="5">
                  <c:v>5</c:v>
                </c:pt>
                <c:pt idx="6">
                  <c:v>6</c:v>
                </c:pt>
              </c:numCache>
            </c:numRef>
          </c:cat>
          <c:val>
            <c:numRef>
              <c:f>'Combo II'!$AA$32:$AA$38</c:f>
              <c:numCache>
                <c:formatCode>General</c:formatCode>
                <c:ptCount val="7"/>
                <c:pt idx="0">
                  <c:v>0</c:v>
                </c:pt>
                <c:pt idx="1">
                  <c:v>0.4</c:v>
                </c:pt>
                <c:pt idx="2">
                  <c:v>3.3</c:v>
                </c:pt>
                <c:pt idx="3">
                  <c:v>3.2</c:v>
                </c:pt>
                <c:pt idx="4">
                  <c:v>1.6</c:v>
                </c:pt>
                <c:pt idx="5">
                  <c:v>1.8</c:v>
                </c:pt>
                <c:pt idx="6">
                  <c:v>3</c:v>
                </c:pt>
              </c:numCache>
            </c:numRef>
          </c:val>
        </c:ser>
        <c:marker val="1"/>
        <c:axId val="72305280"/>
        <c:axId val="72315648"/>
      </c:lineChart>
      <c:catAx>
        <c:axId val="72305280"/>
        <c:scaling>
          <c:orientation val="minMax"/>
        </c:scaling>
        <c:axPos val="b"/>
        <c:title>
          <c:tx>
            <c:rich>
              <a:bodyPr/>
              <a:lstStyle/>
              <a:p>
                <a:pPr>
                  <a:defRPr/>
                </a:pPr>
                <a:r>
                  <a:rPr lang="en-US" sz="2000" dirty="0" smtClean="0"/>
                  <a:t>Week</a:t>
                </a:r>
                <a:endParaRPr lang="en-US" sz="2000" dirty="0"/>
              </a:p>
            </c:rich>
          </c:tx>
          <c:layout>
            <c:manualLayout>
              <c:xMode val="edge"/>
              <c:yMode val="edge"/>
              <c:x val="0.50959532536881169"/>
              <c:y val="0.91526706799875757"/>
            </c:manualLayout>
          </c:layout>
        </c:title>
        <c:numFmt formatCode="General" sourceLinked="1"/>
        <c:tickLblPos val="nextTo"/>
        <c:txPr>
          <a:bodyPr/>
          <a:lstStyle/>
          <a:p>
            <a:pPr>
              <a:defRPr sz="2000"/>
            </a:pPr>
            <a:endParaRPr lang="en-US"/>
          </a:p>
        </c:txPr>
        <c:crossAx val="72315648"/>
        <c:crosses val="autoZero"/>
        <c:auto val="1"/>
        <c:lblAlgn val="ctr"/>
        <c:lblOffset val="100"/>
      </c:catAx>
      <c:valAx>
        <c:axId val="72315648"/>
        <c:scaling>
          <c:orientation val="minMax"/>
        </c:scaling>
        <c:axPos val="l"/>
        <c:majorGridlines/>
        <c:title>
          <c:tx>
            <c:rich>
              <a:bodyPr rot="-5400000" vert="horz"/>
              <a:lstStyle/>
              <a:p>
                <a:pPr>
                  <a:defRPr sz="2000"/>
                </a:pPr>
                <a:r>
                  <a:rPr lang="en-US" sz="2000" dirty="0" smtClean="0"/>
                  <a:t>Average</a:t>
                </a:r>
                <a:r>
                  <a:rPr lang="en-US" sz="2000" baseline="0" dirty="0" smtClean="0"/>
                  <a:t> Abundance of </a:t>
                </a:r>
                <a:r>
                  <a:rPr lang="en-US" sz="2000" baseline="0" dirty="0" err="1" smtClean="0"/>
                  <a:t>Nymphal</a:t>
                </a:r>
                <a:r>
                  <a:rPr lang="en-US" sz="2000" baseline="0" dirty="0" smtClean="0"/>
                  <a:t> </a:t>
                </a:r>
                <a:r>
                  <a:rPr lang="en-US" sz="2000" i="1" baseline="0" dirty="0" smtClean="0"/>
                  <a:t>O. </a:t>
                </a:r>
                <a:r>
                  <a:rPr lang="en-US" sz="2000" i="1" baseline="0" dirty="0" err="1" smtClean="0"/>
                  <a:t>insidiosus</a:t>
                </a:r>
                <a:endParaRPr lang="en-US" sz="2000" dirty="0"/>
              </a:p>
            </c:rich>
          </c:tx>
          <c:layout/>
        </c:title>
        <c:numFmt formatCode="General" sourceLinked="1"/>
        <c:tickLblPos val="nextTo"/>
        <c:txPr>
          <a:bodyPr/>
          <a:lstStyle/>
          <a:p>
            <a:pPr>
              <a:defRPr sz="2000"/>
            </a:pPr>
            <a:endParaRPr lang="en-US"/>
          </a:p>
        </c:txPr>
        <c:crossAx val="72305280"/>
        <c:crosses val="autoZero"/>
        <c:crossBetween val="between"/>
      </c:valAx>
    </c:plotArea>
    <c:legend>
      <c:legendPos val="r"/>
      <c:layout>
        <c:manualLayout>
          <c:xMode val="edge"/>
          <c:yMode val="edge"/>
          <c:x val="0.62649239290004"/>
          <c:y val="0.1504846274789797"/>
          <c:w val="0.29295042039236702"/>
          <c:h val="0.16426605572966291"/>
        </c:manualLayout>
      </c:layout>
      <c:txPr>
        <a:bodyPr/>
        <a:lstStyle/>
        <a:p>
          <a:pPr>
            <a:defRPr sz="2000"/>
          </a:pPr>
          <a:endParaRPr lang="en-US"/>
        </a:p>
      </c:txPr>
    </c:legend>
    <c:plotVisOnly val="1"/>
  </c:chart>
  <c:spPr>
    <a:solidFill>
      <a:prstClr val="white"/>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8986469363743386"/>
          <c:y val="0.16414249958084692"/>
          <c:w val="0.80151461670739432"/>
          <c:h val="0.66707319303358736"/>
        </c:manualLayout>
      </c:layout>
      <c:lineChart>
        <c:grouping val="standard"/>
        <c:ser>
          <c:idx val="0"/>
          <c:order val="0"/>
          <c:tx>
            <c:v>Adults (Flowers)</c:v>
          </c:tx>
          <c:spPr>
            <a:ln w="50800">
              <a:solidFill>
                <a:schemeClr val="accent4"/>
              </a:solidFill>
            </a:ln>
          </c:spPr>
          <c:marker>
            <c:symbol val="diamond"/>
            <c:size val="15"/>
            <c:spPr>
              <a:solidFill>
                <a:schemeClr val="accent4"/>
              </a:solidFill>
              <a:ln>
                <a:solidFill>
                  <a:schemeClr val="accent4"/>
                </a:solidFill>
              </a:ln>
            </c:spPr>
          </c:marker>
          <c:errBars>
            <c:errDir val="y"/>
            <c:errBarType val="both"/>
            <c:errValType val="cust"/>
            <c:plus>
              <c:numRef>
                <c:f>'Combo II'!$W$18:$W$24</c:f>
                <c:numCache>
                  <c:formatCode>General</c:formatCode>
                  <c:ptCount val="7"/>
                  <c:pt idx="0">
                    <c:v>0</c:v>
                  </c:pt>
                  <c:pt idx="1">
                    <c:v>1.3073361506185375</c:v>
                  </c:pt>
                  <c:pt idx="2">
                    <c:v>3.3829362259123612</c:v>
                  </c:pt>
                  <c:pt idx="3">
                    <c:v>5.7722691033576821</c:v>
                  </c:pt>
                  <c:pt idx="4">
                    <c:v>4.4189374039572273</c:v>
                  </c:pt>
                  <c:pt idx="5">
                    <c:v>3.5909937073500529</c:v>
                  </c:pt>
                  <c:pt idx="6">
                    <c:v>2.8508347563896832</c:v>
                  </c:pt>
                </c:numCache>
              </c:numRef>
            </c:plus>
            <c:minus>
              <c:numRef>
                <c:f>'Combo II'!$W$18:$W$24</c:f>
                <c:numCache>
                  <c:formatCode>General</c:formatCode>
                  <c:ptCount val="7"/>
                  <c:pt idx="0">
                    <c:v>0</c:v>
                  </c:pt>
                  <c:pt idx="1">
                    <c:v>1.3073361506185375</c:v>
                  </c:pt>
                  <c:pt idx="2">
                    <c:v>3.3829362259123612</c:v>
                  </c:pt>
                  <c:pt idx="3">
                    <c:v>5.7722691033576821</c:v>
                  </c:pt>
                  <c:pt idx="4">
                    <c:v>4.4189374039572273</c:v>
                  </c:pt>
                  <c:pt idx="5">
                    <c:v>3.5909937073500529</c:v>
                  </c:pt>
                  <c:pt idx="6">
                    <c:v>2.8508347563896832</c:v>
                  </c:pt>
                </c:numCache>
              </c:numRef>
            </c:minus>
          </c:errBars>
          <c:cat>
            <c:numRef>
              <c:f>'Combo II'!$U$18:$U$24</c:f>
              <c:numCache>
                <c:formatCode>General</c:formatCode>
                <c:ptCount val="7"/>
                <c:pt idx="0">
                  <c:v>0</c:v>
                </c:pt>
                <c:pt idx="1">
                  <c:v>1</c:v>
                </c:pt>
                <c:pt idx="2">
                  <c:v>2</c:v>
                </c:pt>
                <c:pt idx="3">
                  <c:v>3</c:v>
                </c:pt>
                <c:pt idx="4">
                  <c:v>4</c:v>
                </c:pt>
                <c:pt idx="5">
                  <c:v>5</c:v>
                </c:pt>
                <c:pt idx="6">
                  <c:v>6</c:v>
                </c:pt>
              </c:numCache>
            </c:numRef>
          </c:cat>
          <c:val>
            <c:numRef>
              <c:f>'Combo II'!$X$18:$X$24</c:f>
              <c:numCache>
                <c:formatCode>0.00</c:formatCode>
                <c:ptCount val="7"/>
                <c:pt idx="0">
                  <c:v>30</c:v>
                </c:pt>
                <c:pt idx="1">
                  <c:v>8.2000000000000011</c:v>
                </c:pt>
                <c:pt idx="2">
                  <c:v>7.5</c:v>
                </c:pt>
                <c:pt idx="3">
                  <c:v>13.4</c:v>
                </c:pt>
                <c:pt idx="4">
                  <c:v>24.9</c:v>
                </c:pt>
                <c:pt idx="5">
                  <c:v>15.9</c:v>
                </c:pt>
                <c:pt idx="6">
                  <c:v>11.6</c:v>
                </c:pt>
              </c:numCache>
            </c:numRef>
          </c:val>
        </c:ser>
        <c:ser>
          <c:idx val="1"/>
          <c:order val="1"/>
          <c:tx>
            <c:v>Nymphs (Flowers)</c:v>
          </c:tx>
          <c:spPr>
            <a:ln w="50800">
              <a:solidFill>
                <a:schemeClr val="accent4">
                  <a:lumMod val="60000"/>
                  <a:lumOff val="40000"/>
                </a:schemeClr>
              </a:solidFill>
            </a:ln>
          </c:spPr>
          <c:marker>
            <c:symbol val="square"/>
            <c:size val="9"/>
            <c:spPr>
              <a:solidFill>
                <a:schemeClr val="accent4">
                  <a:lumMod val="60000"/>
                  <a:lumOff val="40000"/>
                </a:schemeClr>
              </a:solidFill>
              <a:ln>
                <a:solidFill>
                  <a:srgbClr val="8064A2">
                    <a:lumMod val="60000"/>
                    <a:lumOff val="40000"/>
                  </a:srgbClr>
                </a:solidFill>
              </a:ln>
            </c:spPr>
          </c:marker>
          <c:errBars>
            <c:errDir val="y"/>
            <c:errBarType val="both"/>
            <c:errValType val="cust"/>
            <c:plus>
              <c:numRef>
                <c:f>'Combo II'!$W$32:$W$38</c:f>
                <c:numCache>
                  <c:formatCode>General</c:formatCode>
                  <c:ptCount val="7"/>
                  <c:pt idx="0">
                    <c:v>0</c:v>
                  </c:pt>
                  <c:pt idx="1">
                    <c:v>2.2624061803298638</c:v>
                  </c:pt>
                  <c:pt idx="2">
                    <c:v>7.7922819847914999</c:v>
                  </c:pt>
                  <c:pt idx="3">
                    <c:v>5.176735454855323</c:v>
                  </c:pt>
                  <c:pt idx="4">
                    <c:v>3.0572524780990378</c:v>
                  </c:pt>
                  <c:pt idx="5">
                    <c:v>5.5079051044998195</c:v>
                  </c:pt>
                  <c:pt idx="6">
                    <c:v>3.2416763446845582</c:v>
                  </c:pt>
                </c:numCache>
              </c:numRef>
            </c:plus>
            <c:minus>
              <c:numRef>
                <c:f>'Combo II'!$W$32:$W$38</c:f>
                <c:numCache>
                  <c:formatCode>General</c:formatCode>
                  <c:ptCount val="7"/>
                  <c:pt idx="0">
                    <c:v>0</c:v>
                  </c:pt>
                  <c:pt idx="1">
                    <c:v>2.2624061803298638</c:v>
                  </c:pt>
                  <c:pt idx="2">
                    <c:v>7.7922819847914999</c:v>
                  </c:pt>
                  <c:pt idx="3">
                    <c:v>5.176735454855323</c:v>
                  </c:pt>
                  <c:pt idx="4">
                    <c:v>3.0572524780990378</c:v>
                  </c:pt>
                  <c:pt idx="5">
                    <c:v>5.5079051044998195</c:v>
                  </c:pt>
                  <c:pt idx="6">
                    <c:v>3.2416763446845582</c:v>
                  </c:pt>
                </c:numCache>
              </c:numRef>
            </c:minus>
          </c:errBars>
          <c:cat>
            <c:numRef>
              <c:f>'Combo II'!$U$18:$U$24</c:f>
              <c:numCache>
                <c:formatCode>General</c:formatCode>
                <c:ptCount val="7"/>
                <c:pt idx="0">
                  <c:v>0</c:v>
                </c:pt>
                <c:pt idx="1">
                  <c:v>1</c:v>
                </c:pt>
                <c:pt idx="2">
                  <c:v>2</c:v>
                </c:pt>
                <c:pt idx="3">
                  <c:v>3</c:v>
                </c:pt>
                <c:pt idx="4">
                  <c:v>4</c:v>
                </c:pt>
                <c:pt idx="5">
                  <c:v>5</c:v>
                </c:pt>
                <c:pt idx="6">
                  <c:v>6</c:v>
                </c:pt>
              </c:numCache>
            </c:numRef>
          </c:cat>
          <c:val>
            <c:numRef>
              <c:f>'Combo II'!$X$32:$X$38</c:f>
              <c:numCache>
                <c:formatCode>General</c:formatCode>
                <c:ptCount val="7"/>
                <c:pt idx="0">
                  <c:v>0</c:v>
                </c:pt>
                <c:pt idx="1">
                  <c:v>3</c:v>
                </c:pt>
                <c:pt idx="2">
                  <c:v>43.1</c:v>
                </c:pt>
                <c:pt idx="3">
                  <c:v>31.6</c:v>
                </c:pt>
                <c:pt idx="4">
                  <c:v>8</c:v>
                </c:pt>
                <c:pt idx="5">
                  <c:v>22.4</c:v>
                </c:pt>
                <c:pt idx="6">
                  <c:v>28.4</c:v>
                </c:pt>
              </c:numCache>
            </c:numRef>
          </c:val>
        </c:ser>
        <c:marker val="1"/>
        <c:axId val="72763648"/>
        <c:axId val="72769920"/>
      </c:lineChart>
      <c:catAx>
        <c:axId val="72763648"/>
        <c:scaling>
          <c:orientation val="minMax"/>
        </c:scaling>
        <c:axPos val="b"/>
        <c:title>
          <c:tx>
            <c:rich>
              <a:bodyPr/>
              <a:lstStyle/>
              <a:p>
                <a:pPr>
                  <a:defRPr/>
                </a:pPr>
                <a:r>
                  <a:rPr lang="en-US" sz="2000" dirty="0" smtClean="0"/>
                  <a:t>Week</a:t>
                </a:r>
                <a:endParaRPr lang="en-US" sz="2000" dirty="0"/>
              </a:p>
            </c:rich>
          </c:tx>
          <c:layout/>
        </c:title>
        <c:numFmt formatCode="General" sourceLinked="1"/>
        <c:tickLblPos val="nextTo"/>
        <c:txPr>
          <a:bodyPr/>
          <a:lstStyle/>
          <a:p>
            <a:pPr>
              <a:defRPr sz="2000"/>
            </a:pPr>
            <a:endParaRPr lang="en-US"/>
          </a:p>
        </c:txPr>
        <c:crossAx val="72769920"/>
        <c:crosses val="autoZero"/>
        <c:auto val="1"/>
        <c:lblAlgn val="ctr"/>
        <c:lblOffset val="100"/>
      </c:catAx>
      <c:valAx>
        <c:axId val="72769920"/>
        <c:scaling>
          <c:orientation val="minMax"/>
        </c:scaling>
        <c:axPos val="l"/>
        <c:majorGridlines/>
        <c:title>
          <c:tx>
            <c:rich>
              <a:bodyPr rot="-5400000" vert="horz"/>
              <a:lstStyle/>
              <a:p>
                <a:pPr>
                  <a:defRPr/>
                </a:pPr>
                <a:r>
                  <a:rPr lang="en-US" sz="2000" dirty="0" smtClean="0"/>
                  <a:t>Average abundance</a:t>
                </a:r>
                <a:r>
                  <a:rPr lang="en-US" sz="2000" baseline="0" dirty="0" smtClean="0"/>
                  <a:t> of </a:t>
                </a:r>
                <a:r>
                  <a:rPr lang="en-US" sz="2000" i="1" baseline="0" dirty="0" smtClean="0"/>
                  <a:t>O. </a:t>
                </a:r>
                <a:r>
                  <a:rPr lang="en-US" sz="2000" i="1" baseline="0" dirty="0" err="1" smtClean="0"/>
                  <a:t>insidiosus</a:t>
                </a:r>
                <a:r>
                  <a:rPr lang="en-US" sz="2000" i="0" baseline="0" dirty="0" smtClean="0"/>
                  <a:t> adults and nymphs</a:t>
                </a:r>
                <a:endParaRPr lang="en-US" sz="2000" dirty="0"/>
              </a:p>
            </c:rich>
          </c:tx>
          <c:layout/>
        </c:title>
        <c:numFmt formatCode="0.00" sourceLinked="1"/>
        <c:tickLblPos val="nextTo"/>
        <c:txPr>
          <a:bodyPr/>
          <a:lstStyle/>
          <a:p>
            <a:pPr>
              <a:defRPr sz="2000"/>
            </a:pPr>
            <a:endParaRPr lang="en-US"/>
          </a:p>
        </c:txPr>
        <c:crossAx val="72763648"/>
        <c:crosses val="autoZero"/>
        <c:crossBetween val="between"/>
      </c:valAx>
    </c:plotArea>
    <c:legend>
      <c:legendPos val="r"/>
      <c:layout>
        <c:manualLayout>
          <c:xMode val="edge"/>
          <c:yMode val="edge"/>
          <c:x val="0.66322551814644004"/>
          <c:y val="0.1973253167317309"/>
          <c:w val="0.29079747035930881"/>
          <c:h val="0.17597622804285071"/>
        </c:manualLayout>
      </c:layout>
      <c:txPr>
        <a:bodyPr/>
        <a:lstStyle/>
        <a:p>
          <a:pPr>
            <a:defRPr sz="2400"/>
          </a:pPr>
          <a:endParaRPr lang="en-US"/>
        </a:p>
      </c:txPr>
    </c:legend>
    <c:plotVisOnly val="1"/>
  </c:chart>
  <c:spPr>
    <a:solidFill>
      <a:prstClr val="white"/>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8"/>
  <c:chart>
    <c:autoTitleDeleted val="1"/>
    <c:plotArea>
      <c:layout>
        <c:manualLayout>
          <c:layoutTarget val="inner"/>
          <c:xMode val="edge"/>
          <c:yMode val="edge"/>
          <c:x val="0.12971377500226275"/>
          <c:y val="0.18624519318806157"/>
          <c:w val="0.85196703321567602"/>
          <c:h val="0.63994491240920537"/>
        </c:manualLayout>
      </c:layout>
      <c:lineChart>
        <c:grouping val="standard"/>
        <c:ser>
          <c:idx val="0"/>
          <c:order val="0"/>
          <c:tx>
            <c:strRef>
              <c:f>'Combo II'!$V$45</c:f>
              <c:strCache>
                <c:ptCount val="1"/>
                <c:pt idx="0">
                  <c:v>Flowers</c:v>
                </c:pt>
              </c:strCache>
            </c:strRef>
          </c:tx>
          <c:spPr>
            <a:ln w="50800">
              <a:solidFill>
                <a:schemeClr val="accent4"/>
              </a:solidFill>
            </a:ln>
          </c:spPr>
          <c:marker>
            <c:symbol val="diamond"/>
            <c:size val="12"/>
            <c:spPr>
              <a:solidFill>
                <a:schemeClr val="accent4"/>
              </a:solidFill>
              <a:ln>
                <a:solidFill>
                  <a:srgbClr val="8064A2"/>
                </a:solidFill>
              </a:ln>
            </c:spPr>
          </c:marker>
          <c:errBars>
            <c:errDir val="y"/>
            <c:errBarType val="both"/>
            <c:errValType val="cust"/>
            <c:plus>
              <c:numRef>
                <c:f>'Combo II'!$W$46:$W$52</c:f>
                <c:numCache>
                  <c:formatCode>General</c:formatCode>
                  <c:ptCount val="7"/>
                  <c:pt idx="1">
                    <c:v>21.98905384154034</c:v>
                  </c:pt>
                  <c:pt idx="2">
                    <c:v>10.125538360398199</c:v>
                  </c:pt>
                  <c:pt idx="3">
                    <c:v>6.7879562420451034</c:v>
                  </c:pt>
                  <c:pt idx="4">
                    <c:v>3.6610420950198734</c:v>
                  </c:pt>
                  <c:pt idx="5">
                    <c:v>6.7859888610191996</c:v>
                  </c:pt>
                  <c:pt idx="6">
                    <c:v>4.5026257321546534</c:v>
                  </c:pt>
                </c:numCache>
              </c:numRef>
            </c:plus>
            <c:minus>
              <c:numRef>
                <c:f>'Combo II'!$W$46:$W$52</c:f>
                <c:numCache>
                  <c:formatCode>General</c:formatCode>
                  <c:ptCount val="7"/>
                  <c:pt idx="1">
                    <c:v>21.98905384154034</c:v>
                  </c:pt>
                  <c:pt idx="2">
                    <c:v>10.125538360398199</c:v>
                  </c:pt>
                  <c:pt idx="3">
                    <c:v>6.7879562420451034</c:v>
                  </c:pt>
                  <c:pt idx="4">
                    <c:v>3.6610420950198734</c:v>
                  </c:pt>
                  <c:pt idx="5">
                    <c:v>6.7859888610191996</c:v>
                  </c:pt>
                  <c:pt idx="6">
                    <c:v>4.5026257321546534</c:v>
                  </c:pt>
                </c:numCache>
              </c:numRef>
            </c:minus>
          </c:errBars>
          <c:cat>
            <c:numRef>
              <c:f>'Combo II'!$U$46:$U$52</c:f>
              <c:numCache>
                <c:formatCode>General</c:formatCode>
                <c:ptCount val="7"/>
                <c:pt idx="0">
                  <c:v>0</c:v>
                </c:pt>
                <c:pt idx="1">
                  <c:v>1</c:v>
                </c:pt>
                <c:pt idx="2">
                  <c:v>2</c:v>
                </c:pt>
                <c:pt idx="3">
                  <c:v>3</c:v>
                </c:pt>
                <c:pt idx="4">
                  <c:v>4</c:v>
                </c:pt>
                <c:pt idx="5">
                  <c:v>5</c:v>
                </c:pt>
                <c:pt idx="6">
                  <c:v>6</c:v>
                </c:pt>
              </c:numCache>
            </c:numRef>
          </c:cat>
          <c:val>
            <c:numRef>
              <c:f>'Combo II'!$V$46:$V$52</c:f>
              <c:numCache>
                <c:formatCode>0.00</c:formatCode>
                <c:ptCount val="7"/>
                <c:pt idx="1">
                  <c:v>79</c:v>
                </c:pt>
                <c:pt idx="2">
                  <c:v>45.3</c:v>
                </c:pt>
                <c:pt idx="3">
                  <c:v>28.9</c:v>
                </c:pt>
                <c:pt idx="4">
                  <c:v>9.9</c:v>
                </c:pt>
                <c:pt idx="5">
                  <c:v>17.5</c:v>
                </c:pt>
                <c:pt idx="6">
                  <c:v>12.4</c:v>
                </c:pt>
              </c:numCache>
            </c:numRef>
          </c:val>
        </c:ser>
        <c:ser>
          <c:idx val="1"/>
          <c:order val="1"/>
          <c:tx>
            <c:strRef>
              <c:f>'Combo II'!$X$45</c:f>
              <c:strCache>
                <c:ptCount val="1"/>
                <c:pt idx="0">
                  <c:v>No Flowers</c:v>
                </c:pt>
              </c:strCache>
            </c:strRef>
          </c:tx>
          <c:spPr>
            <a:ln w="50800">
              <a:solidFill>
                <a:schemeClr val="accent3"/>
              </a:solidFill>
            </a:ln>
          </c:spPr>
          <c:marker>
            <c:symbol val="square"/>
            <c:size val="9"/>
            <c:spPr>
              <a:solidFill>
                <a:schemeClr val="accent3"/>
              </a:solidFill>
              <a:ln>
                <a:solidFill>
                  <a:schemeClr val="accent3"/>
                </a:solidFill>
              </a:ln>
            </c:spPr>
          </c:marker>
          <c:errBars>
            <c:errDir val="y"/>
            <c:errBarType val="both"/>
            <c:errValType val="cust"/>
            <c:plus>
              <c:numRef>
                <c:f>'Combo II'!$Y$46:$Y$52</c:f>
                <c:numCache>
                  <c:formatCode>General</c:formatCode>
                  <c:ptCount val="7"/>
                  <c:pt idx="1">
                    <c:v>2.8045982163061272</c:v>
                  </c:pt>
                  <c:pt idx="2">
                    <c:v>4.4938442152740912</c:v>
                  </c:pt>
                  <c:pt idx="3">
                    <c:v>8.5002379864324631</c:v>
                  </c:pt>
                  <c:pt idx="4">
                    <c:v>10.05872349877229</c:v>
                  </c:pt>
                  <c:pt idx="5">
                    <c:v>5.948843380007923</c:v>
                  </c:pt>
                  <c:pt idx="6">
                    <c:v>4.2530306053516123</c:v>
                  </c:pt>
                </c:numCache>
              </c:numRef>
            </c:plus>
            <c:minus>
              <c:numRef>
                <c:f>'Combo II'!$Y$46:$Y$52</c:f>
                <c:numCache>
                  <c:formatCode>General</c:formatCode>
                  <c:ptCount val="7"/>
                  <c:pt idx="1">
                    <c:v>2.8045982163061272</c:v>
                  </c:pt>
                  <c:pt idx="2">
                    <c:v>4.4938442152740912</c:v>
                  </c:pt>
                  <c:pt idx="3">
                    <c:v>8.5002379864324631</c:v>
                  </c:pt>
                  <c:pt idx="4">
                    <c:v>10.05872349877229</c:v>
                  </c:pt>
                  <c:pt idx="5">
                    <c:v>5.948843380007923</c:v>
                  </c:pt>
                  <c:pt idx="6">
                    <c:v>4.2530306053516123</c:v>
                  </c:pt>
                </c:numCache>
              </c:numRef>
            </c:minus>
          </c:errBars>
          <c:cat>
            <c:numRef>
              <c:f>'Combo II'!$U$46:$U$52</c:f>
              <c:numCache>
                <c:formatCode>General</c:formatCode>
                <c:ptCount val="7"/>
                <c:pt idx="0">
                  <c:v>0</c:v>
                </c:pt>
                <c:pt idx="1">
                  <c:v>1</c:v>
                </c:pt>
                <c:pt idx="2">
                  <c:v>2</c:v>
                </c:pt>
                <c:pt idx="3">
                  <c:v>3</c:v>
                </c:pt>
                <c:pt idx="4">
                  <c:v>4</c:v>
                </c:pt>
                <c:pt idx="5">
                  <c:v>5</c:v>
                </c:pt>
                <c:pt idx="6">
                  <c:v>6</c:v>
                </c:pt>
              </c:numCache>
            </c:numRef>
          </c:cat>
          <c:val>
            <c:numRef>
              <c:f>'Combo II'!$X$46:$X$52</c:f>
              <c:numCache>
                <c:formatCode>0.00</c:formatCode>
                <c:ptCount val="7"/>
                <c:pt idx="1">
                  <c:v>11.1</c:v>
                </c:pt>
                <c:pt idx="2">
                  <c:v>18.100000000000001</c:v>
                </c:pt>
                <c:pt idx="3">
                  <c:v>32.4</c:v>
                </c:pt>
                <c:pt idx="4">
                  <c:v>33.9</c:v>
                </c:pt>
                <c:pt idx="5">
                  <c:v>21.4</c:v>
                </c:pt>
                <c:pt idx="6">
                  <c:v>15.2</c:v>
                </c:pt>
              </c:numCache>
            </c:numRef>
          </c:val>
        </c:ser>
        <c:marker val="1"/>
        <c:axId val="72808320"/>
        <c:axId val="72359936"/>
      </c:lineChart>
      <c:catAx>
        <c:axId val="72808320"/>
        <c:scaling>
          <c:orientation val="minMax"/>
        </c:scaling>
        <c:axPos val="b"/>
        <c:title>
          <c:tx>
            <c:rich>
              <a:bodyPr/>
              <a:lstStyle/>
              <a:p>
                <a:pPr>
                  <a:defRPr sz="2400"/>
                </a:pPr>
                <a:r>
                  <a:rPr lang="en-US" sz="2400" dirty="0" smtClean="0"/>
                  <a:t>Week</a:t>
                </a:r>
                <a:endParaRPr lang="en-US" sz="2400" dirty="0"/>
              </a:p>
            </c:rich>
          </c:tx>
          <c:layout/>
        </c:title>
        <c:numFmt formatCode="General" sourceLinked="1"/>
        <c:tickLblPos val="nextTo"/>
        <c:txPr>
          <a:bodyPr/>
          <a:lstStyle/>
          <a:p>
            <a:pPr>
              <a:defRPr sz="2000"/>
            </a:pPr>
            <a:endParaRPr lang="en-US"/>
          </a:p>
        </c:txPr>
        <c:crossAx val="72359936"/>
        <c:crosses val="autoZero"/>
        <c:auto val="1"/>
        <c:lblAlgn val="ctr"/>
        <c:lblOffset val="100"/>
      </c:catAx>
      <c:valAx>
        <c:axId val="72359936"/>
        <c:scaling>
          <c:orientation val="minMax"/>
        </c:scaling>
        <c:axPos val="l"/>
        <c:majorGridlines/>
        <c:title>
          <c:tx>
            <c:rich>
              <a:bodyPr rot="-5400000" vert="horz"/>
              <a:lstStyle/>
              <a:p>
                <a:pPr>
                  <a:defRPr/>
                </a:pPr>
                <a:r>
                  <a:rPr lang="en-US" sz="2400" dirty="0" err="1"/>
                  <a:t>Thrips</a:t>
                </a:r>
                <a:r>
                  <a:rPr lang="en-US" sz="2400" dirty="0"/>
                  <a:t> abundance</a:t>
                </a:r>
              </a:p>
            </c:rich>
          </c:tx>
          <c:layout/>
        </c:title>
        <c:numFmt formatCode="General" sourceLinked="1"/>
        <c:tickLblPos val="nextTo"/>
        <c:txPr>
          <a:bodyPr/>
          <a:lstStyle/>
          <a:p>
            <a:pPr>
              <a:defRPr sz="2000"/>
            </a:pPr>
            <a:endParaRPr lang="en-US"/>
          </a:p>
        </c:txPr>
        <c:crossAx val="72808320"/>
        <c:crosses val="autoZero"/>
        <c:crossBetween val="between"/>
      </c:valAx>
    </c:plotArea>
    <c:legend>
      <c:legendPos val="r"/>
      <c:layout>
        <c:manualLayout>
          <c:xMode val="edge"/>
          <c:yMode val="edge"/>
          <c:x val="0.72460482849126662"/>
          <c:y val="0.21107962522126592"/>
          <c:w val="0.23085494162367617"/>
          <c:h val="0.16117408289080143"/>
        </c:manualLayout>
      </c:layout>
      <c:txPr>
        <a:bodyPr/>
        <a:lstStyle/>
        <a:p>
          <a:pPr>
            <a:defRPr sz="2400"/>
          </a:pPr>
          <a:endParaRPr lang="en-US"/>
        </a:p>
      </c:txPr>
    </c:legend>
    <c:plotVisOnly val="1"/>
  </c:chart>
  <c:spPr>
    <a:solidFill>
      <a:schemeClr val="bg1"/>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3408676856569399"/>
          <c:y val="0.1603010830542734"/>
          <c:w val="0.86591323143430621"/>
          <c:h val="0.70265710320692676"/>
        </c:manualLayout>
      </c:layout>
      <c:lineChart>
        <c:grouping val="standard"/>
        <c:ser>
          <c:idx val="0"/>
          <c:order val="0"/>
          <c:tx>
            <c:strRef>
              <c:f>'ESA Data'!$Q$14</c:f>
              <c:strCache>
                <c:ptCount val="1"/>
                <c:pt idx="0">
                  <c:v>Control</c:v>
                </c:pt>
              </c:strCache>
            </c:strRef>
          </c:tx>
          <c:spPr>
            <a:ln w="50800">
              <a:solidFill>
                <a:schemeClr val="accent3"/>
              </a:solidFill>
            </a:ln>
          </c:spPr>
          <c:marker>
            <c:symbol val="diamond"/>
            <c:size val="15"/>
            <c:spPr>
              <a:solidFill>
                <a:schemeClr val="accent3"/>
              </a:solidFill>
              <a:ln>
                <a:solidFill>
                  <a:schemeClr val="accent3"/>
                </a:solidFill>
              </a:ln>
            </c:spPr>
          </c:marker>
          <c:errBars>
            <c:errDir val="y"/>
            <c:errBarType val="both"/>
            <c:errValType val="cust"/>
            <c:plus>
              <c:numRef>
                <c:f>'ESA Data'!$R$15:$R$24</c:f>
                <c:numCache>
                  <c:formatCode>General</c:formatCode>
                  <c:ptCount val="10"/>
                  <c:pt idx="0">
                    <c:v>0</c:v>
                  </c:pt>
                  <c:pt idx="1">
                    <c:v>173.81665387999999</c:v>
                  </c:pt>
                  <c:pt idx="2">
                    <c:v>23.524809599000001</c:v>
                  </c:pt>
                  <c:pt idx="3">
                    <c:v>162.32394309</c:v>
                  </c:pt>
                  <c:pt idx="4">
                    <c:v>14.358505029000025</c:v>
                  </c:pt>
                  <c:pt idx="5">
                    <c:v>100.20354285000001</c:v>
                  </c:pt>
                  <c:pt idx="6">
                    <c:v>5.4237133651000002</c:v>
                  </c:pt>
                  <c:pt idx="7">
                    <c:v>76.798437484000004</c:v>
                  </c:pt>
                  <c:pt idx="8">
                    <c:v>25.047870834000001</c:v>
                  </c:pt>
                  <c:pt idx="9">
                    <c:v>24.031229680999989</c:v>
                  </c:pt>
                </c:numCache>
              </c:numRef>
            </c:plus>
            <c:minus>
              <c:numRef>
                <c:f>'ESA Data'!$R$15:$R$24</c:f>
                <c:numCache>
                  <c:formatCode>General</c:formatCode>
                  <c:ptCount val="10"/>
                  <c:pt idx="0">
                    <c:v>0</c:v>
                  </c:pt>
                  <c:pt idx="1">
                    <c:v>173.81665387999999</c:v>
                  </c:pt>
                  <c:pt idx="2">
                    <c:v>23.524809599000001</c:v>
                  </c:pt>
                  <c:pt idx="3">
                    <c:v>162.32394309</c:v>
                  </c:pt>
                  <c:pt idx="4">
                    <c:v>14.358505029000025</c:v>
                  </c:pt>
                  <c:pt idx="5">
                    <c:v>100.20354285000001</c:v>
                  </c:pt>
                  <c:pt idx="6">
                    <c:v>5.4237133651000002</c:v>
                  </c:pt>
                  <c:pt idx="7">
                    <c:v>76.798437484000004</c:v>
                  </c:pt>
                  <c:pt idx="8">
                    <c:v>25.047870834000001</c:v>
                  </c:pt>
                  <c:pt idx="9">
                    <c:v>24.031229680999989</c:v>
                  </c:pt>
                </c:numCache>
              </c:numRef>
            </c:minus>
            <c:spPr>
              <a:ln w="9525"/>
            </c:spPr>
          </c:errBars>
          <c:cat>
            <c:strRef>
              <c:f>'ESA Data'!$P$15:$P$24</c:f>
              <c:strCache>
                <c:ptCount val="10"/>
                <c:pt idx="0">
                  <c:v>5/19</c:v>
                </c:pt>
                <c:pt idx="1">
                  <c:v>5/26</c:v>
                </c:pt>
                <c:pt idx="2">
                  <c:v>6/1</c:v>
                </c:pt>
                <c:pt idx="3">
                  <c:v>6/8</c:v>
                </c:pt>
                <c:pt idx="4">
                  <c:v>6/16</c:v>
                </c:pt>
                <c:pt idx="5">
                  <c:v>6/22</c:v>
                </c:pt>
                <c:pt idx="6">
                  <c:v>6/29</c:v>
                </c:pt>
                <c:pt idx="7">
                  <c:v>7/8</c:v>
                </c:pt>
                <c:pt idx="8">
                  <c:v>7/13</c:v>
                </c:pt>
                <c:pt idx="9">
                  <c:v>7/20</c:v>
                </c:pt>
              </c:strCache>
            </c:strRef>
          </c:cat>
          <c:val>
            <c:numRef>
              <c:f>'ESA Data'!$Q$15:$Q$24</c:f>
              <c:numCache>
                <c:formatCode>General</c:formatCode>
                <c:ptCount val="10"/>
                <c:pt idx="0">
                  <c:v>55</c:v>
                </c:pt>
                <c:pt idx="1">
                  <c:v>324.75</c:v>
                </c:pt>
                <c:pt idx="2">
                  <c:v>45.5</c:v>
                </c:pt>
                <c:pt idx="3">
                  <c:v>232.75</c:v>
                </c:pt>
                <c:pt idx="4">
                  <c:v>41</c:v>
                </c:pt>
                <c:pt idx="5">
                  <c:v>116.5</c:v>
                </c:pt>
                <c:pt idx="6">
                  <c:v>16.5</c:v>
                </c:pt>
                <c:pt idx="7">
                  <c:v>144</c:v>
                </c:pt>
                <c:pt idx="8">
                  <c:v>75.25</c:v>
                </c:pt>
                <c:pt idx="9">
                  <c:v>83</c:v>
                </c:pt>
              </c:numCache>
            </c:numRef>
          </c:val>
        </c:ser>
        <c:ser>
          <c:idx val="1"/>
          <c:order val="1"/>
          <c:tx>
            <c:strRef>
              <c:f>'ESA Data'!$S$14</c:f>
              <c:strCache>
                <c:ptCount val="1"/>
                <c:pt idx="0">
                  <c:v>Augmentation</c:v>
                </c:pt>
              </c:strCache>
            </c:strRef>
          </c:tx>
          <c:spPr>
            <a:ln w="50800">
              <a:solidFill>
                <a:schemeClr val="accent6"/>
              </a:solidFill>
            </a:ln>
          </c:spPr>
          <c:marker>
            <c:symbol val="square"/>
            <c:size val="9"/>
            <c:spPr>
              <a:solidFill>
                <a:schemeClr val="accent6"/>
              </a:solidFill>
              <a:ln>
                <a:solidFill>
                  <a:schemeClr val="accent6"/>
                </a:solidFill>
              </a:ln>
            </c:spPr>
          </c:marker>
          <c:errBars>
            <c:errDir val="y"/>
            <c:errBarType val="both"/>
            <c:errValType val="cust"/>
            <c:plus>
              <c:numRef>
                <c:f>'ESA Data'!$T$15:$T$24</c:f>
                <c:numCache>
                  <c:formatCode>General</c:formatCode>
                  <c:ptCount val="10"/>
                  <c:pt idx="0">
                    <c:v>0</c:v>
                  </c:pt>
                  <c:pt idx="1">
                    <c:v>38.748476673000006</c:v>
                  </c:pt>
                  <c:pt idx="2">
                    <c:v>11.154221920999998</c:v>
                  </c:pt>
                  <c:pt idx="3">
                    <c:v>6.663019835899985</c:v>
                  </c:pt>
                  <c:pt idx="4">
                    <c:v>7.884584114999984</c:v>
                  </c:pt>
                  <c:pt idx="5">
                    <c:v>16.8349834170001</c:v>
                  </c:pt>
                  <c:pt idx="6">
                    <c:v>1.6520189668000065</c:v>
                  </c:pt>
                  <c:pt idx="7">
                    <c:v>61.761638579</c:v>
                  </c:pt>
                  <c:pt idx="8">
                    <c:v>9.3585967609000047</c:v>
                  </c:pt>
                  <c:pt idx="9">
                    <c:v>27.817859970000054</c:v>
                  </c:pt>
                </c:numCache>
              </c:numRef>
            </c:plus>
            <c:minus>
              <c:numRef>
                <c:f>'ESA Data'!$T$15:$T$24</c:f>
                <c:numCache>
                  <c:formatCode>General</c:formatCode>
                  <c:ptCount val="10"/>
                  <c:pt idx="0">
                    <c:v>0</c:v>
                  </c:pt>
                  <c:pt idx="1">
                    <c:v>38.748476673000006</c:v>
                  </c:pt>
                  <c:pt idx="2">
                    <c:v>11.154221920999998</c:v>
                  </c:pt>
                  <c:pt idx="3">
                    <c:v>6.663019835899985</c:v>
                  </c:pt>
                  <c:pt idx="4">
                    <c:v>7.884584114999984</c:v>
                  </c:pt>
                  <c:pt idx="5">
                    <c:v>16.8349834170001</c:v>
                  </c:pt>
                  <c:pt idx="6">
                    <c:v>1.6520189668000065</c:v>
                  </c:pt>
                  <c:pt idx="7">
                    <c:v>61.761638579</c:v>
                  </c:pt>
                  <c:pt idx="8">
                    <c:v>9.3585967609000047</c:v>
                  </c:pt>
                  <c:pt idx="9">
                    <c:v>27.817859970000054</c:v>
                  </c:pt>
                </c:numCache>
              </c:numRef>
            </c:minus>
          </c:errBars>
          <c:cat>
            <c:strRef>
              <c:f>'ESA Data'!$P$15:$P$24</c:f>
              <c:strCache>
                <c:ptCount val="10"/>
                <c:pt idx="0">
                  <c:v>5/19</c:v>
                </c:pt>
                <c:pt idx="1">
                  <c:v>5/26</c:v>
                </c:pt>
                <c:pt idx="2">
                  <c:v>6/1</c:v>
                </c:pt>
                <c:pt idx="3">
                  <c:v>6/8</c:v>
                </c:pt>
                <c:pt idx="4">
                  <c:v>6/16</c:v>
                </c:pt>
                <c:pt idx="5">
                  <c:v>6/22</c:v>
                </c:pt>
                <c:pt idx="6">
                  <c:v>6/29</c:v>
                </c:pt>
                <c:pt idx="7">
                  <c:v>7/8</c:v>
                </c:pt>
                <c:pt idx="8">
                  <c:v>7/13</c:v>
                </c:pt>
                <c:pt idx="9">
                  <c:v>7/20</c:v>
                </c:pt>
              </c:strCache>
            </c:strRef>
          </c:cat>
          <c:val>
            <c:numRef>
              <c:f>'ESA Data'!$S$15:$S$24</c:f>
              <c:numCache>
                <c:formatCode>General</c:formatCode>
                <c:ptCount val="10"/>
                <c:pt idx="0">
                  <c:v>43.25</c:v>
                </c:pt>
                <c:pt idx="1">
                  <c:v>94.33</c:v>
                </c:pt>
                <c:pt idx="2">
                  <c:v>23.5</c:v>
                </c:pt>
                <c:pt idx="3">
                  <c:v>28.75</c:v>
                </c:pt>
                <c:pt idx="4">
                  <c:v>28</c:v>
                </c:pt>
                <c:pt idx="5">
                  <c:v>30.5</c:v>
                </c:pt>
                <c:pt idx="6">
                  <c:v>11.75</c:v>
                </c:pt>
                <c:pt idx="7">
                  <c:v>94</c:v>
                </c:pt>
                <c:pt idx="8">
                  <c:v>27.5</c:v>
                </c:pt>
                <c:pt idx="9">
                  <c:v>42</c:v>
                </c:pt>
              </c:numCache>
            </c:numRef>
          </c:val>
        </c:ser>
        <c:ser>
          <c:idx val="2"/>
          <c:order val="2"/>
          <c:tx>
            <c:strRef>
              <c:f>'ESA Data'!$U$14</c:f>
              <c:strCache>
                <c:ptCount val="1"/>
                <c:pt idx="0">
                  <c:v>Banker</c:v>
                </c:pt>
              </c:strCache>
            </c:strRef>
          </c:tx>
          <c:spPr>
            <a:ln w="50800">
              <a:solidFill>
                <a:schemeClr val="accent4"/>
              </a:solidFill>
            </a:ln>
          </c:spPr>
          <c:marker>
            <c:symbol val="triangle"/>
            <c:size val="10"/>
            <c:spPr>
              <a:solidFill>
                <a:schemeClr val="accent4"/>
              </a:solidFill>
              <a:ln>
                <a:solidFill>
                  <a:srgbClr val="8064A2"/>
                </a:solidFill>
              </a:ln>
            </c:spPr>
          </c:marker>
          <c:errBars>
            <c:errDir val="y"/>
            <c:errBarType val="both"/>
            <c:errValType val="cust"/>
            <c:plus>
              <c:numRef>
                <c:f>'ESA Data'!$V$15:$V$24</c:f>
                <c:numCache>
                  <c:formatCode>General</c:formatCode>
                  <c:ptCount val="10"/>
                  <c:pt idx="0">
                    <c:v>0</c:v>
                  </c:pt>
                  <c:pt idx="1">
                    <c:v>47.244929180999996</c:v>
                  </c:pt>
                  <c:pt idx="2">
                    <c:v>6.7391888730999945</c:v>
                  </c:pt>
                  <c:pt idx="3">
                    <c:v>85.133595993</c:v>
                  </c:pt>
                  <c:pt idx="4">
                    <c:v>13.247641299</c:v>
                  </c:pt>
                  <c:pt idx="5">
                    <c:v>9.2769876576000048</c:v>
                  </c:pt>
                  <c:pt idx="6">
                    <c:v>4.9728429159000136</c:v>
                  </c:pt>
                  <c:pt idx="7">
                    <c:v>25.101045795000058</c:v>
                  </c:pt>
                  <c:pt idx="8">
                    <c:v>28.799594904999989</c:v>
                  </c:pt>
                  <c:pt idx="9">
                    <c:v>14.642973285999998</c:v>
                  </c:pt>
                </c:numCache>
              </c:numRef>
            </c:plus>
            <c:minus>
              <c:numRef>
                <c:f>'ESA Data'!$V$15:$V$24</c:f>
                <c:numCache>
                  <c:formatCode>General</c:formatCode>
                  <c:ptCount val="10"/>
                  <c:pt idx="0">
                    <c:v>0</c:v>
                  </c:pt>
                  <c:pt idx="1">
                    <c:v>47.244929180999996</c:v>
                  </c:pt>
                  <c:pt idx="2">
                    <c:v>6.7391888730999945</c:v>
                  </c:pt>
                  <c:pt idx="3">
                    <c:v>85.133595993</c:v>
                  </c:pt>
                  <c:pt idx="4">
                    <c:v>13.247641299</c:v>
                  </c:pt>
                  <c:pt idx="5">
                    <c:v>9.2769876576000048</c:v>
                  </c:pt>
                  <c:pt idx="6">
                    <c:v>4.9728429159000136</c:v>
                  </c:pt>
                  <c:pt idx="7">
                    <c:v>25.101045795000058</c:v>
                  </c:pt>
                  <c:pt idx="8">
                    <c:v>28.799594904999989</c:v>
                  </c:pt>
                  <c:pt idx="9">
                    <c:v>14.642973285999998</c:v>
                  </c:pt>
                </c:numCache>
              </c:numRef>
            </c:minus>
          </c:errBars>
          <c:cat>
            <c:strRef>
              <c:f>'ESA Data'!$P$15:$P$24</c:f>
              <c:strCache>
                <c:ptCount val="10"/>
                <c:pt idx="0">
                  <c:v>5/19</c:v>
                </c:pt>
                <c:pt idx="1">
                  <c:v>5/26</c:v>
                </c:pt>
                <c:pt idx="2">
                  <c:v>6/1</c:v>
                </c:pt>
                <c:pt idx="3">
                  <c:v>6/8</c:v>
                </c:pt>
                <c:pt idx="4">
                  <c:v>6/16</c:v>
                </c:pt>
                <c:pt idx="5">
                  <c:v>6/22</c:v>
                </c:pt>
                <c:pt idx="6">
                  <c:v>6/29</c:v>
                </c:pt>
                <c:pt idx="7">
                  <c:v>7/8</c:v>
                </c:pt>
                <c:pt idx="8">
                  <c:v>7/13</c:v>
                </c:pt>
                <c:pt idx="9">
                  <c:v>7/20</c:v>
                </c:pt>
              </c:strCache>
            </c:strRef>
          </c:cat>
          <c:val>
            <c:numRef>
              <c:f>'ESA Data'!$U$15:$U$24</c:f>
              <c:numCache>
                <c:formatCode>General</c:formatCode>
                <c:ptCount val="10"/>
                <c:pt idx="0">
                  <c:v>51.5</c:v>
                </c:pt>
                <c:pt idx="1">
                  <c:v>102.5</c:v>
                </c:pt>
                <c:pt idx="2">
                  <c:v>16.5</c:v>
                </c:pt>
                <c:pt idx="3">
                  <c:v>122.75</c:v>
                </c:pt>
                <c:pt idx="4">
                  <c:v>34</c:v>
                </c:pt>
                <c:pt idx="5">
                  <c:v>43.75</c:v>
                </c:pt>
                <c:pt idx="6">
                  <c:v>12.75</c:v>
                </c:pt>
                <c:pt idx="7">
                  <c:v>67.25</c:v>
                </c:pt>
                <c:pt idx="8">
                  <c:v>52.5</c:v>
                </c:pt>
                <c:pt idx="9">
                  <c:v>52.5</c:v>
                </c:pt>
              </c:numCache>
            </c:numRef>
          </c:val>
        </c:ser>
        <c:marker val="1"/>
        <c:axId val="72403584"/>
        <c:axId val="72811264"/>
      </c:lineChart>
      <c:catAx>
        <c:axId val="72403584"/>
        <c:scaling>
          <c:orientation val="minMax"/>
        </c:scaling>
        <c:axPos val="b"/>
        <c:title>
          <c:tx>
            <c:rich>
              <a:bodyPr/>
              <a:lstStyle/>
              <a:p>
                <a:pPr>
                  <a:defRPr/>
                </a:pPr>
                <a:r>
                  <a:rPr lang="en-US" sz="2400" dirty="0" smtClean="0"/>
                  <a:t>Sample Date</a:t>
                </a:r>
                <a:endParaRPr lang="en-US" sz="2400" dirty="0"/>
              </a:p>
            </c:rich>
          </c:tx>
          <c:layout/>
        </c:title>
        <c:tickLblPos val="nextTo"/>
        <c:txPr>
          <a:bodyPr/>
          <a:lstStyle/>
          <a:p>
            <a:pPr>
              <a:defRPr sz="2000"/>
            </a:pPr>
            <a:endParaRPr lang="en-US"/>
          </a:p>
        </c:txPr>
        <c:crossAx val="72811264"/>
        <c:crosses val="autoZero"/>
        <c:auto val="1"/>
        <c:lblAlgn val="ctr"/>
        <c:lblOffset val="100"/>
      </c:catAx>
      <c:valAx>
        <c:axId val="72811264"/>
        <c:scaling>
          <c:orientation val="minMax"/>
        </c:scaling>
        <c:axPos val="l"/>
        <c:majorGridlines/>
        <c:title>
          <c:tx>
            <c:rich>
              <a:bodyPr rot="-5400000" vert="horz"/>
              <a:lstStyle/>
              <a:p>
                <a:pPr>
                  <a:defRPr/>
                </a:pPr>
                <a:r>
                  <a:rPr lang="en-US" sz="2400" dirty="0" smtClean="0"/>
                  <a:t>Average Abundance of </a:t>
                </a:r>
                <a:r>
                  <a:rPr lang="en-US" sz="2400" dirty="0" err="1" smtClean="0"/>
                  <a:t>Thrips</a:t>
                </a:r>
                <a:endParaRPr lang="en-US" sz="2400" dirty="0"/>
              </a:p>
            </c:rich>
          </c:tx>
          <c:layout/>
        </c:title>
        <c:numFmt formatCode="General" sourceLinked="1"/>
        <c:tickLblPos val="nextTo"/>
        <c:txPr>
          <a:bodyPr/>
          <a:lstStyle/>
          <a:p>
            <a:pPr>
              <a:defRPr sz="2000"/>
            </a:pPr>
            <a:endParaRPr lang="en-US"/>
          </a:p>
        </c:txPr>
        <c:crossAx val="72403584"/>
        <c:crosses val="autoZero"/>
        <c:crossBetween val="between"/>
      </c:valAx>
    </c:plotArea>
    <c:legend>
      <c:legendPos val="r"/>
      <c:layout>
        <c:manualLayout>
          <c:xMode val="edge"/>
          <c:yMode val="edge"/>
          <c:x val="0.23276529550185548"/>
          <c:y val="0.15080731287899368"/>
          <c:w val="0.36090778004601282"/>
          <c:h val="0.19573656741183221"/>
        </c:manualLayout>
      </c:layout>
      <c:txPr>
        <a:bodyPr/>
        <a:lstStyle/>
        <a:p>
          <a:pPr>
            <a:defRPr sz="2400"/>
          </a:pPr>
          <a:endParaRPr lang="en-US"/>
        </a:p>
      </c:txPr>
    </c:legend>
    <c:plotVisOnly val="1"/>
  </c:chart>
  <c:spPr>
    <a:solidFill>
      <a:schemeClr val="bg1"/>
    </a:solidFill>
  </c:sp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2"/>
          <c:order val="0"/>
          <c:tx>
            <c:strRef>
              <c:f>'ESA Data'!$C$36</c:f>
              <c:strCache>
                <c:ptCount val="1"/>
                <c:pt idx="0">
                  <c:v>Control</c:v>
                </c:pt>
              </c:strCache>
            </c:strRef>
          </c:tx>
          <c:spPr>
            <a:ln w="28575">
              <a:noFill/>
            </a:ln>
          </c:spPr>
          <c:marker>
            <c:symbol val="diamond"/>
            <c:size val="20"/>
          </c:marker>
          <c:errBars>
            <c:errDir val="x"/>
            <c:errBarType val="both"/>
            <c:errValType val="stdErr"/>
          </c:errBars>
          <c:errBars>
            <c:errDir val="y"/>
            <c:errBarType val="both"/>
            <c:errValType val="cust"/>
            <c:plus>
              <c:numRef>
                <c:f>'ESA Data'!$E$36</c:f>
                <c:numCache>
                  <c:formatCode>General</c:formatCode>
                  <c:ptCount val="1"/>
                  <c:pt idx="0">
                    <c:v>134</c:v>
                  </c:pt>
                </c:numCache>
              </c:numRef>
            </c:plus>
            <c:minus>
              <c:numRef>
                <c:f>'ESA Data'!$E$36</c:f>
                <c:numCache>
                  <c:formatCode>General</c:formatCode>
                  <c:ptCount val="1"/>
                  <c:pt idx="0">
                    <c:v>134</c:v>
                  </c:pt>
                </c:numCache>
              </c:numRef>
            </c:minus>
          </c:errBars>
          <c:xVal>
            <c:numLit>
              <c:formatCode>General</c:formatCode>
              <c:ptCount val="1"/>
              <c:pt idx="0">
                <c:v>1</c:v>
              </c:pt>
            </c:numLit>
          </c:xVal>
          <c:yVal>
            <c:numRef>
              <c:f>'ESA Data'!$D$36</c:f>
              <c:numCache>
                <c:formatCode>General</c:formatCode>
                <c:ptCount val="1"/>
                <c:pt idx="0">
                  <c:v>480</c:v>
                </c:pt>
              </c:numCache>
            </c:numRef>
          </c:yVal>
        </c:ser>
        <c:ser>
          <c:idx val="0"/>
          <c:order val="1"/>
          <c:tx>
            <c:strRef>
              <c:f>'ESA Data'!$C$37</c:f>
              <c:strCache>
                <c:ptCount val="1"/>
                <c:pt idx="0">
                  <c:v>Augmentation</c:v>
                </c:pt>
              </c:strCache>
            </c:strRef>
          </c:tx>
          <c:spPr>
            <a:ln w="28575">
              <a:solidFill>
                <a:schemeClr val="accent6"/>
              </a:solidFill>
            </a:ln>
          </c:spPr>
          <c:marker>
            <c:symbol val="square"/>
            <c:size val="16"/>
            <c:spPr>
              <a:solidFill>
                <a:schemeClr val="accent6"/>
              </a:solidFill>
              <a:ln>
                <a:solidFill>
                  <a:schemeClr val="accent6"/>
                </a:solidFill>
              </a:ln>
            </c:spPr>
          </c:marker>
          <c:errBars>
            <c:errDir val="x"/>
            <c:errBarType val="both"/>
            <c:errValType val="stdErr"/>
          </c:errBars>
          <c:errBars>
            <c:errDir val="y"/>
            <c:errBarType val="both"/>
            <c:errValType val="cust"/>
            <c:plus>
              <c:numRef>
                <c:f>'ESA Data'!$E$37</c:f>
                <c:numCache>
                  <c:formatCode>General</c:formatCode>
                  <c:ptCount val="1"/>
                  <c:pt idx="0">
                    <c:v>34.800000000000004</c:v>
                  </c:pt>
                </c:numCache>
              </c:numRef>
            </c:plus>
            <c:minus>
              <c:numRef>
                <c:f>'ESA Data'!$E$37</c:f>
                <c:numCache>
                  <c:formatCode>General</c:formatCode>
                  <c:ptCount val="1"/>
                  <c:pt idx="0">
                    <c:v>34.800000000000004</c:v>
                  </c:pt>
                </c:numCache>
              </c:numRef>
            </c:minus>
          </c:errBars>
          <c:xVal>
            <c:numLit>
              <c:formatCode>General</c:formatCode>
              <c:ptCount val="1"/>
              <c:pt idx="0">
                <c:v>2</c:v>
              </c:pt>
            </c:numLit>
          </c:xVal>
          <c:yVal>
            <c:numRef>
              <c:f>'ESA Data'!$D$37</c:f>
              <c:numCache>
                <c:formatCode>General</c:formatCode>
                <c:ptCount val="1"/>
                <c:pt idx="0">
                  <c:v>158.6</c:v>
                </c:pt>
              </c:numCache>
            </c:numRef>
          </c:yVal>
        </c:ser>
        <c:ser>
          <c:idx val="1"/>
          <c:order val="2"/>
          <c:tx>
            <c:strRef>
              <c:f>'ESA Data'!$C$38</c:f>
              <c:strCache>
                <c:ptCount val="1"/>
                <c:pt idx="0">
                  <c:v>Banker Plant</c:v>
                </c:pt>
              </c:strCache>
            </c:strRef>
          </c:tx>
          <c:spPr>
            <a:ln w="28575">
              <a:solidFill>
                <a:schemeClr val="accent4"/>
              </a:solidFill>
            </a:ln>
          </c:spPr>
          <c:marker>
            <c:symbol val="triangle"/>
            <c:size val="16"/>
            <c:spPr>
              <a:solidFill>
                <a:schemeClr val="accent4"/>
              </a:solidFill>
              <a:ln>
                <a:solidFill>
                  <a:srgbClr val="8064A2"/>
                </a:solidFill>
              </a:ln>
            </c:spPr>
          </c:marker>
          <c:errBars>
            <c:errDir val="x"/>
            <c:errBarType val="both"/>
            <c:errValType val="stdErr"/>
          </c:errBars>
          <c:errBars>
            <c:errDir val="y"/>
            <c:errBarType val="both"/>
            <c:errValType val="cust"/>
            <c:plus>
              <c:numRef>
                <c:f>'ESA Data'!$E$38</c:f>
                <c:numCache>
                  <c:formatCode>General</c:formatCode>
                  <c:ptCount val="1"/>
                  <c:pt idx="0">
                    <c:v>49.1</c:v>
                  </c:pt>
                </c:numCache>
              </c:numRef>
            </c:plus>
            <c:minus>
              <c:numRef>
                <c:f>'ESA Data'!$E$38</c:f>
                <c:numCache>
                  <c:formatCode>General</c:formatCode>
                  <c:ptCount val="1"/>
                  <c:pt idx="0">
                    <c:v>49.1</c:v>
                  </c:pt>
                </c:numCache>
              </c:numRef>
            </c:minus>
          </c:errBars>
          <c:xVal>
            <c:numLit>
              <c:formatCode>General</c:formatCode>
              <c:ptCount val="1"/>
              <c:pt idx="0">
                <c:v>3</c:v>
              </c:pt>
            </c:numLit>
          </c:xVal>
          <c:yVal>
            <c:numRef>
              <c:f>'ESA Data'!$D$38</c:f>
              <c:numCache>
                <c:formatCode>General</c:formatCode>
                <c:ptCount val="1"/>
                <c:pt idx="0">
                  <c:v>224.2</c:v>
                </c:pt>
              </c:numCache>
            </c:numRef>
          </c:yVal>
        </c:ser>
        <c:axId val="72861184"/>
        <c:axId val="72862720"/>
      </c:scatterChart>
      <c:valAx>
        <c:axId val="72861184"/>
        <c:scaling>
          <c:orientation val="minMax"/>
        </c:scaling>
        <c:delete val="1"/>
        <c:axPos val="b"/>
        <c:numFmt formatCode="General" sourceLinked="1"/>
        <c:tickLblPos val="none"/>
        <c:crossAx val="72862720"/>
        <c:crosses val="autoZero"/>
        <c:crossBetween val="midCat"/>
      </c:valAx>
      <c:valAx>
        <c:axId val="72862720"/>
        <c:scaling>
          <c:orientation val="minMax"/>
        </c:scaling>
        <c:axPos val="l"/>
        <c:majorGridlines/>
        <c:numFmt formatCode="General" sourceLinked="1"/>
        <c:tickLblPos val="nextTo"/>
        <c:txPr>
          <a:bodyPr/>
          <a:lstStyle/>
          <a:p>
            <a:pPr>
              <a:defRPr sz="2000"/>
            </a:pPr>
            <a:endParaRPr lang="en-US"/>
          </a:p>
        </c:txPr>
        <c:crossAx val="72861184"/>
        <c:crosses val="autoZero"/>
        <c:crossBetween val="midCat"/>
      </c:valAx>
    </c:plotArea>
    <c:plotVisOnly val="1"/>
  </c:chart>
  <c:spPr>
    <a:solidFill>
      <a:schemeClr val="bg1"/>
    </a:solidFill>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320818789403902"/>
          <c:y val="0.13994323383995624"/>
          <c:w val="0.85638625068773611"/>
          <c:h val="0.76269250339933481"/>
        </c:manualLayout>
      </c:layout>
      <c:lineChart>
        <c:grouping val="standard"/>
        <c:ser>
          <c:idx val="0"/>
          <c:order val="0"/>
          <c:tx>
            <c:strRef>
              <c:f>'ESA Data'!$Q$1</c:f>
              <c:strCache>
                <c:ptCount val="1"/>
                <c:pt idx="0">
                  <c:v>Control</c:v>
                </c:pt>
              </c:strCache>
            </c:strRef>
          </c:tx>
          <c:spPr>
            <a:ln w="50800">
              <a:solidFill>
                <a:schemeClr val="accent3"/>
              </a:solidFill>
            </a:ln>
          </c:spPr>
          <c:marker>
            <c:symbol val="diamond"/>
            <c:size val="12"/>
            <c:spPr>
              <a:solidFill>
                <a:schemeClr val="accent3"/>
              </a:solidFill>
              <a:ln>
                <a:solidFill>
                  <a:srgbClr val="9BBB59"/>
                </a:solidFill>
              </a:ln>
            </c:spPr>
          </c:marker>
          <c:errBars>
            <c:errDir val="y"/>
            <c:errBarType val="both"/>
            <c:errValType val="cust"/>
            <c:plus>
              <c:numRef>
                <c:f>'ESA Data'!$R$2:$R$11</c:f>
                <c:numCache>
                  <c:formatCode>General</c:formatCode>
                  <c:ptCount val="10"/>
                  <c:pt idx="0">
                    <c:v>0</c:v>
                  </c:pt>
                  <c:pt idx="1">
                    <c:v>3.0686587732999997</c:v>
                  </c:pt>
                  <c:pt idx="2">
                    <c:v>0.5</c:v>
                  </c:pt>
                  <c:pt idx="3">
                    <c:v>0.25</c:v>
                  </c:pt>
                  <c:pt idx="4">
                    <c:v>2.5289984841999997</c:v>
                  </c:pt>
                  <c:pt idx="5">
                    <c:v>21.842237369999989</c:v>
                  </c:pt>
                  <c:pt idx="6">
                    <c:v>2.8722813232999944</c:v>
                  </c:pt>
                  <c:pt idx="7">
                    <c:v>11.262030604000021</c:v>
                  </c:pt>
                  <c:pt idx="8">
                    <c:v>0.86602540380000181</c:v>
                  </c:pt>
                  <c:pt idx="9">
                    <c:v>29.332859845000005</c:v>
                  </c:pt>
                </c:numCache>
              </c:numRef>
            </c:plus>
            <c:minus>
              <c:numRef>
                <c:f>'ESA Data'!$R$2:$R$11</c:f>
                <c:numCache>
                  <c:formatCode>General</c:formatCode>
                  <c:ptCount val="10"/>
                  <c:pt idx="0">
                    <c:v>0</c:v>
                  </c:pt>
                  <c:pt idx="1">
                    <c:v>3.0686587732999997</c:v>
                  </c:pt>
                  <c:pt idx="2">
                    <c:v>0.5</c:v>
                  </c:pt>
                  <c:pt idx="3">
                    <c:v>0.25</c:v>
                  </c:pt>
                  <c:pt idx="4">
                    <c:v>2.5289984841999997</c:v>
                  </c:pt>
                  <c:pt idx="5">
                    <c:v>21.842237369999989</c:v>
                  </c:pt>
                  <c:pt idx="6">
                    <c:v>2.8722813232999944</c:v>
                  </c:pt>
                  <c:pt idx="7">
                    <c:v>11.262030604000021</c:v>
                  </c:pt>
                  <c:pt idx="8">
                    <c:v>0.86602540380000181</c:v>
                  </c:pt>
                  <c:pt idx="9">
                    <c:v>29.332859845000005</c:v>
                  </c:pt>
                </c:numCache>
              </c:numRef>
            </c:minus>
          </c:errBars>
          <c:cat>
            <c:strRef>
              <c:f>'ESA Data'!$P$2:$P$11</c:f>
              <c:strCache>
                <c:ptCount val="10"/>
                <c:pt idx="0">
                  <c:v>5/19</c:v>
                </c:pt>
                <c:pt idx="1">
                  <c:v>5/26</c:v>
                </c:pt>
                <c:pt idx="2">
                  <c:v>6/1</c:v>
                </c:pt>
                <c:pt idx="3">
                  <c:v>6/8</c:v>
                </c:pt>
                <c:pt idx="4">
                  <c:v>6/16</c:v>
                </c:pt>
                <c:pt idx="5">
                  <c:v>6/22</c:v>
                </c:pt>
                <c:pt idx="6">
                  <c:v>6/29</c:v>
                </c:pt>
                <c:pt idx="7">
                  <c:v>7/8</c:v>
                </c:pt>
                <c:pt idx="8">
                  <c:v>7/13</c:v>
                </c:pt>
                <c:pt idx="9">
                  <c:v>7/20</c:v>
                </c:pt>
              </c:strCache>
            </c:strRef>
          </c:cat>
          <c:val>
            <c:numRef>
              <c:f>'ESA Data'!$Q$2:$Q$11</c:f>
              <c:numCache>
                <c:formatCode>General</c:formatCode>
                <c:ptCount val="10"/>
                <c:pt idx="0">
                  <c:v>0.25</c:v>
                </c:pt>
                <c:pt idx="1">
                  <c:v>5.5</c:v>
                </c:pt>
                <c:pt idx="2">
                  <c:v>1.5</c:v>
                </c:pt>
                <c:pt idx="3">
                  <c:v>0.25</c:v>
                </c:pt>
                <c:pt idx="4">
                  <c:v>4.25</c:v>
                </c:pt>
                <c:pt idx="5">
                  <c:v>23.5</c:v>
                </c:pt>
                <c:pt idx="6">
                  <c:v>3.5</c:v>
                </c:pt>
                <c:pt idx="7">
                  <c:v>20</c:v>
                </c:pt>
                <c:pt idx="8">
                  <c:v>1</c:v>
                </c:pt>
                <c:pt idx="9">
                  <c:v>52.5</c:v>
                </c:pt>
              </c:numCache>
            </c:numRef>
          </c:val>
        </c:ser>
        <c:ser>
          <c:idx val="1"/>
          <c:order val="1"/>
          <c:tx>
            <c:strRef>
              <c:f>'ESA Data'!$S$1</c:f>
              <c:strCache>
                <c:ptCount val="1"/>
                <c:pt idx="0">
                  <c:v>Augmentation</c:v>
                </c:pt>
              </c:strCache>
            </c:strRef>
          </c:tx>
          <c:spPr>
            <a:ln w="50800">
              <a:solidFill>
                <a:schemeClr val="accent6"/>
              </a:solidFill>
            </a:ln>
          </c:spPr>
          <c:marker>
            <c:symbol val="square"/>
            <c:size val="9"/>
            <c:spPr>
              <a:solidFill>
                <a:schemeClr val="accent6"/>
              </a:solidFill>
              <a:ln>
                <a:solidFill>
                  <a:srgbClr val="F79646"/>
                </a:solidFill>
              </a:ln>
            </c:spPr>
          </c:marker>
          <c:errBars>
            <c:errDir val="y"/>
            <c:errBarType val="both"/>
            <c:errValType val="cust"/>
            <c:plus>
              <c:numRef>
                <c:f>'ESA Data'!$T$2:$T$11</c:f>
                <c:numCache>
                  <c:formatCode>General</c:formatCode>
                  <c:ptCount val="10"/>
                  <c:pt idx="0">
                    <c:v>0</c:v>
                  </c:pt>
                  <c:pt idx="1">
                    <c:v>5.5075705472999772</c:v>
                  </c:pt>
                  <c:pt idx="2">
                    <c:v>0.47871355389999998</c:v>
                  </c:pt>
                  <c:pt idx="3">
                    <c:v>0.47871355389999998</c:v>
                  </c:pt>
                  <c:pt idx="4">
                    <c:v>0.47871355389999998</c:v>
                  </c:pt>
                  <c:pt idx="5">
                    <c:v>0.47871355389999998</c:v>
                  </c:pt>
                  <c:pt idx="6">
                    <c:v>0.47871355389999998</c:v>
                  </c:pt>
                  <c:pt idx="7">
                    <c:v>0.47871355389999998</c:v>
                  </c:pt>
                  <c:pt idx="8">
                    <c:v>0.47871355389999998</c:v>
                  </c:pt>
                  <c:pt idx="9">
                    <c:v>0.47871355389999998</c:v>
                  </c:pt>
                </c:numCache>
              </c:numRef>
            </c:plus>
            <c:minus>
              <c:numRef>
                <c:f>'ESA Data'!$T$2:$T$11</c:f>
                <c:numCache>
                  <c:formatCode>General</c:formatCode>
                  <c:ptCount val="10"/>
                  <c:pt idx="0">
                    <c:v>0</c:v>
                  </c:pt>
                  <c:pt idx="1">
                    <c:v>5.5075705472999772</c:v>
                  </c:pt>
                  <c:pt idx="2">
                    <c:v>0.47871355389999998</c:v>
                  </c:pt>
                  <c:pt idx="3">
                    <c:v>0.47871355389999998</c:v>
                  </c:pt>
                  <c:pt idx="4">
                    <c:v>0.47871355389999998</c:v>
                  </c:pt>
                  <c:pt idx="5">
                    <c:v>0.47871355389999998</c:v>
                  </c:pt>
                  <c:pt idx="6">
                    <c:v>0.47871355389999998</c:v>
                  </c:pt>
                  <c:pt idx="7">
                    <c:v>0.47871355389999998</c:v>
                  </c:pt>
                  <c:pt idx="8">
                    <c:v>0.47871355389999998</c:v>
                  </c:pt>
                  <c:pt idx="9">
                    <c:v>0.47871355389999998</c:v>
                  </c:pt>
                </c:numCache>
              </c:numRef>
            </c:minus>
          </c:errBars>
          <c:cat>
            <c:strRef>
              <c:f>'ESA Data'!$P$2:$P$11</c:f>
              <c:strCache>
                <c:ptCount val="10"/>
                <c:pt idx="0">
                  <c:v>5/19</c:v>
                </c:pt>
                <c:pt idx="1">
                  <c:v>5/26</c:v>
                </c:pt>
                <c:pt idx="2">
                  <c:v>6/1</c:v>
                </c:pt>
                <c:pt idx="3">
                  <c:v>6/8</c:v>
                </c:pt>
                <c:pt idx="4">
                  <c:v>6/16</c:v>
                </c:pt>
                <c:pt idx="5">
                  <c:v>6/22</c:v>
                </c:pt>
                <c:pt idx="6">
                  <c:v>6/29</c:v>
                </c:pt>
                <c:pt idx="7">
                  <c:v>7/8</c:v>
                </c:pt>
                <c:pt idx="8">
                  <c:v>7/13</c:v>
                </c:pt>
                <c:pt idx="9">
                  <c:v>7/20</c:v>
                </c:pt>
              </c:strCache>
            </c:strRef>
          </c:cat>
          <c:val>
            <c:numRef>
              <c:f>'ESA Data'!$S$2:$S$11</c:f>
              <c:numCache>
                <c:formatCode>General</c:formatCode>
                <c:ptCount val="10"/>
                <c:pt idx="0">
                  <c:v>0.5</c:v>
                </c:pt>
                <c:pt idx="1">
                  <c:v>6</c:v>
                </c:pt>
                <c:pt idx="2">
                  <c:v>1.25</c:v>
                </c:pt>
                <c:pt idx="3">
                  <c:v>0</c:v>
                </c:pt>
                <c:pt idx="4">
                  <c:v>0</c:v>
                </c:pt>
                <c:pt idx="5">
                  <c:v>0.5</c:v>
                </c:pt>
                <c:pt idx="6">
                  <c:v>0.25</c:v>
                </c:pt>
                <c:pt idx="7">
                  <c:v>5.75</c:v>
                </c:pt>
                <c:pt idx="8">
                  <c:v>3</c:v>
                </c:pt>
                <c:pt idx="9">
                  <c:v>2.25</c:v>
                </c:pt>
              </c:numCache>
            </c:numRef>
          </c:val>
        </c:ser>
        <c:ser>
          <c:idx val="2"/>
          <c:order val="2"/>
          <c:tx>
            <c:strRef>
              <c:f>'ESA Data'!$U$1</c:f>
              <c:strCache>
                <c:ptCount val="1"/>
                <c:pt idx="0">
                  <c:v>Banker</c:v>
                </c:pt>
              </c:strCache>
            </c:strRef>
          </c:tx>
          <c:spPr>
            <a:ln w="50800">
              <a:solidFill>
                <a:schemeClr val="accent4"/>
              </a:solidFill>
            </a:ln>
          </c:spPr>
          <c:marker>
            <c:symbol val="triangle"/>
            <c:size val="10"/>
            <c:spPr>
              <a:solidFill>
                <a:schemeClr val="accent4"/>
              </a:solidFill>
              <a:ln>
                <a:solidFill>
                  <a:srgbClr val="8064A2"/>
                </a:solidFill>
              </a:ln>
            </c:spPr>
          </c:marker>
          <c:errBars>
            <c:errDir val="y"/>
            <c:errBarType val="both"/>
            <c:errValType val="cust"/>
            <c:plus>
              <c:numRef>
                <c:f>'ESA Data'!$V$2:$V$11</c:f>
                <c:numCache>
                  <c:formatCode>General</c:formatCode>
                  <c:ptCount val="10"/>
                  <c:pt idx="0">
                    <c:v>0</c:v>
                  </c:pt>
                  <c:pt idx="1">
                    <c:v>2.5</c:v>
                  </c:pt>
                  <c:pt idx="2">
                    <c:v>0.86602540380000181</c:v>
                  </c:pt>
                  <c:pt idx="3">
                    <c:v>0.25</c:v>
                  </c:pt>
                  <c:pt idx="4">
                    <c:v>10.5</c:v>
                  </c:pt>
                  <c:pt idx="5">
                    <c:v>12.432316759000004</c:v>
                  </c:pt>
                  <c:pt idx="6">
                    <c:v>0.47871355389999998</c:v>
                  </c:pt>
                  <c:pt idx="7">
                    <c:v>12.539105497</c:v>
                  </c:pt>
                  <c:pt idx="8">
                    <c:v>0.4082482905</c:v>
                  </c:pt>
                  <c:pt idx="9">
                    <c:v>1.4142135624000001</c:v>
                  </c:pt>
                </c:numCache>
              </c:numRef>
            </c:plus>
            <c:minus>
              <c:numRef>
                <c:f>'ESA Data'!$V$2:$V$11</c:f>
                <c:numCache>
                  <c:formatCode>General</c:formatCode>
                  <c:ptCount val="10"/>
                  <c:pt idx="0">
                    <c:v>0</c:v>
                  </c:pt>
                  <c:pt idx="1">
                    <c:v>2.5</c:v>
                  </c:pt>
                  <c:pt idx="2">
                    <c:v>0.86602540380000181</c:v>
                  </c:pt>
                  <c:pt idx="3">
                    <c:v>0.25</c:v>
                  </c:pt>
                  <c:pt idx="4">
                    <c:v>10.5</c:v>
                  </c:pt>
                  <c:pt idx="5">
                    <c:v>12.432316759000004</c:v>
                  </c:pt>
                  <c:pt idx="6">
                    <c:v>0.47871355389999998</c:v>
                  </c:pt>
                  <c:pt idx="7">
                    <c:v>12.539105497</c:v>
                  </c:pt>
                  <c:pt idx="8">
                    <c:v>0.4082482905</c:v>
                  </c:pt>
                  <c:pt idx="9">
                    <c:v>1.4142135624000001</c:v>
                  </c:pt>
                </c:numCache>
              </c:numRef>
            </c:minus>
          </c:errBars>
          <c:cat>
            <c:strRef>
              <c:f>'ESA Data'!$P$2:$P$11</c:f>
              <c:strCache>
                <c:ptCount val="10"/>
                <c:pt idx="0">
                  <c:v>5/19</c:v>
                </c:pt>
                <c:pt idx="1">
                  <c:v>5/26</c:v>
                </c:pt>
                <c:pt idx="2">
                  <c:v>6/1</c:v>
                </c:pt>
                <c:pt idx="3">
                  <c:v>6/8</c:v>
                </c:pt>
                <c:pt idx="4">
                  <c:v>6/16</c:v>
                </c:pt>
                <c:pt idx="5">
                  <c:v>6/22</c:v>
                </c:pt>
                <c:pt idx="6">
                  <c:v>6/29</c:v>
                </c:pt>
                <c:pt idx="7">
                  <c:v>7/8</c:v>
                </c:pt>
                <c:pt idx="8">
                  <c:v>7/13</c:v>
                </c:pt>
                <c:pt idx="9">
                  <c:v>7/20</c:v>
                </c:pt>
              </c:strCache>
            </c:strRef>
          </c:cat>
          <c:val>
            <c:numRef>
              <c:f>'ESA Data'!$U$2:$U$11</c:f>
              <c:numCache>
                <c:formatCode>General</c:formatCode>
                <c:ptCount val="10"/>
                <c:pt idx="0">
                  <c:v>1</c:v>
                </c:pt>
                <c:pt idx="1">
                  <c:v>2.5</c:v>
                </c:pt>
                <c:pt idx="2">
                  <c:v>1.5</c:v>
                </c:pt>
                <c:pt idx="3">
                  <c:v>0.25</c:v>
                </c:pt>
                <c:pt idx="4">
                  <c:v>10.5</c:v>
                </c:pt>
                <c:pt idx="5">
                  <c:v>13.75</c:v>
                </c:pt>
                <c:pt idx="6">
                  <c:v>0.75000000000000144</c:v>
                </c:pt>
                <c:pt idx="7">
                  <c:v>20.25</c:v>
                </c:pt>
                <c:pt idx="8">
                  <c:v>1</c:v>
                </c:pt>
                <c:pt idx="9">
                  <c:v>6</c:v>
                </c:pt>
              </c:numCache>
            </c:numRef>
          </c:val>
        </c:ser>
        <c:marker val="1"/>
        <c:axId val="72909184"/>
        <c:axId val="72911104"/>
      </c:lineChart>
      <c:catAx>
        <c:axId val="72909184"/>
        <c:scaling>
          <c:orientation val="minMax"/>
        </c:scaling>
        <c:axPos val="b"/>
        <c:title>
          <c:tx>
            <c:rich>
              <a:bodyPr/>
              <a:lstStyle/>
              <a:p>
                <a:pPr>
                  <a:defRPr/>
                </a:pPr>
                <a:r>
                  <a:rPr lang="en-US" sz="2400" dirty="0" smtClean="0"/>
                  <a:t>Sample Date</a:t>
                </a:r>
                <a:endParaRPr lang="en-US" sz="2400" dirty="0"/>
              </a:p>
            </c:rich>
          </c:tx>
          <c:layout/>
        </c:title>
        <c:tickLblPos val="nextTo"/>
        <c:txPr>
          <a:bodyPr/>
          <a:lstStyle/>
          <a:p>
            <a:pPr>
              <a:defRPr sz="2000"/>
            </a:pPr>
            <a:endParaRPr lang="en-US"/>
          </a:p>
        </c:txPr>
        <c:crossAx val="72911104"/>
        <c:crosses val="autoZero"/>
        <c:auto val="1"/>
        <c:lblAlgn val="ctr"/>
        <c:lblOffset val="100"/>
      </c:catAx>
      <c:valAx>
        <c:axId val="72911104"/>
        <c:scaling>
          <c:orientation val="minMax"/>
        </c:scaling>
        <c:axPos val="l"/>
        <c:majorGridlines/>
        <c:title>
          <c:tx>
            <c:rich>
              <a:bodyPr rot="-5400000" vert="horz"/>
              <a:lstStyle/>
              <a:p>
                <a:pPr>
                  <a:defRPr/>
                </a:pPr>
                <a:r>
                  <a:rPr lang="en-US" sz="2400" dirty="0" smtClean="0"/>
                  <a:t>Average Abundance of Spider Mites</a:t>
                </a:r>
                <a:endParaRPr lang="en-US" sz="2400" dirty="0"/>
              </a:p>
            </c:rich>
          </c:tx>
          <c:layout/>
        </c:title>
        <c:numFmt formatCode="General" sourceLinked="1"/>
        <c:tickLblPos val="nextTo"/>
        <c:txPr>
          <a:bodyPr/>
          <a:lstStyle/>
          <a:p>
            <a:pPr>
              <a:defRPr sz="2000"/>
            </a:pPr>
            <a:endParaRPr lang="en-US"/>
          </a:p>
        </c:txPr>
        <c:crossAx val="72909184"/>
        <c:crosses val="autoZero"/>
        <c:crossBetween val="between"/>
      </c:valAx>
    </c:plotArea>
    <c:legend>
      <c:legendPos val="r"/>
      <c:layout>
        <c:manualLayout>
          <c:xMode val="edge"/>
          <c:yMode val="edge"/>
          <c:x val="0.10554676155171333"/>
          <c:y val="0.12956830250869814"/>
          <c:w val="0.37607115421547932"/>
          <c:h val="0.25665842641762804"/>
        </c:manualLayout>
      </c:layout>
      <c:txPr>
        <a:bodyPr/>
        <a:lstStyle/>
        <a:p>
          <a:pPr>
            <a:defRPr sz="2400"/>
          </a:pPr>
          <a:endParaRPr lang="en-US"/>
        </a:p>
      </c:txPr>
    </c:legend>
    <c:plotVisOnly val="1"/>
  </c:chart>
  <c:spPr>
    <a:solidFill>
      <a:prstClr val="white"/>
    </a:solidFill>
  </c:sp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tx>
            <c:strRef>
              <c:f>'ESA Data'!$C$36</c:f>
              <c:strCache>
                <c:ptCount val="1"/>
                <c:pt idx="0">
                  <c:v>Control</c:v>
                </c:pt>
              </c:strCache>
            </c:strRef>
          </c:tx>
          <c:spPr>
            <a:ln w="28575">
              <a:noFill/>
            </a:ln>
          </c:spPr>
          <c:marker>
            <c:symbol val="diamond"/>
            <c:size val="20"/>
            <c:spPr>
              <a:solidFill>
                <a:schemeClr val="accent3"/>
              </a:solidFill>
              <a:ln>
                <a:solidFill>
                  <a:schemeClr val="accent3"/>
                </a:solidFill>
              </a:ln>
            </c:spPr>
          </c:marker>
          <c:errBars>
            <c:errDir val="x"/>
            <c:errBarType val="both"/>
            <c:errValType val="stdErr"/>
          </c:errBars>
          <c:errBars>
            <c:errDir val="y"/>
            <c:errBarType val="both"/>
            <c:errValType val="cust"/>
            <c:plus>
              <c:numRef>
                <c:f>'ESA Data'!$G$36</c:f>
                <c:numCache>
                  <c:formatCode>General</c:formatCode>
                  <c:ptCount val="1"/>
                  <c:pt idx="0">
                    <c:v>22.9</c:v>
                  </c:pt>
                </c:numCache>
              </c:numRef>
            </c:plus>
            <c:minus>
              <c:numRef>
                <c:f>'ESA Data'!$G$36</c:f>
                <c:numCache>
                  <c:formatCode>General</c:formatCode>
                  <c:ptCount val="1"/>
                  <c:pt idx="0">
                    <c:v>22.9</c:v>
                  </c:pt>
                </c:numCache>
              </c:numRef>
            </c:minus>
          </c:errBars>
          <c:xVal>
            <c:numLit>
              <c:formatCode>General</c:formatCode>
              <c:ptCount val="1"/>
              <c:pt idx="0">
                <c:v>1</c:v>
              </c:pt>
            </c:numLit>
          </c:xVal>
          <c:yVal>
            <c:numRef>
              <c:f>'ESA Data'!$F$36</c:f>
              <c:numCache>
                <c:formatCode>General</c:formatCode>
                <c:ptCount val="1"/>
                <c:pt idx="0">
                  <c:v>50</c:v>
                </c:pt>
              </c:numCache>
            </c:numRef>
          </c:yVal>
        </c:ser>
        <c:ser>
          <c:idx val="1"/>
          <c:order val="1"/>
          <c:tx>
            <c:strRef>
              <c:f>'ESA Data'!$C$37</c:f>
              <c:strCache>
                <c:ptCount val="1"/>
                <c:pt idx="0">
                  <c:v>Augmentation</c:v>
                </c:pt>
              </c:strCache>
            </c:strRef>
          </c:tx>
          <c:spPr>
            <a:ln w="28575">
              <a:solidFill>
                <a:schemeClr val="accent6"/>
              </a:solidFill>
            </a:ln>
          </c:spPr>
          <c:marker>
            <c:symbol val="square"/>
            <c:size val="16"/>
            <c:spPr>
              <a:solidFill>
                <a:schemeClr val="accent6"/>
              </a:solidFill>
            </c:spPr>
          </c:marker>
          <c:dPt>
            <c:idx val="0"/>
            <c:marker>
              <c:spPr>
                <a:solidFill>
                  <a:schemeClr val="accent6"/>
                </a:solidFill>
                <a:ln>
                  <a:solidFill>
                    <a:schemeClr val="accent6"/>
                  </a:solidFill>
                </a:ln>
              </c:spPr>
            </c:marker>
          </c:dPt>
          <c:errBars>
            <c:errDir val="x"/>
            <c:errBarType val="both"/>
            <c:errValType val="stdErr"/>
          </c:errBars>
          <c:errBars>
            <c:errDir val="y"/>
            <c:errBarType val="both"/>
            <c:errValType val="cust"/>
            <c:plus>
              <c:numRef>
                <c:f>'ESA Data'!$G$37</c:f>
                <c:numCache>
                  <c:formatCode>General</c:formatCode>
                  <c:ptCount val="1"/>
                  <c:pt idx="0">
                    <c:v>2.8</c:v>
                  </c:pt>
                </c:numCache>
              </c:numRef>
            </c:plus>
            <c:minus>
              <c:numRef>
                <c:f>'ESA Data'!$G$37</c:f>
                <c:numCache>
                  <c:formatCode>General</c:formatCode>
                  <c:ptCount val="1"/>
                  <c:pt idx="0">
                    <c:v>2.8</c:v>
                  </c:pt>
                </c:numCache>
              </c:numRef>
            </c:minus>
          </c:errBars>
          <c:xVal>
            <c:numLit>
              <c:formatCode>General</c:formatCode>
              <c:ptCount val="1"/>
              <c:pt idx="0">
                <c:v>2</c:v>
              </c:pt>
            </c:numLit>
          </c:xVal>
          <c:yVal>
            <c:numRef>
              <c:f>'ESA Data'!$F$37</c:f>
              <c:numCache>
                <c:formatCode>General</c:formatCode>
                <c:ptCount val="1"/>
                <c:pt idx="0">
                  <c:v>7.8</c:v>
                </c:pt>
              </c:numCache>
            </c:numRef>
          </c:yVal>
        </c:ser>
        <c:ser>
          <c:idx val="2"/>
          <c:order val="2"/>
          <c:tx>
            <c:strRef>
              <c:f>'ESA Data'!$C$38</c:f>
              <c:strCache>
                <c:ptCount val="1"/>
                <c:pt idx="0">
                  <c:v>Banker Plant</c:v>
                </c:pt>
              </c:strCache>
            </c:strRef>
          </c:tx>
          <c:spPr>
            <a:ln w="28575">
              <a:solidFill>
                <a:schemeClr val="accent4"/>
              </a:solidFill>
            </a:ln>
          </c:spPr>
          <c:marker>
            <c:symbol val="triangle"/>
            <c:size val="17"/>
            <c:spPr>
              <a:solidFill>
                <a:schemeClr val="accent4"/>
              </a:solidFill>
              <a:ln>
                <a:solidFill>
                  <a:schemeClr val="accent4"/>
                </a:solidFill>
              </a:ln>
            </c:spPr>
          </c:marker>
          <c:errBars>
            <c:errDir val="x"/>
            <c:errBarType val="both"/>
            <c:errValType val="stdErr"/>
          </c:errBars>
          <c:errBars>
            <c:errDir val="y"/>
            <c:errBarType val="both"/>
            <c:errValType val="cust"/>
            <c:plus>
              <c:numRef>
                <c:f>'ESA Data'!$G$38</c:f>
                <c:numCache>
                  <c:formatCode>General</c:formatCode>
                  <c:ptCount val="1"/>
                  <c:pt idx="0">
                    <c:v>9.4</c:v>
                  </c:pt>
                </c:numCache>
              </c:numRef>
            </c:plus>
            <c:minus>
              <c:numRef>
                <c:f>'ESA Data'!$G$38</c:f>
                <c:numCache>
                  <c:formatCode>General</c:formatCode>
                  <c:ptCount val="1"/>
                  <c:pt idx="0">
                    <c:v>9.4</c:v>
                  </c:pt>
                </c:numCache>
              </c:numRef>
            </c:minus>
          </c:errBars>
          <c:xVal>
            <c:numLit>
              <c:formatCode>General</c:formatCode>
              <c:ptCount val="1"/>
              <c:pt idx="0">
                <c:v>3</c:v>
              </c:pt>
            </c:numLit>
          </c:xVal>
          <c:yVal>
            <c:numRef>
              <c:f>'ESA Data'!$F$38</c:f>
              <c:numCache>
                <c:formatCode>General</c:formatCode>
                <c:ptCount val="1"/>
                <c:pt idx="0">
                  <c:v>25.1</c:v>
                </c:pt>
              </c:numCache>
            </c:numRef>
          </c:yVal>
        </c:ser>
        <c:axId val="78007680"/>
        <c:axId val="78066816"/>
      </c:scatterChart>
      <c:valAx>
        <c:axId val="78007680"/>
        <c:scaling>
          <c:orientation val="minMax"/>
        </c:scaling>
        <c:delete val="1"/>
        <c:axPos val="b"/>
        <c:numFmt formatCode="General" sourceLinked="1"/>
        <c:tickLblPos val="none"/>
        <c:crossAx val="78066816"/>
        <c:crosses val="autoZero"/>
        <c:crossBetween val="midCat"/>
      </c:valAx>
      <c:valAx>
        <c:axId val="78066816"/>
        <c:scaling>
          <c:orientation val="minMax"/>
        </c:scaling>
        <c:axPos val="l"/>
        <c:majorGridlines/>
        <c:numFmt formatCode="General" sourceLinked="1"/>
        <c:tickLblPos val="nextTo"/>
        <c:txPr>
          <a:bodyPr/>
          <a:lstStyle/>
          <a:p>
            <a:pPr>
              <a:defRPr sz="2000"/>
            </a:pPr>
            <a:endParaRPr lang="en-US"/>
          </a:p>
        </c:txPr>
        <c:crossAx val="78007680"/>
        <c:crosses val="autoZero"/>
        <c:crossBetween val="midCat"/>
      </c:valAx>
    </c:plotArea>
    <c:plotVisOnly val="1"/>
  </c:chart>
  <c:spPr>
    <a:solidFill>
      <a:schemeClr val="bg1"/>
    </a:solidFill>
  </c:spPr>
  <c:externalData r:id="rId1"/>
</c:chartSpace>
</file>

<file path=ppt/drawings/drawing1.xml><?xml version="1.0" encoding="utf-8"?>
<c:userShapes xmlns:c="http://schemas.openxmlformats.org/drawingml/2006/chart">
  <cdr:relSizeAnchor xmlns:cdr="http://schemas.openxmlformats.org/drawingml/2006/chartDrawing">
    <cdr:from>
      <cdr:x>0.75862</cdr:x>
      <cdr:y>0.57471</cdr:y>
    </cdr:from>
    <cdr:to>
      <cdr:x>0.7588</cdr:x>
      <cdr:y>0.69241</cdr:y>
    </cdr:to>
    <cdr:cxnSp macro="">
      <cdr:nvCxnSpPr>
        <cdr:cNvPr id="6" name="Straight Arrow Connector 5"/>
        <cdr:cNvCxnSpPr/>
      </cdr:nvCxnSpPr>
      <cdr:spPr>
        <a:xfrm xmlns:a="http://schemas.openxmlformats.org/drawingml/2006/main" rot="5400000">
          <a:off x="6316255" y="4199345"/>
          <a:ext cx="780280" cy="1591"/>
        </a:xfrm>
        <a:prstGeom xmlns:a="http://schemas.openxmlformats.org/drawingml/2006/main" prst="straightConnector1">
          <a:avLst/>
        </a:prstGeom>
        <a:noFill xmlns:a="http://schemas.openxmlformats.org/drawingml/2006/main"/>
        <a:ln xmlns:a="http://schemas.openxmlformats.org/drawingml/2006/main" w="57150"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0.51724</cdr:x>
      <cdr:y>0.63218</cdr:y>
    </cdr:from>
    <cdr:to>
      <cdr:x>0.51742</cdr:x>
      <cdr:y>0.74988</cdr:y>
    </cdr:to>
    <cdr:cxnSp macro="">
      <cdr:nvCxnSpPr>
        <cdr:cNvPr id="7" name="Straight Arrow Connector 6"/>
        <cdr:cNvCxnSpPr/>
      </cdr:nvCxnSpPr>
      <cdr:spPr>
        <a:xfrm xmlns:a="http://schemas.openxmlformats.org/drawingml/2006/main" rot="5400000">
          <a:off x="4182655" y="4580345"/>
          <a:ext cx="780281" cy="1591"/>
        </a:xfrm>
        <a:prstGeom xmlns:a="http://schemas.openxmlformats.org/drawingml/2006/main" prst="straightConnector1">
          <a:avLst/>
        </a:prstGeom>
        <a:noFill xmlns:a="http://schemas.openxmlformats.org/drawingml/2006/main"/>
        <a:ln xmlns:a="http://schemas.openxmlformats.org/drawingml/2006/main" w="57150"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0.2521</cdr:x>
      <cdr:y>0.31034</cdr:y>
    </cdr:from>
    <cdr:to>
      <cdr:x>0.25228</cdr:x>
      <cdr:y>0.42804</cdr:y>
    </cdr:to>
    <cdr:cxnSp macro="">
      <cdr:nvCxnSpPr>
        <cdr:cNvPr id="8" name="Straight Arrow Connector 7"/>
        <cdr:cNvCxnSpPr/>
      </cdr:nvCxnSpPr>
      <cdr:spPr>
        <a:xfrm xmlns:a="http://schemas.openxmlformats.org/drawingml/2006/main" rot="5400000">
          <a:off x="1896676" y="2446724"/>
          <a:ext cx="780280" cy="1632"/>
        </a:xfrm>
        <a:prstGeom xmlns:a="http://schemas.openxmlformats.org/drawingml/2006/main" prst="straightConnector1">
          <a:avLst/>
        </a:prstGeom>
        <a:noFill xmlns:a="http://schemas.openxmlformats.org/drawingml/2006/main"/>
        <a:ln xmlns:a="http://schemas.openxmlformats.org/drawingml/2006/main" w="57150"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0.23684</cdr:x>
      <cdr:y>0.64721</cdr:y>
    </cdr:from>
    <cdr:to>
      <cdr:x>0.23684</cdr:x>
      <cdr:y>0.76489</cdr:y>
    </cdr:to>
    <cdr:cxnSp macro="">
      <cdr:nvCxnSpPr>
        <cdr:cNvPr id="2" name="Straight Arrow Connector 1"/>
        <cdr:cNvCxnSpPr/>
      </cdr:nvCxnSpPr>
      <cdr:spPr>
        <a:xfrm xmlns:a="http://schemas.openxmlformats.org/drawingml/2006/main" rot="16200000" flipH="1">
          <a:off x="1676380" y="4572019"/>
          <a:ext cx="762040" cy="1"/>
        </a:xfrm>
        <a:prstGeom xmlns:a="http://schemas.openxmlformats.org/drawingml/2006/main" prst="straightConnector1">
          <a:avLst/>
        </a:prstGeom>
        <a:noFill xmlns:a="http://schemas.openxmlformats.org/drawingml/2006/main"/>
        <a:ln xmlns:a="http://schemas.openxmlformats.org/drawingml/2006/main" w="57150"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0.6119</cdr:y>
    </cdr:from>
    <cdr:to>
      <cdr:x>0.50018</cdr:x>
      <cdr:y>0.72958</cdr:y>
    </cdr:to>
    <cdr:cxnSp macro="">
      <cdr:nvCxnSpPr>
        <cdr:cNvPr id="13" name="Straight Arrow Connector 12"/>
        <cdr:cNvCxnSpPr/>
      </cdr:nvCxnSpPr>
      <cdr:spPr>
        <a:xfrm xmlns:a="http://schemas.openxmlformats.org/drawingml/2006/main" rot="5400000">
          <a:off x="3963194" y="4342606"/>
          <a:ext cx="762000" cy="1588"/>
        </a:xfrm>
        <a:prstGeom xmlns:a="http://schemas.openxmlformats.org/drawingml/2006/main" prst="straightConnector1">
          <a:avLst/>
        </a:prstGeom>
        <a:noFill xmlns:a="http://schemas.openxmlformats.org/drawingml/2006/main"/>
        <a:ln xmlns:a="http://schemas.openxmlformats.org/drawingml/2006/main" w="57150"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0.75439</cdr:x>
      <cdr:y>0.52953</cdr:y>
    </cdr:from>
    <cdr:to>
      <cdr:x>0.75457</cdr:x>
      <cdr:y>0.64721</cdr:y>
    </cdr:to>
    <cdr:cxnSp macro="">
      <cdr:nvCxnSpPr>
        <cdr:cNvPr id="8" name="Straight Arrow Connector 7"/>
        <cdr:cNvCxnSpPr/>
      </cdr:nvCxnSpPr>
      <cdr:spPr>
        <a:xfrm xmlns:a="http://schemas.openxmlformats.org/drawingml/2006/main" rot="5400000">
          <a:off x="6172961" y="3809239"/>
          <a:ext cx="762041" cy="1564"/>
        </a:xfrm>
        <a:prstGeom xmlns:a="http://schemas.openxmlformats.org/drawingml/2006/main" prst="straightConnector1">
          <a:avLst/>
        </a:prstGeom>
        <a:noFill xmlns:a="http://schemas.openxmlformats.org/drawingml/2006/main"/>
        <a:ln xmlns:a="http://schemas.openxmlformats.org/drawingml/2006/main" w="57150"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0.56186</cdr:x>
      <cdr:y>0.16279</cdr:y>
    </cdr:from>
    <cdr:to>
      <cdr:x>0.88358</cdr:x>
      <cdr:y>0.34596</cdr:y>
    </cdr:to>
    <cdr:sp macro="" textlink="">
      <cdr:nvSpPr>
        <cdr:cNvPr id="6" name="TextBox 9"/>
        <cdr:cNvSpPr txBox="1"/>
      </cdr:nvSpPr>
      <cdr:spPr>
        <a:xfrm xmlns:a="http://schemas.openxmlformats.org/drawingml/2006/main">
          <a:off x="4983480" y="1066800"/>
          <a:ext cx="2853602" cy="12003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2400" dirty="0" smtClean="0"/>
            <a:t>Treatment: p = 0.054 </a:t>
          </a:r>
        </a:p>
        <a:p xmlns:a="http://schemas.openxmlformats.org/drawingml/2006/main">
          <a:r>
            <a:rPr lang="en-US" sz="2400" dirty="0" smtClean="0"/>
            <a:t>Date: p = 0.038</a:t>
          </a:r>
        </a:p>
        <a:p xmlns:a="http://schemas.openxmlformats.org/drawingml/2006/main">
          <a:r>
            <a:rPr lang="en-US" sz="2400" dirty="0" err="1" smtClean="0"/>
            <a:t>Trt</a:t>
          </a:r>
          <a:r>
            <a:rPr lang="en-US" sz="2400" dirty="0" smtClean="0"/>
            <a:t>*Date: p = 0.202</a:t>
          </a:r>
          <a:endParaRPr lang="en-US" sz="2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FD8DE-795A-4FE8-BADA-CBC11C78562B}" type="datetimeFigureOut">
              <a:rPr lang="en-US" smtClean="0"/>
              <a:pPr/>
              <a:t>4/5/2011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7B2B0-30E2-41DC-A5A5-28A3B6DEE9E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34" charset="-128"/>
              </a:rPr>
              <a:t>Today I’ll be talking about the Black Pearl Pepper Banker Plant for Biological Control of Thrips in Commerical Greenhouses</a:t>
            </a:r>
          </a:p>
        </p:txBody>
      </p:sp>
      <p:sp>
        <p:nvSpPr>
          <p:cNvPr id="16387" name="Slide Number Placeholder 3"/>
          <p:cNvSpPr>
            <a:spLocks noGrp="1"/>
          </p:cNvSpPr>
          <p:nvPr>
            <p:ph type="sldNum" sz="quarter" idx="5"/>
          </p:nvPr>
        </p:nvSpPr>
        <p:spPr bwMode="auto">
          <a:noFill/>
          <a:ln>
            <a:miter lim="800000"/>
            <a:headEnd/>
            <a:tailEnd/>
          </a:ln>
        </p:spPr>
        <p:txBody>
          <a:bodyPr/>
          <a:lstStyle/>
          <a:p>
            <a:fld id="{C08255E8-8C4D-4DBD-8341-BE9A8F8087F5}" type="slidenum">
              <a:rPr lang="en-US" smtClean="0">
                <a:latin typeface="Calibri" pitchFamily="34" charset="0"/>
                <a:ea typeface="ＭＳ Ｐゴシック" pitchFamily="34" charset="-128"/>
              </a:rPr>
              <a:pPr/>
              <a:t>1</a:t>
            </a:fld>
            <a:endParaRPr lang="en-US" smtClean="0">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From this experiment, we</a:t>
            </a:r>
            <a:r>
              <a:rPr lang="en-US" baseline="0" dirty="0" smtClean="0">
                <a:ea typeface="ＭＳ Ｐゴシック" pitchFamily="34" charset="-128"/>
              </a:rPr>
              <a:t> saw that the a</a:t>
            </a:r>
            <a:r>
              <a:rPr lang="en-US" dirty="0" smtClean="0">
                <a:ea typeface="ＭＳ Ｐゴシック" pitchFamily="34" charset="-128"/>
              </a:rPr>
              <a:t>vailability of pollen from the black pearl pepper</a:t>
            </a:r>
            <a:r>
              <a:rPr lang="en-US" baseline="0" dirty="0" smtClean="0">
                <a:ea typeface="ＭＳ Ｐゴシック" pitchFamily="34" charset="-128"/>
              </a:rPr>
              <a:t> </a:t>
            </a:r>
            <a:r>
              <a:rPr lang="en-US" dirty="0" smtClean="0">
                <a:ea typeface="ＭＳ Ｐゴシック" pitchFamily="34" charset="-128"/>
              </a:rPr>
              <a:t>increased adult abundance</a:t>
            </a:r>
            <a:r>
              <a:rPr lang="en-US" baseline="0" dirty="0" smtClean="0">
                <a:ea typeface="ＭＳ Ｐゴシック" pitchFamily="34" charset="-128"/>
              </a:rPr>
              <a:t> in comparison to the no flowers treatment.  This could be for a couple of reasons:</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Pollen increased nutrition and therefore</a:t>
            </a:r>
            <a:r>
              <a:rPr lang="en-US" baseline="0" dirty="0" smtClean="0">
                <a:ea typeface="ＭＳ Ｐゴシック" pitchFamily="34" charset="-128"/>
              </a:rPr>
              <a:t> increased survival of adults and </a:t>
            </a:r>
          </a:p>
          <a:p>
            <a:pPr eaLnBrk="1" hangingPunct="1">
              <a:spcBef>
                <a:spcPct val="0"/>
              </a:spcBef>
            </a:pPr>
            <a:r>
              <a:rPr lang="en-US" baseline="0" dirty="0" smtClean="0">
                <a:ea typeface="ＭＳ Ｐゴシック" pitchFamily="34" charset="-128"/>
              </a:rPr>
              <a:t>The availability of pollen may have reduced cannibalism.  </a:t>
            </a:r>
          </a:p>
          <a:p>
            <a:pPr eaLnBrk="1" hangingPunct="1">
              <a:spcBef>
                <a:spcPct val="0"/>
              </a:spcBef>
            </a:pPr>
            <a:endParaRPr lang="en-US" baseline="0" dirty="0" smtClean="0">
              <a:ea typeface="ＭＳ Ｐゴシック" pitchFamily="34" charset="-128"/>
            </a:endParaRPr>
          </a:p>
          <a:p>
            <a:pPr eaLnBrk="1" hangingPunct="1">
              <a:spcBef>
                <a:spcPct val="0"/>
              </a:spcBef>
            </a:pPr>
            <a:r>
              <a:rPr lang="en-US" baseline="0" dirty="0" smtClean="0">
                <a:ea typeface="ＭＳ Ｐゴシック" pitchFamily="34" charset="-128"/>
              </a:rPr>
              <a:t>We saw similar results in </a:t>
            </a:r>
            <a:r>
              <a:rPr lang="en-US" baseline="0" dirty="0" err="1" smtClean="0">
                <a:ea typeface="ＭＳ Ｐゴシック" pitchFamily="34" charset="-128"/>
              </a:rPr>
              <a:t>nymphal</a:t>
            </a:r>
            <a:r>
              <a:rPr lang="en-US" baseline="0" dirty="0" smtClean="0">
                <a:ea typeface="ＭＳ Ｐゴシック" pitchFamily="34" charset="-128"/>
              </a:rPr>
              <a:t> abundance which may be a result </a:t>
            </a: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Pollen has also increased reproduction</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Overall: this banker plan has shown the ability to increase and sustain </a:t>
            </a:r>
            <a:r>
              <a:rPr lang="en-US" dirty="0" err="1" smtClean="0">
                <a:ea typeface="ＭＳ Ｐゴシック" pitchFamily="34" charset="-128"/>
              </a:rPr>
              <a:t>Orius</a:t>
            </a:r>
            <a:r>
              <a:rPr lang="en-US" dirty="0" smtClean="0">
                <a:ea typeface="ＭＳ Ｐゴシック" pitchFamily="34" charset="-128"/>
              </a:rPr>
              <a:t> populations in greenhouses</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This study shows that the Black Pearl Pepper Banker Plant can increase the survival and reproduction of </a:t>
            </a:r>
            <a:r>
              <a:rPr lang="en-US" dirty="0" err="1" smtClean="0">
                <a:ea typeface="ＭＳ Ｐゴシック" pitchFamily="34" charset="-128"/>
              </a:rPr>
              <a:t>Orius</a:t>
            </a:r>
            <a:r>
              <a:rPr lang="en-US" dirty="0" smtClean="0">
                <a:ea typeface="ＭＳ Ｐゴシック" pitchFamily="34" charset="-128"/>
              </a:rPr>
              <a:t> which no one has done in the context of this system.  we have shown that </a:t>
            </a:r>
            <a:r>
              <a:rPr lang="en-US" dirty="0" err="1" smtClean="0">
                <a:ea typeface="ＭＳ Ｐゴシック" pitchFamily="34" charset="-128"/>
              </a:rPr>
              <a:t>BppBp</a:t>
            </a:r>
            <a:r>
              <a:rPr lang="en-US" dirty="0" smtClean="0">
                <a:ea typeface="ＭＳ Ｐゴシック" pitchFamily="34" charset="-128"/>
              </a:rPr>
              <a:t> do increase </a:t>
            </a:r>
            <a:r>
              <a:rPr lang="en-US" dirty="0" err="1" smtClean="0">
                <a:ea typeface="ＭＳ Ｐゴシック" pitchFamily="34" charset="-128"/>
              </a:rPr>
              <a:t>oi</a:t>
            </a:r>
            <a:r>
              <a:rPr lang="en-US" dirty="0" smtClean="0">
                <a:ea typeface="ＭＳ Ｐゴシック" pitchFamily="34" charset="-128"/>
              </a:rPr>
              <a:t> survival and reproduction which  no one has done before in the context of this system.  This is an encouraging result for the potential of </a:t>
            </a:r>
            <a:r>
              <a:rPr lang="en-US" dirty="0" err="1" smtClean="0">
                <a:ea typeface="ＭＳ Ｐゴシック" pitchFamily="34" charset="-128"/>
              </a:rPr>
              <a:t>bppbp</a:t>
            </a:r>
            <a:r>
              <a:rPr lang="en-US" dirty="0" smtClean="0">
                <a:ea typeface="ＭＳ Ｐゴシック" pitchFamily="34" charset="-128"/>
              </a:rPr>
              <a:t> to improve </a:t>
            </a:r>
            <a:r>
              <a:rPr lang="en-US" dirty="0" err="1" smtClean="0">
                <a:ea typeface="ＭＳ Ｐゴシック" pitchFamily="34" charset="-128"/>
              </a:rPr>
              <a:t>bc</a:t>
            </a:r>
            <a:r>
              <a:rPr lang="en-US" dirty="0" smtClean="0">
                <a:ea typeface="ＭＳ Ｐゴシック" pitchFamily="34" charset="-128"/>
              </a:rPr>
              <a:t> and </a:t>
            </a:r>
            <a:r>
              <a:rPr lang="en-US" dirty="0" err="1" smtClean="0">
                <a:ea typeface="ＭＳ Ｐゴシック" pitchFamily="34" charset="-128"/>
              </a:rPr>
              <a:t>incrase</a:t>
            </a:r>
            <a:r>
              <a:rPr lang="en-US" dirty="0" smtClean="0">
                <a:ea typeface="ＭＳ Ｐゴシック" pitchFamily="34" charset="-128"/>
              </a:rPr>
              <a:t> implementation of this sustainable management strategy. </a:t>
            </a:r>
          </a:p>
        </p:txBody>
      </p:sp>
      <p:sp>
        <p:nvSpPr>
          <p:cNvPr id="57347" name="Slide Number Placeholder 3"/>
          <p:cNvSpPr>
            <a:spLocks noGrp="1"/>
          </p:cNvSpPr>
          <p:nvPr>
            <p:ph type="sldNum" sz="quarter" idx="5"/>
          </p:nvPr>
        </p:nvSpPr>
        <p:spPr bwMode="auto">
          <a:noFill/>
          <a:ln>
            <a:miter lim="800000"/>
            <a:headEnd/>
            <a:tailEnd/>
          </a:ln>
        </p:spPr>
        <p:txBody>
          <a:bodyPr/>
          <a:lstStyle/>
          <a:p>
            <a:fld id="{C5578214-AAA3-44EF-ABF3-7F12C164FA90}" type="slidenum">
              <a:rPr lang="en-US" smtClean="0">
                <a:latin typeface="Calibri" pitchFamily="34" charset="0"/>
                <a:ea typeface="ＭＳ Ｐゴシック" pitchFamily="34" charset="-128"/>
              </a:rPr>
              <a:pPr/>
              <a:t>10</a:t>
            </a:fld>
            <a:endParaRPr lang="en-US" smtClean="0">
              <a:latin typeface="Calibri"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0">
              <a:buNone/>
            </a:pPr>
            <a:r>
              <a:rPr lang="en-US" dirty="0" smtClean="0">
                <a:solidFill>
                  <a:schemeClr val="accent6"/>
                </a:solidFill>
              </a:rPr>
              <a:t>This is Hoffman </a:t>
            </a:r>
          </a:p>
          <a:p>
            <a:pPr indent="0">
              <a:buNone/>
            </a:pPr>
            <a:endParaRPr lang="en-US" dirty="0" smtClean="0">
              <a:solidFill>
                <a:schemeClr val="accent6"/>
              </a:solidFill>
            </a:endParaRPr>
          </a:p>
          <a:p>
            <a:pPr indent="0">
              <a:buNone/>
            </a:pPr>
            <a:r>
              <a:rPr lang="en-US" dirty="0" smtClean="0">
                <a:solidFill>
                  <a:schemeClr val="accent6"/>
                </a:solidFill>
              </a:rPr>
              <a:t>Growers Perception of Biological Control:</a:t>
            </a:r>
          </a:p>
          <a:p>
            <a:pPr indent="0">
              <a:buNone/>
            </a:pPr>
            <a:endParaRPr lang="en-US" dirty="0" smtClean="0">
              <a:solidFill>
                <a:schemeClr val="accent6"/>
              </a:solidFill>
            </a:endParaRPr>
          </a:p>
          <a:p>
            <a:pPr marL="514350" indent="-514350" algn="ctr">
              <a:buNone/>
            </a:pPr>
            <a:r>
              <a:rPr lang="en-US" dirty="0" smtClean="0">
                <a:solidFill>
                  <a:schemeClr val="accent6"/>
                </a:solidFill>
              </a:rPr>
              <a:t>Fear of time and cost</a:t>
            </a:r>
          </a:p>
          <a:p>
            <a:pPr marL="514350" indent="-514350" algn="ctr">
              <a:buNone/>
            </a:pPr>
            <a:endParaRPr lang="en-US" dirty="0" smtClean="0">
              <a:solidFill>
                <a:schemeClr val="accent6"/>
              </a:solidFill>
            </a:endParaRPr>
          </a:p>
          <a:p>
            <a:pPr marL="514350" indent="-514350" algn="ctr">
              <a:buNone/>
            </a:pPr>
            <a:r>
              <a:rPr lang="en-US" dirty="0" smtClean="0">
                <a:solidFill>
                  <a:schemeClr val="accent6"/>
                </a:solidFill>
              </a:rPr>
              <a:t>Unclear expected efficacy</a:t>
            </a:r>
          </a:p>
          <a:p>
            <a:pPr marL="514350" indent="-514350" algn="ctr">
              <a:buNone/>
            </a:pPr>
            <a:endParaRPr lang="en-US" dirty="0" smtClean="0">
              <a:solidFill>
                <a:schemeClr val="accent6"/>
              </a:solidFill>
            </a:endParaRPr>
          </a:p>
          <a:p>
            <a:pPr marL="514350" indent="-514350" algn="ctr">
              <a:buNone/>
            </a:pPr>
            <a:r>
              <a:rPr lang="en-US" dirty="0" smtClean="0">
                <a:solidFill>
                  <a:schemeClr val="accent6"/>
                </a:solidFill>
              </a:rPr>
              <a:t>Lack of understanding</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Control Treatment</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picture</a:t>
            </a:r>
            <a:r>
              <a:rPr lang="en-US" baseline="0" dirty="0" smtClean="0"/>
              <a:t> of our sampling method used in this experiment</a:t>
            </a:r>
          </a:p>
          <a:p>
            <a:endParaRPr lang="en-US" baseline="0" dirty="0" smtClean="0"/>
          </a:p>
          <a:p>
            <a:r>
              <a:rPr lang="en-US" baseline="0" dirty="0" smtClean="0"/>
              <a:t>We used a leaf blower-</a:t>
            </a:r>
            <a:r>
              <a:rPr lang="en-US" baseline="0" dirty="0" err="1" smtClean="0"/>
              <a:t>vac</a:t>
            </a:r>
            <a:r>
              <a:rPr lang="en-US" baseline="0" dirty="0" smtClean="0"/>
              <a:t> to sample 2 square meters from each row, a total of 8 square meters </a:t>
            </a:r>
          </a:p>
          <a:p>
            <a:endParaRPr lang="en-US" baseline="0" dirty="0" smtClean="0"/>
          </a:p>
          <a:p>
            <a:endParaRPr lang="en-US" baseline="0" dirty="0" smtClean="0"/>
          </a:p>
          <a:p>
            <a:r>
              <a:rPr lang="en-US" baseline="0" dirty="0" smtClean="0"/>
              <a:t>(POINT) fine mesh organza bags to capture insects</a:t>
            </a:r>
          </a:p>
          <a:p>
            <a:endParaRPr lang="en-US" baseline="0" dirty="0" smtClean="0"/>
          </a:p>
          <a:p>
            <a:r>
              <a:rPr lang="en-US" baseline="0" dirty="0" smtClean="0"/>
              <a:t>Placed all samples in jars of alcohol until sorted</a:t>
            </a:r>
          </a:p>
        </p:txBody>
      </p:sp>
      <p:sp>
        <p:nvSpPr>
          <p:cNvPr id="4" name="Slide Number Placeholder 3"/>
          <p:cNvSpPr>
            <a:spLocks noGrp="1"/>
          </p:cNvSpPr>
          <p:nvPr>
            <p:ph type="sldNum" sz="quarter" idx="10"/>
          </p:nvPr>
        </p:nvSpPr>
        <p:spPr/>
        <p:txBody>
          <a:bodyPr/>
          <a:lstStyle/>
          <a:p>
            <a:fld id="{E437B2B0-30E2-41DC-A5A5-28A3B6DEE9E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shows the variety of insects and arthropods we were capturing in our </a:t>
            </a:r>
            <a:r>
              <a:rPr lang="en-US" baseline="0" dirty="0" err="1" smtClean="0"/>
              <a:t>vaccum</a:t>
            </a:r>
            <a:r>
              <a:rPr lang="en-US" baseline="0" dirty="0" smtClean="0"/>
              <a:t> samples</a:t>
            </a:r>
          </a:p>
          <a:p>
            <a:endParaRPr lang="en-US" baseline="0" dirty="0" smtClean="0"/>
          </a:p>
          <a:p>
            <a:r>
              <a:rPr lang="en-US" baseline="0" dirty="0" smtClean="0"/>
              <a:t>We captured </a:t>
            </a:r>
            <a:r>
              <a:rPr lang="en-US" baseline="0" dirty="0" err="1" smtClean="0"/>
              <a:t>thrips</a:t>
            </a:r>
            <a:r>
              <a:rPr lang="en-US" baseline="0" dirty="0" smtClean="0"/>
              <a:t>, predatory mites, spider </a:t>
            </a:r>
            <a:r>
              <a:rPr lang="en-US" baseline="0" dirty="0" err="1" smtClean="0"/>
              <a:t>mitdes</a:t>
            </a:r>
            <a:r>
              <a:rPr lang="en-US" baseline="0" dirty="0" smtClean="0"/>
              <a:t>…</a:t>
            </a:r>
          </a:p>
          <a:p>
            <a:endParaRPr lang="en-US" baseline="0" dirty="0" smtClean="0"/>
          </a:p>
          <a:p>
            <a:r>
              <a:rPr lang="en-US" baseline="0" dirty="0" smtClean="0"/>
              <a:t>Other </a:t>
            </a:r>
            <a:r>
              <a:rPr lang="en-US" baseline="0" dirty="0" err="1" smtClean="0"/>
              <a:t>beneficials</a:t>
            </a:r>
            <a:endParaRPr lang="en-US" baseline="0" dirty="0" smtClean="0"/>
          </a:p>
        </p:txBody>
      </p:sp>
      <p:sp>
        <p:nvSpPr>
          <p:cNvPr id="4" name="Slide Number Placeholder 3"/>
          <p:cNvSpPr>
            <a:spLocks noGrp="1"/>
          </p:cNvSpPr>
          <p:nvPr>
            <p:ph type="sldNum" sz="quarter" idx="10"/>
          </p:nvPr>
        </p:nvSpPr>
        <p:spPr/>
        <p:txBody>
          <a:bodyPr/>
          <a:lstStyle/>
          <a:p>
            <a:fld id="{E437B2B0-30E2-41DC-A5A5-28A3B6DEE9EB}"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had</a:t>
            </a:r>
            <a:r>
              <a:rPr lang="en-US" baseline="0" dirty="0" smtClean="0"/>
              <a:t> a significant main affect of treatment such that the banker plant and augmentation treatments had significantly fewer </a:t>
            </a:r>
            <a:r>
              <a:rPr lang="en-US" baseline="0" dirty="0" err="1" smtClean="0"/>
              <a:t>thrips</a:t>
            </a:r>
            <a:r>
              <a:rPr lang="en-US" baseline="0" dirty="0" smtClean="0"/>
              <a:t> than the control treatment</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Mite </a:t>
            </a:r>
            <a:r>
              <a:rPr lang="en-US" dirty="0" err="1" smtClean="0"/>
              <a:t>popns</a:t>
            </a:r>
            <a:r>
              <a:rPr lang="en-US" baseline="0" dirty="0" smtClean="0"/>
              <a:t> generally inc over the summer</a:t>
            </a:r>
          </a:p>
          <a:p>
            <a:r>
              <a:rPr lang="en-US" baseline="0" dirty="0" smtClean="0"/>
              <a:t>But the two </a:t>
            </a:r>
            <a:r>
              <a:rPr lang="en-US" baseline="0" dirty="0" err="1" smtClean="0"/>
              <a:t>biocon</a:t>
            </a:r>
            <a:r>
              <a:rPr lang="en-US" baseline="0" dirty="0" smtClean="0"/>
              <a:t> treatments were able to sustain </a:t>
            </a:r>
            <a:r>
              <a:rPr lang="en-US" baseline="0" dirty="0" err="1" smtClean="0"/>
              <a:t>popns</a:t>
            </a:r>
            <a:r>
              <a:rPr lang="en-US" baseline="0" dirty="0" smtClean="0"/>
              <a:t> at low levels </a:t>
            </a:r>
          </a:p>
          <a:p>
            <a:endParaRPr lang="en-US" baseline="0" dirty="0" smtClean="0"/>
          </a:p>
          <a:p>
            <a:r>
              <a:rPr lang="en-US" baseline="0" dirty="0" smtClean="0"/>
              <a:t>Control levels climbed</a:t>
            </a:r>
          </a:p>
          <a:p>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From this experiment we witnessed biological control by </a:t>
            </a:r>
            <a:r>
              <a:rPr lang="en-US" baseline="0" dirty="0" err="1" smtClean="0"/>
              <a:t>orius</a:t>
            </a:r>
            <a:r>
              <a:rPr lang="en-US" baseline="0" dirty="0" smtClean="0"/>
              <a:t> </a:t>
            </a:r>
            <a:r>
              <a:rPr lang="en-US" baseline="0" dirty="0" err="1" smtClean="0"/>
              <a:t>insidiosus</a:t>
            </a:r>
            <a:r>
              <a:rPr lang="en-US" baseline="0" dirty="0" smtClean="0"/>
              <a:t> significantly reducing </a:t>
            </a:r>
            <a:r>
              <a:rPr lang="en-US" baseline="0" dirty="0" err="1" smtClean="0"/>
              <a:t>thrips</a:t>
            </a:r>
            <a:r>
              <a:rPr lang="en-US" baseline="0" dirty="0" smtClean="0"/>
              <a:t> in the augmentation and banker treatments in comparison to the control treatment</a:t>
            </a:r>
          </a:p>
          <a:p>
            <a:endParaRPr lang="en-US" baseline="0" dirty="0" smtClean="0"/>
          </a:p>
          <a:p>
            <a:r>
              <a:rPr lang="en-US" baseline="0" dirty="0" smtClean="0"/>
              <a:t>HOWEVER</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bg1"/>
                </a:solidFill>
              </a:rPr>
              <a:t>This</a:t>
            </a:r>
            <a:r>
              <a:rPr lang="en-US" baseline="0" dirty="0" smtClean="0">
                <a:solidFill>
                  <a:schemeClr val="bg1"/>
                </a:solidFill>
              </a:rPr>
              <a:t> experiment did not show a significant difference in </a:t>
            </a:r>
            <a:r>
              <a:rPr lang="en-US" baseline="0" dirty="0" err="1" smtClean="0">
                <a:solidFill>
                  <a:schemeClr val="bg1"/>
                </a:solidFill>
              </a:rPr>
              <a:t>thrips</a:t>
            </a:r>
            <a:r>
              <a:rPr lang="en-US" baseline="0" dirty="0" smtClean="0">
                <a:solidFill>
                  <a:schemeClr val="bg1"/>
                </a:solidFill>
              </a:rPr>
              <a:t> abundance between the augmentation and banker plant treatments</a:t>
            </a:r>
          </a:p>
          <a:p>
            <a:endParaRPr lang="en-US" baseline="0" dirty="0" smtClean="0">
              <a:solidFill>
                <a:schemeClr val="bg1"/>
              </a:solidFill>
            </a:endParaRPr>
          </a:p>
          <a:p>
            <a:r>
              <a:rPr lang="en-US" baseline="0" dirty="0" smtClean="0">
                <a:solidFill>
                  <a:schemeClr val="bg1"/>
                </a:solidFill>
              </a:rPr>
              <a:t>This could be for several reasons:</a:t>
            </a:r>
          </a:p>
        </p:txBody>
      </p:sp>
      <p:sp>
        <p:nvSpPr>
          <p:cNvPr id="4" name="Slide Number Placeholder 3"/>
          <p:cNvSpPr>
            <a:spLocks noGrp="1"/>
          </p:cNvSpPr>
          <p:nvPr>
            <p:ph type="sldNum" sz="quarter" idx="10"/>
          </p:nvPr>
        </p:nvSpPr>
        <p:spPr/>
        <p:txBody>
          <a:bodyPr/>
          <a:lstStyle/>
          <a:p>
            <a:fld id="{E437B2B0-30E2-41DC-A5A5-28A3B6DEE9EB}"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hoop-houses at Hoffman are such that in the summertime the sides of the houses are raised to help cool the houses.  Because of this we may have been experiencing significant emigration of </a:t>
            </a:r>
            <a:r>
              <a:rPr lang="en-US" i="1" baseline="0" dirty="0" smtClean="0"/>
              <a:t>O. </a:t>
            </a:r>
            <a:r>
              <a:rPr lang="en-US" i="1" baseline="0" dirty="0" err="1" smtClean="0"/>
              <a:t>insidiosus</a:t>
            </a:r>
            <a:endParaRPr lang="en-US" i="0" baseline="0" dirty="0" smtClean="0"/>
          </a:p>
          <a:p>
            <a:endParaRPr lang="en-US" i="0" baseline="0" dirty="0" smtClean="0"/>
          </a:p>
          <a:p>
            <a:r>
              <a:rPr lang="en-US" i="0" baseline="0" dirty="0" smtClean="0"/>
              <a:t>Hoffman Nursery is very interested in a wide variety of Biological Control Methods and not only practice the release of natural enemies but also have set up beds of dense flowering plants to recruit natural </a:t>
            </a:r>
            <a:r>
              <a:rPr lang="en-US" i="0" baseline="0" dirty="0" err="1" smtClean="0"/>
              <a:t>beneficials</a:t>
            </a:r>
            <a:r>
              <a:rPr lang="en-US" i="0" baseline="0" dirty="0" smtClean="0"/>
              <a:t>.  The benefit of these beds is unknown.  These plots were in front and flanking our experiment houses.  There was also a forest flanking another side of our experiment houses which may have been interesting to our </a:t>
            </a:r>
            <a:r>
              <a:rPr lang="en-US" i="0" baseline="0" dirty="0" err="1" smtClean="0"/>
              <a:t>beneficials</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34" charset="-128"/>
              </a:rPr>
              <a:t>To answer these problems, we’re looking at new ways to improve current Biological Control methods.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One of these ways is to use a “banker plant system”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What is a banker plant?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READ FROM SLIDE</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This means they provide alternative hosts for parasitoids and pollen for omnivorous predators.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The plant shown in this picture is used in what is currently the most popular banker plant system which is using [INSERT PLANTS] which have been infested with parasitized bird-cherry-oat aphids to control pest aphids in greenhouses</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MAYBE THERE IS BETTER WORDING FOR THIS</a:t>
            </a:r>
          </a:p>
        </p:txBody>
      </p:sp>
      <p:sp>
        <p:nvSpPr>
          <p:cNvPr id="30723" name="Slide Number Placeholder 3"/>
          <p:cNvSpPr>
            <a:spLocks noGrp="1"/>
          </p:cNvSpPr>
          <p:nvPr>
            <p:ph type="sldNum" sz="quarter" idx="5"/>
          </p:nvPr>
        </p:nvSpPr>
        <p:spPr bwMode="auto">
          <a:noFill/>
          <a:ln>
            <a:miter lim="800000"/>
            <a:headEnd/>
            <a:tailEnd/>
          </a:ln>
        </p:spPr>
        <p:txBody>
          <a:bodyPr/>
          <a:lstStyle/>
          <a:p>
            <a:fld id="{EBB4BE44-EF7E-4F08-933B-EC6C64A08E43}" type="slidenum">
              <a:rPr lang="en-US" smtClean="0">
                <a:latin typeface="Calibri" pitchFamily="34" charset="0"/>
                <a:ea typeface="ＭＳ Ｐゴシック" pitchFamily="34" charset="-128"/>
              </a:rPr>
              <a:pPr/>
              <a:t>2</a:t>
            </a:fld>
            <a:endParaRPr lang="en-US" smtClean="0">
              <a:latin typeface="Calibri"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Intraguild</a:t>
            </a:r>
            <a:r>
              <a:rPr lang="en-US" dirty="0" smtClean="0"/>
              <a:t> predation may have also played a role in</a:t>
            </a:r>
            <a:r>
              <a:rPr lang="en-US" baseline="0" dirty="0" smtClean="0"/>
              <a:t> complications of this study.  Spiders were often found in the grasses in every house as well as on the banker plants themselves.</a:t>
            </a:r>
          </a:p>
          <a:p>
            <a:endParaRPr lang="en-US" baseline="0" dirty="0" smtClean="0"/>
          </a:p>
          <a:p>
            <a:r>
              <a:rPr lang="en-US" baseline="0" dirty="0" smtClean="0"/>
              <a:t>Some of the more common spider families that were found were the </a:t>
            </a:r>
            <a:r>
              <a:rPr lang="en-US" baseline="0" dirty="0" err="1" smtClean="0"/>
              <a:t>Salticids</a:t>
            </a:r>
            <a:r>
              <a:rPr lang="en-US" baseline="0" dirty="0" smtClean="0"/>
              <a:t> (picture), wolf spiders (</a:t>
            </a:r>
            <a:r>
              <a:rPr lang="en-US" baseline="0" dirty="0" err="1" smtClean="0"/>
              <a:t>lycosidae</a:t>
            </a:r>
            <a:r>
              <a:rPr lang="en-US" baseline="0" dirty="0" smtClean="0"/>
              <a:t>??) and lynx spiders.  All of which are known to stalk and consume small insects such as </a:t>
            </a:r>
            <a:r>
              <a:rPr lang="en-US" baseline="0" dirty="0" err="1" smtClean="0"/>
              <a:t>beneficials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Lastly</a:t>
            </a:r>
            <a:r>
              <a:rPr lang="en-US" baseline="0" dirty="0" smtClean="0"/>
              <a:t>, by providing </a:t>
            </a:r>
            <a:r>
              <a:rPr lang="en-US" i="1" baseline="0" dirty="0" smtClean="0"/>
              <a:t>O. </a:t>
            </a:r>
            <a:r>
              <a:rPr lang="en-US" i="1" baseline="0" dirty="0" err="1" smtClean="0"/>
              <a:t>insidiosus</a:t>
            </a:r>
            <a:r>
              <a:rPr lang="en-US" i="0" baseline="0" dirty="0" smtClean="0"/>
              <a:t> an abundant and nutritious food source in the banker plant houses, we may have not increased </a:t>
            </a:r>
            <a:r>
              <a:rPr lang="en-US" i="1" baseline="0" dirty="0" smtClean="0"/>
              <a:t>O. </a:t>
            </a:r>
            <a:r>
              <a:rPr lang="en-US" i="1" baseline="0" dirty="0" err="1" smtClean="0"/>
              <a:t>insidiosus</a:t>
            </a:r>
            <a:r>
              <a:rPr lang="en-US" i="0" baseline="0" dirty="0" smtClean="0"/>
              <a:t> abundance enough to compensate for their reduced per capita consumption of </a:t>
            </a:r>
            <a:r>
              <a:rPr lang="en-US" i="0" baseline="0" dirty="0" err="1" smtClean="0"/>
              <a:t>thrips</a:t>
            </a:r>
            <a:r>
              <a:rPr lang="en-US" i="0" baseline="0" dirty="0" smtClean="0"/>
              <a:t> in these houses.  </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Follow-up</a:t>
            </a:r>
            <a:r>
              <a:rPr lang="en-US" baseline="0" dirty="0" smtClean="0"/>
              <a:t> experiments will aim to disentangle these hypotheses as to why banker plant efficacy in this system was not significantly different from the augmentation treatments.</a:t>
            </a:r>
          </a:p>
          <a:p>
            <a:endParaRPr lang="en-US" baseline="0" dirty="0" smtClean="0"/>
          </a:p>
          <a:p>
            <a:r>
              <a:rPr lang="en-US" baseline="0" dirty="0" smtClean="0"/>
              <a:t>The results from the larger Hoffman greenhouse experiments are contradictory of the first small greenhouse experiments with single banker plants and may be remedied by using the banker plant system in a more conventional closed-greenhouse situation.  In a closed greenhouse, the effects of emigration are lessened as the natural enemies and pest insects are both captive audiences.  Also, the effect of </a:t>
            </a:r>
            <a:r>
              <a:rPr lang="en-US" baseline="0" dirty="0" err="1" smtClean="0"/>
              <a:t>intraguild</a:t>
            </a:r>
            <a:r>
              <a:rPr lang="en-US" baseline="0" dirty="0" smtClean="0"/>
              <a:t> predation is lessened for the same reason, fewer predators and competitors are able to immigrate into the house.  </a:t>
            </a:r>
          </a:p>
        </p:txBody>
      </p:sp>
      <p:sp>
        <p:nvSpPr>
          <p:cNvPr id="4" name="Slide Number Placeholder 3"/>
          <p:cNvSpPr>
            <a:spLocks noGrp="1"/>
          </p:cNvSpPr>
          <p:nvPr>
            <p:ph type="sldNum" sz="quarter" idx="10"/>
          </p:nvPr>
        </p:nvSpPr>
        <p:spPr/>
        <p:txBody>
          <a:bodyPr/>
          <a:lstStyle/>
          <a:p>
            <a:fld id="{E437B2B0-30E2-41DC-A5A5-28A3B6DEE9EB}"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In future work we hope to understand this system even better to help folks like this grower who are trying to use the </a:t>
            </a:r>
            <a:r>
              <a:rPr lang="en-US" dirty="0" err="1" smtClean="0">
                <a:ea typeface="ＭＳ Ｐゴシック" pitchFamily="34" charset="-128"/>
              </a:rPr>
              <a:t>bppbp</a:t>
            </a:r>
            <a:r>
              <a:rPr lang="en-US" dirty="0" smtClean="0">
                <a:ea typeface="ＭＳ Ｐゴシック" pitchFamily="34" charset="-128"/>
              </a:rPr>
              <a:t> as part of their IPM. (OR who are using </a:t>
            </a:r>
            <a:r>
              <a:rPr lang="en-US" dirty="0" err="1" smtClean="0">
                <a:ea typeface="ＭＳ Ｐゴシック" pitchFamily="34" charset="-128"/>
              </a:rPr>
              <a:t>bppbp</a:t>
            </a:r>
            <a:r>
              <a:rPr lang="en-US" dirty="0" smtClean="0">
                <a:ea typeface="ＭＳ Ｐゴシック" pitchFamily="34" charset="-128"/>
              </a:rPr>
              <a:t> to improve their current </a:t>
            </a:r>
            <a:r>
              <a:rPr lang="en-US" dirty="0" err="1" smtClean="0">
                <a:ea typeface="ＭＳ Ｐゴシック" pitchFamily="34" charset="-128"/>
              </a:rPr>
              <a:t>bc</a:t>
            </a:r>
            <a:r>
              <a:rPr lang="en-US" dirty="0" smtClean="0">
                <a:ea typeface="ＭＳ Ｐゴシック" pitchFamily="34" charset="-128"/>
              </a:rPr>
              <a:t> programs)</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This picture is taken from an ornamental grasses grower, Hoffman Nursery in Durham, NC.  They have already expressed interest in using a banker plant system and tried it in their greenhouses last growing season.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This is an exciting new facet of Biological Control and we are anxious to learn more about how banker plant systems can influence existing pest management strategies.  </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With that I will take any questions</a:t>
            </a:r>
          </a:p>
        </p:txBody>
      </p:sp>
      <p:sp>
        <p:nvSpPr>
          <p:cNvPr id="60419" name="Slide Number Placeholder 3"/>
          <p:cNvSpPr>
            <a:spLocks noGrp="1"/>
          </p:cNvSpPr>
          <p:nvPr>
            <p:ph type="sldNum" sz="quarter" idx="5"/>
          </p:nvPr>
        </p:nvSpPr>
        <p:spPr bwMode="auto">
          <a:noFill/>
          <a:ln>
            <a:miter lim="800000"/>
            <a:headEnd/>
            <a:tailEnd/>
          </a:ln>
        </p:spPr>
        <p:txBody>
          <a:bodyPr/>
          <a:lstStyle/>
          <a:p>
            <a:fld id="{9DA2410F-0FF7-4939-A421-D1B1D476809D}" type="slidenum">
              <a:rPr lang="en-US" smtClean="0">
                <a:latin typeface="Calibri" pitchFamily="34" charset="0"/>
                <a:ea typeface="ＭＳ Ｐゴシック" pitchFamily="34" charset="-128"/>
              </a:rPr>
              <a:pPr/>
              <a:t>24</a:t>
            </a:fld>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34" charset="-128"/>
              </a:rPr>
              <a:t>The banker plant system that I will be investigating provides pollen for the omnivorous Orius insidiosus</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This is a picture of the Black Pearl Pepper, which is an ornamental pepper plant that has generated interest among growers as a possible banker plant and is the reason why we chose it for my research.  </a:t>
            </a:r>
          </a:p>
          <a:p>
            <a:pPr eaLnBrk="1" hangingPunct="1">
              <a:spcBef>
                <a:spcPct val="0"/>
              </a:spcBef>
            </a:pPr>
            <a:endParaRPr lang="en-US" smtClean="0">
              <a:ea typeface="ＭＳ Ｐゴシック" pitchFamily="34" charset="-128"/>
            </a:endParaRPr>
          </a:p>
          <a:p>
            <a:pPr eaLnBrk="1" hangingPunct="1">
              <a:spcBef>
                <a:spcPct val="0"/>
              </a:spcBef>
            </a:pPr>
            <a:endParaRPr lang="en-US" smtClean="0">
              <a:ea typeface="ＭＳ Ｐゴシック" pitchFamily="34" charset="-128"/>
            </a:endParaRPr>
          </a:p>
        </p:txBody>
      </p:sp>
      <p:sp>
        <p:nvSpPr>
          <p:cNvPr id="32771" name="Slide Number Placeholder 3"/>
          <p:cNvSpPr>
            <a:spLocks noGrp="1"/>
          </p:cNvSpPr>
          <p:nvPr>
            <p:ph type="sldNum" sz="quarter" idx="5"/>
          </p:nvPr>
        </p:nvSpPr>
        <p:spPr bwMode="auto">
          <a:noFill/>
          <a:ln>
            <a:miter lim="800000"/>
            <a:headEnd/>
            <a:tailEnd/>
          </a:ln>
        </p:spPr>
        <p:txBody>
          <a:bodyPr/>
          <a:lstStyle/>
          <a:p>
            <a:fld id="{C4BF262B-6AC2-4D20-98C5-7FFDE77146C0}" type="slidenum">
              <a:rPr lang="en-US" smtClean="0">
                <a:latin typeface="Calibri" pitchFamily="34" charset="0"/>
                <a:ea typeface="ＭＳ Ｐゴシック" pitchFamily="34" charset="-128"/>
              </a:rPr>
              <a:pPr/>
              <a:t>3</a:t>
            </a:fld>
            <a:endParaRPr lang="en-US" smtClean="0">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a:lstStyle/>
          <a:p>
            <a:pPr marL="228600" indent="-228600" eaLnBrk="1" hangingPunct="1">
              <a:spcBef>
                <a:spcPct val="0"/>
              </a:spcBef>
            </a:pPr>
            <a:r>
              <a:rPr lang="en-US" smtClean="0">
                <a:ea typeface="ＭＳ Ｐゴシック" pitchFamily="34" charset="-128"/>
              </a:rPr>
              <a:t>Overall Objective: To optimize implementation of the black pearl pepper banker plant system for controlling Thrips in commercial greenhouses</a:t>
            </a:r>
          </a:p>
          <a:p>
            <a:pPr marL="228600" indent="-228600" eaLnBrk="1" hangingPunct="1">
              <a:spcBef>
                <a:spcPct val="0"/>
              </a:spcBef>
              <a:buFontTx/>
              <a:buAutoNum type="arabicParenR"/>
            </a:pPr>
            <a:endParaRPr lang="en-US" smtClean="0">
              <a:ea typeface="ＭＳ Ｐゴシック" pitchFamily="34" charset="-128"/>
            </a:endParaRPr>
          </a:p>
          <a:p>
            <a:pPr marL="228600" indent="-228600" eaLnBrk="1" hangingPunct="1">
              <a:spcBef>
                <a:spcPct val="0"/>
              </a:spcBef>
            </a:pPr>
            <a:endParaRPr lang="en-US" smtClean="0">
              <a:ea typeface="ＭＳ Ｐゴシック" pitchFamily="34" charset="-128"/>
            </a:endParaRPr>
          </a:p>
        </p:txBody>
      </p:sp>
      <p:sp>
        <p:nvSpPr>
          <p:cNvPr id="45059" name="Slide Number Placeholder 3"/>
          <p:cNvSpPr>
            <a:spLocks noGrp="1"/>
          </p:cNvSpPr>
          <p:nvPr>
            <p:ph type="sldNum" sz="quarter" idx="5"/>
          </p:nvPr>
        </p:nvSpPr>
        <p:spPr bwMode="auto">
          <a:noFill/>
          <a:ln>
            <a:miter lim="800000"/>
            <a:headEnd/>
            <a:tailEnd/>
          </a:ln>
        </p:spPr>
        <p:txBody>
          <a:bodyPr/>
          <a:lstStyle/>
          <a:p>
            <a:fld id="{F9431DF3-6408-4B53-8749-5976D4B42D5B}" type="slidenum">
              <a:rPr lang="en-US" smtClean="0">
                <a:latin typeface="Calibri" pitchFamily="34" charset="0"/>
                <a:ea typeface="ＭＳ Ｐゴシック" pitchFamily="34" charset="-128"/>
              </a:rPr>
              <a:pPr/>
              <a:t>4</a:t>
            </a:fld>
            <a:endParaRPr lang="en-US" smtClean="0">
              <a:latin typeface="Calibri"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first question, which</a:t>
            </a:r>
            <a:r>
              <a:rPr lang="en-US" baseline="0" dirty="0" smtClean="0"/>
              <a:t> surprisingly no one has investigated so far, was how does pollen from the ‘Black Pearl’ Pepper banker plant affect </a:t>
            </a:r>
            <a:r>
              <a:rPr lang="en-US" i="1" baseline="0" dirty="0" smtClean="0"/>
              <a:t>O. </a:t>
            </a:r>
            <a:r>
              <a:rPr lang="en-US" i="1" baseline="0" dirty="0" err="1" smtClean="0"/>
              <a:t>insidiosus</a:t>
            </a:r>
            <a:r>
              <a:rPr lang="en-US" i="0" baseline="0" dirty="0" smtClean="0"/>
              <a:t> abundance?</a:t>
            </a:r>
          </a:p>
          <a:p>
            <a:endParaRPr lang="en-US" i="0" baseline="0" dirty="0" smtClean="0"/>
          </a:p>
          <a:p>
            <a:r>
              <a:rPr lang="en-US" i="0" baseline="0" dirty="0" smtClean="0"/>
              <a:t>I set up 20 individual banker plants in organza bags with two treatments, plants that were allowed to flower and plants that had flowers continuously picked off.  I </a:t>
            </a:r>
            <a:r>
              <a:rPr lang="en-US" i="0" baseline="0" dirty="0" err="1" smtClean="0"/>
              <a:t>innoculated</a:t>
            </a:r>
            <a:r>
              <a:rPr lang="en-US" i="0" baseline="0" dirty="0" smtClean="0"/>
              <a:t> each plant with 30 </a:t>
            </a:r>
            <a:r>
              <a:rPr lang="en-US" i="1" baseline="0" dirty="0" smtClean="0"/>
              <a:t>O. </a:t>
            </a:r>
            <a:r>
              <a:rPr lang="en-US" i="1" baseline="0" dirty="0" err="1" smtClean="0"/>
              <a:t>insidiosus</a:t>
            </a:r>
            <a:r>
              <a:rPr lang="en-US" i="0" baseline="0" dirty="0" smtClean="0"/>
              <a:t> each and sampled once a week for six weeks to count </a:t>
            </a:r>
            <a:r>
              <a:rPr lang="en-US" i="1" baseline="0" dirty="0" smtClean="0"/>
              <a:t>O. </a:t>
            </a:r>
            <a:r>
              <a:rPr lang="en-US" i="1" baseline="0" dirty="0" err="1" smtClean="0"/>
              <a:t>insidiosus</a:t>
            </a:r>
            <a:r>
              <a:rPr lang="en-US" i="1" baseline="0" dirty="0" smtClean="0"/>
              <a:t> </a:t>
            </a:r>
            <a:r>
              <a:rPr lang="en-US" i="0" baseline="0" dirty="0" smtClean="0"/>
              <a:t>adults and nymphs.  </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Here</a:t>
            </a:r>
            <a:r>
              <a:rPr lang="en-US" baseline="0" dirty="0" smtClean="0">
                <a:ea typeface="ＭＳ Ｐゴシック" pitchFamily="34" charset="-128"/>
              </a:rPr>
              <a:t> we have a graph showing the average </a:t>
            </a:r>
            <a:r>
              <a:rPr lang="en-US" i="1" baseline="0" dirty="0" smtClean="0">
                <a:ea typeface="ＭＳ Ｐゴシック" pitchFamily="34" charset="-128"/>
              </a:rPr>
              <a:t>O. </a:t>
            </a:r>
            <a:r>
              <a:rPr lang="en-US" i="1" baseline="0" dirty="0" err="1" smtClean="0">
                <a:ea typeface="ＭＳ Ｐゴシック" pitchFamily="34" charset="-128"/>
              </a:rPr>
              <a:t>insidiosus</a:t>
            </a:r>
            <a:r>
              <a:rPr lang="en-US" i="1" baseline="0" dirty="0" smtClean="0">
                <a:ea typeface="ＭＳ Ｐゴシック" pitchFamily="34" charset="-128"/>
              </a:rPr>
              <a:t> </a:t>
            </a:r>
            <a:r>
              <a:rPr lang="en-US" i="0" baseline="0" dirty="0" smtClean="0">
                <a:ea typeface="ＭＳ Ｐゴシック" pitchFamily="34" charset="-128"/>
              </a:rPr>
              <a:t>adult abundance in the presence and absence of flowers.  Average abundance is represented on the Y-axis and the week number is represented on the X-axis.  </a:t>
            </a:r>
          </a:p>
          <a:p>
            <a:pPr eaLnBrk="1" hangingPunct="1">
              <a:spcBef>
                <a:spcPct val="0"/>
              </a:spcBef>
            </a:pPr>
            <a:endParaRPr lang="en-US" i="0" baseline="0" dirty="0" smtClean="0">
              <a:ea typeface="ＭＳ Ｐゴシック" pitchFamily="34" charset="-128"/>
            </a:endParaRPr>
          </a:p>
          <a:p>
            <a:pPr eaLnBrk="1" hangingPunct="1">
              <a:spcBef>
                <a:spcPct val="0"/>
              </a:spcBef>
            </a:pPr>
            <a:r>
              <a:rPr lang="en-US" i="0" baseline="0" dirty="0" smtClean="0">
                <a:ea typeface="ＭＳ Ｐゴシック" pitchFamily="34" charset="-128"/>
              </a:rPr>
              <a:t>The flowers treatment is shown in purple, and the no flowers treatment is shown in green.</a:t>
            </a:r>
          </a:p>
          <a:p>
            <a:pPr eaLnBrk="1" hangingPunct="1">
              <a:spcBef>
                <a:spcPct val="0"/>
              </a:spcBef>
            </a:pPr>
            <a:endParaRPr lang="en-US" i="0" baseline="0" dirty="0" smtClean="0">
              <a:ea typeface="ＭＳ Ｐゴシック" pitchFamily="34" charset="-128"/>
            </a:endParaRPr>
          </a:p>
          <a:p>
            <a:pPr eaLnBrk="1" hangingPunct="1">
              <a:spcBef>
                <a:spcPct val="0"/>
              </a:spcBef>
            </a:pPr>
            <a:r>
              <a:rPr lang="en-US" i="0" baseline="0" dirty="0" smtClean="0">
                <a:ea typeface="ＭＳ Ｐゴシック" pitchFamily="34" charset="-128"/>
              </a:rPr>
              <a:t>For both treatments, week zero shows the 30 adult </a:t>
            </a:r>
            <a:r>
              <a:rPr lang="en-US" i="1" baseline="0" dirty="0" smtClean="0">
                <a:ea typeface="ＭＳ Ｐゴシック" pitchFamily="34" charset="-128"/>
              </a:rPr>
              <a:t>O. </a:t>
            </a:r>
            <a:r>
              <a:rPr lang="en-US" i="1" baseline="0" dirty="0" err="1" smtClean="0">
                <a:ea typeface="ＭＳ Ｐゴシック" pitchFamily="34" charset="-128"/>
              </a:rPr>
              <a:t>insidiosus</a:t>
            </a:r>
            <a:r>
              <a:rPr lang="en-US" i="1" baseline="0" dirty="0" smtClean="0">
                <a:ea typeface="ＭＳ Ｐゴシック" pitchFamily="34" charset="-128"/>
              </a:rPr>
              <a:t> </a:t>
            </a:r>
            <a:r>
              <a:rPr lang="en-US" i="0" baseline="0" dirty="0" smtClean="0">
                <a:ea typeface="ＭＳ Ｐゴシック" pitchFamily="34" charset="-128"/>
              </a:rPr>
              <a:t>that were deliberately placed on each plant in the experiment.  Both treatments saw a decrease in adult abundance by the first and second weeks.</a:t>
            </a:r>
          </a:p>
          <a:p>
            <a:pPr eaLnBrk="1" hangingPunct="1">
              <a:spcBef>
                <a:spcPct val="0"/>
              </a:spcBef>
            </a:pPr>
            <a:endParaRPr lang="en-US" i="0" baseline="0" dirty="0" smtClean="0">
              <a:ea typeface="ＭＳ Ｐゴシック" pitchFamily="34" charset="-128"/>
            </a:endParaRPr>
          </a:p>
          <a:p>
            <a:pPr eaLnBrk="1" hangingPunct="1">
              <a:spcBef>
                <a:spcPct val="0"/>
              </a:spcBef>
            </a:pPr>
            <a:r>
              <a:rPr lang="en-US" i="0" baseline="0" dirty="0" smtClean="0">
                <a:ea typeface="ＭＳ Ｐゴシック" pitchFamily="34" charset="-128"/>
              </a:rPr>
              <a:t>In the flowering treatment, shown in purple, you can see that after week 2 we started to see an increase in the presence of adults until week five and six when adult abundance decreased again.  Average abundance in the flowers treatment peaked at about 25 adults per plant. </a:t>
            </a:r>
          </a:p>
          <a:p>
            <a:pPr eaLnBrk="1" hangingPunct="1">
              <a:spcBef>
                <a:spcPct val="0"/>
              </a:spcBef>
            </a:pPr>
            <a:endParaRPr lang="en-US" i="0" baseline="0" dirty="0" smtClean="0">
              <a:ea typeface="ＭＳ Ｐゴシック" pitchFamily="34" charset="-128"/>
            </a:endParaRPr>
          </a:p>
          <a:p>
            <a:pPr eaLnBrk="1" hangingPunct="1">
              <a:spcBef>
                <a:spcPct val="0"/>
              </a:spcBef>
            </a:pPr>
            <a:r>
              <a:rPr lang="en-US" i="0" baseline="0" dirty="0" smtClean="0">
                <a:ea typeface="ＭＳ Ｐゴシック" pitchFamily="34" charset="-128"/>
              </a:rPr>
              <a:t>In the no flowers treatment, shown in green, adult abundance remained lower than the abundance in the flowers treatment through the full six weeks.  Average abundance in the no flowers treatment peaked at less than five adults per plant.  </a:t>
            </a:r>
            <a:endParaRPr lang="en-US" dirty="0" smtClean="0">
              <a:ea typeface="ＭＳ Ｐゴシック" pitchFamily="34" charset="-128"/>
            </a:endParaRPr>
          </a:p>
        </p:txBody>
      </p:sp>
      <p:sp>
        <p:nvSpPr>
          <p:cNvPr id="49155" name="Slide Number Placeholder 3"/>
          <p:cNvSpPr>
            <a:spLocks noGrp="1"/>
          </p:cNvSpPr>
          <p:nvPr>
            <p:ph type="sldNum" sz="quarter" idx="5"/>
          </p:nvPr>
        </p:nvSpPr>
        <p:spPr bwMode="auto">
          <a:noFill/>
          <a:ln>
            <a:miter lim="800000"/>
            <a:headEnd/>
            <a:tailEnd/>
          </a:ln>
        </p:spPr>
        <p:txBody>
          <a:bodyPr/>
          <a:lstStyle/>
          <a:p>
            <a:fld id="{D4DBB9DE-9949-41B4-AE6B-696863939F15}" type="slidenum">
              <a:rPr lang="en-US" smtClean="0">
                <a:latin typeface="Calibri" pitchFamily="34" charset="0"/>
                <a:ea typeface="ＭＳ Ｐゴシック" pitchFamily="34" charset="-128"/>
              </a:rPr>
              <a:pPr/>
              <a:t>6</a:t>
            </a:fld>
            <a:endParaRPr lang="en-US" smtClean="0">
              <a:latin typeface="Calibri"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a:t>
            </a:r>
            <a:r>
              <a:rPr lang="en-US" baseline="0" dirty="0" smtClean="0"/>
              <a:t> next graph is virtually the same but represents </a:t>
            </a:r>
            <a:r>
              <a:rPr lang="en-US" baseline="0" dirty="0" err="1" smtClean="0"/>
              <a:t>nymphal</a:t>
            </a:r>
            <a:r>
              <a:rPr lang="en-US" baseline="0" dirty="0" smtClean="0"/>
              <a:t> abundance.  Again, abundance is plotted on the Y-axis and week is plotted on the X-axis.</a:t>
            </a:r>
          </a:p>
          <a:p>
            <a:endParaRPr lang="en-US" baseline="0" dirty="0" smtClean="0"/>
          </a:p>
          <a:p>
            <a:r>
              <a:rPr lang="en-US" baseline="0" dirty="0" smtClean="0"/>
              <a:t>Week zero shows no nymphs because we started with </a:t>
            </a:r>
            <a:r>
              <a:rPr lang="en-US" i="1" baseline="0" dirty="0" smtClean="0"/>
              <a:t>O. </a:t>
            </a:r>
            <a:r>
              <a:rPr lang="en-US" i="1" baseline="0" dirty="0" err="1" smtClean="0"/>
              <a:t>insidiosus</a:t>
            </a:r>
            <a:r>
              <a:rPr lang="en-US" i="1" baseline="0" dirty="0" smtClean="0"/>
              <a:t> </a:t>
            </a:r>
            <a:r>
              <a:rPr lang="en-US" i="0" baseline="0" dirty="0" smtClean="0"/>
              <a:t>free plants.  </a:t>
            </a:r>
          </a:p>
          <a:p>
            <a:endParaRPr lang="en-US" i="0" baseline="0" dirty="0" smtClean="0"/>
          </a:p>
          <a:p>
            <a:r>
              <a:rPr lang="en-US" i="0" baseline="0" dirty="0" smtClean="0"/>
              <a:t>The first two weeks showed an increase in </a:t>
            </a:r>
            <a:r>
              <a:rPr lang="en-US" i="0" baseline="0" dirty="0" err="1" smtClean="0"/>
              <a:t>nymphal</a:t>
            </a:r>
            <a:r>
              <a:rPr lang="en-US" i="0" baseline="0" dirty="0" smtClean="0"/>
              <a:t> abundance for both treatments. </a:t>
            </a:r>
          </a:p>
          <a:p>
            <a:endParaRPr lang="en-US" i="0" baseline="0" dirty="0" smtClean="0"/>
          </a:p>
          <a:p>
            <a:r>
              <a:rPr lang="en-US" i="0" baseline="0" dirty="0" smtClean="0"/>
              <a:t>Abundance peaked at week two around 43 nymphs per plant in the flowering treatment, but decreased to less than 10 nymphs in week four.  Abundance increased again throughout weeks five and six in this treatment. </a:t>
            </a:r>
          </a:p>
          <a:p>
            <a:endParaRPr lang="en-US" i="0" baseline="0" dirty="0" smtClean="0"/>
          </a:p>
          <a:p>
            <a:r>
              <a:rPr lang="en-US" i="0" baseline="0" dirty="0" smtClean="0"/>
              <a:t>Again, in the no flowers treatment, </a:t>
            </a:r>
            <a:r>
              <a:rPr lang="en-US" i="0" baseline="0" dirty="0" err="1" smtClean="0"/>
              <a:t>nymphal</a:t>
            </a:r>
            <a:r>
              <a:rPr lang="en-US" i="0" baseline="0" dirty="0" smtClean="0"/>
              <a:t> abundance remained lower than in the flowers treatment throughout the six weeks and peaked at around 4 nymphs per plant.  </a:t>
            </a:r>
            <a:endParaRPr lang="en-US" dirty="0"/>
          </a:p>
        </p:txBody>
      </p:sp>
      <p:sp>
        <p:nvSpPr>
          <p:cNvPr id="4" name="Slide Number Placeholder 3"/>
          <p:cNvSpPr>
            <a:spLocks noGrp="1"/>
          </p:cNvSpPr>
          <p:nvPr>
            <p:ph type="sldNum" sz="quarter" idx="10"/>
          </p:nvPr>
        </p:nvSpPr>
        <p:spPr/>
        <p:txBody>
          <a:bodyPr/>
          <a:lstStyle/>
          <a:p>
            <a:fld id="{E437B2B0-30E2-41DC-A5A5-28A3B6DEE9E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better express these fluctuations in adult and </a:t>
            </a:r>
            <a:r>
              <a:rPr lang="en-US" baseline="0" dirty="0" err="1" smtClean="0"/>
              <a:t>nymphal</a:t>
            </a:r>
            <a:r>
              <a:rPr lang="en-US" baseline="0" dirty="0" smtClean="0"/>
              <a:t> abundance, this graph displays only </a:t>
            </a:r>
            <a:r>
              <a:rPr lang="en-US" i="1" baseline="0" dirty="0" smtClean="0"/>
              <a:t>O. </a:t>
            </a:r>
            <a:r>
              <a:rPr lang="en-US" i="1" baseline="0" dirty="0" err="1" smtClean="0"/>
              <a:t>insidiosus</a:t>
            </a:r>
            <a:r>
              <a:rPr lang="en-US" i="0" baseline="0" dirty="0" smtClean="0"/>
              <a:t> abundance in the flowering treatment.  </a:t>
            </a:r>
          </a:p>
          <a:p>
            <a:endParaRPr lang="en-US" i="0" baseline="0" dirty="0" smtClean="0"/>
          </a:p>
          <a:p>
            <a:r>
              <a:rPr lang="en-US" i="0" baseline="0" dirty="0" smtClean="0"/>
              <a:t>Average abundance is still on the Y-axis and week number is still on the X-axis.  Adults are shown in dark purple and nymphs are shown in light purple.   </a:t>
            </a:r>
          </a:p>
          <a:p>
            <a:endParaRPr lang="en-US" i="0" baseline="0" dirty="0" smtClean="0"/>
          </a:p>
          <a:p>
            <a:r>
              <a:rPr lang="en-US" i="0" baseline="0" dirty="0" smtClean="0"/>
              <a:t>The adults and </a:t>
            </a:r>
            <a:r>
              <a:rPr lang="en-US" i="0" baseline="0" dirty="0" err="1" smtClean="0"/>
              <a:t>nymphal</a:t>
            </a:r>
            <a:r>
              <a:rPr lang="en-US" i="0" baseline="0" dirty="0" smtClean="0"/>
              <a:t> abundance each are oscillating alternatively, so that during week four, those nymphs that were present in week two are now adults and then we have reproduction happening to increase </a:t>
            </a:r>
            <a:r>
              <a:rPr lang="en-US" i="0" baseline="0" dirty="0" err="1" smtClean="0"/>
              <a:t>nymphal</a:t>
            </a:r>
            <a:r>
              <a:rPr lang="en-US" i="0" baseline="0" dirty="0" smtClean="0"/>
              <a:t> abundance in week 6.  Perhaps if we drew this experiment out longer or conducted it in a larger, closed arena, we might see the average abundance in adults and nymphs equal out or increase and decrease together.</a:t>
            </a:r>
          </a:p>
        </p:txBody>
      </p:sp>
      <p:sp>
        <p:nvSpPr>
          <p:cNvPr id="4" name="Slide Number Placeholder 3"/>
          <p:cNvSpPr>
            <a:spLocks noGrp="1"/>
          </p:cNvSpPr>
          <p:nvPr>
            <p:ph type="sldNum" sz="quarter" idx="10"/>
          </p:nvPr>
        </p:nvSpPr>
        <p:spPr/>
        <p:txBody>
          <a:bodyPr/>
          <a:lstStyle/>
          <a:p>
            <a:fld id="{E437B2B0-30E2-41DC-A5A5-28A3B6DEE9E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didn’t intend to have </a:t>
            </a:r>
            <a:r>
              <a:rPr lang="en-US" dirty="0" err="1" smtClean="0"/>
              <a:t>thrips</a:t>
            </a:r>
            <a:r>
              <a:rPr lang="en-US" baseline="0" dirty="0" smtClean="0"/>
              <a:t> on our plants </a:t>
            </a:r>
            <a:r>
              <a:rPr lang="en-US" dirty="0" smtClean="0"/>
              <a:t>I</a:t>
            </a:r>
            <a:r>
              <a:rPr lang="en-US" baseline="0" dirty="0" smtClean="0"/>
              <a:t> also monitored other pests on the banker plants, including </a:t>
            </a:r>
            <a:r>
              <a:rPr lang="en-US" baseline="0" dirty="0" err="1" smtClean="0"/>
              <a:t>thrips</a:t>
            </a:r>
            <a:r>
              <a:rPr lang="en-US" baseline="0" dirty="0" smtClean="0"/>
              <a:t>.  The plants were relatively clean, however, they still had </a:t>
            </a:r>
            <a:r>
              <a:rPr lang="en-US" baseline="0" dirty="0" err="1" smtClean="0"/>
              <a:t>thrips</a:t>
            </a:r>
            <a:r>
              <a:rPr lang="en-US" baseline="0" dirty="0" smtClean="0"/>
              <a:t> on them at the start of the experiment, as shown in this graph where </a:t>
            </a:r>
            <a:r>
              <a:rPr lang="en-US" baseline="0" dirty="0" err="1" smtClean="0"/>
              <a:t>thrips</a:t>
            </a:r>
            <a:r>
              <a:rPr lang="en-US" baseline="0" dirty="0" smtClean="0"/>
              <a:t> abundance is plotted on the Y-axis and week number is plotted on the x-axis.  </a:t>
            </a:r>
          </a:p>
          <a:p>
            <a:endParaRPr lang="en-US" baseline="0" dirty="0" smtClean="0"/>
          </a:p>
          <a:p>
            <a:r>
              <a:rPr lang="en-US" baseline="0" dirty="0" smtClean="0"/>
              <a:t>As to be expected, given that </a:t>
            </a:r>
            <a:r>
              <a:rPr lang="en-US" baseline="0" dirty="0" err="1" smtClean="0"/>
              <a:t>thrips</a:t>
            </a:r>
            <a:r>
              <a:rPr lang="en-US" baseline="0" dirty="0" smtClean="0"/>
              <a:t> are known to benefit from the presence of pollen, the plants in the flowers treatment (represented in purple) started with a greater abundance than plants in the no flowers treatment (represented in green).  </a:t>
            </a:r>
          </a:p>
          <a:p>
            <a:endParaRPr lang="en-US" baseline="0" dirty="0" smtClean="0"/>
          </a:p>
          <a:p>
            <a:r>
              <a:rPr lang="en-US" baseline="0" dirty="0" smtClean="0"/>
              <a:t>By week three, the average abundance of </a:t>
            </a:r>
            <a:r>
              <a:rPr lang="en-US" baseline="0" dirty="0" err="1" smtClean="0"/>
              <a:t>thrips</a:t>
            </a:r>
            <a:r>
              <a:rPr lang="en-US" baseline="0" dirty="0" smtClean="0"/>
              <a:t> in either treatment were virtually the same.  After week three, </a:t>
            </a:r>
            <a:r>
              <a:rPr lang="en-US" baseline="0" dirty="0" err="1" smtClean="0"/>
              <a:t>thrips</a:t>
            </a:r>
            <a:r>
              <a:rPr lang="en-US" baseline="0" dirty="0" smtClean="0"/>
              <a:t> abundance in the flowers treatment remained lower than </a:t>
            </a:r>
            <a:r>
              <a:rPr lang="en-US" baseline="0" dirty="0" err="1" smtClean="0"/>
              <a:t>thrips</a:t>
            </a:r>
            <a:r>
              <a:rPr lang="en-US" baseline="0" dirty="0" smtClean="0"/>
              <a:t> abundance in the no flowers treatment.  </a:t>
            </a:r>
          </a:p>
        </p:txBody>
      </p:sp>
      <p:sp>
        <p:nvSpPr>
          <p:cNvPr id="4" name="Slide Number Placeholder 3"/>
          <p:cNvSpPr>
            <a:spLocks noGrp="1"/>
          </p:cNvSpPr>
          <p:nvPr>
            <p:ph type="sldNum" sz="quarter" idx="10"/>
          </p:nvPr>
        </p:nvSpPr>
        <p:spPr/>
        <p:txBody>
          <a:bodyPr/>
          <a:lstStyle/>
          <a:p>
            <a:fld id="{E437B2B0-30E2-41DC-A5A5-28A3B6DEE9E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5444D4-14AC-4A3C-850F-22B20520F7B1}" type="datetimeFigureOut">
              <a:rPr lang="en-US" smtClean="0"/>
              <a:pPr/>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5444D4-14AC-4A3C-850F-22B20520F7B1}" type="datetimeFigureOut">
              <a:rPr lang="en-US" smtClean="0"/>
              <a:pPr/>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5444D4-14AC-4A3C-850F-22B20520F7B1}" type="datetimeFigureOut">
              <a:rPr lang="en-US" smtClean="0"/>
              <a:pPr/>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5444D4-14AC-4A3C-850F-22B20520F7B1}" type="datetimeFigureOut">
              <a:rPr lang="en-US" smtClean="0"/>
              <a:pPr/>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5444D4-14AC-4A3C-850F-22B20520F7B1}" type="datetimeFigureOut">
              <a:rPr lang="en-US" smtClean="0"/>
              <a:pPr/>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5444D4-14AC-4A3C-850F-22B20520F7B1}" type="datetimeFigureOut">
              <a:rPr lang="en-US" smtClean="0"/>
              <a:pPr/>
              <a:t>4/5/2011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5444D4-14AC-4A3C-850F-22B20520F7B1}" type="datetimeFigureOut">
              <a:rPr lang="en-US" smtClean="0"/>
              <a:pPr/>
              <a:t>4/5/2011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5444D4-14AC-4A3C-850F-22B20520F7B1}" type="datetimeFigureOut">
              <a:rPr lang="en-US" smtClean="0"/>
              <a:pPr/>
              <a:t>4/5/2011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444D4-14AC-4A3C-850F-22B20520F7B1}" type="datetimeFigureOut">
              <a:rPr lang="en-US" smtClean="0"/>
              <a:pPr/>
              <a:t>4/5/2011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5444D4-14AC-4A3C-850F-22B20520F7B1}" type="datetimeFigureOut">
              <a:rPr lang="en-US" smtClean="0"/>
              <a:pPr/>
              <a:t>4/5/2011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5444D4-14AC-4A3C-850F-22B20520F7B1}" type="datetimeFigureOut">
              <a:rPr lang="en-US" smtClean="0"/>
              <a:pPr/>
              <a:t>4/5/2011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A6427-DD6F-4536-97C8-58C545F4E0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444D4-14AC-4A3C-850F-22B20520F7B1}" type="datetimeFigureOut">
              <a:rPr lang="en-US" smtClean="0"/>
              <a:pPr/>
              <a:t>4/5/2011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A6427-DD6F-4536-97C8-58C545F4E0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52663"/>
            <a:ext cx="7772400" cy="1470025"/>
          </a:xfrm>
        </p:spPr>
        <p:txBody>
          <a:bodyPr>
            <a:normAutofit fontScale="90000"/>
          </a:bodyPr>
          <a:lstStyle/>
          <a:p>
            <a:pPr eaLnBrk="1" hangingPunct="1">
              <a:defRPr/>
            </a:pPr>
            <a:r>
              <a:rPr lang="en-US" sz="4000" dirty="0" smtClean="0">
                <a:solidFill>
                  <a:schemeClr val="bg1"/>
                </a:solidFill>
              </a:rPr>
              <a:t>The ‘Black Pearl’ Pepper banker plant for Biological Control of </a:t>
            </a:r>
            <a:r>
              <a:rPr lang="en-US" sz="4000" dirty="0" err="1" smtClean="0">
                <a:solidFill>
                  <a:schemeClr val="bg1"/>
                </a:solidFill>
              </a:rPr>
              <a:t>Thrips</a:t>
            </a:r>
            <a:r>
              <a:rPr lang="en-US" sz="4000" dirty="0" smtClean="0">
                <a:solidFill>
                  <a:schemeClr val="bg1"/>
                </a:solidFill>
              </a:rPr>
              <a:t> in Commercial Greenhouses</a:t>
            </a:r>
          </a:p>
        </p:txBody>
      </p:sp>
      <p:sp>
        <p:nvSpPr>
          <p:cNvPr id="15362" name="Subtitle 2"/>
          <p:cNvSpPr>
            <a:spLocks noGrp="1"/>
          </p:cNvSpPr>
          <p:nvPr>
            <p:ph type="subTitle" idx="1"/>
          </p:nvPr>
        </p:nvSpPr>
        <p:spPr>
          <a:xfrm>
            <a:off x="1371600" y="4168775"/>
            <a:ext cx="6400800" cy="1395413"/>
          </a:xfrm>
        </p:spPr>
        <p:txBody>
          <a:bodyPr/>
          <a:lstStyle/>
          <a:p>
            <a:pPr eaLnBrk="1" hangingPunct="1">
              <a:lnSpc>
                <a:spcPct val="80000"/>
              </a:lnSpc>
            </a:pPr>
            <a:endParaRPr lang="en-US" sz="2200" smtClean="0">
              <a:solidFill>
                <a:srgbClr val="FFFFFF"/>
              </a:solidFill>
              <a:ea typeface="ＭＳ Ｐゴシック" pitchFamily="34" charset="-128"/>
            </a:endParaRPr>
          </a:p>
          <a:p>
            <a:pPr eaLnBrk="1" hangingPunct="1">
              <a:lnSpc>
                <a:spcPct val="80000"/>
              </a:lnSpc>
            </a:pPr>
            <a:endParaRPr lang="en-US" sz="2200" smtClean="0">
              <a:solidFill>
                <a:srgbClr val="FFFFFF"/>
              </a:solidFill>
              <a:ea typeface="ＭＳ Ｐゴシック" pitchFamily="34" charset="-128"/>
            </a:endParaRPr>
          </a:p>
          <a:p>
            <a:pPr eaLnBrk="1" hangingPunct="1">
              <a:lnSpc>
                <a:spcPct val="80000"/>
              </a:lnSpc>
            </a:pPr>
            <a:r>
              <a:rPr lang="en-US" sz="2200" smtClean="0">
                <a:solidFill>
                  <a:srgbClr val="FFFFFF"/>
                </a:solidFill>
                <a:ea typeface="ＭＳ Ｐゴシック" pitchFamily="34" charset="-128"/>
              </a:rPr>
              <a:t>Sarah Wong, Steve Frank</a:t>
            </a:r>
          </a:p>
          <a:p>
            <a:pPr eaLnBrk="1" hangingPunct="1">
              <a:lnSpc>
                <a:spcPct val="80000"/>
              </a:lnSpc>
            </a:pPr>
            <a:r>
              <a:rPr lang="en-US" sz="2200" smtClean="0">
                <a:solidFill>
                  <a:srgbClr val="FFFFFF"/>
                </a:solidFill>
                <a:ea typeface="ＭＳ Ｐゴシック" pitchFamily="34" charset="-128"/>
              </a:rPr>
              <a:t>North Carolina State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p:cNvPicPr>
            <a:picLocks noChangeAspect="1"/>
          </p:cNvPicPr>
          <p:nvPr/>
        </p:nvPicPr>
        <p:blipFill>
          <a:blip r:embed="rId3" cstate="print"/>
          <a:srcRect/>
          <a:stretch>
            <a:fillRect/>
          </a:stretch>
        </p:blipFill>
        <p:spPr bwMode="auto">
          <a:xfrm>
            <a:off x="541338" y="1828800"/>
            <a:ext cx="3433762" cy="3983038"/>
          </a:xfrm>
          <a:prstGeom prst="rect">
            <a:avLst/>
          </a:prstGeom>
          <a:noFill/>
          <a:ln w="9525">
            <a:noFill/>
            <a:miter lim="800000"/>
            <a:headEnd/>
            <a:tailEnd/>
          </a:ln>
        </p:spPr>
      </p:pic>
      <p:sp>
        <p:nvSpPr>
          <p:cNvPr id="56322" name="Rectangle 5"/>
          <p:cNvSpPr>
            <a:spLocks noChangeArrowheads="1"/>
          </p:cNvSpPr>
          <p:nvPr/>
        </p:nvSpPr>
        <p:spPr bwMode="auto">
          <a:xfrm>
            <a:off x="906463" y="5783263"/>
            <a:ext cx="3284537" cy="246221"/>
          </a:xfrm>
          <a:prstGeom prst="rect">
            <a:avLst/>
          </a:prstGeom>
          <a:noFill/>
          <a:ln w="9525">
            <a:noFill/>
            <a:miter lim="800000"/>
            <a:headEnd/>
            <a:tailEnd/>
          </a:ln>
        </p:spPr>
        <p:txBody>
          <a:bodyPr>
            <a:spAutoFit/>
          </a:bodyPr>
          <a:lstStyle/>
          <a:p>
            <a:r>
              <a:rPr lang="en-US" sz="1000" dirty="0">
                <a:solidFill>
                  <a:srgbClr val="FFFFFF"/>
                </a:solidFill>
                <a:latin typeface="Calibri" pitchFamily="34" charset="0"/>
              </a:rPr>
              <a:t>http://www.fargro.co.uk/biologicals/gt-thrip.htm</a:t>
            </a:r>
          </a:p>
        </p:txBody>
      </p:sp>
      <p:sp>
        <p:nvSpPr>
          <p:cNvPr id="56323" name="Title 3"/>
          <p:cNvSpPr>
            <a:spLocks noGrp="1"/>
          </p:cNvSpPr>
          <p:nvPr>
            <p:ph type="title"/>
          </p:nvPr>
        </p:nvSpPr>
        <p:spPr>
          <a:xfrm>
            <a:off x="457200" y="152400"/>
            <a:ext cx="8229600" cy="1143000"/>
          </a:xfrm>
        </p:spPr>
        <p:txBody>
          <a:bodyPr>
            <a:normAutofit/>
          </a:bodyPr>
          <a:lstStyle/>
          <a:p>
            <a:pPr eaLnBrk="1" hangingPunct="1"/>
            <a:r>
              <a:rPr lang="en-US" dirty="0" smtClean="0">
                <a:solidFill>
                  <a:srgbClr val="FFFFFF"/>
                </a:solidFill>
                <a:ea typeface="ＭＳ Ｐゴシック" pitchFamily="34" charset="-128"/>
              </a:rPr>
              <a:t>First Question Summary</a:t>
            </a:r>
          </a:p>
        </p:txBody>
      </p:sp>
      <p:sp>
        <p:nvSpPr>
          <p:cNvPr id="56324" name="Content Placeholder 7"/>
          <p:cNvSpPr>
            <a:spLocks noGrp="1"/>
          </p:cNvSpPr>
          <p:nvPr>
            <p:ph sz="half" idx="1"/>
          </p:nvPr>
        </p:nvSpPr>
        <p:spPr>
          <a:xfrm>
            <a:off x="4456113" y="1600200"/>
            <a:ext cx="4411662" cy="4525963"/>
          </a:xfrm>
        </p:spPr>
        <p:txBody>
          <a:bodyPr/>
          <a:lstStyle/>
          <a:p>
            <a:pPr eaLnBrk="1" hangingPunct="1"/>
            <a:r>
              <a:rPr lang="en-US" sz="3200" dirty="0" smtClean="0">
                <a:solidFill>
                  <a:srgbClr val="FFFFFF"/>
                </a:solidFill>
                <a:ea typeface="ＭＳ Ｐゴシック" pitchFamily="34" charset="-128"/>
              </a:rPr>
              <a:t>Increased adult abundance</a:t>
            </a:r>
          </a:p>
          <a:p>
            <a:pPr lvl="1" eaLnBrk="1" hangingPunct="1"/>
            <a:r>
              <a:rPr lang="en-US" dirty="0" smtClean="0">
                <a:solidFill>
                  <a:srgbClr val="FFFFFF"/>
                </a:solidFill>
                <a:ea typeface="ＭＳ Ｐゴシック" pitchFamily="34" charset="-128"/>
              </a:rPr>
              <a:t>Increased nutrition</a:t>
            </a:r>
          </a:p>
          <a:p>
            <a:pPr lvl="1" eaLnBrk="1" hangingPunct="1"/>
            <a:r>
              <a:rPr lang="en-US" dirty="0" smtClean="0">
                <a:solidFill>
                  <a:srgbClr val="FFFFFF"/>
                </a:solidFill>
                <a:ea typeface="ＭＳ Ｐゴシック" pitchFamily="34" charset="-128"/>
              </a:rPr>
              <a:t>Reduced cannibalism</a:t>
            </a:r>
          </a:p>
          <a:p>
            <a:pPr eaLnBrk="1" hangingPunct="1"/>
            <a:r>
              <a:rPr lang="en-US" sz="3200" dirty="0" smtClean="0">
                <a:solidFill>
                  <a:srgbClr val="FFFFFF"/>
                </a:solidFill>
                <a:ea typeface="ＭＳ Ｐゴシック" pitchFamily="34" charset="-128"/>
              </a:rPr>
              <a:t>Increased </a:t>
            </a:r>
            <a:r>
              <a:rPr lang="en-US" sz="3200" dirty="0" err="1" smtClean="0">
                <a:solidFill>
                  <a:srgbClr val="FFFFFF"/>
                </a:solidFill>
                <a:ea typeface="ＭＳ Ｐゴシック" pitchFamily="34" charset="-128"/>
              </a:rPr>
              <a:t>nymphal</a:t>
            </a:r>
            <a:r>
              <a:rPr lang="en-US" sz="3200" dirty="0" smtClean="0">
                <a:solidFill>
                  <a:srgbClr val="FFFFFF"/>
                </a:solidFill>
                <a:ea typeface="ＭＳ Ｐゴシック" pitchFamily="34" charset="-128"/>
              </a:rPr>
              <a:t> abundance</a:t>
            </a:r>
          </a:p>
          <a:p>
            <a:pPr lvl="1" eaLnBrk="1" hangingPunct="1"/>
            <a:r>
              <a:rPr lang="en-US" dirty="0" smtClean="0">
                <a:solidFill>
                  <a:srgbClr val="FFFFFF"/>
                </a:solidFill>
                <a:ea typeface="ＭＳ Ｐゴシック" pitchFamily="34" charset="-128"/>
              </a:rPr>
              <a:t>Flowers increase fertility</a:t>
            </a:r>
          </a:p>
          <a:p>
            <a:pPr lvl="1" eaLnBrk="1" hangingPunct="1"/>
            <a:r>
              <a:rPr lang="en-US" dirty="0" smtClean="0">
                <a:solidFill>
                  <a:srgbClr val="FFFFFF"/>
                </a:solidFill>
                <a:ea typeface="ＭＳ Ｐゴシック" pitchFamily="34" charset="-128"/>
              </a:rPr>
              <a:t>Better nutrition for nymphs</a:t>
            </a:r>
          </a:p>
          <a:p>
            <a:pPr lvl="1" eaLnBrk="1" hangingPunct="1"/>
            <a:r>
              <a:rPr lang="en-US" dirty="0" smtClean="0">
                <a:solidFill>
                  <a:srgbClr val="FFFFFF"/>
                </a:solidFill>
                <a:ea typeface="ＭＳ Ｐゴシック" pitchFamily="34" charset="-128"/>
              </a:rPr>
              <a:t>Reduced cannibalism</a:t>
            </a:r>
          </a:p>
          <a:p>
            <a:pPr eaLnBrk="1" hangingPunct="1"/>
            <a:endParaRPr lang="en-US" sz="3200" dirty="0" smtClean="0">
              <a:solidFill>
                <a:srgbClr val="FFFFFF"/>
              </a:solidFill>
              <a:ea typeface="ＭＳ Ｐゴシック" pitchFamily="34" charset="-128"/>
            </a:endParaRPr>
          </a:p>
          <a:p>
            <a:pPr eaLnBrk="1" hangingPunct="1"/>
            <a:endParaRPr lang="en-US" sz="3200" dirty="0" smtClean="0">
              <a:solidFill>
                <a:srgbClr val="FFFFFF"/>
              </a:solidFill>
              <a:ea typeface="ＭＳ Ｐゴシック" pitchFamily="34" charset="-128"/>
            </a:endParaRPr>
          </a:p>
          <a:p>
            <a:pPr eaLnBrk="1" hangingPunct="1"/>
            <a:endParaRPr lang="en-US" sz="3200" dirty="0" smtClean="0">
              <a:solidFill>
                <a:srgbClr val="FFFFFF"/>
              </a:solidFill>
              <a:ea typeface="ＭＳ Ｐゴシック" pitchFamily="34" charset="-128"/>
            </a:endParaRPr>
          </a:p>
          <a:p>
            <a:pPr eaLnBrk="1" hangingPunct="1"/>
            <a:endParaRPr lang="en-US" sz="3200" dirty="0" smtClean="0">
              <a:solidFill>
                <a:srgbClr val="FFFFFF"/>
              </a:solidFill>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Second Question</a:t>
            </a:r>
            <a:endParaRPr lang="en-US" dirty="0">
              <a:solidFill>
                <a:schemeClr val="bg1"/>
              </a:solidFill>
            </a:endParaRPr>
          </a:p>
        </p:txBody>
      </p:sp>
      <p:sp>
        <p:nvSpPr>
          <p:cNvPr id="3" name="Content Placeholder 2"/>
          <p:cNvSpPr>
            <a:spLocks noGrp="1"/>
          </p:cNvSpPr>
          <p:nvPr>
            <p:ph idx="1"/>
          </p:nvPr>
        </p:nvSpPr>
        <p:spPr>
          <a:xfrm>
            <a:off x="228600" y="1066800"/>
            <a:ext cx="8686800" cy="5105400"/>
          </a:xfrm>
        </p:spPr>
        <p:txBody>
          <a:bodyPr>
            <a:normAutofit/>
          </a:bodyPr>
          <a:lstStyle/>
          <a:p>
            <a:pPr indent="0" algn="ctr">
              <a:buNone/>
            </a:pPr>
            <a:r>
              <a:rPr lang="en-US" dirty="0" smtClean="0">
                <a:solidFill>
                  <a:schemeClr val="bg1"/>
                </a:solidFill>
              </a:rPr>
              <a:t>How does the ‘Black Pearl’ Pepper banker plant system work in commercial greenhouses? </a:t>
            </a:r>
          </a:p>
          <a:p>
            <a:pPr indent="0" algn="ctr">
              <a:buNone/>
            </a:pPr>
            <a:endParaRPr lang="en-US" dirty="0" smtClean="0">
              <a:solidFill>
                <a:schemeClr val="bg1"/>
              </a:solidFill>
            </a:endParaRPr>
          </a:p>
          <a:p>
            <a:pPr indent="0" algn="ctr">
              <a:buNone/>
            </a:pPr>
            <a:endParaRPr lang="en-US" dirty="0" smtClean="0">
              <a:solidFill>
                <a:schemeClr val="accent6"/>
              </a:solidFill>
            </a:endParaRPr>
          </a:p>
          <a:p>
            <a:pPr indent="0" algn="ctr">
              <a:buNone/>
            </a:pPr>
            <a:endParaRPr lang="en-US" dirty="0" smtClean="0">
              <a:solidFill>
                <a:schemeClr val="bg1"/>
              </a:solidFill>
            </a:endParaRPr>
          </a:p>
          <a:p>
            <a:pPr indent="0" algn="ctr">
              <a:buNone/>
            </a:pPr>
            <a:endParaRPr lang="en-US" dirty="0">
              <a:solidFill>
                <a:schemeClr val="bg1"/>
              </a:solidFill>
            </a:endParaRPr>
          </a:p>
          <a:p>
            <a:pPr indent="0" algn="ctr">
              <a:buNone/>
            </a:pPr>
            <a:endParaRPr lang="en-US" dirty="0">
              <a:solidFill>
                <a:schemeClr val="bg1"/>
              </a:solidFill>
            </a:endParaRPr>
          </a:p>
        </p:txBody>
      </p:sp>
      <p:pic>
        <p:nvPicPr>
          <p:cNvPr id="4" name="Picture 5"/>
          <p:cNvPicPr>
            <a:picLocks noChangeAspect="1" noChangeArrowheads="1"/>
          </p:cNvPicPr>
          <p:nvPr/>
        </p:nvPicPr>
        <p:blipFill>
          <a:blip r:embed="rId3" cstate="print"/>
          <a:srcRect t="13599" b="6587"/>
          <a:stretch>
            <a:fillRect/>
          </a:stretch>
        </p:blipFill>
        <p:spPr bwMode="auto">
          <a:xfrm>
            <a:off x="839655" y="2133600"/>
            <a:ext cx="7542345" cy="4495800"/>
          </a:xfrm>
          <a:prstGeom prst="rect">
            <a:avLst/>
          </a:prstGeom>
          <a:noFill/>
          <a:ln w="9525">
            <a:noFill/>
            <a:miter lim="800000"/>
            <a:headEnd/>
            <a:tailEnd/>
          </a:ln>
          <a:effectLst/>
        </p:spPr>
      </p:pic>
      <p:sp>
        <p:nvSpPr>
          <p:cNvPr id="5" name="TextBox 4"/>
          <p:cNvSpPr txBox="1"/>
          <p:nvPr/>
        </p:nvSpPr>
        <p:spPr>
          <a:xfrm>
            <a:off x="152400" y="4953000"/>
            <a:ext cx="8299708" cy="523220"/>
          </a:xfrm>
          <a:prstGeom prst="rect">
            <a:avLst/>
          </a:prstGeom>
          <a:noFill/>
        </p:spPr>
        <p:txBody>
          <a:bodyPr wrap="none" rtlCol="0">
            <a:spAutoFit/>
          </a:bodyPr>
          <a:lstStyle/>
          <a:p>
            <a:r>
              <a:rPr lang="en-US" sz="2800" b="1" dirty="0" smtClean="0">
                <a:solidFill>
                  <a:schemeClr val="bg1"/>
                </a:solidFill>
              </a:rPr>
              <a:t>Commercial Greenhouse: Ornamental Grasses Nursery</a:t>
            </a:r>
            <a:endParaRPr lang="en-US" sz="2800" b="1" dirty="0">
              <a:solidFill>
                <a:schemeClr val="bg1"/>
              </a:solidFill>
            </a:endParaRPr>
          </a:p>
        </p:txBody>
      </p:sp>
      <p:sp>
        <p:nvSpPr>
          <p:cNvPr id="6" name="TextBox 5"/>
          <p:cNvSpPr txBox="1"/>
          <p:nvPr/>
        </p:nvSpPr>
        <p:spPr>
          <a:xfrm>
            <a:off x="1220885" y="5486400"/>
            <a:ext cx="1526380" cy="523220"/>
          </a:xfrm>
          <a:prstGeom prst="rect">
            <a:avLst/>
          </a:prstGeom>
          <a:noFill/>
        </p:spPr>
        <p:txBody>
          <a:bodyPr wrap="none" rtlCol="0">
            <a:spAutoFit/>
          </a:bodyPr>
          <a:lstStyle/>
          <a:p>
            <a:r>
              <a:rPr lang="en-US" sz="2800" b="1" dirty="0" smtClean="0">
                <a:solidFill>
                  <a:schemeClr val="bg1"/>
                </a:solidFill>
              </a:rPr>
              <a:t>~120x20’</a:t>
            </a:r>
            <a:endParaRPr lang="en-US" sz="2800" b="1" dirty="0">
              <a:solidFill>
                <a:schemeClr val="bg1"/>
              </a:solidFill>
            </a:endParaRPr>
          </a:p>
        </p:txBody>
      </p:sp>
      <p:sp>
        <p:nvSpPr>
          <p:cNvPr id="7" name="TextBox 6"/>
          <p:cNvSpPr txBox="1"/>
          <p:nvPr/>
        </p:nvSpPr>
        <p:spPr>
          <a:xfrm>
            <a:off x="379540" y="6019800"/>
            <a:ext cx="5259260" cy="523220"/>
          </a:xfrm>
          <a:prstGeom prst="rect">
            <a:avLst/>
          </a:prstGeom>
          <a:noFill/>
        </p:spPr>
        <p:txBody>
          <a:bodyPr wrap="none" rtlCol="0">
            <a:spAutoFit/>
          </a:bodyPr>
          <a:lstStyle/>
          <a:p>
            <a:r>
              <a:rPr lang="en-US" sz="2800" b="1" dirty="0" smtClean="0">
                <a:solidFill>
                  <a:schemeClr val="bg1"/>
                </a:solidFill>
              </a:rPr>
              <a:t>Hoop houses with plastic covering</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Treatments</a:t>
            </a:r>
            <a:endParaRPr lang="en-US" dirty="0">
              <a:solidFill>
                <a:schemeClr val="bg1"/>
              </a:solidFill>
            </a:endParaRPr>
          </a:p>
        </p:txBody>
      </p:sp>
      <p:graphicFrame>
        <p:nvGraphicFramePr>
          <p:cNvPr id="16" name="Table 15"/>
          <p:cNvGraphicFramePr>
            <a:graphicFrameLocks noGrp="1"/>
          </p:cNvGraphicFramePr>
          <p:nvPr/>
        </p:nvGraphicFramePr>
        <p:xfrm>
          <a:off x="228600" y="2286000"/>
          <a:ext cx="8686800" cy="3108960"/>
        </p:xfrm>
        <a:graphic>
          <a:graphicData uri="http://schemas.openxmlformats.org/drawingml/2006/table">
            <a:tbl>
              <a:tblPr firstRow="1" bandRow="1">
                <a:tableStyleId>{5C22544A-7EE6-4342-B048-85BDC9FD1C3A}</a:tableStyleId>
              </a:tblPr>
              <a:tblGrid>
                <a:gridCol w="2895600"/>
                <a:gridCol w="2895600"/>
                <a:gridCol w="2895600"/>
              </a:tblGrid>
              <a:tr h="762000">
                <a:tc>
                  <a:txBody>
                    <a:bodyPr/>
                    <a:lstStyle/>
                    <a:p>
                      <a:pPr algn="ctr"/>
                      <a:r>
                        <a:rPr lang="en-US" sz="2800" u="sng" dirty="0" smtClean="0">
                          <a:solidFill>
                            <a:schemeClr val="bg1"/>
                          </a:solidFill>
                        </a:rPr>
                        <a:t>CONTROL</a:t>
                      </a:r>
                      <a:endParaRPr lang="en-US" sz="2800" u="sng" dirty="0">
                        <a:solidFill>
                          <a:schemeClr val="bg1"/>
                        </a:solidFill>
                      </a:endParaRPr>
                    </a:p>
                  </a:txBody>
                  <a:tcPr>
                    <a:solidFill>
                      <a:schemeClr val="tx1"/>
                    </a:solidFill>
                  </a:tcPr>
                </a:tc>
                <a:tc>
                  <a:txBody>
                    <a:bodyPr/>
                    <a:lstStyle/>
                    <a:p>
                      <a:pPr algn="ctr"/>
                      <a:r>
                        <a:rPr lang="en-US" sz="2800" u="sng" dirty="0" smtClean="0">
                          <a:solidFill>
                            <a:schemeClr val="bg1"/>
                          </a:solidFill>
                        </a:rPr>
                        <a:t>AUGMENTATION</a:t>
                      </a:r>
                      <a:endParaRPr lang="en-US" sz="2800" u="sng" dirty="0">
                        <a:solidFill>
                          <a:schemeClr val="bg1"/>
                        </a:solidFill>
                      </a:endParaRPr>
                    </a:p>
                  </a:txBody>
                  <a:tcPr>
                    <a:solidFill>
                      <a:schemeClr val="tx1"/>
                    </a:solidFill>
                  </a:tcPr>
                </a:tc>
                <a:tc>
                  <a:txBody>
                    <a:bodyPr/>
                    <a:lstStyle/>
                    <a:p>
                      <a:pPr algn="ctr"/>
                      <a:r>
                        <a:rPr lang="en-US" sz="2800" u="sng" dirty="0" smtClean="0">
                          <a:solidFill>
                            <a:schemeClr val="bg1"/>
                          </a:solidFill>
                        </a:rPr>
                        <a:t>BANKER</a:t>
                      </a:r>
                      <a:endParaRPr lang="en-US" sz="2800" u="sng" dirty="0">
                        <a:solidFill>
                          <a:schemeClr val="bg1"/>
                        </a:solidFill>
                      </a:endParaRPr>
                    </a:p>
                  </a:txBody>
                  <a:tcPr>
                    <a:solidFill>
                      <a:schemeClr val="tx1"/>
                    </a:solidFill>
                  </a:tcPr>
                </a:tc>
              </a:tr>
              <a:tr h="762000">
                <a:tc>
                  <a:txBody>
                    <a:bodyPr/>
                    <a:lstStyle/>
                    <a:p>
                      <a:pPr algn="ctr"/>
                      <a:r>
                        <a:rPr lang="en-US" sz="2400" dirty="0" smtClean="0">
                          <a:solidFill>
                            <a:schemeClr val="bg1"/>
                          </a:solidFill>
                        </a:rPr>
                        <a:t>No</a:t>
                      </a:r>
                      <a:r>
                        <a:rPr lang="en-US" sz="2400" baseline="0" dirty="0" smtClean="0">
                          <a:solidFill>
                            <a:schemeClr val="bg1"/>
                          </a:solidFill>
                        </a:rPr>
                        <a:t> insecticides</a:t>
                      </a:r>
                      <a:endParaRPr lang="en-US" sz="2400" dirty="0">
                        <a:solidFill>
                          <a:schemeClr val="bg1"/>
                        </a:solidFill>
                      </a:endParaRPr>
                    </a:p>
                  </a:txBody>
                  <a:tcPr>
                    <a:solidFill>
                      <a:schemeClr val="tx1"/>
                    </a:solidFill>
                  </a:tcPr>
                </a:tc>
                <a:tc>
                  <a:txBody>
                    <a:bodyPr/>
                    <a:lstStyle/>
                    <a:p>
                      <a:pPr algn="ctr"/>
                      <a:r>
                        <a:rPr lang="en-US" sz="2400" dirty="0" smtClean="0">
                          <a:solidFill>
                            <a:schemeClr val="bg1"/>
                          </a:solidFill>
                        </a:rPr>
                        <a:t>No insecticides</a:t>
                      </a:r>
                      <a:endParaRPr lang="en-US" sz="2400" dirty="0">
                        <a:solidFill>
                          <a:schemeClr val="bg1"/>
                        </a:solidFill>
                      </a:endParaRPr>
                    </a:p>
                  </a:txBody>
                  <a:tcPr>
                    <a:solidFill>
                      <a:schemeClr val="tx1"/>
                    </a:solidFill>
                  </a:tcPr>
                </a:tc>
                <a:tc>
                  <a:txBody>
                    <a:bodyPr/>
                    <a:lstStyle/>
                    <a:p>
                      <a:pPr algn="ctr"/>
                      <a:r>
                        <a:rPr lang="en-US" sz="2400" dirty="0" smtClean="0">
                          <a:solidFill>
                            <a:schemeClr val="bg1"/>
                          </a:solidFill>
                        </a:rPr>
                        <a:t>No insecticides</a:t>
                      </a:r>
                      <a:endParaRPr lang="en-US" sz="2400" dirty="0">
                        <a:solidFill>
                          <a:schemeClr val="bg1"/>
                        </a:solidFill>
                      </a:endParaRPr>
                    </a:p>
                  </a:txBody>
                  <a:tcPr>
                    <a:solidFill>
                      <a:schemeClr val="tx1"/>
                    </a:solidFill>
                  </a:tcPr>
                </a:tc>
              </a:tr>
              <a:tr h="762000">
                <a:tc>
                  <a:txBody>
                    <a:bodyPr/>
                    <a:lstStyle/>
                    <a:p>
                      <a:pPr algn="ctr"/>
                      <a:r>
                        <a:rPr lang="en-US" sz="2400" dirty="0" smtClean="0">
                          <a:solidFill>
                            <a:schemeClr val="bg1"/>
                          </a:solidFill>
                        </a:rPr>
                        <a:t>No release</a:t>
                      </a:r>
                      <a:endParaRPr lang="en-US" sz="2400" dirty="0">
                        <a:solidFill>
                          <a:schemeClr val="bg1"/>
                        </a:solidFill>
                      </a:endParaRPr>
                    </a:p>
                  </a:txBody>
                  <a:tcPr>
                    <a:solidFill>
                      <a:schemeClr val="tx1"/>
                    </a:solidFill>
                  </a:tcPr>
                </a:tc>
                <a:tc>
                  <a:txBody>
                    <a:bodyPr/>
                    <a:lstStyle/>
                    <a:p>
                      <a:pPr algn="ctr"/>
                      <a:r>
                        <a:rPr lang="en-US" sz="2400" dirty="0" smtClean="0">
                          <a:solidFill>
                            <a:schemeClr val="bg1"/>
                          </a:solidFill>
                        </a:rPr>
                        <a:t>Release</a:t>
                      </a:r>
                      <a:r>
                        <a:rPr lang="en-US" sz="2400" baseline="0" dirty="0" smtClean="0">
                          <a:solidFill>
                            <a:schemeClr val="bg1"/>
                          </a:solidFill>
                        </a:rPr>
                        <a:t> </a:t>
                      </a:r>
                      <a:r>
                        <a:rPr lang="en-US" sz="2400" i="1" dirty="0" smtClean="0">
                          <a:solidFill>
                            <a:schemeClr val="bg1"/>
                          </a:solidFill>
                        </a:rPr>
                        <a:t>O. </a:t>
                      </a:r>
                      <a:r>
                        <a:rPr lang="en-US" sz="2400" i="1" dirty="0" err="1" smtClean="0">
                          <a:solidFill>
                            <a:schemeClr val="bg1"/>
                          </a:solidFill>
                        </a:rPr>
                        <a:t>insidiosus</a:t>
                      </a:r>
                      <a:endParaRPr lang="en-US" sz="2400" dirty="0">
                        <a:solidFill>
                          <a:schemeClr val="bg1"/>
                        </a:solidFill>
                      </a:endParaRPr>
                    </a:p>
                  </a:txBody>
                  <a:tcP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bg1"/>
                          </a:solidFill>
                        </a:rPr>
                        <a:t>Release</a:t>
                      </a:r>
                      <a:r>
                        <a:rPr lang="en-US" sz="2400" baseline="0" dirty="0" smtClean="0">
                          <a:solidFill>
                            <a:schemeClr val="bg1"/>
                          </a:solidFill>
                        </a:rPr>
                        <a:t> </a:t>
                      </a:r>
                      <a:r>
                        <a:rPr lang="en-US" sz="2400" i="1" dirty="0" smtClean="0">
                          <a:solidFill>
                            <a:schemeClr val="bg1"/>
                          </a:solidFill>
                        </a:rPr>
                        <a:t>O. </a:t>
                      </a:r>
                      <a:r>
                        <a:rPr lang="en-US" sz="2400" i="1" dirty="0" err="1" smtClean="0">
                          <a:solidFill>
                            <a:schemeClr val="bg1"/>
                          </a:solidFill>
                        </a:rPr>
                        <a:t>insidiosus</a:t>
                      </a:r>
                      <a:endParaRPr lang="en-US" sz="2400" dirty="0" smtClean="0">
                        <a:solidFill>
                          <a:schemeClr val="bg1"/>
                        </a:solidFill>
                      </a:endParaRPr>
                    </a:p>
                    <a:p>
                      <a:pPr algn="ctr"/>
                      <a:endParaRPr lang="en-US" sz="2400" dirty="0">
                        <a:solidFill>
                          <a:schemeClr val="bg1"/>
                        </a:solidFill>
                      </a:endParaRPr>
                    </a:p>
                  </a:txBody>
                  <a:tcPr>
                    <a:solidFill>
                      <a:schemeClr val="tx1"/>
                    </a:solidFill>
                  </a:tcPr>
                </a:tc>
              </a:tr>
              <a:tr h="762000">
                <a:tc>
                  <a:txBody>
                    <a:bodyPr/>
                    <a:lstStyle/>
                    <a:p>
                      <a:pPr algn="ctr"/>
                      <a:r>
                        <a:rPr lang="en-US" sz="2400" dirty="0" smtClean="0">
                          <a:solidFill>
                            <a:schemeClr val="bg1"/>
                          </a:solidFill>
                        </a:rPr>
                        <a:t>No banker plants</a:t>
                      </a:r>
                      <a:endParaRPr lang="en-US" sz="2400" dirty="0">
                        <a:solidFill>
                          <a:schemeClr val="bg1"/>
                        </a:solidFill>
                      </a:endParaRPr>
                    </a:p>
                  </a:txBody>
                  <a:tcPr>
                    <a:solidFill>
                      <a:schemeClr val="tx1"/>
                    </a:solidFill>
                  </a:tcPr>
                </a:tc>
                <a:tc>
                  <a:txBody>
                    <a:bodyPr/>
                    <a:lstStyle/>
                    <a:p>
                      <a:pPr algn="ctr"/>
                      <a:r>
                        <a:rPr lang="en-US" sz="2400" dirty="0" smtClean="0">
                          <a:solidFill>
                            <a:schemeClr val="bg1"/>
                          </a:solidFill>
                        </a:rPr>
                        <a:t>No banker plants</a:t>
                      </a:r>
                      <a:endParaRPr lang="en-US" sz="2400" dirty="0">
                        <a:solidFill>
                          <a:schemeClr val="bg1"/>
                        </a:solidFill>
                      </a:endParaRPr>
                    </a:p>
                  </a:txBody>
                  <a:tcPr>
                    <a:solidFill>
                      <a:schemeClr val="tx1"/>
                    </a:solidFill>
                  </a:tcPr>
                </a:tc>
                <a:tc>
                  <a:txBody>
                    <a:bodyPr/>
                    <a:lstStyle/>
                    <a:p>
                      <a:pPr algn="ctr"/>
                      <a:r>
                        <a:rPr lang="en-US" sz="2400" dirty="0" smtClean="0">
                          <a:solidFill>
                            <a:schemeClr val="bg1"/>
                          </a:solidFill>
                        </a:rPr>
                        <a:t>Banker</a:t>
                      </a:r>
                      <a:r>
                        <a:rPr lang="en-US" sz="2400" baseline="0" dirty="0" smtClean="0">
                          <a:solidFill>
                            <a:schemeClr val="bg1"/>
                          </a:solidFill>
                        </a:rPr>
                        <a:t> plants</a:t>
                      </a:r>
                      <a:endParaRPr lang="en-US" sz="2400" dirty="0">
                        <a:solidFill>
                          <a:schemeClr val="bg1"/>
                        </a:solidFill>
                      </a:endParaRPr>
                    </a:p>
                  </a:txBody>
                  <a:tcPr>
                    <a:solidFill>
                      <a:schemeClr val="tx1"/>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Banker Plant Treatment</a:t>
            </a:r>
            <a:endParaRPr lang="en-US" dirty="0">
              <a:solidFill>
                <a:schemeClr val="bg1"/>
              </a:solidFill>
            </a:endParaRPr>
          </a:p>
        </p:txBody>
      </p:sp>
      <p:pic>
        <p:nvPicPr>
          <p:cNvPr id="3" name="Picture 4"/>
          <p:cNvPicPr>
            <a:picLocks noChangeAspect="1" noChangeArrowheads="1"/>
          </p:cNvPicPr>
          <p:nvPr/>
        </p:nvPicPr>
        <p:blipFill>
          <a:blip r:embed="rId2" cstate="print"/>
          <a:srcRect/>
          <a:stretch>
            <a:fillRect/>
          </a:stretch>
        </p:blipFill>
        <p:spPr bwMode="auto">
          <a:xfrm>
            <a:off x="914400" y="1089950"/>
            <a:ext cx="7315200" cy="5463249"/>
          </a:xfrm>
          <a:prstGeom prst="rect">
            <a:avLst/>
          </a:prstGeom>
          <a:noFill/>
          <a:ln w="9525">
            <a:noFill/>
            <a:miter lim="800000"/>
            <a:headEnd/>
            <a:tailEnd/>
          </a:ln>
          <a:effectLst/>
        </p:spPr>
      </p:pic>
      <p:sp>
        <p:nvSpPr>
          <p:cNvPr id="4" name="TextBox 3"/>
          <p:cNvSpPr txBox="1"/>
          <p:nvPr/>
        </p:nvSpPr>
        <p:spPr>
          <a:xfrm>
            <a:off x="457200" y="5562600"/>
            <a:ext cx="3113225" cy="523220"/>
          </a:xfrm>
          <a:prstGeom prst="rect">
            <a:avLst/>
          </a:prstGeom>
          <a:noFill/>
        </p:spPr>
        <p:txBody>
          <a:bodyPr wrap="none" rtlCol="0">
            <a:spAutoFit/>
          </a:bodyPr>
          <a:lstStyle/>
          <a:p>
            <a:r>
              <a:rPr lang="en-US" sz="2800" b="1" dirty="0" smtClean="0">
                <a:solidFill>
                  <a:schemeClr val="bg1"/>
                </a:solidFill>
              </a:rPr>
              <a:t>24 plants per house</a:t>
            </a:r>
            <a:endParaRPr lang="en-US" sz="2800" b="1" dirty="0">
              <a:solidFill>
                <a:schemeClr val="bg1"/>
              </a:solidFill>
            </a:endParaRPr>
          </a:p>
        </p:txBody>
      </p:sp>
      <p:sp>
        <p:nvSpPr>
          <p:cNvPr id="5" name="TextBox 4"/>
          <p:cNvSpPr txBox="1"/>
          <p:nvPr/>
        </p:nvSpPr>
        <p:spPr>
          <a:xfrm>
            <a:off x="355479" y="4800600"/>
            <a:ext cx="3301545" cy="523220"/>
          </a:xfrm>
          <a:prstGeom prst="rect">
            <a:avLst/>
          </a:prstGeom>
          <a:noFill/>
        </p:spPr>
        <p:txBody>
          <a:bodyPr wrap="none" rtlCol="0">
            <a:spAutoFit/>
          </a:bodyPr>
          <a:lstStyle/>
          <a:p>
            <a:r>
              <a:rPr lang="en-US" sz="2800" b="1" dirty="0" smtClean="0">
                <a:solidFill>
                  <a:schemeClr val="bg1"/>
                </a:solidFill>
              </a:rPr>
              <a:t>4 rows in each house</a:t>
            </a:r>
            <a:endParaRPr lang="en-US" sz="2800" b="1" dirty="0">
              <a:solidFill>
                <a:schemeClr val="bg1"/>
              </a:solidFill>
            </a:endParaRPr>
          </a:p>
        </p:txBody>
      </p:sp>
      <p:sp>
        <p:nvSpPr>
          <p:cNvPr id="6" name="TextBox 5"/>
          <p:cNvSpPr txBox="1"/>
          <p:nvPr/>
        </p:nvSpPr>
        <p:spPr>
          <a:xfrm>
            <a:off x="1220174" y="5181600"/>
            <a:ext cx="3175485" cy="523220"/>
          </a:xfrm>
          <a:prstGeom prst="rect">
            <a:avLst/>
          </a:prstGeom>
          <a:noFill/>
        </p:spPr>
        <p:txBody>
          <a:bodyPr wrap="none" rtlCol="0">
            <a:spAutoFit/>
          </a:bodyPr>
          <a:lstStyle/>
          <a:p>
            <a:r>
              <a:rPr lang="en-US" sz="2800" b="1" dirty="0" smtClean="0">
                <a:solidFill>
                  <a:schemeClr val="bg1"/>
                </a:solidFill>
              </a:rPr>
              <a:t>6 plants in each row</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38200" y="1104900"/>
            <a:ext cx="7467600" cy="5600700"/>
          </a:xfrm>
          <a:prstGeom prst="rect">
            <a:avLst/>
          </a:prstGeom>
          <a:noFill/>
          <a:ln w="9525">
            <a:noFill/>
            <a:miter lim="800000"/>
            <a:headEnd/>
            <a:tailEnd/>
          </a:ln>
          <a:effectLst/>
        </p:spPr>
      </p:pic>
      <p:sp>
        <p:nvSpPr>
          <p:cNvPr id="5" name="Title 4"/>
          <p:cNvSpPr>
            <a:spLocks noGrp="1"/>
          </p:cNvSpPr>
          <p:nvPr>
            <p:ph type="title"/>
          </p:nvPr>
        </p:nvSpPr>
        <p:spPr>
          <a:xfrm>
            <a:off x="457200" y="152400"/>
            <a:ext cx="8229600" cy="1143000"/>
          </a:xfrm>
        </p:spPr>
        <p:txBody>
          <a:bodyPr/>
          <a:lstStyle/>
          <a:p>
            <a:r>
              <a:rPr lang="en-US" dirty="0" smtClean="0">
                <a:solidFill>
                  <a:schemeClr val="bg1"/>
                </a:solidFill>
              </a:rPr>
              <a:t>Sampling with a ‘Bug Vacuum’</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bg1"/>
                </a:solidFill>
              </a:rPr>
              <a:t>Insects found in vacuum samples</a:t>
            </a:r>
            <a:endParaRPr lang="en-US" dirty="0">
              <a:solidFill>
                <a:schemeClr val="bg1"/>
              </a:solidFill>
            </a:endParaRPr>
          </a:p>
        </p:txBody>
      </p:sp>
      <p:pic>
        <p:nvPicPr>
          <p:cNvPr id="1026" name="Picture 2"/>
          <p:cNvPicPr>
            <a:picLocks noChangeAspect="1" noChangeArrowheads="1"/>
          </p:cNvPicPr>
          <p:nvPr/>
        </p:nvPicPr>
        <p:blipFill>
          <a:blip r:embed="rId3" cstate="print"/>
          <a:srcRect l="19841" t="5056" r="24603" b="11798"/>
          <a:stretch>
            <a:fillRect/>
          </a:stretch>
        </p:blipFill>
        <p:spPr bwMode="auto">
          <a:xfrm>
            <a:off x="685800" y="1524000"/>
            <a:ext cx="1964724" cy="2076994"/>
          </a:xfrm>
          <a:prstGeom prst="rect">
            <a:avLst/>
          </a:prstGeom>
          <a:noFill/>
          <a:ln w="9525">
            <a:noFill/>
            <a:miter lim="800000"/>
            <a:headEnd/>
            <a:tailEnd/>
          </a:ln>
        </p:spPr>
      </p:pic>
      <p:sp>
        <p:nvSpPr>
          <p:cNvPr id="5" name="Rectangle 4"/>
          <p:cNvSpPr/>
          <p:nvPr/>
        </p:nvSpPr>
        <p:spPr>
          <a:xfrm>
            <a:off x="228600" y="3657600"/>
            <a:ext cx="2743200" cy="246221"/>
          </a:xfrm>
          <a:prstGeom prst="rect">
            <a:avLst/>
          </a:prstGeom>
        </p:spPr>
        <p:txBody>
          <a:bodyPr wrap="square">
            <a:spAutoFit/>
          </a:bodyPr>
          <a:lstStyle/>
          <a:p>
            <a:r>
              <a:rPr lang="en-US" sz="1000" dirty="0" smtClean="0">
                <a:solidFill>
                  <a:schemeClr val="bg1"/>
                </a:solidFill>
              </a:rPr>
              <a:t>http://www.ipm.iastate.edu/ipm/icm/node/595</a:t>
            </a:r>
            <a:endParaRPr lang="en-US" sz="1000" dirty="0">
              <a:solidFill>
                <a:schemeClr val="bg1"/>
              </a:solidFill>
            </a:endParaRPr>
          </a:p>
        </p:txBody>
      </p:sp>
      <p:pic>
        <p:nvPicPr>
          <p:cNvPr id="7" name="Picture 6"/>
          <p:cNvPicPr>
            <a:picLocks noChangeAspect="1" noChangeArrowheads="1"/>
          </p:cNvPicPr>
          <p:nvPr/>
        </p:nvPicPr>
        <p:blipFill>
          <a:blip r:embed="rId4" cstate="print"/>
          <a:srcRect/>
          <a:stretch>
            <a:fillRect/>
          </a:stretch>
        </p:blipFill>
        <p:spPr bwMode="auto">
          <a:xfrm rot="10800000">
            <a:off x="6400800" y="1534840"/>
            <a:ext cx="2267528" cy="1436960"/>
          </a:xfrm>
          <a:prstGeom prst="rect">
            <a:avLst/>
          </a:prstGeom>
          <a:noFill/>
          <a:ln w="9525">
            <a:noFill/>
            <a:miter lim="800000"/>
            <a:headEnd/>
            <a:tailEnd/>
          </a:ln>
          <a:effectLst>
            <a:softEdge rad="31750"/>
          </a:effectLst>
        </p:spPr>
      </p:pic>
      <p:sp>
        <p:nvSpPr>
          <p:cNvPr id="8" name="Rectangle 7"/>
          <p:cNvSpPr/>
          <p:nvPr/>
        </p:nvSpPr>
        <p:spPr>
          <a:xfrm>
            <a:off x="5486400" y="5715000"/>
            <a:ext cx="3962400" cy="246221"/>
          </a:xfrm>
          <a:prstGeom prst="rect">
            <a:avLst/>
          </a:prstGeom>
        </p:spPr>
        <p:txBody>
          <a:bodyPr wrap="square">
            <a:spAutoFit/>
          </a:bodyPr>
          <a:lstStyle/>
          <a:p>
            <a:pPr algn="ctr"/>
            <a:r>
              <a:rPr lang="en-US" sz="1000" dirty="0" smtClean="0">
                <a:solidFill>
                  <a:schemeClr val="bg1"/>
                </a:solidFill>
              </a:rPr>
              <a:t>http://trmom.com/wp-content/uploads/2010/05/ladybug.jpg</a:t>
            </a:r>
            <a:endParaRPr lang="en-US" sz="1000" dirty="0">
              <a:solidFill>
                <a:schemeClr val="bg1"/>
              </a:solidFill>
            </a:endParaRPr>
          </a:p>
        </p:txBody>
      </p:sp>
      <p:pic>
        <p:nvPicPr>
          <p:cNvPr id="1027" name="Picture 3"/>
          <p:cNvPicPr>
            <a:picLocks noChangeAspect="1" noChangeArrowheads="1"/>
          </p:cNvPicPr>
          <p:nvPr/>
        </p:nvPicPr>
        <p:blipFill>
          <a:blip r:embed="rId5" cstate="print"/>
          <a:srcRect/>
          <a:stretch>
            <a:fillRect/>
          </a:stretch>
        </p:blipFill>
        <p:spPr bwMode="auto">
          <a:xfrm>
            <a:off x="6247860" y="3886200"/>
            <a:ext cx="2706721" cy="1800225"/>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l="5000" t="6436" r="3750" b="11716"/>
          <a:stretch>
            <a:fillRect/>
          </a:stretch>
        </p:blipFill>
        <p:spPr bwMode="auto">
          <a:xfrm>
            <a:off x="762000" y="4343400"/>
            <a:ext cx="2310581" cy="1962411"/>
          </a:xfrm>
          <a:prstGeom prst="rect">
            <a:avLst/>
          </a:prstGeom>
          <a:noFill/>
          <a:ln w="9525">
            <a:noFill/>
            <a:miter lim="800000"/>
            <a:headEnd/>
            <a:tailEnd/>
          </a:ln>
        </p:spPr>
      </p:pic>
      <p:sp>
        <p:nvSpPr>
          <p:cNvPr id="11" name="Rectangle 10"/>
          <p:cNvSpPr/>
          <p:nvPr/>
        </p:nvSpPr>
        <p:spPr>
          <a:xfrm>
            <a:off x="228600" y="6400800"/>
            <a:ext cx="3810000" cy="246965"/>
          </a:xfrm>
          <a:prstGeom prst="rect">
            <a:avLst/>
          </a:prstGeom>
        </p:spPr>
        <p:txBody>
          <a:bodyPr wrap="square">
            <a:spAutoFit/>
          </a:bodyPr>
          <a:lstStyle/>
          <a:p>
            <a:r>
              <a:rPr lang="en-US" sz="1000" dirty="0" smtClean="0">
                <a:solidFill>
                  <a:schemeClr val="bg1"/>
                </a:solidFill>
              </a:rPr>
              <a:t>http://hymenoptera.tamu.edu/paroffit/?taxcpl=tax&amp;taxcpl_id=7472</a:t>
            </a:r>
            <a:endParaRPr lang="en-US" sz="1000" dirty="0">
              <a:solidFill>
                <a:schemeClr val="bg1"/>
              </a:solidFill>
            </a:endParaRPr>
          </a:p>
        </p:txBody>
      </p:sp>
      <p:pic>
        <p:nvPicPr>
          <p:cNvPr id="1029" name="Picture 5"/>
          <p:cNvPicPr>
            <a:picLocks noChangeAspect="1" noChangeArrowheads="1"/>
          </p:cNvPicPr>
          <p:nvPr/>
        </p:nvPicPr>
        <p:blipFill>
          <a:blip r:embed="rId7" cstate="print"/>
          <a:srcRect l="15490" t="20286" r="12353" b="24857"/>
          <a:stretch>
            <a:fillRect/>
          </a:stretch>
        </p:blipFill>
        <p:spPr bwMode="auto">
          <a:xfrm>
            <a:off x="3657600" y="2667000"/>
            <a:ext cx="2133600" cy="2226365"/>
          </a:xfrm>
          <a:prstGeom prst="rect">
            <a:avLst/>
          </a:prstGeom>
          <a:noFill/>
          <a:ln w="9525">
            <a:noFill/>
            <a:miter lim="800000"/>
            <a:headEnd/>
            <a:tailEnd/>
          </a:ln>
        </p:spPr>
      </p:pic>
      <p:sp>
        <p:nvSpPr>
          <p:cNvPr id="13" name="Rectangle 12"/>
          <p:cNvSpPr/>
          <p:nvPr/>
        </p:nvSpPr>
        <p:spPr>
          <a:xfrm>
            <a:off x="3048000" y="4953000"/>
            <a:ext cx="3352800" cy="246965"/>
          </a:xfrm>
          <a:prstGeom prst="rect">
            <a:avLst/>
          </a:prstGeom>
        </p:spPr>
        <p:txBody>
          <a:bodyPr wrap="square">
            <a:spAutoFit/>
          </a:bodyPr>
          <a:lstStyle/>
          <a:p>
            <a:r>
              <a:rPr lang="en-US" sz="1000" dirty="0" smtClean="0">
                <a:solidFill>
                  <a:schemeClr val="bg1"/>
                </a:solidFill>
              </a:rPr>
              <a:t>http://www.agroatlas.ru/pests/Rhopalosiphum_padi_en.htm</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 y="152400"/>
          <a:ext cx="8839200" cy="6629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0" y="0"/>
            <a:ext cx="9143999" cy="1143000"/>
          </a:xfrm>
        </p:spPr>
        <p:txBody>
          <a:bodyPr>
            <a:normAutofit/>
          </a:bodyPr>
          <a:lstStyle/>
          <a:p>
            <a:r>
              <a:rPr lang="en-US" sz="2800" b="1" dirty="0" err="1" smtClean="0"/>
              <a:t>Thrips</a:t>
            </a:r>
            <a:r>
              <a:rPr lang="en-US" sz="2800" b="1" dirty="0" smtClean="0"/>
              <a:t> Abundance in Greenhouses Over Nine Weeks</a:t>
            </a:r>
            <a:endParaRPr lang="en-US" sz="2800" b="1" dirty="0"/>
          </a:p>
        </p:txBody>
      </p:sp>
      <p:graphicFrame>
        <p:nvGraphicFramePr>
          <p:cNvPr id="5" name="Chart 4"/>
          <p:cNvGraphicFramePr/>
          <p:nvPr/>
        </p:nvGraphicFramePr>
        <p:xfrm>
          <a:off x="9616440" y="152400"/>
          <a:ext cx="2499360" cy="655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0134600" y="3505200"/>
            <a:ext cx="768159" cy="400110"/>
          </a:xfrm>
          <a:prstGeom prst="rect">
            <a:avLst/>
          </a:prstGeom>
          <a:noFill/>
        </p:spPr>
        <p:txBody>
          <a:bodyPr wrap="none" rtlCol="0">
            <a:spAutoFit/>
          </a:bodyPr>
          <a:lstStyle/>
          <a:p>
            <a:r>
              <a:rPr lang="en-US" sz="2000" dirty="0" smtClean="0"/>
              <a:t>224.2</a:t>
            </a:r>
            <a:endParaRPr lang="en-US" sz="2000" dirty="0"/>
          </a:p>
        </p:txBody>
      </p:sp>
      <p:sp>
        <p:nvSpPr>
          <p:cNvPr id="8" name="TextBox 7"/>
          <p:cNvSpPr txBox="1"/>
          <p:nvPr/>
        </p:nvSpPr>
        <p:spPr>
          <a:xfrm>
            <a:off x="10591800" y="1676400"/>
            <a:ext cx="574196" cy="400110"/>
          </a:xfrm>
          <a:prstGeom prst="rect">
            <a:avLst/>
          </a:prstGeom>
          <a:noFill/>
        </p:spPr>
        <p:txBody>
          <a:bodyPr wrap="none" rtlCol="0">
            <a:spAutoFit/>
          </a:bodyPr>
          <a:lstStyle/>
          <a:p>
            <a:r>
              <a:rPr lang="en-US" sz="2000" dirty="0" smtClean="0"/>
              <a:t>480</a:t>
            </a:r>
            <a:endParaRPr lang="en-US" sz="2000" dirty="0"/>
          </a:p>
        </p:txBody>
      </p:sp>
      <p:sp>
        <p:nvSpPr>
          <p:cNvPr id="9" name="TextBox 8"/>
          <p:cNvSpPr txBox="1"/>
          <p:nvPr/>
        </p:nvSpPr>
        <p:spPr>
          <a:xfrm>
            <a:off x="11353800" y="3352800"/>
            <a:ext cx="768159" cy="400110"/>
          </a:xfrm>
          <a:prstGeom prst="rect">
            <a:avLst/>
          </a:prstGeom>
          <a:noFill/>
        </p:spPr>
        <p:txBody>
          <a:bodyPr wrap="none" rtlCol="0">
            <a:spAutoFit/>
          </a:bodyPr>
          <a:lstStyle/>
          <a:p>
            <a:r>
              <a:rPr lang="en-US" sz="2000" dirty="0" smtClean="0"/>
              <a:t>158.6</a:t>
            </a:r>
            <a:endParaRPr lang="en-US" sz="2000" dirty="0"/>
          </a:p>
        </p:txBody>
      </p:sp>
      <p:sp>
        <p:nvSpPr>
          <p:cNvPr id="10" name="TextBox 9"/>
          <p:cNvSpPr txBox="1"/>
          <p:nvPr/>
        </p:nvSpPr>
        <p:spPr>
          <a:xfrm>
            <a:off x="5715000" y="1524000"/>
            <a:ext cx="2853602" cy="1200329"/>
          </a:xfrm>
          <a:prstGeom prst="rect">
            <a:avLst/>
          </a:prstGeom>
          <a:noFill/>
        </p:spPr>
        <p:txBody>
          <a:bodyPr wrap="square" rtlCol="0">
            <a:spAutoFit/>
          </a:bodyPr>
          <a:lstStyle/>
          <a:p>
            <a:r>
              <a:rPr lang="en-US" sz="2400" dirty="0" smtClean="0"/>
              <a:t>Treatment: p = 0.007 </a:t>
            </a:r>
          </a:p>
          <a:p>
            <a:r>
              <a:rPr lang="en-US" sz="2400" dirty="0" smtClean="0"/>
              <a:t>Date: p = 0.014</a:t>
            </a:r>
          </a:p>
          <a:p>
            <a:r>
              <a:rPr lang="en-US" sz="2400" dirty="0" err="1" smtClean="0"/>
              <a:t>Trt</a:t>
            </a:r>
            <a:r>
              <a:rPr lang="en-US" sz="2400" dirty="0" smtClean="0"/>
              <a:t>*Date: p = 0.755</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1920" y="152400"/>
          <a:ext cx="886968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0"/>
            <a:ext cx="9144000" cy="1143000"/>
          </a:xfrm>
        </p:spPr>
        <p:txBody>
          <a:bodyPr>
            <a:normAutofit/>
          </a:bodyPr>
          <a:lstStyle/>
          <a:p>
            <a:r>
              <a:rPr lang="en-US" sz="2800" b="1" dirty="0" smtClean="0"/>
              <a:t>Spider Mite Abundance in Greenhouses Over Nine Weeks</a:t>
            </a:r>
            <a:endParaRPr lang="en-US" sz="2800" b="1" dirty="0"/>
          </a:p>
        </p:txBody>
      </p:sp>
      <p:graphicFrame>
        <p:nvGraphicFramePr>
          <p:cNvPr id="5" name="Chart 4"/>
          <p:cNvGraphicFramePr/>
          <p:nvPr/>
        </p:nvGraphicFramePr>
        <p:xfrm>
          <a:off x="9677400" y="0"/>
          <a:ext cx="2514600" cy="655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1506200" y="1371600"/>
            <a:ext cx="444352" cy="400110"/>
          </a:xfrm>
          <a:prstGeom prst="rect">
            <a:avLst/>
          </a:prstGeom>
          <a:noFill/>
        </p:spPr>
        <p:txBody>
          <a:bodyPr wrap="none" rtlCol="0">
            <a:spAutoFit/>
          </a:bodyPr>
          <a:lstStyle/>
          <a:p>
            <a:r>
              <a:rPr lang="en-US" sz="2000" dirty="0" smtClean="0"/>
              <a:t>50</a:t>
            </a:r>
            <a:endParaRPr lang="en-US" sz="2000" dirty="0"/>
          </a:p>
        </p:txBody>
      </p:sp>
      <p:sp>
        <p:nvSpPr>
          <p:cNvPr id="7" name="TextBox 6"/>
          <p:cNvSpPr txBox="1"/>
          <p:nvPr/>
        </p:nvSpPr>
        <p:spPr>
          <a:xfrm>
            <a:off x="11353800" y="3352800"/>
            <a:ext cx="508473" cy="400110"/>
          </a:xfrm>
          <a:prstGeom prst="rect">
            <a:avLst/>
          </a:prstGeom>
          <a:noFill/>
        </p:spPr>
        <p:txBody>
          <a:bodyPr wrap="none" rtlCol="0">
            <a:spAutoFit/>
          </a:bodyPr>
          <a:lstStyle/>
          <a:p>
            <a:r>
              <a:rPr lang="en-US" sz="2000" dirty="0" smtClean="0"/>
              <a:t>7.8</a:t>
            </a:r>
            <a:endParaRPr lang="en-US" sz="2000" dirty="0"/>
          </a:p>
        </p:txBody>
      </p:sp>
      <p:sp>
        <p:nvSpPr>
          <p:cNvPr id="8" name="TextBox 7"/>
          <p:cNvSpPr txBox="1"/>
          <p:nvPr/>
        </p:nvSpPr>
        <p:spPr>
          <a:xfrm>
            <a:off x="11353800" y="2286000"/>
            <a:ext cx="638316" cy="400110"/>
          </a:xfrm>
          <a:prstGeom prst="rect">
            <a:avLst/>
          </a:prstGeom>
          <a:noFill/>
        </p:spPr>
        <p:txBody>
          <a:bodyPr wrap="none" rtlCol="0">
            <a:spAutoFit/>
          </a:bodyPr>
          <a:lstStyle/>
          <a:p>
            <a:r>
              <a:rPr lang="en-US" sz="2000" dirty="0" smtClean="0"/>
              <a:t>25.1</a:t>
            </a:r>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Discussion</a:t>
            </a:r>
            <a:endParaRPr lang="en-US" dirty="0">
              <a:solidFill>
                <a:schemeClr val="bg1"/>
              </a:solidFill>
            </a:endParaRPr>
          </a:p>
        </p:txBody>
      </p:sp>
      <p:sp>
        <p:nvSpPr>
          <p:cNvPr id="3" name="Content Placeholder 2"/>
          <p:cNvSpPr>
            <a:spLocks noGrp="1"/>
          </p:cNvSpPr>
          <p:nvPr>
            <p:ph idx="1"/>
          </p:nvPr>
        </p:nvSpPr>
        <p:spPr>
          <a:xfrm>
            <a:off x="457200" y="1600200"/>
            <a:ext cx="8229600" cy="4525963"/>
          </a:xfrm>
        </p:spPr>
        <p:txBody>
          <a:bodyPr/>
          <a:lstStyle/>
          <a:p>
            <a:pPr algn="ctr">
              <a:buNone/>
            </a:pPr>
            <a:r>
              <a:rPr lang="en-US" u="sng" dirty="0" smtClean="0">
                <a:solidFill>
                  <a:schemeClr val="bg1"/>
                </a:solidFill>
              </a:rPr>
              <a:t>Reduced </a:t>
            </a:r>
            <a:r>
              <a:rPr lang="en-US" u="sng" dirty="0" err="1" smtClean="0">
                <a:solidFill>
                  <a:schemeClr val="bg1"/>
                </a:solidFill>
              </a:rPr>
              <a:t>thrips</a:t>
            </a:r>
            <a:r>
              <a:rPr lang="en-US" u="sng" dirty="0" smtClean="0">
                <a:solidFill>
                  <a:schemeClr val="bg1"/>
                </a:solidFill>
              </a:rPr>
              <a:t> and spider mite abundance</a:t>
            </a:r>
            <a:endParaRPr lang="en-US" u="sng" dirty="0">
              <a:solidFill>
                <a:schemeClr val="bg1"/>
              </a:solidFill>
            </a:endParaRPr>
          </a:p>
        </p:txBody>
      </p:sp>
      <p:pic>
        <p:nvPicPr>
          <p:cNvPr id="4" name="Picture 2"/>
          <p:cNvPicPr>
            <a:picLocks noChangeAspect="1" noChangeArrowheads="1"/>
          </p:cNvPicPr>
          <p:nvPr/>
        </p:nvPicPr>
        <p:blipFill>
          <a:blip r:embed="rId3" cstate="print"/>
          <a:srcRect l="19841" t="5056" r="24603" b="11798"/>
          <a:stretch>
            <a:fillRect/>
          </a:stretch>
        </p:blipFill>
        <p:spPr bwMode="auto">
          <a:xfrm>
            <a:off x="5198076" y="3581400"/>
            <a:ext cx="2345724" cy="247976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rot="10800000">
            <a:off x="1589679" y="3124200"/>
            <a:ext cx="2982321" cy="1889933"/>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Discussion</a:t>
            </a:r>
            <a:endParaRPr lang="en-US" dirty="0">
              <a:solidFill>
                <a:schemeClr val="bg1"/>
              </a:solidFill>
            </a:endParaRPr>
          </a:p>
        </p:txBody>
      </p:sp>
      <p:sp>
        <p:nvSpPr>
          <p:cNvPr id="3" name="Content Placeholder 2"/>
          <p:cNvSpPr>
            <a:spLocks noGrp="1"/>
          </p:cNvSpPr>
          <p:nvPr>
            <p:ph idx="1"/>
          </p:nvPr>
        </p:nvSpPr>
        <p:spPr/>
        <p:txBody>
          <a:bodyPr/>
          <a:lstStyle/>
          <a:p>
            <a:pPr algn="ctr">
              <a:buNone/>
            </a:pPr>
            <a:r>
              <a:rPr lang="en-US" u="sng" dirty="0" smtClean="0">
                <a:solidFill>
                  <a:schemeClr val="bg1"/>
                </a:solidFill>
              </a:rPr>
              <a:t>Banker Plants vs. Augmentation?</a:t>
            </a:r>
            <a:endParaRPr lang="en-US" u="sng" dirty="0">
              <a:solidFill>
                <a:schemeClr val="bg1"/>
              </a:solidFill>
            </a:endParaRPr>
          </a:p>
        </p:txBody>
      </p:sp>
      <p:sp>
        <p:nvSpPr>
          <p:cNvPr id="80" name="Rectangle 79"/>
          <p:cNvSpPr/>
          <p:nvPr/>
        </p:nvSpPr>
        <p:spPr>
          <a:xfrm>
            <a:off x="6593302" y="6611779"/>
            <a:ext cx="2550698" cy="246221"/>
          </a:xfrm>
          <a:prstGeom prst="rect">
            <a:avLst/>
          </a:prstGeom>
        </p:spPr>
        <p:txBody>
          <a:bodyPr wrap="none">
            <a:spAutoFit/>
          </a:bodyPr>
          <a:lstStyle/>
          <a:p>
            <a:r>
              <a:rPr lang="en-US" sz="1000" dirty="0" smtClean="0">
                <a:solidFill>
                  <a:schemeClr val="bg1"/>
                </a:solidFill>
              </a:rPr>
              <a:t>http://go.ipublisher.nl/index.php?file_id=299</a:t>
            </a:r>
            <a:endParaRPr lang="en-US" sz="1000" dirty="0">
              <a:solidFill>
                <a:schemeClr val="bg1"/>
              </a:solidFill>
            </a:endParaRPr>
          </a:p>
        </p:txBody>
      </p:sp>
      <p:pic>
        <p:nvPicPr>
          <p:cNvPr id="7" name="Picture 2"/>
          <p:cNvPicPr>
            <a:picLocks noChangeAspect="1" noChangeArrowheads="1"/>
          </p:cNvPicPr>
          <p:nvPr/>
        </p:nvPicPr>
        <p:blipFill>
          <a:blip r:embed="rId3" cstate="print"/>
          <a:srcRect l="35988" t="38626" r="30974" b="21263"/>
          <a:stretch>
            <a:fillRect/>
          </a:stretch>
        </p:blipFill>
        <p:spPr bwMode="auto">
          <a:xfrm>
            <a:off x="838200" y="2590800"/>
            <a:ext cx="3048000" cy="2939143"/>
          </a:xfrm>
          <a:prstGeom prst="rect">
            <a:avLst/>
          </a:prstGeom>
          <a:noFill/>
          <a:ln w="9525">
            <a:noFill/>
            <a:miter lim="800000"/>
            <a:headEnd/>
            <a:tailEnd/>
          </a:ln>
        </p:spPr>
      </p:pic>
      <p:grpSp>
        <p:nvGrpSpPr>
          <p:cNvPr id="8" name="Group 7"/>
          <p:cNvGrpSpPr/>
          <p:nvPr/>
        </p:nvGrpSpPr>
        <p:grpSpPr>
          <a:xfrm rot="9462089">
            <a:off x="5540734" y="3451083"/>
            <a:ext cx="1183647" cy="1339239"/>
            <a:chOff x="2438400" y="3505200"/>
            <a:chExt cx="914400" cy="1143000"/>
          </a:xfrm>
        </p:grpSpPr>
        <p:grpSp>
          <p:nvGrpSpPr>
            <p:cNvPr id="9" name="Group 13"/>
            <p:cNvGrpSpPr/>
            <p:nvPr/>
          </p:nvGrpSpPr>
          <p:grpSpPr>
            <a:xfrm>
              <a:off x="3048000" y="3962400"/>
              <a:ext cx="304800" cy="76200"/>
              <a:chOff x="3048000" y="3962400"/>
              <a:chExt cx="304800" cy="76200"/>
            </a:xfrm>
          </p:grpSpPr>
          <p:cxnSp>
            <p:nvCxnSpPr>
              <p:cNvPr id="30" name="Straight Connector 1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1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4"/>
            <p:cNvGrpSpPr/>
            <p:nvPr/>
          </p:nvGrpSpPr>
          <p:grpSpPr>
            <a:xfrm>
              <a:off x="3048000" y="4114800"/>
              <a:ext cx="304800" cy="76200"/>
              <a:chOff x="3048000" y="3962400"/>
              <a:chExt cx="304800" cy="76200"/>
            </a:xfrm>
          </p:grpSpPr>
          <p:cxnSp>
            <p:nvCxnSpPr>
              <p:cNvPr id="28" name="Straight Connector 27"/>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7"/>
            <p:cNvGrpSpPr/>
            <p:nvPr/>
          </p:nvGrpSpPr>
          <p:grpSpPr>
            <a:xfrm>
              <a:off x="3048000" y="4267200"/>
              <a:ext cx="304800" cy="76200"/>
              <a:chOff x="3048000" y="3962400"/>
              <a:chExt cx="304800" cy="76200"/>
            </a:xfrm>
          </p:grpSpPr>
          <p:cxnSp>
            <p:nvCxnSpPr>
              <p:cNvPr id="26" name="Straight Connector 25"/>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20"/>
            <p:cNvGrpSpPr/>
            <p:nvPr/>
          </p:nvGrpSpPr>
          <p:grpSpPr>
            <a:xfrm>
              <a:off x="2438400" y="4114800"/>
              <a:ext cx="304800" cy="76200"/>
              <a:chOff x="3048000" y="3962400"/>
              <a:chExt cx="304800" cy="76200"/>
            </a:xfrm>
          </p:grpSpPr>
          <p:cxnSp>
            <p:nvCxnSpPr>
              <p:cNvPr id="24" name="Straight Connector 23"/>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23"/>
            <p:cNvGrpSpPr/>
            <p:nvPr/>
          </p:nvGrpSpPr>
          <p:grpSpPr>
            <a:xfrm>
              <a:off x="2438400" y="4267200"/>
              <a:ext cx="304800" cy="76200"/>
              <a:chOff x="3048000" y="3962400"/>
              <a:chExt cx="304800" cy="76200"/>
            </a:xfrm>
          </p:grpSpPr>
          <p:cxnSp>
            <p:nvCxnSpPr>
              <p:cNvPr id="22" name="Straight Connector 2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29"/>
            <p:cNvGrpSpPr/>
            <p:nvPr/>
          </p:nvGrpSpPr>
          <p:grpSpPr>
            <a:xfrm>
              <a:off x="2438400" y="3962400"/>
              <a:ext cx="304800" cy="76200"/>
              <a:chOff x="3048000" y="3962400"/>
              <a:chExt cx="304800" cy="76200"/>
            </a:xfrm>
          </p:grpSpPr>
          <p:cxnSp>
            <p:nvCxnSpPr>
              <p:cNvPr id="20" name="Straight Connector 19"/>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6"/>
            <p:cNvGrpSpPr/>
            <p:nvPr/>
          </p:nvGrpSpPr>
          <p:grpSpPr>
            <a:xfrm>
              <a:off x="2667000" y="3505200"/>
              <a:ext cx="457200" cy="1143000"/>
              <a:chOff x="2667000" y="3505200"/>
              <a:chExt cx="457200" cy="1143000"/>
            </a:xfrm>
          </p:grpSpPr>
          <p:sp>
            <p:nvSpPr>
              <p:cNvPr id="16" name="Oval 15"/>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Isosceles Triangle 2"/>
              <p:cNvSpPr/>
              <p:nvPr/>
            </p:nvSpPr>
            <p:spPr>
              <a:xfrm>
                <a:off x="2667000" y="3505200"/>
                <a:ext cx="457200" cy="381000"/>
              </a:xfrm>
              <a:prstGeom prst="triangle">
                <a:avLst/>
              </a:prstGeom>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3"/>
              <p:cNvSpPr/>
              <p:nvPr/>
            </p:nvSpPr>
            <p:spPr>
              <a:xfrm>
                <a:off x="29718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5"/>
              <p:cNvSpPr/>
              <p:nvPr/>
            </p:nvSpPr>
            <p:spPr>
              <a:xfrm>
                <a:off x="26670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rot="19189315">
            <a:off x="6677382" y="4033823"/>
            <a:ext cx="1183647" cy="1339239"/>
            <a:chOff x="2438400" y="3505200"/>
            <a:chExt cx="914400" cy="1143000"/>
          </a:xfrm>
        </p:grpSpPr>
        <p:grpSp>
          <p:nvGrpSpPr>
            <p:cNvPr id="57" name="Group 13"/>
            <p:cNvGrpSpPr/>
            <p:nvPr/>
          </p:nvGrpSpPr>
          <p:grpSpPr>
            <a:xfrm>
              <a:off x="3048000" y="3962400"/>
              <a:ext cx="304800" cy="76200"/>
              <a:chOff x="3048000" y="3962400"/>
              <a:chExt cx="304800" cy="76200"/>
            </a:xfrm>
          </p:grpSpPr>
          <p:cxnSp>
            <p:nvCxnSpPr>
              <p:cNvPr id="78" name="Straight Connector 1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14"/>
            <p:cNvGrpSpPr/>
            <p:nvPr/>
          </p:nvGrpSpPr>
          <p:grpSpPr>
            <a:xfrm>
              <a:off x="3048000" y="4114800"/>
              <a:ext cx="304800" cy="76200"/>
              <a:chOff x="3048000" y="3962400"/>
              <a:chExt cx="304800" cy="76200"/>
            </a:xfrm>
          </p:grpSpPr>
          <p:cxnSp>
            <p:nvCxnSpPr>
              <p:cNvPr id="76" name="Straight Connector 75"/>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17"/>
            <p:cNvGrpSpPr/>
            <p:nvPr/>
          </p:nvGrpSpPr>
          <p:grpSpPr>
            <a:xfrm>
              <a:off x="3048000" y="4267200"/>
              <a:ext cx="304800" cy="76200"/>
              <a:chOff x="3048000" y="3962400"/>
              <a:chExt cx="304800" cy="76200"/>
            </a:xfrm>
          </p:grpSpPr>
          <p:cxnSp>
            <p:nvCxnSpPr>
              <p:cNvPr id="74" name="Straight Connector 73"/>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20"/>
            <p:cNvGrpSpPr/>
            <p:nvPr/>
          </p:nvGrpSpPr>
          <p:grpSpPr>
            <a:xfrm>
              <a:off x="2438400" y="4114800"/>
              <a:ext cx="304800" cy="76200"/>
              <a:chOff x="3048000" y="3962400"/>
              <a:chExt cx="304800" cy="76200"/>
            </a:xfrm>
          </p:grpSpPr>
          <p:cxnSp>
            <p:nvCxnSpPr>
              <p:cNvPr id="72" name="Straight Connector 7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23"/>
            <p:cNvGrpSpPr/>
            <p:nvPr/>
          </p:nvGrpSpPr>
          <p:grpSpPr>
            <a:xfrm>
              <a:off x="2438400" y="4267200"/>
              <a:ext cx="304800" cy="76200"/>
              <a:chOff x="3048000" y="3962400"/>
              <a:chExt cx="304800" cy="76200"/>
            </a:xfrm>
          </p:grpSpPr>
          <p:cxnSp>
            <p:nvCxnSpPr>
              <p:cNvPr id="70" name="Straight Connector 69"/>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29"/>
            <p:cNvGrpSpPr/>
            <p:nvPr/>
          </p:nvGrpSpPr>
          <p:grpSpPr>
            <a:xfrm>
              <a:off x="2438400" y="3962400"/>
              <a:ext cx="304800" cy="76200"/>
              <a:chOff x="3048000" y="3962400"/>
              <a:chExt cx="304800" cy="76200"/>
            </a:xfrm>
          </p:grpSpPr>
          <p:cxnSp>
            <p:nvCxnSpPr>
              <p:cNvPr id="68" name="Straight Connector 67"/>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
            <p:cNvGrpSpPr/>
            <p:nvPr/>
          </p:nvGrpSpPr>
          <p:grpSpPr>
            <a:xfrm>
              <a:off x="2667000" y="3505200"/>
              <a:ext cx="457200" cy="1143000"/>
              <a:chOff x="2667000" y="3505200"/>
              <a:chExt cx="457200" cy="1143000"/>
            </a:xfrm>
          </p:grpSpPr>
          <p:sp>
            <p:nvSpPr>
              <p:cNvPr id="64" name="Oval 63"/>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Isosceles Triangle 2"/>
              <p:cNvSpPr/>
              <p:nvPr/>
            </p:nvSpPr>
            <p:spPr>
              <a:xfrm>
                <a:off x="2667000" y="3505200"/>
                <a:ext cx="457200" cy="381000"/>
              </a:xfrm>
              <a:prstGeom prst="triangle">
                <a:avLst/>
              </a:prstGeom>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Oval 3"/>
              <p:cNvSpPr/>
              <p:nvPr/>
            </p:nvSpPr>
            <p:spPr>
              <a:xfrm>
                <a:off x="29718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5"/>
              <p:cNvSpPr/>
              <p:nvPr/>
            </p:nvSpPr>
            <p:spPr>
              <a:xfrm>
                <a:off x="26670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p:cNvGrpSpPr/>
          <p:nvPr/>
        </p:nvGrpSpPr>
        <p:grpSpPr>
          <a:xfrm rot="11015466">
            <a:off x="6700373" y="2550355"/>
            <a:ext cx="1183647" cy="1339239"/>
            <a:chOff x="2438400" y="3505200"/>
            <a:chExt cx="914400" cy="1143000"/>
          </a:xfrm>
        </p:grpSpPr>
        <p:grpSp>
          <p:nvGrpSpPr>
            <p:cNvPr id="83" name="Group 13"/>
            <p:cNvGrpSpPr/>
            <p:nvPr/>
          </p:nvGrpSpPr>
          <p:grpSpPr>
            <a:xfrm>
              <a:off x="3048000" y="3962400"/>
              <a:ext cx="304800" cy="76200"/>
              <a:chOff x="3048000" y="3962400"/>
              <a:chExt cx="304800" cy="76200"/>
            </a:xfrm>
          </p:grpSpPr>
          <p:cxnSp>
            <p:nvCxnSpPr>
              <p:cNvPr id="104" name="Straight Connector 1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14"/>
            <p:cNvGrpSpPr/>
            <p:nvPr/>
          </p:nvGrpSpPr>
          <p:grpSpPr>
            <a:xfrm>
              <a:off x="3048000" y="4114800"/>
              <a:ext cx="304800" cy="76200"/>
              <a:chOff x="3048000" y="3962400"/>
              <a:chExt cx="304800" cy="76200"/>
            </a:xfrm>
          </p:grpSpPr>
          <p:cxnSp>
            <p:nvCxnSpPr>
              <p:cNvPr id="102" name="Straight Connector 10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5" name="Group 17"/>
            <p:cNvGrpSpPr/>
            <p:nvPr/>
          </p:nvGrpSpPr>
          <p:grpSpPr>
            <a:xfrm>
              <a:off x="3048000" y="4267200"/>
              <a:ext cx="304800" cy="76200"/>
              <a:chOff x="3048000" y="3962400"/>
              <a:chExt cx="304800" cy="76200"/>
            </a:xfrm>
          </p:grpSpPr>
          <p:cxnSp>
            <p:nvCxnSpPr>
              <p:cNvPr id="100" name="Straight Connector 99"/>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20"/>
            <p:cNvGrpSpPr/>
            <p:nvPr/>
          </p:nvGrpSpPr>
          <p:grpSpPr>
            <a:xfrm>
              <a:off x="2438400" y="4114800"/>
              <a:ext cx="304800" cy="76200"/>
              <a:chOff x="3048000" y="3962400"/>
              <a:chExt cx="304800" cy="76200"/>
            </a:xfrm>
          </p:grpSpPr>
          <p:cxnSp>
            <p:nvCxnSpPr>
              <p:cNvPr id="98" name="Straight Connector 97"/>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7" name="Group 23"/>
            <p:cNvGrpSpPr/>
            <p:nvPr/>
          </p:nvGrpSpPr>
          <p:grpSpPr>
            <a:xfrm>
              <a:off x="2438400" y="4267200"/>
              <a:ext cx="304800" cy="76200"/>
              <a:chOff x="3048000" y="3962400"/>
              <a:chExt cx="304800" cy="76200"/>
            </a:xfrm>
          </p:grpSpPr>
          <p:cxnSp>
            <p:nvCxnSpPr>
              <p:cNvPr id="96" name="Straight Connector 95"/>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8" name="Group 29"/>
            <p:cNvGrpSpPr/>
            <p:nvPr/>
          </p:nvGrpSpPr>
          <p:grpSpPr>
            <a:xfrm>
              <a:off x="2438400" y="3962400"/>
              <a:ext cx="304800" cy="76200"/>
              <a:chOff x="3048000" y="3962400"/>
              <a:chExt cx="304800" cy="76200"/>
            </a:xfrm>
          </p:grpSpPr>
          <p:cxnSp>
            <p:nvCxnSpPr>
              <p:cNvPr id="94" name="Straight Connector 93"/>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6"/>
            <p:cNvGrpSpPr/>
            <p:nvPr/>
          </p:nvGrpSpPr>
          <p:grpSpPr>
            <a:xfrm>
              <a:off x="2667000" y="3505200"/>
              <a:ext cx="457200" cy="1143000"/>
              <a:chOff x="2667000" y="3505200"/>
              <a:chExt cx="457200" cy="1143000"/>
            </a:xfrm>
          </p:grpSpPr>
          <p:sp>
            <p:nvSpPr>
              <p:cNvPr id="90" name="Oval 89"/>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Isosceles Triangle 2"/>
              <p:cNvSpPr/>
              <p:nvPr/>
            </p:nvSpPr>
            <p:spPr>
              <a:xfrm>
                <a:off x="2667000" y="3505200"/>
                <a:ext cx="457200" cy="381000"/>
              </a:xfrm>
              <a:prstGeom prst="triangle">
                <a:avLst/>
              </a:prstGeom>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Oval 3"/>
              <p:cNvSpPr/>
              <p:nvPr/>
            </p:nvSpPr>
            <p:spPr>
              <a:xfrm>
                <a:off x="29718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5"/>
              <p:cNvSpPr/>
              <p:nvPr/>
            </p:nvSpPr>
            <p:spPr>
              <a:xfrm>
                <a:off x="26670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p:cNvGrpSpPr/>
          <p:nvPr/>
        </p:nvGrpSpPr>
        <p:grpSpPr>
          <a:xfrm rot="8091263">
            <a:off x="833690" y="3041613"/>
            <a:ext cx="1183647" cy="1339239"/>
            <a:chOff x="2438400" y="3505200"/>
            <a:chExt cx="914400" cy="1143000"/>
          </a:xfrm>
        </p:grpSpPr>
        <p:grpSp>
          <p:nvGrpSpPr>
            <p:cNvPr id="107" name="Group 13"/>
            <p:cNvGrpSpPr/>
            <p:nvPr/>
          </p:nvGrpSpPr>
          <p:grpSpPr>
            <a:xfrm>
              <a:off x="3048000" y="3962400"/>
              <a:ext cx="304800" cy="76200"/>
              <a:chOff x="3048000" y="3962400"/>
              <a:chExt cx="304800" cy="76200"/>
            </a:xfrm>
          </p:grpSpPr>
          <p:cxnSp>
            <p:nvCxnSpPr>
              <p:cNvPr id="128" name="Straight Connector 1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8" name="Group 14"/>
            <p:cNvGrpSpPr/>
            <p:nvPr/>
          </p:nvGrpSpPr>
          <p:grpSpPr>
            <a:xfrm>
              <a:off x="3048000" y="4114800"/>
              <a:ext cx="304800" cy="76200"/>
              <a:chOff x="3048000" y="3962400"/>
              <a:chExt cx="304800" cy="76200"/>
            </a:xfrm>
          </p:grpSpPr>
          <p:cxnSp>
            <p:nvCxnSpPr>
              <p:cNvPr id="126" name="Straight Connector 125"/>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9" name="Group 17"/>
            <p:cNvGrpSpPr/>
            <p:nvPr/>
          </p:nvGrpSpPr>
          <p:grpSpPr>
            <a:xfrm>
              <a:off x="3048000" y="4267200"/>
              <a:ext cx="304800" cy="76200"/>
              <a:chOff x="3048000" y="3962400"/>
              <a:chExt cx="304800" cy="76200"/>
            </a:xfrm>
          </p:grpSpPr>
          <p:cxnSp>
            <p:nvCxnSpPr>
              <p:cNvPr id="124" name="Straight Connector 123"/>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0" name="Group 20"/>
            <p:cNvGrpSpPr/>
            <p:nvPr/>
          </p:nvGrpSpPr>
          <p:grpSpPr>
            <a:xfrm>
              <a:off x="2438400" y="4114800"/>
              <a:ext cx="304800" cy="76200"/>
              <a:chOff x="3048000" y="3962400"/>
              <a:chExt cx="304800" cy="76200"/>
            </a:xfrm>
          </p:grpSpPr>
          <p:cxnSp>
            <p:nvCxnSpPr>
              <p:cNvPr id="122" name="Straight Connector 12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23"/>
            <p:cNvGrpSpPr/>
            <p:nvPr/>
          </p:nvGrpSpPr>
          <p:grpSpPr>
            <a:xfrm>
              <a:off x="2438400" y="4267200"/>
              <a:ext cx="304800" cy="76200"/>
              <a:chOff x="3048000" y="3962400"/>
              <a:chExt cx="304800" cy="76200"/>
            </a:xfrm>
          </p:grpSpPr>
          <p:cxnSp>
            <p:nvCxnSpPr>
              <p:cNvPr id="120" name="Straight Connector 119"/>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Group 29"/>
            <p:cNvGrpSpPr/>
            <p:nvPr/>
          </p:nvGrpSpPr>
          <p:grpSpPr>
            <a:xfrm>
              <a:off x="2438400" y="3962400"/>
              <a:ext cx="304800" cy="76200"/>
              <a:chOff x="3048000" y="3962400"/>
              <a:chExt cx="304800" cy="76200"/>
            </a:xfrm>
          </p:grpSpPr>
          <p:cxnSp>
            <p:nvCxnSpPr>
              <p:cNvPr id="118" name="Straight Connector 117"/>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13" name="Group 6"/>
            <p:cNvGrpSpPr/>
            <p:nvPr/>
          </p:nvGrpSpPr>
          <p:grpSpPr>
            <a:xfrm>
              <a:off x="2667000" y="3505200"/>
              <a:ext cx="457200" cy="1143000"/>
              <a:chOff x="2667000" y="3505200"/>
              <a:chExt cx="457200" cy="1143000"/>
            </a:xfrm>
          </p:grpSpPr>
          <p:sp>
            <p:nvSpPr>
              <p:cNvPr id="114" name="Oval 113"/>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5" name="Isosceles Triangle 2"/>
              <p:cNvSpPr/>
              <p:nvPr/>
            </p:nvSpPr>
            <p:spPr>
              <a:xfrm>
                <a:off x="2667000" y="3505200"/>
                <a:ext cx="457200" cy="381000"/>
              </a:xfrm>
              <a:prstGeom prst="triangle">
                <a:avLst/>
              </a:prstGeom>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6" name="Oval 3"/>
              <p:cNvSpPr/>
              <p:nvPr/>
            </p:nvSpPr>
            <p:spPr>
              <a:xfrm>
                <a:off x="29718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5"/>
              <p:cNvSpPr/>
              <p:nvPr/>
            </p:nvSpPr>
            <p:spPr>
              <a:xfrm>
                <a:off x="26670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 name="Group 129"/>
          <p:cNvGrpSpPr/>
          <p:nvPr/>
        </p:nvGrpSpPr>
        <p:grpSpPr>
          <a:xfrm rot="448156">
            <a:off x="2215625" y="4109852"/>
            <a:ext cx="1183647" cy="1339239"/>
            <a:chOff x="2438400" y="3505200"/>
            <a:chExt cx="914400" cy="1143000"/>
          </a:xfrm>
        </p:grpSpPr>
        <p:grpSp>
          <p:nvGrpSpPr>
            <p:cNvPr id="131" name="Group 13"/>
            <p:cNvGrpSpPr/>
            <p:nvPr/>
          </p:nvGrpSpPr>
          <p:grpSpPr>
            <a:xfrm>
              <a:off x="3048000" y="3962400"/>
              <a:ext cx="304800" cy="76200"/>
              <a:chOff x="3048000" y="3962400"/>
              <a:chExt cx="304800" cy="76200"/>
            </a:xfrm>
          </p:grpSpPr>
          <p:cxnSp>
            <p:nvCxnSpPr>
              <p:cNvPr id="152" name="Straight Connector 1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4"/>
            <p:cNvGrpSpPr/>
            <p:nvPr/>
          </p:nvGrpSpPr>
          <p:grpSpPr>
            <a:xfrm>
              <a:off x="3048000" y="4114800"/>
              <a:ext cx="304800" cy="76200"/>
              <a:chOff x="3048000" y="3962400"/>
              <a:chExt cx="304800" cy="76200"/>
            </a:xfrm>
          </p:grpSpPr>
          <p:cxnSp>
            <p:nvCxnSpPr>
              <p:cNvPr id="150" name="Straight Connector 149"/>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7"/>
            <p:cNvGrpSpPr/>
            <p:nvPr/>
          </p:nvGrpSpPr>
          <p:grpSpPr>
            <a:xfrm>
              <a:off x="3048000" y="4267200"/>
              <a:ext cx="304800" cy="76200"/>
              <a:chOff x="3048000" y="3962400"/>
              <a:chExt cx="304800" cy="76200"/>
            </a:xfrm>
          </p:grpSpPr>
          <p:cxnSp>
            <p:nvCxnSpPr>
              <p:cNvPr id="148" name="Straight Connector 147"/>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20"/>
            <p:cNvGrpSpPr/>
            <p:nvPr/>
          </p:nvGrpSpPr>
          <p:grpSpPr>
            <a:xfrm>
              <a:off x="2438400" y="4114800"/>
              <a:ext cx="304800" cy="76200"/>
              <a:chOff x="3048000" y="3962400"/>
              <a:chExt cx="304800" cy="76200"/>
            </a:xfrm>
          </p:grpSpPr>
          <p:cxnSp>
            <p:nvCxnSpPr>
              <p:cNvPr id="146" name="Straight Connector 145"/>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5" name="Group 23"/>
            <p:cNvGrpSpPr/>
            <p:nvPr/>
          </p:nvGrpSpPr>
          <p:grpSpPr>
            <a:xfrm>
              <a:off x="2438400" y="4267200"/>
              <a:ext cx="304800" cy="76200"/>
              <a:chOff x="3048000" y="3962400"/>
              <a:chExt cx="304800" cy="76200"/>
            </a:xfrm>
          </p:grpSpPr>
          <p:cxnSp>
            <p:nvCxnSpPr>
              <p:cNvPr id="144" name="Straight Connector 143"/>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6" name="Group 29"/>
            <p:cNvGrpSpPr/>
            <p:nvPr/>
          </p:nvGrpSpPr>
          <p:grpSpPr>
            <a:xfrm>
              <a:off x="2438400" y="3962400"/>
              <a:ext cx="304800" cy="76200"/>
              <a:chOff x="3048000" y="3962400"/>
              <a:chExt cx="304800" cy="76200"/>
            </a:xfrm>
          </p:grpSpPr>
          <p:cxnSp>
            <p:nvCxnSpPr>
              <p:cNvPr id="142" name="Straight Connector 141"/>
              <p:cNvCxnSpPr/>
              <p:nvPr/>
            </p:nvCxnSpPr>
            <p:spPr>
              <a:xfrm flipV="1">
                <a:off x="30480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200400" y="3962400"/>
                <a:ext cx="152400" cy="76200"/>
              </a:xfrm>
              <a:prstGeom prst="line">
                <a:avLst/>
              </a:prstGeom>
              <a:ln w="22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6"/>
            <p:cNvGrpSpPr/>
            <p:nvPr/>
          </p:nvGrpSpPr>
          <p:grpSpPr>
            <a:xfrm>
              <a:off x="2667000" y="3505200"/>
              <a:ext cx="457200" cy="1143000"/>
              <a:chOff x="2667000" y="3505200"/>
              <a:chExt cx="457200" cy="1143000"/>
            </a:xfrm>
          </p:grpSpPr>
          <p:sp>
            <p:nvSpPr>
              <p:cNvPr id="138" name="Oval 137"/>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9" name="Isosceles Triangle 2"/>
              <p:cNvSpPr/>
              <p:nvPr/>
            </p:nvSpPr>
            <p:spPr>
              <a:xfrm>
                <a:off x="2667000" y="3505200"/>
                <a:ext cx="457200" cy="381000"/>
              </a:xfrm>
              <a:prstGeom prst="triangle">
                <a:avLst/>
              </a:prstGeom>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0" name="Oval 3"/>
              <p:cNvSpPr/>
              <p:nvPr/>
            </p:nvSpPr>
            <p:spPr>
              <a:xfrm>
                <a:off x="29718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5"/>
              <p:cNvSpPr/>
              <p:nvPr/>
            </p:nvSpPr>
            <p:spPr>
              <a:xfrm>
                <a:off x="2667000" y="3657600"/>
                <a:ext cx="152400" cy="152400"/>
              </a:xfrm>
              <a:prstGeom prst="ellipse">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Group 153"/>
          <p:cNvGrpSpPr/>
          <p:nvPr/>
        </p:nvGrpSpPr>
        <p:grpSpPr>
          <a:xfrm rot="13024775">
            <a:off x="3284905" y="2702051"/>
            <a:ext cx="617240" cy="740090"/>
            <a:chOff x="2438400" y="3505200"/>
            <a:chExt cx="914400" cy="1143000"/>
          </a:xfrm>
        </p:grpSpPr>
        <p:grpSp>
          <p:nvGrpSpPr>
            <p:cNvPr id="155" name="Group 13"/>
            <p:cNvGrpSpPr/>
            <p:nvPr/>
          </p:nvGrpSpPr>
          <p:grpSpPr>
            <a:xfrm>
              <a:off x="3048000" y="3962400"/>
              <a:ext cx="304800" cy="76200"/>
              <a:chOff x="3048000" y="3962400"/>
              <a:chExt cx="304800" cy="76200"/>
            </a:xfrm>
          </p:grpSpPr>
          <p:cxnSp>
            <p:nvCxnSpPr>
              <p:cNvPr id="176" name="Straight Connector 1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4"/>
            <p:cNvGrpSpPr/>
            <p:nvPr/>
          </p:nvGrpSpPr>
          <p:grpSpPr>
            <a:xfrm>
              <a:off x="3048000" y="4114800"/>
              <a:ext cx="304800" cy="76200"/>
              <a:chOff x="3048000" y="3962400"/>
              <a:chExt cx="304800" cy="76200"/>
            </a:xfrm>
          </p:grpSpPr>
          <p:cxnSp>
            <p:nvCxnSpPr>
              <p:cNvPr id="174" name="Straight Connector 173"/>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7" name="Group 17"/>
            <p:cNvGrpSpPr/>
            <p:nvPr/>
          </p:nvGrpSpPr>
          <p:grpSpPr>
            <a:xfrm>
              <a:off x="3048000" y="4267200"/>
              <a:ext cx="304800" cy="76200"/>
              <a:chOff x="3048000" y="3962400"/>
              <a:chExt cx="304800" cy="76200"/>
            </a:xfrm>
          </p:grpSpPr>
          <p:cxnSp>
            <p:nvCxnSpPr>
              <p:cNvPr id="172" name="Straight Connector 17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20"/>
            <p:cNvGrpSpPr/>
            <p:nvPr/>
          </p:nvGrpSpPr>
          <p:grpSpPr>
            <a:xfrm>
              <a:off x="2438400" y="4114800"/>
              <a:ext cx="304800" cy="76200"/>
              <a:chOff x="3048000" y="3962400"/>
              <a:chExt cx="304800" cy="76200"/>
            </a:xfrm>
          </p:grpSpPr>
          <p:cxnSp>
            <p:nvCxnSpPr>
              <p:cNvPr id="170" name="Straight Connector 169"/>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23"/>
            <p:cNvGrpSpPr/>
            <p:nvPr/>
          </p:nvGrpSpPr>
          <p:grpSpPr>
            <a:xfrm>
              <a:off x="2438400" y="4267200"/>
              <a:ext cx="304800" cy="76200"/>
              <a:chOff x="3048000" y="3962400"/>
              <a:chExt cx="304800" cy="76200"/>
            </a:xfrm>
          </p:grpSpPr>
          <p:cxnSp>
            <p:nvCxnSpPr>
              <p:cNvPr id="168" name="Straight Connector 167"/>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0" name="Group 29"/>
            <p:cNvGrpSpPr/>
            <p:nvPr/>
          </p:nvGrpSpPr>
          <p:grpSpPr>
            <a:xfrm>
              <a:off x="2438400" y="3962400"/>
              <a:ext cx="304800" cy="76200"/>
              <a:chOff x="3048000" y="3962400"/>
              <a:chExt cx="304800" cy="76200"/>
            </a:xfrm>
          </p:grpSpPr>
          <p:cxnSp>
            <p:nvCxnSpPr>
              <p:cNvPr id="166" name="Straight Connector 165"/>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 name="Group 6"/>
            <p:cNvGrpSpPr/>
            <p:nvPr/>
          </p:nvGrpSpPr>
          <p:grpSpPr>
            <a:xfrm>
              <a:off x="2667000" y="3505200"/>
              <a:ext cx="457200" cy="1143000"/>
              <a:chOff x="2667000" y="3505200"/>
              <a:chExt cx="457200" cy="1143000"/>
            </a:xfrm>
          </p:grpSpPr>
          <p:sp>
            <p:nvSpPr>
              <p:cNvPr id="162" name="Oval 161"/>
              <p:cNvSpPr/>
              <p:nvPr/>
            </p:nvSpPr>
            <p:spPr>
              <a:xfrm>
                <a:off x="2667000" y="3657600"/>
                <a:ext cx="457200" cy="990600"/>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3" name="Isosceles Triangle 2"/>
              <p:cNvSpPr/>
              <p:nvPr/>
            </p:nvSpPr>
            <p:spPr>
              <a:xfrm>
                <a:off x="2667000" y="3505200"/>
                <a:ext cx="457200" cy="381000"/>
              </a:xfrm>
              <a:prstGeom prst="triangl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4" name="Oval 3"/>
              <p:cNvSpPr/>
              <p:nvPr/>
            </p:nvSpPr>
            <p:spPr>
              <a:xfrm>
                <a:off x="29718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5"/>
              <p:cNvSpPr/>
              <p:nvPr/>
            </p:nvSpPr>
            <p:spPr>
              <a:xfrm>
                <a:off x="26670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8" name="Group 177"/>
          <p:cNvGrpSpPr/>
          <p:nvPr/>
        </p:nvGrpSpPr>
        <p:grpSpPr>
          <a:xfrm rot="9237934">
            <a:off x="1766258" y="2612509"/>
            <a:ext cx="617240" cy="740090"/>
            <a:chOff x="2438400" y="3505200"/>
            <a:chExt cx="914400" cy="1143000"/>
          </a:xfrm>
        </p:grpSpPr>
        <p:grpSp>
          <p:nvGrpSpPr>
            <p:cNvPr id="179" name="Group 13"/>
            <p:cNvGrpSpPr/>
            <p:nvPr/>
          </p:nvGrpSpPr>
          <p:grpSpPr>
            <a:xfrm>
              <a:off x="3048000" y="3962400"/>
              <a:ext cx="304800" cy="76200"/>
              <a:chOff x="3048000" y="3962400"/>
              <a:chExt cx="304800" cy="76200"/>
            </a:xfrm>
          </p:grpSpPr>
          <p:cxnSp>
            <p:nvCxnSpPr>
              <p:cNvPr id="200" name="Straight Connector 1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1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4"/>
            <p:cNvGrpSpPr/>
            <p:nvPr/>
          </p:nvGrpSpPr>
          <p:grpSpPr>
            <a:xfrm>
              <a:off x="3048000" y="4114800"/>
              <a:ext cx="304800" cy="76200"/>
              <a:chOff x="3048000" y="3962400"/>
              <a:chExt cx="304800" cy="76200"/>
            </a:xfrm>
          </p:grpSpPr>
          <p:cxnSp>
            <p:nvCxnSpPr>
              <p:cNvPr id="198" name="Straight Connector 197"/>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7"/>
            <p:cNvGrpSpPr/>
            <p:nvPr/>
          </p:nvGrpSpPr>
          <p:grpSpPr>
            <a:xfrm>
              <a:off x="3048000" y="4267200"/>
              <a:ext cx="304800" cy="76200"/>
              <a:chOff x="3048000" y="3962400"/>
              <a:chExt cx="304800" cy="76200"/>
            </a:xfrm>
          </p:grpSpPr>
          <p:cxnSp>
            <p:nvCxnSpPr>
              <p:cNvPr id="196" name="Straight Connector 195"/>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2" name="Group 20"/>
            <p:cNvGrpSpPr/>
            <p:nvPr/>
          </p:nvGrpSpPr>
          <p:grpSpPr>
            <a:xfrm>
              <a:off x="2438400" y="4114800"/>
              <a:ext cx="304800" cy="76200"/>
              <a:chOff x="3048000" y="3962400"/>
              <a:chExt cx="304800" cy="76200"/>
            </a:xfrm>
          </p:grpSpPr>
          <p:cxnSp>
            <p:nvCxnSpPr>
              <p:cNvPr id="194" name="Straight Connector 193"/>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23"/>
            <p:cNvGrpSpPr/>
            <p:nvPr/>
          </p:nvGrpSpPr>
          <p:grpSpPr>
            <a:xfrm>
              <a:off x="2438400" y="4267200"/>
              <a:ext cx="304800" cy="76200"/>
              <a:chOff x="3048000" y="3962400"/>
              <a:chExt cx="304800" cy="76200"/>
            </a:xfrm>
          </p:grpSpPr>
          <p:cxnSp>
            <p:nvCxnSpPr>
              <p:cNvPr id="192" name="Straight Connector 19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29"/>
            <p:cNvGrpSpPr/>
            <p:nvPr/>
          </p:nvGrpSpPr>
          <p:grpSpPr>
            <a:xfrm>
              <a:off x="2438400" y="3962400"/>
              <a:ext cx="304800" cy="76200"/>
              <a:chOff x="3048000" y="3962400"/>
              <a:chExt cx="304800" cy="76200"/>
            </a:xfrm>
          </p:grpSpPr>
          <p:cxnSp>
            <p:nvCxnSpPr>
              <p:cNvPr id="190" name="Straight Connector 189"/>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6"/>
            <p:cNvGrpSpPr/>
            <p:nvPr/>
          </p:nvGrpSpPr>
          <p:grpSpPr>
            <a:xfrm>
              <a:off x="2667000" y="3505200"/>
              <a:ext cx="457200" cy="1143000"/>
              <a:chOff x="2667000" y="3505200"/>
              <a:chExt cx="457200" cy="1143000"/>
            </a:xfrm>
          </p:grpSpPr>
          <p:sp>
            <p:nvSpPr>
              <p:cNvPr id="186" name="Oval 185"/>
              <p:cNvSpPr/>
              <p:nvPr/>
            </p:nvSpPr>
            <p:spPr>
              <a:xfrm>
                <a:off x="2667000" y="3657600"/>
                <a:ext cx="457200" cy="990600"/>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7" name="Isosceles Triangle 2"/>
              <p:cNvSpPr/>
              <p:nvPr/>
            </p:nvSpPr>
            <p:spPr>
              <a:xfrm>
                <a:off x="2667000" y="3505200"/>
                <a:ext cx="457200" cy="381000"/>
              </a:xfrm>
              <a:prstGeom prst="triangl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8" name="Oval 3"/>
              <p:cNvSpPr/>
              <p:nvPr/>
            </p:nvSpPr>
            <p:spPr>
              <a:xfrm>
                <a:off x="29718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5"/>
              <p:cNvSpPr/>
              <p:nvPr/>
            </p:nvSpPr>
            <p:spPr>
              <a:xfrm>
                <a:off x="26670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152400"/>
            <a:ext cx="8229600" cy="1143000"/>
          </a:xfrm>
        </p:spPr>
        <p:txBody>
          <a:bodyPr/>
          <a:lstStyle/>
          <a:p>
            <a:pPr eaLnBrk="1" hangingPunct="1"/>
            <a:r>
              <a:rPr lang="en-US" dirty="0" smtClean="0">
                <a:solidFill>
                  <a:schemeClr val="bg1"/>
                </a:solidFill>
                <a:ea typeface="ＭＳ Ｐゴシック" pitchFamily="34" charset="-128"/>
              </a:rPr>
              <a:t>Banker Plant</a:t>
            </a:r>
          </a:p>
        </p:txBody>
      </p:sp>
      <p:sp>
        <p:nvSpPr>
          <p:cNvPr id="29698" name="Content Placeholder 2"/>
          <p:cNvSpPr>
            <a:spLocks noGrp="1"/>
          </p:cNvSpPr>
          <p:nvPr>
            <p:ph idx="1"/>
          </p:nvPr>
        </p:nvSpPr>
        <p:spPr>
          <a:xfrm>
            <a:off x="338138" y="1117600"/>
            <a:ext cx="8467725" cy="1651000"/>
          </a:xfrm>
        </p:spPr>
        <p:txBody>
          <a:bodyPr>
            <a:normAutofit fontScale="92500" lnSpcReduction="20000"/>
          </a:bodyPr>
          <a:lstStyle/>
          <a:p>
            <a:pPr algn="ctr" eaLnBrk="1" hangingPunct="1">
              <a:buFont typeface="Arial" charset="0"/>
              <a:buNone/>
            </a:pPr>
            <a:r>
              <a:rPr lang="en-US" sz="2800" smtClean="0">
                <a:solidFill>
                  <a:srgbClr val="FFFFFF"/>
                </a:solidFill>
                <a:ea typeface="ＭＳ Ｐゴシック" pitchFamily="34" charset="-128"/>
              </a:rPr>
              <a:t>A plant that directly or indirectly provides resources, such as food, prey, or hosts, to natural enemies that are deliberately released within a cropping system</a:t>
            </a:r>
          </a:p>
          <a:p>
            <a:pPr algn="ctr" eaLnBrk="1" hangingPunct="1">
              <a:buFont typeface="Arial" charset="0"/>
              <a:buNone/>
            </a:pPr>
            <a:r>
              <a:rPr lang="en-US" sz="1800" smtClean="0">
                <a:solidFill>
                  <a:srgbClr val="FFFFFF"/>
                </a:solidFill>
                <a:ea typeface="ＭＳ Ｐゴシック" pitchFamily="34" charset="-128"/>
              </a:rPr>
              <a:t>Frank, S. D. (2010) Biological Control 52 8-16</a:t>
            </a:r>
            <a:br>
              <a:rPr lang="en-US" sz="1800" smtClean="0">
                <a:solidFill>
                  <a:srgbClr val="FFFFFF"/>
                </a:solidFill>
                <a:ea typeface="ＭＳ Ｐゴシック" pitchFamily="34" charset="-128"/>
              </a:rPr>
            </a:br>
            <a:endParaRPr lang="en-US" sz="1800" smtClean="0">
              <a:solidFill>
                <a:srgbClr val="FFFFFF"/>
              </a:solidFill>
              <a:ea typeface="ＭＳ Ｐゴシック" pitchFamily="34" charset="-128"/>
            </a:endParaRPr>
          </a:p>
        </p:txBody>
      </p:sp>
      <p:pic>
        <p:nvPicPr>
          <p:cNvPr id="29699" name="Picture 2"/>
          <p:cNvPicPr>
            <a:picLocks noChangeAspect="1" noChangeArrowheads="1"/>
          </p:cNvPicPr>
          <p:nvPr/>
        </p:nvPicPr>
        <p:blipFill>
          <a:blip r:embed="rId3" cstate="print"/>
          <a:srcRect/>
          <a:stretch>
            <a:fillRect/>
          </a:stretch>
        </p:blipFill>
        <p:spPr bwMode="auto">
          <a:xfrm>
            <a:off x="2212975" y="2667000"/>
            <a:ext cx="4881563" cy="3648075"/>
          </a:xfrm>
          <a:prstGeom prst="rect">
            <a:avLst/>
          </a:prstGeom>
          <a:noFill/>
          <a:ln w="9525">
            <a:noFill/>
            <a:miter lim="800000"/>
            <a:headEnd/>
            <a:tailEnd/>
          </a:ln>
        </p:spPr>
      </p:pic>
      <p:sp>
        <p:nvSpPr>
          <p:cNvPr id="29700" name="Rectangle 4"/>
          <p:cNvSpPr>
            <a:spLocks noChangeArrowheads="1"/>
          </p:cNvSpPr>
          <p:nvPr/>
        </p:nvSpPr>
        <p:spPr bwMode="auto">
          <a:xfrm>
            <a:off x="2819400" y="6477000"/>
            <a:ext cx="4572000" cy="246221"/>
          </a:xfrm>
          <a:prstGeom prst="rect">
            <a:avLst/>
          </a:prstGeom>
          <a:noFill/>
          <a:ln w="9525">
            <a:noFill/>
            <a:miter lim="800000"/>
            <a:headEnd/>
            <a:tailEnd/>
          </a:ln>
        </p:spPr>
        <p:txBody>
          <a:bodyPr>
            <a:spAutoFit/>
          </a:bodyPr>
          <a:lstStyle/>
          <a:p>
            <a:r>
              <a:rPr lang="en-US" sz="1000" dirty="0">
                <a:solidFill>
                  <a:schemeClr val="bg1"/>
                </a:solidFill>
                <a:latin typeface="Calibri" pitchFamily="34" charset="0"/>
              </a:rPr>
              <a:t>http://www.omafra.gov.on.ca/english/crops/facts/06-081.htm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Emigration</a:t>
            </a:r>
            <a:endParaRPr lang="en-US" dirty="0">
              <a:solidFill>
                <a:schemeClr val="bg1"/>
              </a:solidFill>
            </a:endParaRPr>
          </a:p>
        </p:txBody>
      </p:sp>
      <p:pic>
        <p:nvPicPr>
          <p:cNvPr id="4" name="Picture 5"/>
          <p:cNvPicPr>
            <a:picLocks noGrp="1" noChangeAspect="1" noChangeArrowheads="1"/>
          </p:cNvPicPr>
          <p:nvPr>
            <p:ph idx="1"/>
          </p:nvPr>
        </p:nvPicPr>
        <p:blipFill>
          <a:blip r:embed="rId3" cstate="print"/>
          <a:srcRect t="13599" b="6587"/>
          <a:stretch>
            <a:fillRect/>
          </a:stretch>
        </p:blipFill>
        <p:spPr bwMode="auto">
          <a:xfrm>
            <a:off x="152399" y="1295400"/>
            <a:ext cx="8847987" cy="5275041"/>
          </a:xfrm>
          <a:prstGeom prst="rect">
            <a:avLst/>
          </a:prstGeom>
          <a:noFill/>
          <a:ln w="9525">
            <a:noFill/>
            <a:miter lim="800000"/>
            <a:headEnd/>
            <a:tailEnd/>
          </a:ln>
          <a:effectLst/>
        </p:spPr>
      </p:pic>
      <p:sp>
        <p:nvSpPr>
          <p:cNvPr id="6" name="Oval 5"/>
          <p:cNvSpPr/>
          <p:nvPr/>
        </p:nvSpPr>
        <p:spPr>
          <a:xfrm>
            <a:off x="1143000" y="3429000"/>
            <a:ext cx="990600" cy="9906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81600" y="3276600"/>
            <a:ext cx="990600" cy="9906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71800" y="3352800"/>
            <a:ext cx="990600" cy="9144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10800000" flipV="1">
            <a:off x="1905000" y="1752600"/>
            <a:ext cx="1752600" cy="16764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2895600" y="2362200"/>
            <a:ext cx="1524000" cy="3048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3771900" y="2019300"/>
            <a:ext cx="1600200" cy="12192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err="1" smtClean="0">
                <a:solidFill>
                  <a:schemeClr val="bg1"/>
                </a:solidFill>
              </a:rPr>
              <a:t>Intraguild</a:t>
            </a:r>
            <a:r>
              <a:rPr lang="en-US" dirty="0" smtClean="0">
                <a:solidFill>
                  <a:schemeClr val="bg1"/>
                </a:solidFill>
              </a:rPr>
              <a:t> Predation</a:t>
            </a:r>
            <a:endParaRPr lang="en-US" dirty="0">
              <a:solidFill>
                <a:schemeClr val="bg1"/>
              </a:solidFill>
            </a:endParaRPr>
          </a:p>
        </p:txBody>
      </p:sp>
      <p:sp>
        <p:nvSpPr>
          <p:cNvPr id="3" name="Content Placeholder 2"/>
          <p:cNvSpPr>
            <a:spLocks noGrp="1"/>
          </p:cNvSpPr>
          <p:nvPr>
            <p:ph idx="1"/>
          </p:nvPr>
        </p:nvSpPr>
        <p:spPr>
          <a:xfrm>
            <a:off x="457200" y="1447800"/>
            <a:ext cx="8229600" cy="4525963"/>
          </a:xfrm>
        </p:spPr>
        <p:txBody>
          <a:bodyPr/>
          <a:lstStyle/>
          <a:p>
            <a:r>
              <a:rPr lang="en-US" dirty="0" smtClean="0">
                <a:solidFill>
                  <a:schemeClr val="bg1"/>
                </a:solidFill>
              </a:rPr>
              <a:t>Spiders present in grasses</a:t>
            </a:r>
          </a:p>
          <a:p>
            <a:r>
              <a:rPr lang="en-US" dirty="0" smtClean="0">
                <a:solidFill>
                  <a:schemeClr val="bg1"/>
                </a:solidFill>
              </a:rPr>
              <a:t>Especially on the banker plants</a:t>
            </a:r>
          </a:p>
          <a:p>
            <a:endParaRPr lang="en-US"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5181600" y="3657600"/>
            <a:ext cx="3810000" cy="2771775"/>
          </a:xfrm>
          <a:prstGeom prst="rect">
            <a:avLst/>
          </a:prstGeom>
          <a:noFill/>
          <a:ln w="9525">
            <a:noFill/>
            <a:miter lim="800000"/>
            <a:headEnd/>
            <a:tailEnd/>
          </a:ln>
        </p:spPr>
      </p:pic>
      <p:sp>
        <p:nvSpPr>
          <p:cNvPr id="5" name="TextBox 4"/>
          <p:cNvSpPr txBox="1"/>
          <p:nvPr/>
        </p:nvSpPr>
        <p:spPr>
          <a:xfrm>
            <a:off x="5029200" y="6400800"/>
            <a:ext cx="3829895" cy="246221"/>
          </a:xfrm>
          <a:prstGeom prst="rect">
            <a:avLst/>
          </a:prstGeom>
          <a:noFill/>
        </p:spPr>
        <p:txBody>
          <a:bodyPr wrap="none" rtlCol="0">
            <a:spAutoFit/>
          </a:bodyPr>
          <a:lstStyle/>
          <a:p>
            <a:r>
              <a:rPr lang="en-US" sz="1000" dirty="0" smtClean="0">
                <a:solidFill>
                  <a:schemeClr val="bg1"/>
                </a:solidFill>
              </a:rPr>
              <a:t>http://uglyoverload.blogspot.com/2009/01/jumping-spider-eyes.html</a:t>
            </a:r>
            <a:endParaRPr lang="en-US" sz="1000" dirty="0">
              <a:solidFill>
                <a:schemeClr val="bg1"/>
              </a:solidFill>
            </a:endParaRPr>
          </a:p>
        </p:txBody>
      </p:sp>
      <p:sp>
        <p:nvSpPr>
          <p:cNvPr id="8" name="Rectangle 7"/>
          <p:cNvSpPr/>
          <p:nvPr/>
        </p:nvSpPr>
        <p:spPr>
          <a:xfrm>
            <a:off x="3048000" y="4953000"/>
            <a:ext cx="1973617" cy="246221"/>
          </a:xfrm>
          <a:prstGeom prst="rect">
            <a:avLst/>
          </a:prstGeom>
        </p:spPr>
        <p:txBody>
          <a:bodyPr wrap="none">
            <a:spAutoFit/>
          </a:bodyPr>
          <a:lstStyle/>
          <a:p>
            <a:r>
              <a:rPr lang="en-US" sz="1000" dirty="0" smtClean="0">
                <a:solidFill>
                  <a:schemeClr val="bg1"/>
                </a:solidFill>
              </a:rPr>
              <a:t>http://tolweb.org/Lycosidae/2746</a:t>
            </a:r>
            <a:endParaRPr lang="en-US" sz="1000" dirty="0">
              <a:solidFill>
                <a:schemeClr val="bg1"/>
              </a:solidFill>
            </a:endParaRPr>
          </a:p>
        </p:txBody>
      </p:sp>
      <p:pic>
        <p:nvPicPr>
          <p:cNvPr id="3075" name="Picture 3"/>
          <p:cNvPicPr>
            <a:picLocks noChangeAspect="1" noChangeArrowheads="1"/>
          </p:cNvPicPr>
          <p:nvPr/>
        </p:nvPicPr>
        <p:blipFill>
          <a:blip r:embed="rId4" cstate="print"/>
          <a:srcRect/>
          <a:stretch>
            <a:fillRect/>
          </a:stretch>
        </p:blipFill>
        <p:spPr bwMode="auto">
          <a:xfrm>
            <a:off x="609600" y="4495800"/>
            <a:ext cx="2381250" cy="1914525"/>
          </a:xfrm>
          <a:prstGeom prst="rect">
            <a:avLst/>
          </a:prstGeom>
          <a:noFill/>
          <a:ln w="9525">
            <a:noFill/>
            <a:miter lim="800000"/>
            <a:headEnd/>
            <a:tailEnd/>
          </a:ln>
        </p:spPr>
      </p:pic>
      <p:sp>
        <p:nvSpPr>
          <p:cNvPr id="10" name="Rectangle 9"/>
          <p:cNvSpPr/>
          <p:nvPr/>
        </p:nvSpPr>
        <p:spPr>
          <a:xfrm>
            <a:off x="0" y="6611779"/>
            <a:ext cx="4572000" cy="246221"/>
          </a:xfrm>
          <a:prstGeom prst="rect">
            <a:avLst/>
          </a:prstGeom>
        </p:spPr>
        <p:txBody>
          <a:bodyPr>
            <a:spAutoFit/>
          </a:bodyPr>
          <a:lstStyle/>
          <a:p>
            <a:r>
              <a:rPr lang="en-US" sz="1000" dirty="0" smtClean="0">
                <a:solidFill>
                  <a:schemeClr val="bg1"/>
                </a:solidFill>
              </a:rPr>
              <a:t>http://greennature.com/gallery/spider-pictures/lynx-spiders.html</a:t>
            </a:r>
            <a:endParaRPr lang="en-US" sz="1000" dirty="0">
              <a:solidFill>
                <a:schemeClr val="bg1"/>
              </a:solidFill>
            </a:endParaRPr>
          </a:p>
        </p:txBody>
      </p:sp>
      <p:pic>
        <p:nvPicPr>
          <p:cNvPr id="3074" name="Picture 2"/>
          <p:cNvPicPr>
            <a:picLocks noChangeAspect="1" noChangeArrowheads="1"/>
          </p:cNvPicPr>
          <p:nvPr/>
        </p:nvPicPr>
        <p:blipFill>
          <a:blip r:embed="rId5" cstate="print"/>
          <a:srcRect/>
          <a:stretch>
            <a:fillRect/>
          </a:stretch>
        </p:blipFill>
        <p:spPr bwMode="auto">
          <a:xfrm>
            <a:off x="2210991" y="2819400"/>
            <a:ext cx="2818209"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Alternative Food Source</a:t>
            </a:r>
            <a:endParaRPr lang="en-US" dirty="0">
              <a:solidFill>
                <a:schemeClr val="bg1"/>
              </a:solidFill>
            </a:endParaRPr>
          </a:p>
        </p:txBody>
      </p:sp>
      <p:grpSp>
        <p:nvGrpSpPr>
          <p:cNvPr id="288" name="Group 287"/>
          <p:cNvGrpSpPr/>
          <p:nvPr/>
        </p:nvGrpSpPr>
        <p:grpSpPr>
          <a:xfrm>
            <a:off x="533400" y="1371600"/>
            <a:ext cx="3886200" cy="5181600"/>
            <a:chOff x="533400" y="1371600"/>
            <a:chExt cx="3886200" cy="5181600"/>
          </a:xfrm>
        </p:grpSpPr>
        <p:grpSp>
          <p:nvGrpSpPr>
            <p:cNvPr id="205" name="Group 204"/>
            <p:cNvGrpSpPr/>
            <p:nvPr/>
          </p:nvGrpSpPr>
          <p:grpSpPr>
            <a:xfrm>
              <a:off x="533400" y="1371600"/>
              <a:ext cx="3886200" cy="5181600"/>
              <a:chOff x="533400" y="1371600"/>
              <a:chExt cx="3886200" cy="5181600"/>
            </a:xfrm>
          </p:grpSpPr>
          <p:sp>
            <p:nvSpPr>
              <p:cNvPr id="29" name="Rectangle 28"/>
              <p:cNvSpPr/>
              <p:nvPr/>
            </p:nvSpPr>
            <p:spPr>
              <a:xfrm>
                <a:off x="533400" y="1371600"/>
                <a:ext cx="3886200" cy="5181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rot="8517224">
                <a:off x="2572930" y="1670255"/>
                <a:ext cx="1183647" cy="1339239"/>
                <a:chOff x="2438400" y="3505200"/>
                <a:chExt cx="914400" cy="1143000"/>
              </a:xfrm>
            </p:grpSpPr>
            <p:grpSp>
              <p:nvGrpSpPr>
                <p:cNvPr id="5" name="Group 13"/>
                <p:cNvGrpSpPr/>
                <p:nvPr/>
              </p:nvGrpSpPr>
              <p:grpSpPr>
                <a:xfrm>
                  <a:off x="3048000" y="3962400"/>
                  <a:ext cx="304800" cy="76200"/>
                  <a:chOff x="3048000" y="3962400"/>
                  <a:chExt cx="304800" cy="76200"/>
                </a:xfrm>
              </p:grpSpPr>
              <p:cxnSp>
                <p:nvCxnSpPr>
                  <p:cNvPr id="26" name="Straight Connector 1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1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14"/>
                <p:cNvGrpSpPr/>
                <p:nvPr/>
              </p:nvGrpSpPr>
              <p:grpSpPr>
                <a:xfrm>
                  <a:off x="3048000" y="4114800"/>
                  <a:ext cx="304800" cy="76200"/>
                  <a:chOff x="3048000" y="3962400"/>
                  <a:chExt cx="304800" cy="76200"/>
                </a:xfrm>
              </p:grpSpPr>
              <p:cxnSp>
                <p:nvCxnSpPr>
                  <p:cNvPr id="24" name="Straight Connector 23"/>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7"/>
                <p:cNvGrpSpPr/>
                <p:nvPr/>
              </p:nvGrpSpPr>
              <p:grpSpPr>
                <a:xfrm>
                  <a:off x="3048000" y="4267200"/>
                  <a:ext cx="304800" cy="76200"/>
                  <a:chOff x="3048000" y="3962400"/>
                  <a:chExt cx="304800" cy="76200"/>
                </a:xfrm>
              </p:grpSpPr>
              <p:cxnSp>
                <p:nvCxnSpPr>
                  <p:cNvPr id="22" name="Straight Connector 2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20"/>
                <p:cNvGrpSpPr/>
                <p:nvPr/>
              </p:nvGrpSpPr>
              <p:grpSpPr>
                <a:xfrm>
                  <a:off x="2438400" y="4114800"/>
                  <a:ext cx="304800" cy="76200"/>
                  <a:chOff x="3048000" y="3962400"/>
                  <a:chExt cx="304800" cy="76200"/>
                </a:xfrm>
              </p:grpSpPr>
              <p:cxnSp>
                <p:nvCxnSpPr>
                  <p:cNvPr id="20" name="Straight Connector 19"/>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23"/>
                <p:cNvGrpSpPr/>
                <p:nvPr/>
              </p:nvGrpSpPr>
              <p:grpSpPr>
                <a:xfrm>
                  <a:off x="2438400" y="4267200"/>
                  <a:ext cx="304800" cy="76200"/>
                  <a:chOff x="3048000" y="3962400"/>
                  <a:chExt cx="304800" cy="76200"/>
                </a:xfrm>
              </p:grpSpPr>
              <p:cxnSp>
                <p:nvCxnSpPr>
                  <p:cNvPr id="18" name="Straight Connector 17"/>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29"/>
                <p:cNvGrpSpPr/>
                <p:nvPr/>
              </p:nvGrpSpPr>
              <p:grpSpPr>
                <a:xfrm>
                  <a:off x="2438400" y="3962400"/>
                  <a:ext cx="304800" cy="76200"/>
                  <a:chOff x="3048000" y="3962400"/>
                  <a:chExt cx="304800" cy="76200"/>
                </a:xfrm>
              </p:grpSpPr>
              <p:cxnSp>
                <p:nvCxnSpPr>
                  <p:cNvPr id="16" name="Straight Connector 15"/>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6"/>
                <p:cNvGrpSpPr/>
                <p:nvPr/>
              </p:nvGrpSpPr>
              <p:grpSpPr>
                <a:xfrm>
                  <a:off x="2667000" y="3505200"/>
                  <a:ext cx="457200" cy="1143000"/>
                  <a:chOff x="2667000" y="3505200"/>
                  <a:chExt cx="457200" cy="1143000"/>
                </a:xfrm>
              </p:grpSpPr>
              <p:sp>
                <p:nvSpPr>
                  <p:cNvPr id="12" name="Oval 11"/>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Isosceles Triangle 2"/>
                  <p:cNvSpPr/>
                  <p:nvPr/>
                </p:nvSpPr>
                <p:spPr>
                  <a:xfrm>
                    <a:off x="2667000" y="3505200"/>
                    <a:ext cx="457200" cy="381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3"/>
                  <p:cNvSpPr/>
                  <p:nvPr/>
                </p:nvSpPr>
                <p:spPr>
                  <a:xfrm>
                    <a:off x="29718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
                  <p:cNvSpPr/>
                  <p:nvPr/>
                </p:nvSpPr>
                <p:spPr>
                  <a:xfrm>
                    <a:off x="26670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 name="Group 103"/>
              <p:cNvGrpSpPr/>
              <p:nvPr/>
            </p:nvGrpSpPr>
            <p:grpSpPr>
              <a:xfrm rot="11793361">
                <a:off x="1164679" y="2655481"/>
                <a:ext cx="1183647" cy="1339239"/>
                <a:chOff x="2438400" y="3505200"/>
                <a:chExt cx="914400" cy="1143000"/>
              </a:xfrm>
            </p:grpSpPr>
            <p:grpSp>
              <p:nvGrpSpPr>
                <p:cNvPr id="105" name="Group 13"/>
                <p:cNvGrpSpPr/>
                <p:nvPr/>
              </p:nvGrpSpPr>
              <p:grpSpPr>
                <a:xfrm>
                  <a:off x="3048000" y="3962400"/>
                  <a:ext cx="304800" cy="76200"/>
                  <a:chOff x="3048000" y="3962400"/>
                  <a:chExt cx="304800" cy="76200"/>
                </a:xfrm>
              </p:grpSpPr>
              <p:cxnSp>
                <p:nvCxnSpPr>
                  <p:cNvPr id="126" name="Straight Connector 1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 name="Group 14"/>
                <p:cNvGrpSpPr/>
                <p:nvPr/>
              </p:nvGrpSpPr>
              <p:grpSpPr>
                <a:xfrm>
                  <a:off x="3048000" y="4114800"/>
                  <a:ext cx="304800" cy="76200"/>
                  <a:chOff x="3048000" y="3962400"/>
                  <a:chExt cx="304800" cy="76200"/>
                </a:xfrm>
              </p:grpSpPr>
              <p:cxnSp>
                <p:nvCxnSpPr>
                  <p:cNvPr id="124" name="Straight Connector 123"/>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7"/>
                <p:cNvGrpSpPr/>
                <p:nvPr/>
              </p:nvGrpSpPr>
              <p:grpSpPr>
                <a:xfrm>
                  <a:off x="3048000" y="4267200"/>
                  <a:ext cx="304800" cy="76200"/>
                  <a:chOff x="3048000" y="3962400"/>
                  <a:chExt cx="304800" cy="76200"/>
                </a:xfrm>
              </p:grpSpPr>
              <p:cxnSp>
                <p:nvCxnSpPr>
                  <p:cNvPr id="122" name="Straight Connector 12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oup 20"/>
                <p:cNvGrpSpPr/>
                <p:nvPr/>
              </p:nvGrpSpPr>
              <p:grpSpPr>
                <a:xfrm>
                  <a:off x="2438400" y="4114800"/>
                  <a:ext cx="304800" cy="76200"/>
                  <a:chOff x="3048000" y="3962400"/>
                  <a:chExt cx="304800" cy="76200"/>
                </a:xfrm>
              </p:grpSpPr>
              <p:cxnSp>
                <p:nvCxnSpPr>
                  <p:cNvPr id="120" name="Straight Connector 119"/>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23"/>
                <p:cNvGrpSpPr/>
                <p:nvPr/>
              </p:nvGrpSpPr>
              <p:grpSpPr>
                <a:xfrm>
                  <a:off x="2438400" y="4267200"/>
                  <a:ext cx="304800" cy="76200"/>
                  <a:chOff x="3048000" y="3962400"/>
                  <a:chExt cx="304800" cy="76200"/>
                </a:xfrm>
              </p:grpSpPr>
              <p:cxnSp>
                <p:nvCxnSpPr>
                  <p:cNvPr id="118" name="Straight Connector 117"/>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Group 29"/>
                <p:cNvGrpSpPr/>
                <p:nvPr/>
              </p:nvGrpSpPr>
              <p:grpSpPr>
                <a:xfrm>
                  <a:off x="2438400" y="3962400"/>
                  <a:ext cx="304800" cy="76200"/>
                  <a:chOff x="3048000" y="3962400"/>
                  <a:chExt cx="304800" cy="76200"/>
                </a:xfrm>
              </p:grpSpPr>
              <p:cxnSp>
                <p:nvCxnSpPr>
                  <p:cNvPr id="116" name="Straight Connector 115"/>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6"/>
                <p:cNvGrpSpPr/>
                <p:nvPr/>
              </p:nvGrpSpPr>
              <p:grpSpPr>
                <a:xfrm>
                  <a:off x="2667000" y="3505200"/>
                  <a:ext cx="457200" cy="1143000"/>
                  <a:chOff x="2667000" y="3505200"/>
                  <a:chExt cx="457200" cy="1143000"/>
                </a:xfrm>
              </p:grpSpPr>
              <p:sp>
                <p:nvSpPr>
                  <p:cNvPr id="112" name="Oval 111"/>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Isosceles Triangle 2"/>
                  <p:cNvSpPr/>
                  <p:nvPr/>
                </p:nvSpPr>
                <p:spPr>
                  <a:xfrm>
                    <a:off x="2667000" y="3505200"/>
                    <a:ext cx="457200" cy="381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4" name="Oval 3"/>
                  <p:cNvSpPr/>
                  <p:nvPr/>
                </p:nvSpPr>
                <p:spPr>
                  <a:xfrm>
                    <a:off x="29718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5"/>
                  <p:cNvSpPr/>
                  <p:nvPr/>
                </p:nvSpPr>
                <p:spPr>
                  <a:xfrm>
                    <a:off x="26670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01" name="Picture 200"/>
            <p:cNvPicPr>
              <a:picLocks noChangeAspect="1" noChangeArrowheads="1"/>
            </p:cNvPicPr>
            <p:nvPr/>
          </p:nvPicPr>
          <p:blipFill>
            <a:blip r:embed="rId3" cstate="print"/>
            <a:srcRect/>
            <a:stretch>
              <a:fillRect/>
            </a:stretch>
          </p:blipFill>
          <p:spPr bwMode="auto">
            <a:xfrm rot="10800000">
              <a:off x="2590800" y="3810000"/>
              <a:ext cx="1451023" cy="907666"/>
            </a:xfrm>
            <a:prstGeom prst="rect">
              <a:avLst/>
            </a:prstGeom>
            <a:noFill/>
            <a:ln w="9525">
              <a:noFill/>
              <a:miter lim="800000"/>
              <a:headEnd/>
              <a:tailEnd/>
            </a:ln>
            <a:effectLst>
              <a:softEdge rad="31750"/>
            </a:effectLst>
          </p:spPr>
        </p:pic>
        <p:pic>
          <p:nvPicPr>
            <p:cNvPr id="204" name="Picture 203"/>
            <p:cNvPicPr>
              <a:picLocks noChangeAspect="1" noChangeArrowheads="1"/>
            </p:cNvPicPr>
            <p:nvPr/>
          </p:nvPicPr>
          <p:blipFill>
            <a:blip r:embed="rId3" cstate="print"/>
            <a:srcRect/>
            <a:stretch>
              <a:fillRect/>
            </a:stretch>
          </p:blipFill>
          <p:spPr bwMode="auto">
            <a:xfrm rot="10800000">
              <a:off x="838200" y="5029200"/>
              <a:ext cx="1451023" cy="907666"/>
            </a:xfrm>
            <a:prstGeom prst="rect">
              <a:avLst/>
            </a:prstGeom>
            <a:noFill/>
            <a:ln w="9525">
              <a:noFill/>
              <a:miter lim="800000"/>
              <a:headEnd/>
              <a:tailEnd/>
            </a:ln>
            <a:effectLst>
              <a:softEdge rad="31750"/>
            </a:effectLst>
          </p:spPr>
        </p:pic>
      </p:grpSp>
      <p:grpSp>
        <p:nvGrpSpPr>
          <p:cNvPr id="289" name="Group 288"/>
          <p:cNvGrpSpPr/>
          <p:nvPr/>
        </p:nvGrpSpPr>
        <p:grpSpPr>
          <a:xfrm>
            <a:off x="4800600" y="1371600"/>
            <a:ext cx="3886200" cy="5181600"/>
            <a:chOff x="533400" y="1371600"/>
            <a:chExt cx="3886200" cy="5181600"/>
          </a:xfrm>
        </p:grpSpPr>
        <p:grpSp>
          <p:nvGrpSpPr>
            <p:cNvPr id="290" name="Group 204"/>
            <p:cNvGrpSpPr/>
            <p:nvPr/>
          </p:nvGrpSpPr>
          <p:grpSpPr>
            <a:xfrm>
              <a:off x="533400" y="1371600"/>
              <a:ext cx="3886200" cy="5181600"/>
              <a:chOff x="533400" y="1371600"/>
              <a:chExt cx="3886200" cy="5181600"/>
            </a:xfrm>
          </p:grpSpPr>
          <p:sp>
            <p:nvSpPr>
              <p:cNvPr id="293" name="Rectangle 292"/>
              <p:cNvSpPr/>
              <p:nvPr/>
            </p:nvSpPr>
            <p:spPr>
              <a:xfrm>
                <a:off x="533400" y="1371600"/>
                <a:ext cx="3886200" cy="5181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3"/>
              <p:cNvGrpSpPr/>
              <p:nvPr/>
            </p:nvGrpSpPr>
            <p:grpSpPr>
              <a:xfrm rot="8517224">
                <a:off x="2572917" y="1670233"/>
                <a:ext cx="1183647" cy="1339245"/>
                <a:chOff x="2438400" y="3505200"/>
                <a:chExt cx="914400" cy="1143000"/>
              </a:xfrm>
            </p:grpSpPr>
            <p:grpSp>
              <p:nvGrpSpPr>
                <p:cNvPr id="319" name="Group 13"/>
                <p:cNvGrpSpPr/>
                <p:nvPr/>
              </p:nvGrpSpPr>
              <p:grpSpPr>
                <a:xfrm>
                  <a:off x="3048000" y="3962400"/>
                  <a:ext cx="304800" cy="76200"/>
                  <a:chOff x="3048000" y="3962400"/>
                  <a:chExt cx="304800" cy="76200"/>
                </a:xfrm>
              </p:grpSpPr>
              <p:cxnSp>
                <p:nvCxnSpPr>
                  <p:cNvPr id="340" name="Straight Connector 1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1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0" name="Group 14"/>
                <p:cNvGrpSpPr/>
                <p:nvPr/>
              </p:nvGrpSpPr>
              <p:grpSpPr>
                <a:xfrm>
                  <a:off x="3048000" y="4114800"/>
                  <a:ext cx="304800" cy="76200"/>
                  <a:chOff x="3048000" y="3962400"/>
                  <a:chExt cx="304800" cy="76200"/>
                </a:xfrm>
              </p:grpSpPr>
              <p:cxnSp>
                <p:nvCxnSpPr>
                  <p:cNvPr id="338" name="Straight Connector 337"/>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1" name="Group 17"/>
                <p:cNvGrpSpPr/>
                <p:nvPr/>
              </p:nvGrpSpPr>
              <p:grpSpPr>
                <a:xfrm>
                  <a:off x="3048000" y="4267200"/>
                  <a:ext cx="304800" cy="76200"/>
                  <a:chOff x="3048000" y="3962400"/>
                  <a:chExt cx="304800" cy="76200"/>
                </a:xfrm>
              </p:grpSpPr>
              <p:cxnSp>
                <p:nvCxnSpPr>
                  <p:cNvPr id="336" name="Straight Connector 335"/>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20"/>
                <p:cNvGrpSpPr/>
                <p:nvPr/>
              </p:nvGrpSpPr>
              <p:grpSpPr>
                <a:xfrm>
                  <a:off x="2438400" y="4114800"/>
                  <a:ext cx="304800" cy="76200"/>
                  <a:chOff x="3048000" y="3962400"/>
                  <a:chExt cx="304800" cy="76200"/>
                </a:xfrm>
              </p:grpSpPr>
              <p:cxnSp>
                <p:nvCxnSpPr>
                  <p:cNvPr id="334" name="Straight Connector 333"/>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 name="Group 23"/>
                <p:cNvGrpSpPr/>
                <p:nvPr/>
              </p:nvGrpSpPr>
              <p:grpSpPr>
                <a:xfrm>
                  <a:off x="2438400" y="4267200"/>
                  <a:ext cx="304800" cy="76200"/>
                  <a:chOff x="3048000" y="3962400"/>
                  <a:chExt cx="304800" cy="76200"/>
                </a:xfrm>
              </p:grpSpPr>
              <p:cxnSp>
                <p:nvCxnSpPr>
                  <p:cNvPr id="332" name="Straight Connector 33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4" name="Group 29"/>
                <p:cNvGrpSpPr/>
                <p:nvPr/>
              </p:nvGrpSpPr>
              <p:grpSpPr>
                <a:xfrm>
                  <a:off x="2438400" y="3962400"/>
                  <a:ext cx="304800" cy="76200"/>
                  <a:chOff x="3048000" y="3962400"/>
                  <a:chExt cx="304800" cy="76200"/>
                </a:xfrm>
              </p:grpSpPr>
              <p:cxnSp>
                <p:nvCxnSpPr>
                  <p:cNvPr id="330" name="Straight Connector 329"/>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5" name="Group 6"/>
                <p:cNvGrpSpPr/>
                <p:nvPr/>
              </p:nvGrpSpPr>
              <p:grpSpPr>
                <a:xfrm>
                  <a:off x="2667000" y="3505200"/>
                  <a:ext cx="457200" cy="1143000"/>
                  <a:chOff x="2667000" y="3505200"/>
                  <a:chExt cx="457200" cy="1143000"/>
                </a:xfrm>
              </p:grpSpPr>
              <p:sp>
                <p:nvSpPr>
                  <p:cNvPr id="326" name="Oval 11"/>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7" name="Isosceles Triangle 2"/>
                  <p:cNvSpPr/>
                  <p:nvPr/>
                </p:nvSpPr>
                <p:spPr>
                  <a:xfrm>
                    <a:off x="2667000" y="3505200"/>
                    <a:ext cx="457200" cy="381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8" name="Oval 3"/>
                  <p:cNvSpPr/>
                  <p:nvPr/>
                </p:nvSpPr>
                <p:spPr>
                  <a:xfrm>
                    <a:off x="29718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26670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5" name="Group 103"/>
              <p:cNvGrpSpPr/>
              <p:nvPr/>
            </p:nvGrpSpPr>
            <p:grpSpPr>
              <a:xfrm rot="11793361">
                <a:off x="1164685" y="2655459"/>
                <a:ext cx="1183647" cy="1339245"/>
                <a:chOff x="2438400" y="3505200"/>
                <a:chExt cx="914400" cy="1143000"/>
              </a:xfrm>
            </p:grpSpPr>
            <p:grpSp>
              <p:nvGrpSpPr>
                <p:cNvPr id="296" name="Group 13"/>
                <p:cNvGrpSpPr/>
                <p:nvPr/>
              </p:nvGrpSpPr>
              <p:grpSpPr>
                <a:xfrm>
                  <a:off x="3048000" y="3962400"/>
                  <a:ext cx="304800" cy="76200"/>
                  <a:chOff x="3048000" y="3962400"/>
                  <a:chExt cx="304800" cy="76200"/>
                </a:xfrm>
              </p:grpSpPr>
              <p:cxnSp>
                <p:nvCxnSpPr>
                  <p:cNvPr id="317" name="Straight Connector 11"/>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12"/>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7" name="Group 14"/>
                <p:cNvGrpSpPr/>
                <p:nvPr/>
              </p:nvGrpSpPr>
              <p:grpSpPr>
                <a:xfrm>
                  <a:off x="3048000" y="4114800"/>
                  <a:ext cx="304800" cy="76200"/>
                  <a:chOff x="3048000" y="3962400"/>
                  <a:chExt cx="304800" cy="76200"/>
                </a:xfrm>
              </p:grpSpPr>
              <p:cxnSp>
                <p:nvCxnSpPr>
                  <p:cNvPr id="315" name="Straight Connector 314"/>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 name="Group 17"/>
                <p:cNvGrpSpPr/>
                <p:nvPr/>
              </p:nvGrpSpPr>
              <p:grpSpPr>
                <a:xfrm>
                  <a:off x="3048000" y="4267200"/>
                  <a:ext cx="304800" cy="76200"/>
                  <a:chOff x="3048000" y="3962400"/>
                  <a:chExt cx="304800" cy="76200"/>
                </a:xfrm>
              </p:grpSpPr>
              <p:cxnSp>
                <p:nvCxnSpPr>
                  <p:cNvPr id="313" name="Straight Connector 312"/>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9" name="Group 20"/>
                <p:cNvGrpSpPr/>
                <p:nvPr/>
              </p:nvGrpSpPr>
              <p:grpSpPr>
                <a:xfrm>
                  <a:off x="2438400" y="4114800"/>
                  <a:ext cx="304800" cy="76200"/>
                  <a:chOff x="3048000" y="3962400"/>
                  <a:chExt cx="304800" cy="76200"/>
                </a:xfrm>
              </p:grpSpPr>
              <p:cxnSp>
                <p:nvCxnSpPr>
                  <p:cNvPr id="311" name="Straight Connector 310"/>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0" name="Group 23"/>
                <p:cNvGrpSpPr/>
                <p:nvPr/>
              </p:nvGrpSpPr>
              <p:grpSpPr>
                <a:xfrm>
                  <a:off x="2438400" y="4267200"/>
                  <a:ext cx="304800" cy="76200"/>
                  <a:chOff x="3048000" y="3962400"/>
                  <a:chExt cx="304800" cy="76200"/>
                </a:xfrm>
              </p:grpSpPr>
              <p:cxnSp>
                <p:nvCxnSpPr>
                  <p:cNvPr id="309" name="Straight Connector 308"/>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1" name="Group 29"/>
                <p:cNvGrpSpPr/>
                <p:nvPr/>
              </p:nvGrpSpPr>
              <p:grpSpPr>
                <a:xfrm>
                  <a:off x="2438400" y="3962400"/>
                  <a:ext cx="304800" cy="76200"/>
                  <a:chOff x="3048000" y="3962400"/>
                  <a:chExt cx="304800" cy="76200"/>
                </a:xfrm>
              </p:grpSpPr>
              <p:cxnSp>
                <p:nvCxnSpPr>
                  <p:cNvPr id="307" name="Straight Connector 306"/>
                  <p:cNvCxnSpPr/>
                  <p:nvPr/>
                </p:nvCxnSpPr>
                <p:spPr>
                  <a:xfrm flipV="1">
                    <a:off x="30480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3200400" y="3962400"/>
                    <a:ext cx="152400" cy="76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 name="Group 6"/>
                <p:cNvGrpSpPr/>
                <p:nvPr/>
              </p:nvGrpSpPr>
              <p:grpSpPr>
                <a:xfrm>
                  <a:off x="2667000" y="3505200"/>
                  <a:ext cx="457200" cy="1143000"/>
                  <a:chOff x="2667000" y="3505200"/>
                  <a:chExt cx="457200" cy="1143000"/>
                </a:xfrm>
              </p:grpSpPr>
              <p:sp>
                <p:nvSpPr>
                  <p:cNvPr id="303" name="Oval 302"/>
                  <p:cNvSpPr/>
                  <p:nvPr/>
                </p:nvSpPr>
                <p:spPr>
                  <a:xfrm>
                    <a:off x="2667000" y="3657600"/>
                    <a:ext cx="457200" cy="990600"/>
                  </a:xfrm>
                  <a:prstGeom prst="ellipse">
                    <a:avLst/>
                  </a:prstGeom>
                  <a:gradFill>
                    <a:gsLst>
                      <a:gs pos="0">
                        <a:srgbClr val="CBCBCB"/>
                      </a:gs>
                      <a:gs pos="23000">
                        <a:schemeClr val="tx1"/>
                      </a:gs>
                      <a:gs pos="0">
                        <a:srgbClr val="5F5F5F"/>
                      </a:gs>
                      <a:gs pos="32000">
                        <a:srgbClr val="FFFFFF"/>
                      </a:gs>
                      <a:gs pos="8000">
                        <a:schemeClr val="tx1"/>
                      </a:gs>
                      <a:gs pos="61000">
                        <a:srgbClr val="292929"/>
                      </a:gs>
                      <a:gs pos="100000">
                        <a:srgbClr val="777777"/>
                      </a:gs>
                      <a:gs pos="100000">
                        <a:srgbClr val="EAEAEA"/>
                      </a:gs>
                    </a:gsLst>
                    <a:lin ang="162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4" name="Isosceles Triangle 2"/>
                  <p:cNvSpPr/>
                  <p:nvPr/>
                </p:nvSpPr>
                <p:spPr>
                  <a:xfrm>
                    <a:off x="2667000" y="3505200"/>
                    <a:ext cx="457200" cy="381000"/>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5" name="Oval 3"/>
                  <p:cNvSpPr/>
                  <p:nvPr/>
                </p:nvSpPr>
                <p:spPr>
                  <a:xfrm>
                    <a:off x="29718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5"/>
                  <p:cNvSpPr/>
                  <p:nvPr/>
                </p:nvSpPr>
                <p:spPr>
                  <a:xfrm>
                    <a:off x="2667000" y="3657600"/>
                    <a:ext cx="152400" cy="1524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91" name="Picture 290"/>
            <p:cNvPicPr>
              <a:picLocks noChangeAspect="1" noChangeArrowheads="1"/>
            </p:cNvPicPr>
            <p:nvPr/>
          </p:nvPicPr>
          <p:blipFill>
            <a:blip r:embed="rId3" cstate="print"/>
            <a:srcRect/>
            <a:stretch>
              <a:fillRect/>
            </a:stretch>
          </p:blipFill>
          <p:spPr bwMode="auto">
            <a:xfrm rot="10800000">
              <a:off x="2590800" y="3810000"/>
              <a:ext cx="1451023" cy="907666"/>
            </a:xfrm>
            <a:prstGeom prst="rect">
              <a:avLst/>
            </a:prstGeom>
            <a:noFill/>
            <a:ln w="9525">
              <a:noFill/>
              <a:miter lim="800000"/>
              <a:headEnd/>
              <a:tailEnd/>
            </a:ln>
            <a:effectLst>
              <a:softEdge rad="31750"/>
            </a:effectLst>
          </p:spPr>
        </p:pic>
        <p:pic>
          <p:nvPicPr>
            <p:cNvPr id="292" name="Picture 291"/>
            <p:cNvPicPr>
              <a:picLocks noChangeAspect="1" noChangeArrowheads="1"/>
            </p:cNvPicPr>
            <p:nvPr/>
          </p:nvPicPr>
          <p:blipFill>
            <a:blip r:embed="rId3" cstate="print"/>
            <a:srcRect/>
            <a:stretch>
              <a:fillRect/>
            </a:stretch>
          </p:blipFill>
          <p:spPr bwMode="auto">
            <a:xfrm rot="10800000">
              <a:off x="838200" y="5029200"/>
              <a:ext cx="1451023" cy="907666"/>
            </a:xfrm>
            <a:prstGeom prst="rect">
              <a:avLst/>
            </a:prstGeom>
            <a:noFill/>
            <a:ln w="9525">
              <a:noFill/>
              <a:miter lim="800000"/>
              <a:headEnd/>
              <a:tailEnd/>
            </a:ln>
            <a:effectLst>
              <a:softEdge rad="31750"/>
            </a:effectLst>
          </p:spPr>
        </p:pic>
      </p:grpSp>
      <p:pic>
        <p:nvPicPr>
          <p:cNvPr id="206" name="Picture 2"/>
          <p:cNvPicPr>
            <a:picLocks noChangeAspect="1" noChangeArrowheads="1"/>
          </p:cNvPicPr>
          <p:nvPr/>
        </p:nvPicPr>
        <p:blipFill>
          <a:blip r:embed="rId4" cstate="print"/>
          <a:srcRect l="35988" t="38626" r="30974" b="21263"/>
          <a:stretch>
            <a:fillRect/>
          </a:stretch>
        </p:blipFill>
        <p:spPr bwMode="auto">
          <a:xfrm>
            <a:off x="6705599" y="4800600"/>
            <a:ext cx="1761067" cy="1698171"/>
          </a:xfrm>
          <a:prstGeom prst="rect">
            <a:avLst/>
          </a:prstGeom>
          <a:noFill/>
          <a:ln w="9525">
            <a:noFill/>
            <a:miter lim="800000"/>
            <a:headEnd/>
            <a:tailEnd/>
          </a:ln>
        </p:spPr>
      </p:pic>
      <p:grpSp>
        <p:nvGrpSpPr>
          <p:cNvPr id="177" name="Group 176"/>
          <p:cNvGrpSpPr/>
          <p:nvPr/>
        </p:nvGrpSpPr>
        <p:grpSpPr>
          <a:xfrm rot="12231260">
            <a:off x="7864279" y="2914639"/>
            <a:ext cx="625309" cy="730540"/>
            <a:chOff x="2438400" y="3505200"/>
            <a:chExt cx="914400" cy="1143000"/>
          </a:xfrm>
        </p:grpSpPr>
        <p:grpSp>
          <p:nvGrpSpPr>
            <p:cNvPr id="178" name="Group 13"/>
            <p:cNvGrpSpPr/>
            <p:nvPr/>
          </p:nvGrpSpPr>
          <p:grpSpPr>
            <a:xfrm>
              <a:off x="3048000" y="3962400"/>
              <a:ext cx="304800" cy="76200"/>
              <a:chOff x="3048000" y="3962400"/>
              <a:chExt cx="304800" cy="76200"/>
            </a:xfrm>
          </p:grpSpPr>
          <p:cxnSp>
            <p:nvCxnSpPr>
              <p:cNvPr id="199" name="Straight Connector 1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oup 14"/>
            <p:cNvGrpSpPr/>
            <p:nvPr/>
          </p:nvGrpSpPr>
          <p:grpSpPr>
            <a:xfrm>
              <a:off x="3048000" y="4114800"/>
              <a:ext cx="304800" cy="76200"/>
              <a:chOff x="3048000" y="3962400"/>
              <a:chExt cx="304800" cy="76200"/>
            </a:xfrm>
          </p:grpSpPr>
          <p:cxnSp>
            <p:nvCxnSpPr>
              <p:cNvPr id="197" name="Straight Connector 196"/>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
            <p:cNvGrpSpPr/>
            <p:nvPr/>
          </p:nvGrpSpPr>
          <p:grpSpPr>
            <a:xfrm>
              <a:off x="3048000" y="4267200"/>
              <a:ext cx="304800" cy="76200"/>
              <a:chOff x="3048000" y="3962400"/>
              <a:chExt cx="304800" cy="76200"/>
            </a:xfrm>
          </p:grpSpPr>
          <p:cxnSp>
            <p:nvCxnSpPr>
              <p:cNvPr id="195" name="Straight Connector 194"/>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20"/>
            <p:cNvGrpSpPr/>
            <p:nvPr/>
          </p:nvGrpSpPr>
          <p:grpSpPr>
            <a:xfrm>
              <a:off x="2438400" y="4114800"/>
              <a:ext cx="304800" cy="76200"/>
              <a:chOff x="3048000" y="3962400"/>
              <a:chExt cx="304800" cy="76200"/>
            </a:xfrm>
          </p:grpSpPr>
          <p:cxnSp>
            <p:nvCxnSpPr>
              <p:cNvPr id="193" name="Straight Connector 192"/>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2" name="Group 23"/>
            <p:cNvGrpSpPr/>
            <p:nvPr/>
          </p:nvGrpSpPr>
          <p:grpSpPr>
            <a:xfrm>
              <a:off x="2438400" y="4267200"/>
              <a:ext cx="304800" cy="76200"/>
              <a:chOff x="3048000" y="3962400"/>
              <a:chExt cx="304800" cy="76200"/>
            </a:xfrm>
          </p:grpSpPr>
          <p:cxnSp>
            <p:nvCxnSpPr>
              <p:cNvPr id="191" name="Straight Connector 190"/>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29"/>
            <p:cNvGrpSpPr/>
            <p:nvPr/>
          </p:nvGrpSpPr>
          <p:grpSpPr>
            <a:xfrm>
              <a:off x="2438400" y="3962400"/>
              <a:ext cx="304800" cy="76200"/>
              <a:chOff x="3048000" y="3962400"/>
              <a:chExt cx="304800" cy="76200"/>
            </a:xfrm>
          </p:grpSpPr>
          <p:cxnSp>
            <p:nvCxnSpPr>
              <p:cNvPr id="189" name="Straight Connector 188"/>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6"/>
            <p:cNvGrpSpPr/>
            <p:nvPr/>
          </p:nvGrpSpPr>
          <p:grpSpPr>
            <a:xfrm>
              <a:off x="2667000" y="3505200"/>
              <a:ext cx="457200" cy="1143000"/>
              <a:chOff x="2667000" y="3505200"/>
              <a:chExt cx="457200" cy="1143000"/>
            </a:xfrm>
          </p:grpSpPr>
          <p:sp>
            <p:nvSpPr>
              <p:cNvPr id="185" name="Oval 184"/>
              <p:cNvSpPr/>
              <p:nvPr/>
            </p:nvSpPr>
            <p:spPr>
              <a:xfrm>
                <a:off x="2667000" y="3657600"/>
                <a:ext cx="457200" cy="990600"/>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6" name="Isosceles Triangle 2"/>
              <p:cNvSpPr/>
              <p:nvPr/>
            </p:nvSpPr>
            <p:spPr>
              <a:xfrm>
                <a:off x="2667000" y="3505200"/>
                <a:ext cx="457200" cy="381000"/>
              </a:xfrm>
              <a:prstGeom prst="triangl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7" name="Oval 3"/>
              <p:cNvSpPr/>
              <p:nvPr/>
            </p:nvSpPr>
            <p:spPr>
              <a:xfrm>
                <a:off x="29718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5"/>
              <p:cNvSpPr/>
              <p:nvPr/>
            </p:nvSpPr>
            <p:spPr>
              <a:xfrm>
                <a:off x="26670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249"/>
          <p:cNvGrpSpPr/>
          <p:nvPr/>
        </p:nvGrpSpPr>
        <p:grpSpPr>
          <a:xfrm rot="8043075">
            <a:off x="5582121" y="1633058"/>
            <a:ext cx="617240" cy="740090"/>
            <a:chOff x="2438400" y="3505200"/>
            <a:chExt cx="914400" cy="1143000"/>
          </a:xfrm>
        </p:grpSpPr>
        <p:grpSp>
          <p:nvGrpSpPr>
            <p:cNvPr id="251" name="Group 13"/>
            <p:cNvGrpSpPr/>
            <p:nvPr/>
          </p:nvGrpSpPr>
          <p:grpSpPr>
            <a:xfrm>
              <a:off x="3048000" y="3962400"/>
              <a:ext cx="304800" cy="76200"/>
              <a:chOff x="3048000" y="3962400"/>
              <a:chExt cx="304800" cy="76200"/>
            </a:xfrm>
          </p:grpSpPr>
          <p:cxnSp>
            <p:nvCxnSpPr>
              <p:cNvPr id="272" name="Straight Connector 1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1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14"/>
            <p:cNvGrpSpPr/>
            <p:nvPr/>
          </p:nvGrpSpPr>
          <p:grpSpPr>
            <a:xfrm>
              <a:off x="3048000" y="4114800"/>
              <a:ext cx="304800" cy="76200"/>
              <a:chOff x="3048000" y="3962400"/>
              <a:chExt cx="304800" cy="76200"/>
            </a:xfrm>
          </p:grpSpPr>
          <p:cxnSp>
            <p:nvCxnSpPr>
              <p:cNvPr id="270" name="Straight Connector 269"/>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 name="Group 17"/>
            <p:cNvGrpSpPr/>
            <p:nvPr/>
          </p:nvGrpSpPr>
          <p:grpSpPr>
            <a:xfrm>
              <a:off x="3048000" y="4267200"/>
              <a:ext cx="304800" cy="76200"/>
              <a:chOff x="3048000" y="3962400"/>
              <a:chExt cx="304800" cy="76200"/>
            </a:xfrm>
          </p:grpSpPr>
          <p:cxnSp>
            <p:nvCxnSpPr>
              <p:cNvPr id="268" name="Straight Connector 267"/>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0"/>
            <p:cNvGrpSpPr/>
            <p:nvPr/>
          </p:nvGrpSpPr>
          <p:grpSpPr>
            <a:xfrm>
              <a:off x="2438400" y="4114800"/>
              <a:ext cx="304800" cy="76200"/>
              <a:chOff x="3048000" y="3962400"/>
              <a:chExt cx="304800" cy="76200"/>
            </a:xfrm>
          </p:grpSpPr>
          <p:cxnSp>
            <p:nvCxnSpPr>
              <p:cNvPr id="266" name="Straight Connector 265"/>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3"/>
            <p:cNvGrpSpPr/>
            <p:nvPr/>
          </p:nvGrpSpPr>
          <p:grpSpPr>
            <a:xfrm>
              <a:off x="2438400" y="4267200"/>
              <a:ext cx="304800" cy="76200"/>
              <a:chOff x="3048000" y="3962400"/>
              <a:chExt cx="304800" cy="76200"/>
            </a:xfrm>
          </p:grpSpPr>
          <p:cxnSp>
            <p:nvCxnSpPr>
              <p:cNvPr id="264" name="Straight Connector 263"/>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9"/>
            <p:cNvGrpSpPr/>
            <p:nvPr/>
          </p:nvGrpSpPr>
          <p:grpSpPr>
            <a:xfrm>
              <a:off x="2438400" y="3962400"/>
              <a:ext cx="304800" cy="76200"/>
              <a:chOff x="3048000" y="3962400"/>
              <a:chExt cx="304800" cy="76200"/>
            </a:xfrm>
          </p:grpSpPr>
          <p:cxnSp>
            <p:nvCxnSpPr>
              <p:cNvPr id="262" name="Straight Connector 261"/>
              <p:cNvCxnSpPr/>
              <p:nvPr/>
            </p:nvCxnSpPr>
            <p:spPr>
              <a:xfrm flipV="1">
                <a:off x="30480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3200400" y="3962400"/>
                <a:ext cx="152400" cy="7620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6"/>
            <p:cNvGrpSpPr/>
            <p:nvPr/>
          </p:nvGrpSpPr>
          <p:grpSpPr>
            <a:xfrm>
              <a:off x="2667000" y="3505200"/>
              <a:ext cx="457200" cy="1143000"/>
              <a:chOff x="2667000" y="3505200"/>
              <a:chExt cx="457200" cy="1143000"/>
            </a:xfrm>
          </p:grpSpPr>
          <p:sp>
            <p:nvSpPr>
              <p:cNvPr id="258" name="Oval 257"/>
              <p:cNvSpPr/>
              <p:nvPr/>
            </p:nvSpPr>
            <p:spPr>
              <a:xfrm>
                <a:off x="2667000" y="3657600"/>
                <a:ext cx="457200" cy="990600"/>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9" name="Isosceles Triangle 2"/>
              <p:cNvSpPr/>
              <p:nvPr/>
            </p:nvSpPr>
            <p:spPr>
              <a:xfrm>
                <a:off x="2667000" y="3505200"/>
                <a:ext cx="457200" cy="381000"/>
              </a:xfrm>
              <a:prstGeom prst="triangle">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w="12700" cmpd="sng"/>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0" name="Oval 3"/>
              <p:cNvSpPr/>
              <p:nvPr/>
            </p:nvSpPr>
            <p:spPr>
              <a:xfrm>
                <a:off x="29718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5"/>
              <p:cNvSpPr/>
              <p:nvPr/>
            </p:nvSpPr>
            <p:spPr>
              <a:xfrm>
                <a:off x="2667000" y="3657600"/>
                <a:ext cx="152400" cy="152400"/>
              </a:xfrm>
              <a:prstGeom prst="ellipse">
                <a:avLst/>
              </a:prstGeom>
              <a:solidFill>
                <a:schemeClr val="accent2"/>
              </a:solidFill>
              <a:ln w="127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The Future of Banker Plants</a:t>
            </a:r>
            <a:endParaRPr lang="en-US" dirty="0">
              <a:solidFill>
                <a:schemeClr val="bg1"/>
              </a:solidFill>
            </a:endParaRPr>
          </a:p>
        </p:txBody>
      </p:sp>
      <p:pic>
        <p:nvPicPr>
          <p:cNvPr id="4" name="Picture 2"/>
          <p:cNvPicPr>
            <a:picLocks noChangeAspect="1" noChangeArrowheads="1"/>
          </p:cNvPicPr>
          <p:nvPr/>
        </p:nvPicPr>
        <p:blipFill>
          <a:blip r:embed="rId3" cstate="screen">
            <a:lum bright="-30000"/>
          </a:blip>
          <a:srcRect b="5937"/>
          <a:stretch>
            <a:fillRect/>
          </a:stretch>
        </p:blipFill>
        <p:spPr bwMode="auto">
          <a:xfrm>
            <a:off x="365975" y="1219200"/>
            <a:ext cx="8397025" cy="54425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print"/>
          <a:srcRect/>
          <a:stretch>
            <a:fillRect/>
          </a:stretch>
        </p:blipFill>
        <p:spPr bwMode="auto">
          <a:xfrm>
            <a:off x="150813" y="960438"/>
            <a:ext cx="7685087" cy="5764212"/>
          </a:xfrm>
          <a:prstGeom prst="rect">
            <a:avLst/>
          </a:prstGeom>
          <a:noFill/>
          <a:ln w="9525">
            <a:noFill/>
            <a:miter lim="800000"/>
            <a:headEnd/>
            <a:tailEnd/>
          </a:ln>
        </p:spPr>
      </p:pic>
      <p:sp>
        <p:nvSpPr>
          <p:cNvPr id="59394" name="Title 1"/>
          <p:cNvSpPr>
            <a:spLocks noGrp="1"/>
          </p:cNvSpPr>
          <p:nvPr>
            <p:ph type="title"/>
          </p:nvPr>
        </p:nvSpPr>
        <p:spPr>
          <a:xfrm>
            <a:off x="615950" y="0"/>
            <a:ext cx="8229600" cy="1143000"/>
          </a:xfrm>
        </p:spPr>
        <p:txBody>
          <a:bodyPr/>
          <a:lstStyle/>
          <a:p>
            <a:pPr eaLnBrk="1" hangingPunct="1"/>
            <a:r>
              <a:rPr lang="en-US" smtClean="0">
                <a:solidFill>
                  <a:schemeClr val="bg1"/>
                </a:solidFill>
                <a:ea typeface="ＭＳ Ｐゴシック" pitchFamily="34" charset="-128"/>
              </a:rPr>
              <a:t>Acknowledgements</a:t>
            </a:r>
          </a:p>
        </p:txBody>
      </p:sp>
      <p:sp>
        <p:nvSpPr>
          <p:cNvPr id="59395" name="Content Placeholder 7"/>
          <p:cNvSpPr>
            <a:spLocks noGrp="1"/>
          </p:cNvSpPr>
          <p:nvPr>
            <p:ph sz="half" idx="1"/>
          </p:nvPr>
        </p:nvSpPr>
        <p:spPr>
          <a:xfrm>
            <a:off x="2971800" y="3276599"/>
            <a:ext cx="6248400" cy="3124201"/>
          </a:xfrm>
        </p:spPr>
        <p:txBody>
          <a:bodyPr>
            <a:normAutofit fontScale="85000" lnSpcReduction="20000"/>
          </a:bodyPr>
          <a:lstStyle/>
          <a:p>
            <a:pPr eaLnBrk="1" hangingPunct="1">
              <a:buFont typeface="Arial" charset="0"/>
              <a:buNone/>
            </a:pPr>
            <a:r>
              <a:rPr lang="en-US" b="1" dirty="0" smtClean="0">
                <a:solidFill>
                  <a:schemeClr val="bg1"/>
                </a:solidFill>
                <a:ea typeface="ＭＳ Ｐゴシック" pitchFamily="34" charset="-128"/>
              </a:rPr>
              <a:t>SARE On Farm Research Grant to Steve Frank</a:t>
            </a:r>
          </a:p>
          <a:p>
            <a:pPr eaLnBrk="1" hangingPunct="1">
              <a:buFont typeface="Arial" charset="0"/>
              <a:buNone/>
            </a:pPr>
            <a:r>
              <a:rPr lang="en-US" b="1" dirty="0" smtClean="0">
                <a:solidFill>
                  <a:schemeClr val="bg1"/>
                </a:solidFill>
                <a:ea typeface="ＭＳ Ｐゴシック" pitchFamily="34" charset="-128"/>
              </a:rPr>
              <a:t>SARE Graduate Student  Grant to Sarah K. Wong &amp; Steven D. Frank</a:t>
            </a:r>
          </a:p>
          <a:p>
            <a:pPr eaLnBrk="1" hangingPunct="1">
              <a:buFont typeface="Arial" charset="0"/>
              <a:buNone/>
            </a:pPr>
            <a:r>
              <a:rPr lang="en-US" b="1" dirty="0" smtClean="0">
                <a:solidFill>
                  <a:schemeClr val="bg1"/>
                </a:solidFill>
                <a:ea typeface="ＭＳ Ｐゴシック" pitchFamily="34" charset="-128"/>
              </a:rPr>
              <a:t>Sally Taylor</a:t>
            </a:r>
          </a:p>
          <a:p>
            <a:pPr eaLnBrk="1" hangingPunct="1">
              <a:buFont typeface="Arial" charset="0"/>
              <a:buNone/>
            </a:pPr>
            <a:r>
              <a:rPr lang="en-US" b="1" dirty="0" smtClean="0">
                <a:solidFill>
                  <a:schemeClr val="bg1"/>
                </a:solidFill>
                <a:ea typeface="ＭＳ Ｐゴシック" pitchFamily="34" charset="-128"/>
              </a:rPr>
              <a:t>Alan Stephenson</a:t>
            </a:r>
          </a:p>
          <a:p>
            <a:pPr eaLnBrk="1" hangingPunct="1">
              <a:buFont typeface="Arial" charset="0"/>
              <a:buNone/>
            </a:pPr>
            <a:r>
              <a:rPr lang="en-US" b="1" dirty="0" smtClean="0">
                <a:solidFill>
                  <a:schemeClr val="bg1"/>
                </a:solidFill>
                <a:ea typeface="ＭＳ Ｐゴシック" pitchFamily="34" charset="-128"/>
              </a:rPr>
              <a:t>Amy Bader</a:t>
            </a:r>
          </a:p>
          <a:p>
            <a:pPr eaLnBrk="1" hangingPunct="1">
              <a:buFont typeface="Arial" charset="0"/>
              <a:buNone/>
            </a:pPr>
            <a:r>
              <a:rPr lang="en-US" b="1" dirty="0" smtClean="0">
                <a:solidFill>
                  <a:schemeClr val="bg1"/>
                </a:solidFill>
                <a:ea typeface="ＭＳ Ｐゴシック" pitchFamily="34" charset="-128"/>
              </a:rPr>
              <a:t>C. </a:t>
            </a:r>
            <a:r>
              <a:rPr lang="en-US" b="1" dirty="0" err="1" smtClean="0">
                <a:solidFill>
                  <a:schemeClr val="bg1"/>
                </a:solidFill>
                <a:ea typeface="ＭＳ Ｐゴシック" pitchFamily="34" charset="-128"/>
              </a:rPr>
              <a:t>Raker</a:t>
            </a:r>
            <a:r>
              <a:rPr lang="en-US" b="1" dirty="0" smtClean="0">
                <a:solidFill>
                  <a:schemeClr val="bg1"/>
                </a:solidFill>
                <a:ea typeface="ＭＳ Ｐゴシック" pitchFamily="34" charset="-128"/>
              </a:rPr>
              <a:t> and Sons, Inc.</a:t>
            </a:r>
          </a:p>
          <a:p>
            <a:pPr eaLnBrk="1" hangingPunct="1">
              <a:buFont typeface="Arial" charset="0"/>
              <a:buNone/>
            </a:pPr>
            <a:r>
              <a:rPr lang="en-US" b="1" dirty="0" smtClean="0">
                <a:solidFill>
                  <a:schemeClr val="bg1"/>
                </a:solidFill>
                <a:ea typeface="ＭＳ Ｐゴシック" pitchFamily="34" charset="-128"/>
              </a:rPr>
              <a:t>Van </a:t>
            </a:r>
            <a:r>
              <a:rPr lang="en-US" b="1" dirty="0" err="1" smtClean="0">
                <a:solidFill>
                  <a:schemeClr val="bg1"/>
                </a:solidFill>
                <a:ea typeface="ＭＳ Ｐゴシック" pitchFamily="34" charset="-128"/>
              </a:rPr>
              <a:t>Wingerden</a:t>
            </a:r>
            <a:r>
              <a:rPr lang="en-US" b="1" dirty="0" smtClean="0">
                <a:solidFill>
                  <a:schemeClr val="bg1"/>
                </a:solidFill>
                <a:ea typeface="ＭＳ Ｐゴシック" pitchFamily="34" charset="-128"/>
              </a:rPr>
              <a:t> International</a:t>
            </a:r>
          </a:p>
          <a:p>
            <a:pPr eaLnBrk="1" hangingPunct="1">
              <a:buFont typeface="Arial" charset="0"/>
              <a:buNone/>
            </a:pPr>
            <a:endParaRPr lang="en-US" b="1" dirty="0" smtClean="0">
              <a:solidFill>
                <a:schemeClr val="bg1"/>
              </a:solidFill>
              <a:ea typeface="ＭＳ Ｐゴシック" pitchFamily="34" charset="-128"/>
            </a:endParaRPr>
          </a:p>
        </p:txBody>
      </p:sp>
      <p:sp>
        <p:nvSpPr>
          <p:cNvPr id="59396" name="TextBox 9"/>
          <p:cNvSpPr txBox="1">
            <a:spLocks noChangeArrowheads="1"/>
          </p:cNvSpPr>
          <p:nvPr/>
        </p:nvSpPr>
        <p:spPr bwMode="auto">
          <a:xfrm>
            <a:off x="1752600" y="6057900"/>
            <a:ext cx="3398837" cy="647700"/>
          </a:xfrm>
          <a:prstGeom prst="rect">
            <a:avLst/>
          </a:prstGeom>
          <a:noFill/>
          <a:ln w="9525">
            <a:noFill/>
            <a:miter lim="800000"/>
            <a:headEnd/>
            <a:tailEnd/>
          </a:ln>
        </p:spPr>
        <p:txBody>
          <a:bodyPr wrap="none">
            <a:spAutoFit/>
          </a:bodyPr>
          <a:lstStyle/>
          <a:p>
            <a:r>
              <a:rPr lang="en-US" sz="3600" dirty="0">
                <a:solidFill>
                  <a:srgbClr val="FFFFFF"/>
                </a:solidFill>
                <a:latin typeface="Calibri" pitchFamily="34" charset="0"/>
              </a:rPr>
              <a:t>Hoffman Nursery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152400"/>
            <a:ext cx="8229600" cy="1143000"/>
          </a:xfrm>
        </p:spPr>
        <p:txBody>
          <a:bodyPr/>
          <a:lstStyle/>
          <a:p>
            <a:pPr eaLnBrk="1" hangingPunct="1"/>
            <a:r>
              <a:rPr lang="en-US" dirty="0" smtClean="0">
                <a:solidFill>
                  <a:schemeClr val="bg1"/>
                </a:solidFill>
                <a:ea typeface="ＭＳ Ｐゴシック" pitchFamily="34" charset="-128"/>
              </a:rPr>
              <a:t>Black Pearl Pepper</a:t>
            </a:r>
          </a:p>
        </p:txBody>
      </p:sp>
      <p:pic>
        <p:nvPicPr>
          <p:cNvPr id="31746" name="Picture 2"/>
          <p:cNvPicPr>
            <a:picLocks noChangeAspect="1" noChangeArrowheads="1"/>
          </p:cNvPicPr>
          <p:nvPr/>
        </p:nvPicPr>
        <p:blipFill>
          <a:blip r:embed="rId3" cstate="print"/>
          <a:srcRect/>
          <a:stretch>
            <a:fillRect/>
          </a:stretch>
        </p:blipFill>
        <p:spPr bwMode="auto">
          <a:xfrm>
            <a:off x="1333500" y="1295400"/>
            <a:ext cx="6457950" cy="5129212"/>
          </a:xfrm>
          <a:prstGeom prst="rect">
            <a:avLst/>
          </a:prstGeom>
          <a:noFill/>
          <a:ln w="9525">
            <a:noFill/>
            <a:miter lim="800000"/>
            <a:headEnd/>
            <a:tailEnd/>
          </a:ln>
        </p:spPr>
      </p:pic>
      <p:sp>
        <p:nvSpPr>
          <p:cNvPr id="31747" name="Rectangle 5"/>
          <p:cNvSpPr>
            <a:spLocks noChangeArrowheads="1"/>
          </p:cNvSpPr>
          <p:nvPr/>
        </p:nvSpPr>
        <p:spPr bwMode="auto">
          <a:xfrm>
            <a:off x="3429000" y="6477000"/>
            <a:ext cx="2521844" cy="246221"/>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http://www.eric.5596.org/photoblog/?cat=8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152400"/>
            <a:ext cx="8229600" cy="1143000"/>
          </a:xfrm>
        </p:spPr>
        <p:txBody>
          <a:bodyPr/>
          <a:lstStyle/>
          <a:p>
            <a:pPr eaLnBrk="1" hangingPunct="1"/>
            <a:r>
              <a:rPr lang="en-US" dirty="0" smtClean="0">
                <a:solidFill>
                  <a:schemeClr val="bg1"/>
                </a:solidFill>
                <a:ea typeface="ＭＳ Ｐゴシック" pitchFamily="34" charset="-128"/>
              </a:rPr>
              <a:t>Overall Objective</a:t>
            </a:r>
            <a:endParaRPr lang="en-US" sz="2000" dirty="0" smtClean="0">
              <a:solidFill>
                <a:schemeClr val="bg1"/>
              </a:solidFill>
              <a:ea typeface="ＭＳ Ｐゴシック" pitchFamily="34" charset="-128"/>
            </a:endParaRPr>
          </a:p>
        </p:txBody>
      </p:sp>
      <p:sp>
        <p:nvSpPr>
          <p:cNvPr id="44034" name="Content Placeholder 4"/>
          <p:cNvSpPr>
            <a:spLocks noGrp="1"/>
          </p:cNvSpPr>
          <p:nvPr>
            <p:ph idx="1"/>
          </p:nvPr>
        </p:nvSpPr>
        <p:spPr>
          <a:xfrm>
            <a:off x="457200" y="1855788"/>
            <a:ext cx="8229600" cy="4016375"/>
          </a:xfrm>
        </p:spPr>
        <p:txBody>
          <a:bodyPr/>
          <a:lstStyle/>
          <a:p>
            <a:pPr eaLnBrk="1" hangingPunct="1">
              <a:buFont typeface="Arial" charset="0"/>
              <a:buNone/>
            </a:pPr>
            <a:r>
              <a:rPr lang="en-US" dirty="0" smtClean="0">
                <a:solidFill>
                  <a:schemeClr val="bg1"/>
                </a:solidFill>
                <a:ea typeface="ＭＳ Ｐゴシック" pitchFamily="34" charset="-128"/>
              </a:rPr>
              <a:t>	</a:t>
            </a:r>
          </a:p>
          <a:p>
            <a:pPr eaLnBrk="1" hangingPunct="1">
              <a:buFont typeface="Arial" charset="0"/>
              <a:buNone/>
            </a:pPr>
            <a:r>
              <a:rPr lang="en-US" dirty="0" smtClean="0">
                <a:solidFill>
                  <a:schemeClr val="bg1"/>
                </a:solidFill>
                <a:ea typeface="ＭＳ Ｐゴシック" pitchFamily="34" charset="-128"/>
              </a:rPr>
              <a:t>	To optimize implementation of the ‘Black Pearl’ Pepper banker plant system for controlling </a:t>
            </a:r>
            <a:r>
              <a:rPr lang="en-US" dirty="0" err="1" smtClean="0">
                <a:solidFill>
                  <a:schemeClr val="bg1"/>
                </a:solidFill>
                <a:ea typeface="ＭＳ Ｐゴシック" pitchFamily="34" charset="-128"/>
              </a:rPr>
              <a:t>thrips</a:t>
            </a:r>
            <a:r>
              <a:rPr lang="en-US" dirty="0" smtClean="0">
                <a:solidFill>
                  <a:schemeClr val="bg1"/>
                </a:solidFill>
                <a:ea typeface="ＭＳ Ｐゴシック" pitchFamily="34" charset="-128"/>
              </a:rPr>
              <a:t> in commercial greenhouses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3320" t="5815" r="9036"/>
          <a:stretch>
            <a:fillRect/>
          </a:stretch>
        </p:blipFill>
        <p:spPr bwMode="auto">
          <a:xfrm>
            <a:off x="4267200" y="2895600"/>
            <a:ext cx="4592638" cy="3686888"/>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First Question</a:t>
            </a:r>
            <a:endParaRPr lang="en-US" dirty="0">
              <a:solidFill>
                <a:schemeClr val="bg1"/>
              </a:solidFill>
            </a:endParaRPr>
          </a:p>
        </p:txBody>
      </p:sp>
      <p:sp>
        <p:nvSpPr>
          <p:cNvPr id="3" name="Content Placeholder 2"/>
          <p:cNvSpPr>
            <a:spLocks noGrp="1"/>
          </p:cNvSpPr>
          <p:nvPr>
            <p:ph idx="1"/>
          </p:nvPr>
        </p:nvSpPr>
        <p:spPr>
          <a:xfrm>
            <a:off x="457200" y="1600201"/>
            <a:ext cx="8229600" cy="1752600"/>
          </a:xfrm>
        </p:spPr>
        <p:txBody>
          <a:bodyPr>
            <a:normAutofit/>
          </a:bodyPr>
          <a:lstStyle/>
          <a:p>
            <a:pPr indent="0">
              <a:buNone/>
            </a:pPr>
            <a:r>
              <a:rPr lang="en-US" b="1" dirty="0" smtClean="0">
                <a:solidFill>
                  <a:schemeClr val="bg1"/>
                </a:solidFill>
              </a:rPr>
              <a:t>How does pollen from the ‘Black Pearl’ Pepper Banker Plant affect </a:t>
            </a:r>
            <a:r>
              <a:rPr lang="en-US" b="1" i="1" dirty="0" smtClean="0">
                <a:solidFill>
                  <a:schemeClr val="bg1"/>
                </a:solidFill>
              </a:rPr>
              <a:t>O. </a:t>
            </a:r>
            <a:r>
              <a:rPr lang="en-US" b="1" i="1" dirty="0" err="1" smtClean="0">
                <a:solidFill>
                  <a:schemeClr val="bg1"/>
                </a:solidFill>
              </a:rPr>
              <a:t>insidiosus</a:t>
            </a:r>
            <a:r>
              <a:rPr lang="en-US" b="1" dirty="0" smtClean="0">
                <a:solidFill>
                  <a:schemeClr val="bg1"/>
                </a:solidFill>
              </a:rPr>
              <a:t> abundance?  </a:t>
            </a:r>
          </a:p>
        </p:txBody>
      </p:sp>
      <p:sp>
        <p:nvSpPr>
          <p:cNvPr id="7" name="TextBox 6"/>
          <p:cNvSpPr txBox="1"/>
          <p:nvPr/>
        </p:nvSpPr>
        <p:spPr>
          <a:xfrm>
            <a:off x="228600" y="3819942"/>
            <a:ext cx="3810000" cy="2123658"/>
          </a:xfrm>
          <a:prstGeom prst="rect">
            <a:avLst/>
          </a:prstGeom>
          <a:noFill/>
        </p:spPr>
        <p:txBody>
          <a:bodyPr wrap="square" rtlCol="0">
            <a:spAutoFit/>
          </a:bodyPr>
          <a:lstStyle/>
          <a:p>
            <a:pPr indent="0" algn="ctr">
              <a:buNone/>
            </a:pPr>
            <a:r>
              <a:rPr lang="en-US" sz="2600" b="1" dirty="0" smtClean="0">
                <a:solidFill>
                  <a:schemeClr val="bg1"/>
                </a:solidFill>
              </a:rPr>
              <a:t>Measured </a:t>
            </a:r>
            <a:r>
              <a:rPr lang="en-US" sz="2600" b="1" i="1" dirty="0" smtClean="0">
                <a:solidFill>
                  <a:schemeClr val="bg1"/>
                </a:solidFill>
              </a:rPr>
              <a:t>O. </a:t>
            </a:r>
            <a:r>
              <a:rPr lang="en-US" sz="2600" b="1" i="1" dirty="0" err="1" smtClean="0">
                <a:solidFill>
                  <a:schemeClr val="bg1"/>
                </a:solidFill>
              </a:rPr>
              <a:t>insidiosus</a:t>
            </a:r>
            <a:r>
              <a:rPr lang="en-US" sz="2600" b="1" i="1" dirty="0" smtClean="0">
                <a:solidFill>
                  <a:schemeClr val="bg1"/>
                </a:solidFill>
              </a:rPr>
              <a:t> </a:t>
            </a:r>
            <a:r>
              <a:rPr lang="en-US" sz="2600" b="1" dirty="0" smtClean="0">
                <a:solidFill>
                  <a:schemeClr val="bg1"/>
                </a:solidFill>
              </a:rPr>
              <a:t>adult and </a:t>
            </a:r>
            <a:r>
              <a:rPr lang="en-US" sz="2600" b="1" dirty="0" err="1" smtClean="0">
                <a:solidFill>
                  <a:schemeClr val="bg1"/>
                </a:solidFill>
              </a:rPr>
              <a:t>nymphal</a:t>
            </a:r>
            <a:r>
              <a:rPr lang="en-US" sz="2600" b="1" dirty="0" smtClean="0">
                <a:solidFill>
                  <a:schemeClr val="bg1"/>
                </a:solidFill>
              </a:rPr>
              <a:t> abundance when flowers were present and absent</a:t>
            </a:r>
          </a:p>
          <a:p>
            <a:pPr algn="ct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52400" y="152400"/>
          <a:ext cx="8839200" cy="6507163"/>
        </p:xfrm>
        <a:graphic>
          <a:graphicData uri="http://schemas.openxmlformats.org/drawingml/2006/chart">
            <c:chart xmlns:c="http://schemas.openxmlformats.org/drawingml/2006/chart" xmlns:r="http://schemas.openxmlformats.org/officeDocument/2006/relationships" r:id="rId3"/>
          </a:graphicData>
        </a:graphic>
      </p:graphicFrame>
      <p:sp>
        <p:nvSpPr>
          <p:cNvPr id="48131" name="Title 3"/>
          <p:cNvSpPr>
            <a:spLocks noGrp="1"/>
          </p:cNvSpPr>
          <p:nvPr>
            <p:ph type="title"/>
          </p:nvPr>
        </p:nvSpPr>
        <p:spPr>
          <a:xfrm>
            <a:off x="457200" y="0"/>
            <a:ext cx="8229600" cy="1143000"/>
          </a:xfrm>
        </p:spPr>
        <p:txBody>
          <a:bodyPr>
            <a:normAutofit/>
          </a:bodyPr>
          <a:lstStyle/>
          <a:p>
            <a:pPr eaLnBrk="1" hangingPunct="1"/>
            <a:r>
              <a:rPr lang="en-US" sz="2800" b="1" dirty="0" smtClean="0">
                <a:ea typeface="ＭＳ Ｐゴシック" pitchFamily="34" charset="-128"/>
              </a:rPr>
              <a:t>Average </a:t>
            </a:r>
            <a:r>
              <a:rPr lang="en-US" sz="2800" b="1" i="1" dirty="0" smtClean="0">
                <a:ea typeface="ＭＳ Ｐゴシック" pitchFamily="34" charset="-128"/>
              </a:rPr>
              <a:t>O. </a:t>
            </a:r>
            <a:r>
              <a:rPr lang="en-US" sz="2800" b="1" i="1" dirty="0" err="1" smtClean="0">
                <a:ea typeface="ＭＳ Ｐゴシック" pitchFamily="34" charset="-128"/>
              </a:rPr>
              <a:t>insidiosus</a:t>
            </a:r>
            <a:r>
              <a:rPr lang="en-US" sz="2800" b="1" i="1" dirty="0" smtClean="0">
                <a:ea typeface="ＭＳ Ｐゴシック" pitchFamily="34" charset="-128"/>
              </a:rPr>
              <a:t> </a:t>
            </a:r>
            <a:r>
              <a:rPr lang="en-US" sz="2800" b="1" dirty="0" smtClean="0">
                <a:ea typeface="ＭＳ Ｐゴシック" pitchFamily="34" charset="-128"/>
              </a:rPr>
              <a:t>adult abundance in the presence and absence of flowers over six weeks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152400" y="152400"/>
          <a:ext cx="8839200" cy="6507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76200"/>
            <a:ext cx="8229600" cy="1143000"/>
          </a:xfrm>
        </p:spPr>
        <p:txBody>
          <a:bodyPr>
            <a:normAutofit/>
          </a:bodyPr>
          <a:lstStyle/>
          <a:p>
            <a:r>
              <a:rPr lang="en-US" sz="2800" b="1" dirty="0" smtClean="0">
                <a:ea typeface="ＭＳ Ｐゴシック" pitchFamily="34" charset="-128"/>
              </a:rPr>
              <a:t>Average </a:t>
            </a:r>
            <a:r>
              <a:rPr lang="en-US" sz="2800" b="1" i="1" dirty="0" smtClean="0">
                <a:ea typeface="ＭＳ Ｐゴシック" pitchFamily="34" charset="-128"/>
              </a:rPr>
              <a:t>O. </a:t>
            </a:r>
            <a:r>
              <a:rPr lang="en-US" sz="2800" b="1" i="1" dirty="0" err="1" smtClean="0">
                <a:ea typeface="ＭＳ Ｐゴシック" pitchFamily="34" charset="-128"/>
              </a:rPr>
              <a:t>insidiosus</a:t>
            </a:r>
            <a:r>
              <a:rPr lang="en-US" sz="2800" b="1" i="1" dirty="0" smtClean="0">
                <a:ea typeface="ＭＳ Ｐゴシック" pitchFamily="34" charset="-128"/>
              </a:rPr>
              <a:t> </a:t>
            </a:r>
            <a:r>
              <a:rPr lang="en-US" sz="2800" b="1" dirty="0" err="1" smtClean="0">
                <a:ea typeface="ＭＳ Ｐゴシック" pitchFamily="34" charset="-128"/>
              </a:rPr>
              <a:t>nymphal</a:t>
            </a:r>
            <a:r>
              <a:rPr lang="en-US" sz="2800" b="1" dirty="0" smtClean="0">
                <a:ea typeface="ＭＳ Ｐゴシック" pitchFamily="34" charset="-128"/>
              </a:rPr>
              <a:t> abundance in the presence and absence of flowers over six weeks</a:t>
            </a:r>
            <a:endParaRPr lang="en-US" sz="28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152400"/>
          <a:ext cx="8839200" cy="6507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2400" y="76200"/>
            <a:ext cx="8839200" cy="1143000"/>
          </a:xfrm>
        </p:spPr>
        <p:txBody>
          <a:bodyPr>
            <a:normAutofit/>
          </a:bodyPr>
          <a:lstStyle/>
          <a:p>
            <a:r>
              <a:rPr lang="en-US" sz="2800" b="1" i="1" dirty="0" smtClean="0"/>
              <a:t>O. </a:t>
            </a:r>
            <a:r>
              <a:rPr lang="en-US" sz="2800" b="1" i="1" dirty="0" err="1" smtClean="0"/>
              <a:t>insidiosus</a:t>
            </a:r>
            <a:r>
              <a:rPr lang="en-US" sz="2800" b="1" i="1" dirty="0" smtClean="0"/>
              <a:t> </a:t>
            </a:r>
            <a:r>
              <a:rPr lang="en-US" sz="2800" b="1" dirty="0" smtClean="0"/>
              <a:t>adults and </a:t>
            </a:r>
            <a:r>
              <a:rPr lang="en-US" sz="2800" b="1" dirty="0" err="1" smtClean="0"/>
              <a:t>nymphal</a:t>
            </a:r>
            <a:r>
              <a:rPr lang="en-US" sz="2800" b="1" dirty="0" smtClean="0"/>
              <a:t> abundance in the presence of flowers over six weeks</a:t>
            </a:r>
            <a:endParaRPr lang="en-US" sz="2800"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152400" y="152400"/>
          <a:ext cx="88392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76200"/>
            <a:ext cx="8229600" cy="1143000"/>
          </a:xfrm>
        </p:spPr>
        <p:txBody>
          <a:bodyPr>
            <a:normAutofit/>
          </a:bodyPr>
          <a:lstStyle/>
          <a:p>
            <a:r>
              <a:rPr lang="en-US" sz="2800" b="1" dirty="0" smtClean="0"/>
              <a:t>Average </a:t>
            </a:r>
            <a:r>
              <a:rPr lang="en-US" sz="2800" b="1" dirty="0" err="1" smtClean="0"/>
              <a:t>thrips</a:t>
            </a:r>
            <a:r>
              <a:rPr lang="en-US" sz="2800" b="1" dirty="0" smtClean="0"/>
              <a:t> abundance in the presence and absence of flowers over six weeks</a:t>
            </a:r>
            <a:endParaRPr lang="en-US" sz="2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6263</TotalTime>
  <Words>2205</Words>
  <Application>Microsoft Office PowerPoint</Application>
  <PresentationFormat>On-screen Show (4:3)</PresentationFormat>
  <Paragraphs>246</Paragraphs>
  <Slides>24</Slides>
  <Notes>23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The ‘Black Pearl’ Pepper banker plant for Biological Control of Thrips in Commercial Greenhouses</vt:lpstr>
      <vt:lpstr>Banker Plant</vt:lpstr>
      <vt:lpstr>Black Pearl Pepper</vt:lpstr>
      <vt:lpstr>Overall Objective</vt:lpstr>
      <vt:lpstr>First Question</vt:lpstr>
      <vt:lpstr>Average O. insidiosus adult abundance in the presence and absence of flowers over six weeks</vt:lpstr>
      <vt:lpstr>Average O. insidiosus nymphal abundance in the presence and absence of flowers over six weeks</vt:lpstr>
      <vt:lpstr>O. insidiosus adults and nymphal abundance in the presence of flowers over six weeks</vt:lpstr>
      <vt:lpstr>Average thrips abundance in the presence and absence of flowers over six weeks</vt:lpstr>
      <vt:lpstr>First Question Summary</vt:lpstr>
      <vt:lpstr>Second Question</vt:lpstr>
      <vt:lpstr>Treatments</vt:lpstr>
      <vt:lpstr>Banker Plant Treatment</vt:lpstr>
      <vt:lpstr>Sampling with a ‘Bug Vacuum’</vt:lpstr>
      <vt:lpstr>Insects found in vacuum samples</vt:lpstr>
      <vt:lpstr>Thrips Abundance in Greenhouses Over Nine Weeks</vt:lpstr>
      <vt:lpstr>Spider Mite Abundance in Greenhouses Over Nine Weeks</vt:lpstr>
      <vt:lpstr>Discussion</vt:lpstr>
      <vt:lpstr>Discussion</vt:lpstr>
      <vt:lpstr>Emigration</vt:lpstr>
      <vt:lpstr>Intraguild Predation</vt:lpstr>
      <vt:lpstr>Alternative Food Source</vt:lpstr>
      <vt:lpstr>The Future of Banker Plants</vt:lpstr>
      <vt:lpstr>Acknowledgements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Black Pearl Pepper Banker Plant for Biological Control of Thrips in Commercial Greenhouses</dc:title>
  <dc:creator>Sarah Kathryn Wong</dc:creator>
  <cp:lastModifiedBy>Sarah Kathryn Wong</cp:lastModifiedBy>
  <cp:revision>174</cp:revision>
  <dcterms:created xsi:type="dcterms:W3CDTF">2010-11-30T20:01:17Z</dcterms:created>
  <dcterms:modified xsi:type="dcterms:W3CDTF">2011-04-05T18:33:06Z</dcterms:modified>
</cp:coreProperties>
</file>