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handoutMasterIdLst>
    <p:handoutMasterId r:id="rId18"/>
  </p:handoutMasterIdLst>
  <p:sldIdLst>
    <p:sldId id="256" r:id="rId2"/>
    <p:sldId id="264" r:id="rId3"/>
    <p:sldId id="263" r:id="rId4"/>
    <p:sldId id="265" r:id="rId5"/>
    <p:sldId id="279" r:id="rId6"/>
    <p:sldId id="280" r:id="rId7"/>
    <p:sldId id="282" r:id="rId8"/>
    <p:sldId id="267" r:id="rId9"/>
    <p:sldId id="268" r:id="rId10"/>
    <p:sldId id="269" r:id="rId11"/>
    <p:sldId id="260" r:id="rId12"/>
    <p:sldId id="261" r:id="rId13"/>
    <p:sldId id="278" r:id="rId14"/>
    <p:sldId id="283" r:id="rId15"/>
    <p:sldId id="262" r:id="rId16"/>
  </p:sldIdLst>
  <p:sldSz cx="9144000" cy="6858000" type="screen4x3"/>
  <p:notesSz cx="7045325" cy="934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5760" autoAdjust="0"/>
  </p:normalViewPr>
  <p:slideViewPr>
    <p:cSldViewPr>
      <p:cViewPr varScale="1">
        <p:scale>
          <a:sx n="109" d="100"/>
          <a:sy n="109" d="100"/>
        </p:scale>
        <p:origin x="-984" y="-72"/>
      </p:cViewPr>
      <p:guideLst>
        <p:guide orient="horz" pos="2160"/>
        <p:guide pos="2880"/>
      </p:guideLst>
    </p:cSldViewPr>
  </p:slideViewPr>
  <p:outlineViewPr>
    <p:cViewPr>
      <p:scale>
        <a:sx n="33" d="100"/>
        <a:sy n="33" d="100"/>
      </p:scale>
      <p:origin x="0" y="567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Jane%20Hansen\My%20Documents\Jane\NorthAcres%20Farm\livestock%20info\SARE%20Grant\FNC08-%20710\Soil%20and%20Forage%20tes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pH </a:t>
            </a:r>
            <a:endParaRPr lang="en-US" dirty="0"/>
          </a:p>
        </c:rich>
      </c:tx>
      <c:layout/>
    </c:title>
    <c:plotArea>
      <c:layout/>
      <c:barChart>
        <c:barDir val="col"/>
        <c:grouping val="clustered"/>
        <c:ser>
          <c:idx val="2"/>
          <c:order val="0"/>
          <c:tx>
            <c:strRef>
              <c:f>'Soil tests'!$A$6:$D$6</c:f>
              <c:strCache>
                <c:ptCount val="1"/>
                <c:pt idx="0">
                  <c:v>pH 6-7</c:v>
                </c:pt>
              </c:strCache>
            </c:strRef>
          </c:tx>
          <c:cat>
            <c:strRef>
              <c:f>'Soil tests'!$E$3:$P$3</c:f>
              <c:strCache>
                <c:ptCount val="12"/>
                <c:pt idx="0">
                  <c:v>P 1</c:v>
                </c:pt>
                <c:pt idx="1">
                  <c:v>P 2</c:v>
                </c:pt>
                <c:pt idx="2">
                  <c:v>P 3</c:v>
                </c:pt>
                <c:pt idx="3">
                  <c:v>P 4</c:v>
                </c:pt>
                <c:pt idx="4">
                  <c:v>P 5</c:v>
                </c:pt>
                <c:pt idx="5">
                  <c:v>P 6</c:v>
                </c:pt>
                <c:pt idx="6">
                  <c:v>P 7</c:v>
                </c:pt>
                <c:pt idx="7">
                  <c:v>P 8</c:v>
                </c:pt>
                <c:pt idx="8">
                  <c:v>P 9</c:v>
                </c:pt>
                <c:pt idx="9">
                  <c:v>P 10</c:v>
                </c:pt>
                <c:pt idx="10">
                  <c:v>P 11</c:v>
                </c:pt>
                <c:pt idx="11">
                  <c:v>P 12</c:v>
                </c:pt>
              </c:strCache>
            </c:strRef>
          </c:cat>
          <c:val>
            <c:numRef>
              <c:f>'Soil tests'!$E$6:$P$6</c:f>
              <c:numCache>
                <c:formatCode>General</c:formatCode>
                <c:ptCount val="12"/>
                <c:pt idx="0">
                  <c:v>5.0999999999999996</c:v>
                </c:pt>
                <c:pt idx="1">
                  <c:v>5.5</c:v>
                </c:pt>
                <c:pt idx="2">
                  <c:v>5.4</c:v>
                </c:pt>
                <c:pt idx="3">
                  <c:v>5.6</c:v>
                </c:pt>
                <c:pt idx="4">
                  <c:v>6</c:v>
                </c:pt>
                <c:pt idx="5">
                  <c:v>5.5</c:v>
                </c:pt>
                <c:pt idx="6">
                  <c:v>4.9000000000000004</c:v>
                </c:pt>
                <c:pt idx="7">
                  <c:v>5.3</c:v>
                </c:pt>
                <c:pt idx="8">
                  <c:v>6.3</c:v>
                </c:pt>
                <c:pt idx="9">
                  <c:v>5.8</c:v>
                </c:pt>
                <c:pt idx="10">
                  <c:v>6.1</c:v>
                </c:pt>
                <c:pt idx="11">
                  <c:v>5.0999999999999996</c:v>
                </c:pt>
              </c:numCache>
            </c:numRef>
          </c:val>
        </c:ser>
        <c:axId val="83152896"/>
        <c:axId val="83154432"/>
      </c:barChart>
      <c:catAx>
        <c:axId val="83152896"/>
        <c:scaling>
          <c:orientation val="minMax"/>
        </c:scaling>
        <c:axPos val="b"/>
        <c:numFmt formatCode="General" sourceLinked="1"/>
        <c:tickLblPos val="nextTo"/>
        <c:txPr>
          <a:bodyPr/>
          <a:lstStyle/>
          <a:p>
            <a:pPr>
              <a:defRPr sz="1200"/>
            </a:pPr>
            <a:endParaRPr lang="en-US"/>
          </a:p>
        </c:txPr>
        <c:crossAx val="83154432"/>
        <c:crosses val="autoZero"/>
        <c:auto val="1"/>
        <c:lblAlgn val="ctr"/>
        <c:lblOffset val="100"/>
      </c:catAx>
      <c:valAx>
        <c:axId val="83154432"/>
        <c:scaling>
          <c:orientation val="minMax"/>
          <c:min val="4"/>
        </c:scaling>
        <c:axPos val="l"/>
        <c:majorGridlines/>
        <c:numFmt formatCode="General" sourceLinked="1"/>
        <c:tickLblPos val="nextTo"/>
        <c:txPr>
          <a:bodyPr/>
          <a:lstStyle/>
          <a:p>
            <a:pPr>
              <a:defRPr sz="1200"/>
            </a:pPr>
            <a:endParaRPr lang="en-US"/>
          </a:p>
        </c:txPr>
        <c:crossAx val="83152896"/>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Organic Matter %</a:t>
            </a:r>
          </a:p>
        </c:rich>
      </c:tx>
      <c:layout/>
    </c:title>
    <c:plotArea>
      <c:layout/>
      <c:barChart>
        <c:barDir val="col"/>
        <c:grouping val="clustered"/>
        <c:ser>
          <c:idx val="3"/>
          <c:order val="0"/>
          <c:tx>
            <c:strRef>
              <c:f>'Soil tests'!$A$7:$D$7</c:f>
              <c:strCache>
                <c:ptCount val="1"/>
                <c:pt idx="0">
                  <c:v>O.M. %</c:v>
                </c:pt>
              </c:strCache>
            </c:strRef>
          </c:tx>
          <c:cat>
            <c:strRef>
              <c:f>'Soil tests'!$E$3:$P$3</c:f>
              <c:strCache>
                <c:ptCount val="12"/>
                <c:pt idx="0">
                  <c:v>P 1</c:v>
                </c:pt>
                <c:pt idx="1">
                  <c:v>P 2</c:v>
                </c:pt>
                <c:pt idx="2">
                  <c:v>P 3</c:v>
                </c:pt>
                <c:pt idx="3">
                  <c:v>P 4</c:v>
                </c:pt>
                <c:pt idx="4">
                  <c:v>P 5</c:v>
                </c:pt>
                <c:pt idx="5">
                  <c:v>P 6</c:v>
                </c:pt>
                <c:pt idx="6">
                  <c:v>P 7</c:v>
                </c:pt>
                <c:pt idx="7">
                  <c:v>P 8</c:v>
                </c:pt>
                <c:pt idx="8">
                  <c:v>P 9</c:v>
                </c:pt>
                <c:pt idx="9">
                  <c:v>P 10</c:v>
                </c:pt>
                <c:pt idx="10">
                  <c:v>P 11</c:v>
                </c:pt>
                <c:pt idx="11">
                  <c:v>P 12</c:v>
                </c:pt>
              </c:strCache>
            </c:strRef>
          </c:cat>
          <c:val>
            <c:numRef>
              <c:f>'Soil tests'!$E$7:$P$7</c:f>
              <c:numCache>
                <c:formatCode>General</c:formatCode>
                <c:ptCount val="12"/>
                <c:pt idx="0">
                  <c:v>5.9</c:v>
                </c:pt>
                <c:pt idx="1">
                  <c:v>6.7</c:v>
                </c:pt>
                <c:pt idx="2">
                  <c:v>8.1</c:v>
                </c:pt>
                <c:pt idx="3">
                  <c:v>7.8</c:v>
                </c:pt>
                <c:pt idx="4">
                  <c:v>6.5</c:v>
                </c:pt>
                <c:pt idx="5">
                  <c:v>7.2</c:v>
                </c:pt>
                <c:pt idx="6">
                  <c:v>9.2000000000000011</c:v>
                </c:pt>
                <c:pt idx="7">
                  <c:v>9.5</c:v>
                </c:pt>
                <c:pt idx="8">
                  <c:v>7.4</c:v>
                </c:pt>
                <c:pt idx="9">
                  <c:v>6</c:v>
                </c:pt>
                <c:pt idx="10">
                  <c:v>6.3</c:v>
                </c:pt>
                <c:pt idx="11">
                  <c:v>5.9</c:v>
                </c:pt>
              </c:numCache>
            </c:numRef>
          </c:val>
        </c:ser>
        <c:axId val="86026496"/>
        <c:axId val="87110016"/>
      </c:barChart>
      <c:catAx>
        <c:axId val="86026496"/>
        <c:scaling>
          <c:orientation val="minMax"/>
        </c:scaling>
        <c:axPos val="b"/>
        <c:numFmt formatCode="General" sourceLinked="1"/>
        <c:tickLblPos val="nextTo"/>
        <c:txPr>
          <a:bodyPr/>
          <a:lstStyle/>
          <a:p>
            <a:pPr>
              <a:defRPr sz="1200"/>
            </a:pPr>
            <a:endParaRPr lang="en-US"/>
          </a:p>
        </c:txPr>
        <c:crossAx val="87110016"/>
        <c:crosses val="autoZero"/>
        <c:auto val="1"/>
        <c:lblAlgn val="ctr"/>
        <c:lblOffset val="100"/>
      </c:catAx>
      <c:valAx>
        <c:axId val="87110016"/>
        <c:scaling>
          <c:orientation val="minMax"/>
          <c:min val="5"/>
        </c:scaling>
        <c:axPos val="l"/>
        <c:majorGridlines/>
        <c:numFmt formatCode="General" sourceLinked="1"/>
        <c:tickLblPos val="nextTo"/>
        <c:txPr>
          <a:bodyPr/>
          <a:lstStyle/>
          <a:p>
            <a:pPr>
              <a:defRPr sz="1200"/>
            </a:pPr>
            <a:endParaRPr lang="en-US"/>
          </a:p>
        </c:txPr>
        <c:crossAx val="86026496"/>
        <c:crosses val="autoZero"/>
        <c:crossBetween val="between"/>
        <c:majorUnit val="1"/>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4"/>
          <c:order val="0"/>
          <c:tx>
            <c:strRef>
              <c:f>'Soil tests'!$A$8:$D$8</c:f>
              <c:strCache>
                <c:ptCount val="1"/>
                <c:pt idx="0">
                  <c:v>Phosphorus ppm</c:v>
                </c:pt>
              </c:strCache>
            </c:strRef>
          </c:tx>
          <c:cat>
            <c:strRef>
              <c:f>'Soil tests'!$E$3:$P$3</c:f>
              <c:strCache>
                <c:ptCount val="12"/>
                <c:pt idx="0">
                  <c:v>P 1</c:v>
                </c:pt>
                <c:pt idx="1">
                  <c:v>P 2</c:v>
                </c:pt>
                <c:pt idx="2">
                  <c:v>P 3</c:v>
                </c:pt>
                <c:pt idx="3">
                  <c:v>P 4</c:v>
                </c:pt>
                <c:pt idx="4">
                  <c:v>P 5</c:v>
                </c:pt>
                <c:pt idx="5">
                  <c:v>P 6</c:v>
                </c:pt>
                <c:pt idx="6">
                  <c:v>P 7</c:v>
                </c:pt>
                <c:pt idx="7">
                  <c:v>P 8</c:v>
                </c:pt>
                <c:pt idx="8">
                  <c:v>P 9</c:v>
                </c:pt>
                <c:pt idx="9">
                  <c:v>P 10</c:v>
                </c:pt>
                <c:pt idx="10">
                  <c:v>P 11</c:v>
                </c:pt>
                <c:pt idx="11">
                  <c:v>P 12</c:v>
                </c:pt>
              </c:strCache>
            </c:strRef>
          </c:cat>
          <c:val>
            <c:numRef>
              <c:f>'Soil tests'!$E$8:$P$8</c:f>
              <c:numCache>
                <c:formatCode>General</c:formatCode>
                <c:ptCount val="12"/>
                <c:pt idx="0">
                  <c:v>38</c:v>
                </c:pt>
                <c:pt idx="1">
                  <c:v>54</c:v>
                </c:pt>
                <c:pt idx="2">
                  <c:v>52</c:v>
                </c:pt>
                <c:pt idx="3">
                  <c:v>46</c:v>
                </c:pt>
                <c:pt idx="4">
                  <c:v>28</c:v>
                </c:pt>
                <c:pt idx="5">
                  <c:v>25</c:v>
                </c:pt>
                <c:pt idx="6">
                  <c:v>25</c:v>
                </c:pt>
                <c:pt idx="7">
                  <c:v>28</c:v>
                </c:pt>
                <c:pt idx="8">
                  <c:v>43</c:v>
                </c:pt>
                <c:pt idx="9">
                  <c:v>31</c:v>
                </c:pt>
                <c:pt idx="10">
                  <c:v>57</c:v>
                </c:pt>
                <c:pt idx="11">
                  <c:v>23</c:v>
                </c:pt>
              </c:numCache>
            </c:numRef>
          </c:val>
        </c:ser>
        <c:ser>
          <c:idx val="5"/>
          <c:order val="1"/>
          <c:tx>
            <c:strRef>
              <c:f>'Soil tests'!$A$9:$D$9</c:f>
              <c:strCache>
                <c:ptCount val="1"/>
                <c:pt idx="0">
                  <c:v>Potassium ppm</c:v>
                </c:pt>
              </c:strCache>
            </c:strRef>
          </c:tx>
          <c:cat>
            <c:strRef>
              <c:f>'Soil tests'!$E$3:$P$3</c:f>
              <c:strCache>
                <c:ptCount val="12"/>
                <c:pt idx="0">
                  <c:v>P 1</c:v>
                </c:pt>
                <c:pt idx="1">
                  <c:v>P 2</c:v>
                </c:pt>
                <c:pt idx="2">
                  <c:v>P 3</c:v>
                </c:pt>
                <c:pt idx="3">
                  <c:v>P 4</c:v>
                </c:pt>
                <c:pt idx="4">
                  <c:v>P 5</c:v>
                </c:pt>
                <c:pt idx="5">
                  <c:v>P 6</c:v>
                </c:pt>
                <c:pt idx="6">
                  <c:v>P 7</c:v>
                </c:pt>
                <c:pt idx="7">
                  <c:v>P 8</c:v>
                </c:pt>
                <c:pt idx="8">
                  <c:v>P 9</c:v>
                </c:pt>
                <c:pt idx="9">
                  <c:v>P 10</c:v>
                </c:pt>
                <c:pt idx="10">
                  <c:v>P 11</c:v>
                </c:pt>
                <c:pt idx="11">
                  <c:v>P 12</c:v>
                </c:pt>
              </c:strCache>
            </c:strRef>
          </c:cat>
          <c:val>
            <c:numRef>
              <c:f>'Soil tests'!$E$9:$P$9</c:f>
              <c:numCache>
                <c:formatCode>General</c:formatCode>
                <c:ptCount val="12"/>
                <c:pt idx="0">
                  <c:v>82</c:v>
                </c:pt>
                <c:pt idx="1">
                  <c:v>93</c:v>
                </c:pt>
                <c:pt idx="2">
                  <c:v>75</c:v>
                </c:pt>
                <c:pt idx="3">
                  <c:v>70</c:v>
                </c:pt>
                <c:pt idx="4">
                  <c:v>64</c:v>
                </c:pt>
                <c:pt idx="5">
                  <c:v>63</c:v>
                </c:pt>
                <c:pt idx="6">
                  <c:v>80</c:v>
                </c:pt>
                <c:pt idx="7">
                  <c:v>97</c:v>
                </c:pt>
                <c:pt idx="8">
                  <c:v>107</c:v>
                </c:pt>
                <c:pt idx="9">
                  <c:v>101</c:v>
                </c:pt>
                <c:pt idx="10">
                  <c:v>175</c:v>
                </c:pt>
                <c:pt idx="11">
                  <c:v>135</c:v>
                </c:pt>
              </c:numCache>
            </c:numRef>
          </c:val>
        </c:ser>
        <c:axId val="87548288"/>
        <c:axId val="87549824"/>
      </c:barChart>
      <c:catAx>
        <c:axId val="87548288"/>
        <c:scaling>
          <c:orientation val="minMax"/>
        </c:scaling>
        <c:axPos val="b"/>
        <c:numFmt formatCode="General" sourceLinked="1"/>
        <c:tickLblPos val="nextTo"/>
        <c:txPr>
          <a:bodyPr/>
          <a:lstStyle/>
          <a:p>
            <a:pPr>
              <a:defRPr sz="1200"/>
            </a:pPr>
            <a:endParaRPr lang="en-US"/>
          </a:p>
        </c:txPr>
        <c:crossAx val="87549824"/>
        <c:crosses val="autoZero"/>
        <c:auto val="1"/>
        <c:lblAlgn val="ctr"/>
        <c:lblOffset val="100"/>
      </c:catAx>
      <c:valAx>
        <c:axId val="87549824"/>
        <c:scaling>
          <c:orientation val="minMax"/>
          <c:max val="180"/>
          <c:min val="20"/>
        </c:scaling>
        <c:axPos val="l"/>
        <c:majorGridlines/>
        <c:numFmt formatCode="General" sourceLinked="1"/>
        <c:tickLblPos val="nextTo"/>
        <c:txPr>
          <a:bodyPr/>
          <a:lstStyle/>
          <a:p>
            <a:pPr>
              <a:defRPr sz="1200"/>
            </a:pPr>
            <a:endParaRPr lang="en-US"/>
          </a:p>
        </c:txPr>
        <c:crossAx val="87548288"/>
        <c:crosses val="autoZero"/>
        <c:crossBetween val="between"/>
      </c:valAx>
    </c:plotArea>
    <c:legend>
      <c:legendPos val="r"/>
      <c:layout/>
      <c:txPr>
        <a:bodyPr/>
        <a:lstStyle/>
        <a:p>
          <a:pPr>
            <a:defRPr sz="1400"/>
          </a:pPr>
          <a:endParaRPr lang="en-U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Crude Protein</a:t>
            </a:r>
          </a:p>
          <a:p>
            <a:pPr>
              <a:defRPr/>
            </a:pPr>
            <a:r>
              <a:rPr lang="en-US"/>
              <a:t>12-14%</a:t>
            </a:r>
            <a:r>
              <a:rPr lang="en-US" baseline="0"/>
              <a:t> Optimum</a:t>
            </a:r>
            <a:endParaRPr lang="en-US"/>
          </a:p>
        </c:rich>
      </c:tx>
      <c:layout/>
    </c:title>
    <c:plotArea>
      <c:layout/>
      <c:barChart>
        <c:barDir val="col"/>
        <c:grouping val="clustered"/>
        <c:ser>
          <c:idx val="0"/>
          <c:order val="0"/>
          <c:tx>
            <c:strRef>
              <c:f>'For. Anal.'!$A$12</c:f>
              <c:strCache>
                <c:ptCount val="1"/>
                <c:pt idx="0">
                  <c:v>Crude Protein</c:v>
                </c:pt>
              </c:strCache>
            </c:strRef>
          </c:tx>
          <c:spPr>
            <a:solidFill>
              <a:schemeClr val="accent3"/>
            </a:solidFill>
          </c:spPr>
          <c:val>
            <c:numRef>
              <c:f>'For. Anal.'!$F$12:$Q$12</c:f>
              <c:numCache>
                <c:formatCode>General</c:formatCode>
                <c:ptCount val="12"/>
                <c:pt idx="0">
                  <c:v>14.89</c:v>
                </c:pt>
                <c:pt idx="1">
                  <c:v>9.9</c:v>
                </c:pt>
                <c:pt idx="2">
                  <c:v>9.3600000000000048</c:v>
                </c:pt>
                <c:pt idx="3">
                  <c:v>11.28</c:v>
                </c:pt>
                <c:pt idx="4">
                  <c:v>11.6</c:v>
                </c:pt>
                <c:pt idx="5">
                  <c:v>12.34</c:v>
                </c:pt>
                <c:pt idx="6">
                  <c:v>11.76</c:v>
                </c:pt>
                <c:pt idx="7">
                  <c:v>20.350000000000001</c:v>
                </c:pt>
                <c:pt idx="8">
                  <c:v>9.2900000000000009</c:v>
                </c:pt>
                <c:pt idx="9">
                  <c:v>12.24</c:v>
                </c:pt>
                <c:pt idx="10">
                  <c:v>16.489999999999977</c:v>
                </c:pt>
                <c:pt idx="11">
                  <c:v>14.61</c:v>
                </c:pt>
              </c:numCache>
            </c:numRef>
          </c:val>
        </c:ser>
        <c:axId val="95939584"/>
        <c:axId val="102841344"/>
      </c:barChart>
      <c:catAx>
        <c:axId val="95939584"/>
        <c:scaling>
          <c:orientation val="minMax"/>
        </c:scaling>
        <c:axPos val="b"/>
        <c:numFmt formatCode="General" sourceLinked="1"/>
        <c:tickLblPos val="nextTo"/>
        <c:txPr>
          <a:bodyPr/>
          <a:lstStyle/>
          <a:p>
            <a:pPr>
              <a:defRPr sz="1200"/>
            </a:pPr>
            <a:endParaRPr lang="en-US"/>
          </a:p>
        </c:txPr>
        <c:crossAx val="102841344"/>
        <c:crosses val="autoZero"/>
        <c:auto val="1"/>
        <c:lblAlgn val="ctr"/>
        <c:lblOffset val="100"/>
      </c:catAx>
      <c:valAx>
        <c:axId val="102841344"/>
        <c:scaling>
          <c:orientation val="minMax"/>
          <c:max val="21"/>
          <c:min val="8"/>
        </c:scaling>
        <c:axPos val="l"/>
        <c:majorGridlines/>
        <c:numFmt formatCode="General" sourceLinked="1"/>
        <c:tickLblPos val="nextTo"/>
        <c:txPr>
          <a:bodyPr/>
          <a:lstStyle/>
          <a:p>
            <a:pPr>
              <a:defRPr sz="1200"/>
            </a:pPr>
            <a:endParaRPr lang="en-US"/>
          </a:p>
        </c:txPr>
        <c:crossAx val="95939584"/>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Relative Forage Quality</a:t>
            </a:r>
          </a:p>
          <a:p>
            <a:pPr>
              <a:defRPr/>
            </a:pPr>
            <a:r>
              <a:rPr lang="en-US"/>
              <a:t>150 Optimum</a:t>
            </a:r>
          </a:p>
        </c:rich>
      </c:tx>
      <c:layout/>
    </c:title>
    <c:plotArea>
      <c:layout/>
      <c:barChart>
        <c:barDir val="col"/>
        <c:grouping val="clustered"/>
        <c:ser>
          <c:idx val="0"/>
          <c:order val="0"/>
          <c:tx>
            <c:strRef>
              <c:f>'For. Anal.'!$A$16</c:f>
              <c:strCache>
                <c:ptCount val="1"/>
                <c:pt idx="0">
                  <c:v>Relative Forage Quality</c:v>
                </c:pt>
              </c:strCache>
            </c:strRef>
          </c:tx>
          <c:val>
            <c:numRef>
              <c:f>'For. Anal.'!$F$16:$Q$16</c:f>
              <c:numCache>
                <c:formatCode>General</c:formatCode>
                <c:ptCount val="12"/>
                <c:pt idx="0">
                  <c:v>147.79</c:v>
                </c:pt>
                <c:pt idx="1">
                  <c:v>133.87</c:v>
                </c:pt>
                <c:pt idx="2">
                  <c:v>119.91000000000005</c:v>
                </c:pt>
                <c:pt idx="3">
                  <c:v>141.09</c:v>
                </c:pt>
                <c:pt idx="4">
                  <c:v>95.16</c:v>
                </c:pt>
                <c:pt idx="5">
                  <c:v>148.81</c:v>
                </c:pt>
                <c:pt idx="6">
                  <c:v>112.64</c:v>
                </c:pt>
                <c:pt idx="7">
                  <c:v>133.25</c:v>
                </c:pt>
                <c:pt idx="8">
                  <c:v>140.72</c:v>
                </c:pt>
                <c:pt idx="9">
                  <c:v>146.39000000000001</c:v>
                </c:pt>
                <c:pt idx="10">
                  <c:v>150.94999999999999</c:v>
                </c:pt>
                <c:pt idx="11">
                  <c:v>191.76999999999998</c:v>
                </c:pt>
              </c:numCache>
            </c:numRef>
          </c:val>
        </c:ser>
        <c:axId val="105661568"/>
        <c:axId val="105663104"/>
      </c:barChart>
      <c:catAx>
        <c:axId val="105661568"/>
        <c:scaling>
          <c:orientation val="minMax"/>
        </c:scaling>
        <c:axPos val="b"/>
        <c:numFmt formatCode="General" sourceLinked="1"/>
        <c:tickLblPos val="nextTo"/>
        <c:txPr>
          <a:bodyPr/>
          <a:lstStyle/>
          <a:p>
            <a:pPr>
              <a:defRPr sz="1200"/>
            </a:pPr>
            <a:endParaRPr lang="en-US"/>
          </a:p>
        </c:txPr>
        <c:crossAx val="105663104"/>
        <c:crosses val="autoZero"/>
        <c:auto val="1"/>
        <c:lblAlgn val="ctr"/>
        <c:lblOffset val="100"/>
      </c:catAx>
      <c:valAx>
        <c:axId val="105663104"/>
        <c:scaling>
          <c:orientation val="minMax"/>
          <c:max val="200"/>
          <c:min val="75"/>
        </c:scaling>
        <c:axPos val="l"/>
        <c:majorGridlines/>
        <c:numFmt formatCode="General" sourceLinked="1"/>
        <c:tickLblPos val="nextTo"/>
        <c:txPr>
          <a:bodyPr/>
          <a:lstStyle/>
          <a:p>
            <a:pPr>
              <a:defRPr sz="1200"/>
            </a:pPr>
            <a:endParaRPr lang="en-US"/>
          </a:p>
        </c:txPr>
        <c:crossAx val="105661568"/>
        <c:crosses val="autoZero"/>
        <c:crossBetween val="between"/>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Total Digestible Nutrients</a:t>
            </a:r>
          </a:p>
          <a:p>
            <a:pPr>
              <a:defRPr/>
            </a:pPr>
            <a:r>
              <a:rPr lang="en-US"/>
              <a:t>70% Optimum</a:t>
            </a:r>
          </a:p>
        </c:rich>
      </c:tx>
      <c:layout/>
    </c:title>
    <c:plotArea>
      <c:layout/>
      <c:barChart>
        <c:barDir val="col"/>
        <c:grouping val="clustered"/>
        <c:ser>
          <c:idx val="0"/>
          <c:order val="0"/>
          <c:tx>
            <c:strRef>
              <c:f>'For. Anal.'!$A$15</c:f>
              <c:strCache>
                <c:ptCount val="1"/>
                <c:pt idx="0">
                  <c:v>Total Digestible Nutrients</c:v>
                </c:pt>
              </c:strCache>
            </c:strRef>
          </c:tx>
          <c:spPr>
            <a:solidFill>
              <a:schemeClr val="accent2"/>
            </a:solidFill>
          </c:spPr>
          <c:val>
            <c:numRef>
              <c:f>'For. Anal.'!$F$15:$Q$15</c:f>
              <c:numCache>
                <c:formatCode>General</c:formatCode>
                <c:ptCount val="12"/>
                <c:pt idx="0">
                  <c:v>65.669999999999987</c:v>
                </c:pt>
                <c:pt idx="1">
                  <c:v>65.23</c:v>
                </c:pt>
                <c:pt idx="2">
                  <c:v>62.52</c:v>
                </c:pt>
                <c:pt idx="3">
                  <c:v>65.72</c:v>
                </c:pt>
                <c:pt idx="4">
                  <c:v>56.57</c:v>
                </c:pt>
                <c:pt idx="5">
                  <c:v>66.05</c:v>
                </c:pt>
                <c:pt idx="6">
                  <c:v>59.42</c:v>
                </c:pt>
                <c:pt idx="7">
                  <c:v>62.7</c:v>
                </c:pt>
                <c:pt idx="8">
                  <c:v>64.8</c:v>
                </c:pt>
                <c:pt idx="9">
                  <c:v>64.52</c:v>
                </c:pt>
                <c:pt idx="10">
                  <c:v>66.2</c:v>
                </c:pt>
                <c:pt idx="11">
                  <c:v>69.930000000000007</c:v>
                </c:pt>
              </c:numCache>
            </c:numRef>
          </c:val>
        </c:ser>
        <c:axId val="82530304"/>
        <c:axId val="82531840"/>
      </c:barChart>
      <c:catAx>
        <c:axId val="82530304"/>
        <c:scaling>
          <c:orientation val="minMax"/>
        </c:scaling>
        <c:axPos val="b"/>
        <c:numFmt formatCode="General" sourceLinked="1"/>
        <c:tickLblPos val="nextTo"/>
        <c:txPr>
          <a:bodyPr/>
          <a:lstStyle/>
          <a:p>
            <a:pPr>
              <a:defRPr sz="1200"/>
            </a:pPr>
            <a:endParaRPr lang="en-US"/>
          </a:p>
        </c:txPr>
        <c:crossAx val="82531840"/>
        <c:crosses val="autoZero"/>
        <c:auto val="1"/>
        <c:lblAlgn val="ctr"/>
        <c:lblOffset val="100"/>
      </c:catAx>
      <c:valAx>
        <c:axId val="82531840"/>
        <c:scaling>
          <c:orientation val="minMax"/>
          <c:min val="50"/>
        </c:scaling>
        <c:axPos val="l"/>
        <c:majorGridlines/>
        <c:numFmt formatCode="General" sourceLinked="1"/>
        <c:tickLblPos val="nextTo"/>
        <c:txPr>
          <a:bodyPr/>
          <a:lstStyle/>
          <a:p>
            <a:pPr>
              <a:defRPr sz="1200"/>
            </a:pPr>
            <a:endParaRPr lang="en-US"/>
          </a:p>
        </c:txPr>
        <c:crossAx val="82530304"/>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strRef>
              <c:f>'For. Anal.'!$A$18</c:f>
              <c:strCache>
                <c:ptCount val="1"/>
                <c:pt idx="0">
                  <c:v>Phosphorus</c:v>
                </c:pt>
              </c:strCache>
            </c:strRef>
          </c:tx>
          <c:val>
            <c:numRef>
              <c:f>'For. Anal.'!$F$18:$Q$18</c:f>
              <c:numCache>
                <c:formatCode>General</c:formatCode>
                <c:ptCount val="12"/>
                <c:pt idx="0">
                  <c:v>0.30000000000000021</c:v>
                </c:pt>
                <c:pt idx="1">
                  <c:v>0.28000000000000008</c:v>
                </c:pt>
                <c:pt idx="2">
                  <c:v>0.25</c:v>
                </c:pt>
                <c:pt idx="3">
                  <c:v>0.25</c:v>
                </c:pt>
                <c:pt idx="4">
                  <c:v>0.25</c:v>
                </c:pt>
                <c:pt idx="5">
                  <c:v>0.22</c:v>
                </c:pt>
                <c:pt idx="6">
                  <c:v>0.2100000000000001</c:v>
                </c:pt>
                <c:pt idx="7">
                  <c:v>0.4</c:v>
                </c:pt>
                <c:pt idx="8">
                  <c:v>0.19</c:v>
                </c:pt>
                <c:pt idx="9">
                  <c:v>0.2400000000000001</c:v>
                </c:pt>
                <c:pt idx="10">
                  <c:v>0.4</c:v>
                </c:pt>
                <c:pt idx="11">
                  <c:v>0.31000000000000022</c:v>
                </c:pt>
              </c:numCache>
            </c:numRef>
          </c:val>
        </c:ser>
        <c:ser>
          <c:idx val="1"/>
          <c:order val="1"/>
          <c:tx>
            <c:strRef>
              <c:f>'For. Anal.'!$A$19</c:f>
              <c:strCache>
                <c:ptCount val="1"/>
                <c:pt idx="0">
                  <c:v>Calcium</c:v>
                </c:pt>
              </c:strCache>
            </c:strRef>
          </c:tx>
          <c:val>
            <c:numRef>
              <c:f>'For. Anal.'!$F$19:$Q$19</c:f>
              <c:numCache>
                <c:formatCode>General</c:formatCode>
                <c:ptCount val="12"/>
                <c:pt idx="0">
                  <c:v>0.68</c:v>
                </c:pt>
                <c:pt idx="1">
                  <c:v>0.4</c:v>
                </c:pt>
                <c:pt idx="2">
                  <c:v>0.46</c:v>
                </c:pt>
                <c:pt idx="3">
                  <c:v>0.42000000000000021</c:v>
                </c:pt>
                <c:pt idx="4">
                  <c:v>0.59</c:v>
                </c:pt>
                <c:pt idx="5">
                  <c:v>0.53</c:v>
                </c:pt>
                <c:pt idx="6">
                  <c:v>0.73000000000000043</c:v>
                </c:pt>
                <c:pt idx="7">
                  <c:v>0.54</c:v>
                </c:pt>
                <c:pt idx="8">
                  <c:v>0.52</c:v>
                </c:pt>
                <c:pt idx="9">
                  <c:v>0.66000000000000059</c:v>
                </c:pt>
                <c:pt idx="10">
                  <c:v>0.56000000000000005</c:v>
                </c:pt>
                <c:pt idx="11">
                  <c:v>0.60000000000000042</c:v>
                </c:pt>
              </c:numCache>
            </c:numRef>
          </c:val>
        </c:ser>
        <c:ser>
          <c:idx val="2"/>
          <c:order val="2"/>
          <c:tx>
            <c:strRef>
              <c:f>'For. Anal.'!$A$21</c:f>
              <c:strCache>
                <c:ptCount val="1"/>
                <c:pt idx="0">
                  <c:v>Magnesium</c:v>
                </c:pt>
              </c:strCache>
            </c:strRef>
          </c:tx>
          <c:val>
            <c:numRef>
              <c:f>'For. Anal.'!$F$21:$Q$21</c:f>
              <c:numCache>
                <c:formatCode>General</c:formatCode>
                <c:ptCount val="12"/>
                <c:pt idx="0">
                  <c:v>0.1800000000000001</c:v>
                </c:pt>
                <c:pt idx="1">
                  <c:v>0.2</c:v>
                </c:pt>
                <c:pt idx="2">
                  <c:v>0.2400000000000001</c:v>
                </c:pt>
                <c:pt idx="3">
                  <c:v>0.19</c:v>
                </c:pt>
                <c:pt idx="4">
                  <c:v>0.25</c:v>
                </c:pt>
                <c:pt idx="5">
                  <c:v>0.17</c:v>
                </c:pt>
                <c:pt idx="6">
                  <c:v>0.30000000000000021</c:v>
                </c:pt>
                <c:pt idx="7">
                  <c:v>0.27</c:v>
                </c:pt>
                <c:pt idx="8">
                  <c:v>0.27</c:v>
                </c:pt>
                <c:pt idx="9">
                  <c:v>0.2400000000000001</c:v>
                </c:pt>
                <c:pt idx="10">
                  <c:v>0.2100000000000001</c:v>
                </c:pt>
                <c:pt idx="11">
                  <c:v>0.22</c:v>
                </c:pt>
              </c:numCache>
            </c:numRef>
          </c:val>
        </c:ser>
        <c:ser>
          <c:idx val="3"/>
          <c:order val="3"/>
          <c:tx>
            <c:strRef>
              <c:f>'For. Anal.'!$A$22</c:f>
              <c:strCache>
                <c:ptCount val="1"/>
                <c:pt idx="0">
                  <c:v>Sodium</c:v>
                </c:pt>
              </c:strCache>
            </c:strRef>
          </c:tx>
          <c:val>
            <c:numRef>
              <c:f>'For. Anal.'!$F$22:$Q$22</c:f>
              <c:numCache>
                <c:formatCode>General</c:formatCode>
                <c:ptCount val="12"/>
                <c:pt idx="0">
                  <c:v>0</c:v>
                </c:pt>
                <c:pt idx="1">
                  <c:v>0</c:v>
                </c:pt>
                <c:pt idx="2">
                  <c:v>1.0000000000000005E-2</c:v>
                </c:pt>
                <c:pt idx="3">
                  <c:v>0</c:v>
                </c:pt>
                <c:pt idx="4">
                  <c:v>1.0000000000000005E-2</c:v>
                </c:pt>
                <c:pt idx="5">
                  <c:v>0</c:v>
                </c:pt>
                <c:pt idx="6">
                  <c:v>1.0000000000000005E-2</c:v>
                </c:pt>
                <c:pt idx="7">
                  <c:v>1.0000000000000005E-2</c:v>
                </c:pt>
                <c:pt idx="8">
                  <c:v>1.0000000000000005E-2</c:v>
                </c:pt>
                <c:pt idx="9">
                  <c:v>0</c:v>
                </c:pt>
                <c:pt idx="10">
                  <c:v>0</c:v>
                </c:pt>
                <c:pt idx="11">
                  <c:v>0</c:v>
                </c:pt>
              </c:numCache>
            </c:numRef>
          </c:val>
        </c:ser>
        <c:ser>
          <c:idx val="4"/>
          <c:order val="4"/>
          <c:tx>
            <c:strRef>
              <c:f>'For. Anal.'!$A$23</c:f>
              <c:strCache>
                <c:ptCount val="1"/>
                <c:pt idx="0">
                  <c:v>Chloride</c:v>
                </c:pt>
              </c:strCache>
            </c:strRef>
          </c:tx>
          <c:val>
            <c:numRef>
              <c:f>'For. Anal.'!$F$23:$Q$23</c:f>
              <c:numCache>
                <c:formatCode>General</c:formatCode>
                <c:ptCount val="12"/>
                <c:pt idx="0">
                  <c:v>0.56000000000000005</c:v>
                </c:pt>
                <c:pt idx="1">
                  <c:v>0.56000000000000005</c:v>
                </c:pt>
                <c:pt idx="2">
                  <c:v>0.4800000000000002</c:v>
                </c:pt>
                <c:pt idx="3">
                  <c:v>0.47000000000000008</c:v>
                </c:pt>
                <c:pt idx="4">
                  <c:v>0.2900000000000002</c:v>
                </c:pt>
                <c:pt idx="5">
                  <c:v>0.44</c:v>
                </c:pt>
                <c:pt idx="6">
                  <c:v>0.3500000000000002</c:v>
                </c:pt>
                <c:pt idx="7">
                  <c:v>0.67000000000000071</c:v>
                </c:pt>
                <c:pt idx="8">
                  <c:v>0.1</c:v>
                </c:pt>
                <c:pt idx="9">
                  <c:v>0.17</c:v>
                </c:pt>
                <c:pt idx="10">
                  <c:v>0.19</c:v>
                </c:pt>
                <c:pt idx="11">
                  <c:v>0.25</c:v>
                </c:pt>
              </c:numCache>
            </c:numRef>
          </c:val>
        </c:ser>
        <c:ser>
          <c:idx val="5"/>
          <c:order val="5"/>
          <c:tx>
            <c:strRef>
              <c:f>'For. Anal.'!$A$24</c:f>
              <c:strCache>
                <c:ptCount val="1"/>
                <c:pt idx="0">
                  <c:v>Sulfur</c:v>
                </c:pt>
              </c:strCache>
            </c:strRef>
          </c:tx>
          <c:val>
            <c:numRef>
              <c:f>'For. Anal.'!$F$24:$Q$24</c:f>
              <c:numCache>
                <c:formatCode>General</c:formatCode>
                <c:ptCount val="12"/>
                <c:pt idx="0">
                  <c:v>0.22</c:v>
                </c:pt>
                <c:pt idx="1">
                  <c:v>0.17</c:v>
                </c:pt>
                <c:pt idx="2">
                  <c:v>0.1800000000000001</c:v>
                </c:pt>
                <c:pt idx="3">
                  <c:v>0.19</c:v>
                </c:pt>
                <c:pt idx="4">
                  <c:v>0.22</c:v>
                </c:pt>
                <c:pt idx="5">
                  <c:v>0.19</c:v>
                </c:pt>
                <c:pt idx="6">
                  <c:v>0.19</c:v>
                </c:pt>
                <c:pt idx="7">
                  <c:v>0.28000000000000008</c:v>
                </c:pt>
                <c:pt idx="8">
                  <c:v>0.1800000000000001</c:v>
                </c:pt>
                <c:pt idx="9">
                  <c:v>0.2100000000000001</c:v>
                </c:pt>
                <c:pt idx="10">
                  <c:v>0.34</c:v>
                </c:pt>
                <c:pt idx="11">
                  <c:v>0.2900000000000002</c:v>
                </c:pt>
              </c:numCache>
            </c:numRef>
          </c:val>
        </c:ser>
        <c:marker val="1"/>
        <c:axId val="82567936"/>
        <c:axId val="82569472"/>
      </c:lineChart>
      <c:catAx>
        <c:axId val="82567936"/>
        <c:scaling>
          <c:orientation val="minMax"/>
        </c:scaling>
        <c:axPos val="b"/>
        <c:numFmt formatCode="General" sourceLinked="1"/>
        <c:tickLblPos val="nextTo"/>
        <c:txPr>
          <a:bodyPr/>
          <a:lstStyle/>
          <a:p>
            <a:pPr>
              <a:defRPr sz="1200"/>
            </a:pPr>
            <a:endParaRPr lang="en-US"/>
          </a:p>
        </c:txPr>
        <c:crossAx val="82569472"/>
        <c:crosses val="autoZero"/>
        <c:auto val="1"/>
        <c:lblAlgn val="ctr"/>
        <c:lblOffset val="100"/>
      </c:catAx>
      <c:valAx>
        <c:axId val="82569472"/>
        <c:scaling>
          <c:orientation val="minMax"/>
        </c:scaling>
        <c:axPos val="l"/>
        <c:majorGridlines/>
        <c:numFmt formatCode="General" sourceLinked="1"/>
        <c:tickLblPos val="nextTo"/>
        <c:txPr>
          <a:bodyPr/>
          <a:lstStyle/>
          <a:p>
            <a:pPr>
              <a:defRPr sz="1200"/>
            </a:pPr>
            <a:endParaRPr lang="en-US"/>
          </a:p>
        </c:txPr>
        <c:crossAx val="82567936"/>
        <c:crosses val="autoZero"/>
        <c:crossBetween val="between"/>
      </c:valAx>
    </c:plotArea>
    <c:legend>
      <c:legendPos val="r"/>
      <c:layout/>
      <c:txPr>
        <a:bodyPr/>
        <a:lstStyle/>
        <a:p>
          <a:pPr rtl="0">
            <a:defRPr sz="1400"/>
          </a:pPr>
          <a:endParaRPr lang="en-US"/>
        </a:p>
      </c:tx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308F4822-685A-45B4-84BA-7D8689E4C0FF}" type="datetimeFigureOut">
              <a:rPr lang="en-US" smtClean="0"/>
              <a:t>4/5/2011</a:t>
            </a:fld>
            <a:endParaRPr lang="en-US"/>
          </a:p>
        </p:txBody>
      </p:sp>
      <p:sp>
        <p:nvSpPr>
          <p:cNvPr id="4" name="Footer Placeholder 3"/>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8C857B56-8775-4D5A-81C8-315E1B461E94}"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2974" cy="467281"/>
          </a:xfrm>
          <a:prstGeom prst="rect">
            <a:avLst/>
          </a:prstGeom>
        </p:spPr>
        <p:txBody>
          <a:bodyPr vert="horz" lIns="93662" tIns="46831" rIns="93662" bIns="46831" rtlCol="0"/>
          <a:lstStyle>
            <a:lvl1pPr algn="l">
              <a:defRPr sz="1200"/>
            </a:lvl1pPr>
          </a:lstStyle>
          <a:p>
            <a:endParaRPr lang="en-US"/>
          </a:p>
        </p:txBody>
      </p:sp>
      <p:sp>
        <p:nvSpPr>
          <p:cNvPr id="3" name="Date Placeholder 2"/>
          <p:cNvSpPr>
            <a:spLocks noGrp="1"/>
          </p:cNvSpPr>
          <p:nvPr>
            <p:ph type="dt" idx="1"/>
          </p:nvPr>
        </p:nvSpPr>
        <p:spPr>
          <a:xfrm>
            <a:off x="3990721" y="0"/>
            <a:ext cx="3052974" cy="467281"/>
          </a:xfrm>
          <a:prstGeom prst="rect">
            <a:avLst/>
          </a:prstGeom>
        </p:spPr>
        <p:txBody>
          <a:bodyPr vert="horz" lIns="93662" tIns="46831" rIns="93662" bIns="46831" rtlCol="0"/>
          <a:lstStyle>
            <a:lvl1pPr algn="r">
              <a:defRPr sz="1200"/>
            </a:lvl1pPr>
          </a:lstStyle>
          <a:p>
            <a:fld id="{D17E949A-6127-4247-8879-50393DE2B306}" type="datetimeFigureOut">
              <a:rPr lang="en-US" smtClean="0"/>
              <a:pPr/>
              <a:t>4/5/2011</a:t>
            </a:fld>
            <a:endParaRPr lang="en-US"/>
          </a:p>
        </p:txBody>
      </p:sp>
      <p:sp>
        <p:nvSpPr>
          <p:cNvPr id="4" name="Slide Image Placeholder 3"/>
          <p:cNvSpPr>
            <a:spLocks noGrp="1" noRot="1" noChangeAspect="1"/>
          </p:cNvSpPr>
          <p:nvPr>
            <p:ph type="sldImg" idx="2"/>
          </p:nvPr>
        </p:nvSpPr>
        <p:spPr>
          <a:xfrm>
            <a:off x="1187450" y="701675"/>
            <a:ext cx="4670425" cy="3503613"/>
          </a:xfrm>
          <a:prstGeom prst="rect">
            <a:avLst/>
          </a:prstGeom>
          <a:noFill/>
          <a:ln w="12700">
            <a:solidFill>
              <a:prstClr val="black"/>
            </a:solidFill>
          </a:ln>
        </p:spPr>
        <p:txBody>
          <a:bodyPr vert="horz" lIns="93662" tIns="46831" rIns="93662" bIns="46831" rtlCol="0" anchor="ctr"/>
          <a:lstStyle/>
          <a:p>
            <a:endParaRPr lang="en-US"/>
          </a:p>
        </p:txBody>
      </p:sp>
      <p:sp>
        <p:nvSpPr>
          <p:cNvPr id="5" name="Notes Placeholder 4"/>
          <p:cNvSpPr>
            <a:spLocks noGrp="1"/>
          </p:cNvSpPr>
          <p:nvPr>
            <p:ph type="body" sz="quarter" idx="3"/>
          </p:nvPr>
        </p:nvSpPr>
        <p:spPr>
          <a:xfrm>
            <a:off x="704533" y="4439166"/>
            <a:ext cx="5636260" cy="4205526"/>
          </a:xfrm>
          <a:prstGeom prst="rect">
            <a:avLst/>
          </a:prstGeom>
        </p:spPr>
        <p:txBody>
          <a:bodyPr vert="horz" lIns="93662" tIns="46831" rIns="93662" bIns="468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76710"/>
            <a:ext cx="3052974" cy="467281"/>
          </a:xfrm>
          <a:prstGeom prst="rect">
            <a:avLst/>
          </a:prstGeom>
        </p:spPr>
        <p:txBody>
          <a:bodyPr vert="horz" lIns="93662" tIns="46831" rIns="93662" bIns="46831" rtlCol="0" anchor="b"/>
          <a:lstStyle>
            <a:lvl1pPr algn="l">
              <a:defRPr sz="1200"/>
            </a:lvl1pPr>
          </a:lstStyle>
          <a:p>
            <a:endParaRPr lang="en-US"/>
          </a:p>
        </p:txBody>
      </p:sp>
      <p:sp>
        <p:nvSpPr>
          <p:cNvPr id="7" name="Slide Number Placeholder 6"/>
          <p:cNvSpPr>
            <a:spLocks noGrp="1"/>
          </p:cNvSpPr>
          <p:nvPr>
            <p:ph type="sldNum" sz="quarter" idx="5"/>
          </p:nvPr>
        </p:nvSpPr>
        <p:spPr>
          <a:xfrm>
            <a:off x="3990721" y="8876710"/>
            <a:ext cx="3052974" cy="467281"/>
          </a:xfrm>
          <a:prstGeom prst="rect">
            <a:avLst/>
          </a:prstGeom>
        </p:spPr>
        <p:txBody>
          <a:bodyPr vert="horz" lIns="93662" tIns="46831" rIns="93662" bIns="46831" rtlCol="0" anchor="b"/>
          <a:lstStyle>
            <a:lvl1pPr algn="r">
              <a:defRPr sz="1200"/>
            </a:lvl1pPr>
          </a:lstStyle>
          <a:p>
            <a:fld id="{2B4C0FCC-AFAD-4001-8933-7FA9AC7D8C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4C0FCC-AFAD-4001-8933-7FA9AC7D8C0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I plan to divide the pasture into 12 paddocks. The ATTRA A3667 Pasture Condition Score sheet will be used to initially evaluate the overall condition of each of these paddocks.  I will document the previous inputs to each of the paddocks.  Each paddock will have soil tests completed before grazing begins (April, 2009) and at the end of the research period (October, 2010).  Each paddock will have the plant material documented using the transect method (record the plant found at prescribed measurements along a line strung across the paddock) and by weighing the plant material gathered and dried from a uniform size area in each paddock.  </a:t>
            </a:r>
            <a:r>
              <a:rPr lang="en-US" i="1" dirty="0" err="1" smtClean="0"/>
              <a:t>Exclosures</a:t>
            </a:r>
            <a:r>
              <a:rPr lang="en-US" i="1" dirty="0" smtClean="0"/>
              <a:t> will be constructed in 6 random locations throughout the pasture to act as controls and the plant material in these will also be recorded.  Forage will be analyzed at the lab for nutrient values as well.</a:t>
            </a:r>
            <a:endParaRPr lang="en-US" dirty="0" smtClean="0"/>
          </a:p>
          <a:p>
            <a:r>
              <a:rPr lang="en-US" i="1" dirty="0" smtClean="0"/>
              <a:t> </a:t>
            </a:r>
            <a:endParaRPr lang="en-US" dirty="0" smtClean="0"/>
          </a:p>
          <a:p>
            <a:r>
              <a:rPr lang="en-US" i="1" dirty="0" smtClean="0"/>
              <a:t>I will document the starting weight and weight at sale for each of the lambs and kids involved in order to compare their weight gain on this pasture to average anticipated rates of gain.  I will also use photos to document the overall pasture quality as well as for recording the plant materials found in specific locations in each paddock.</a:t>
            </a:r>
            <a:endParaRPr lang="en-US" dirty="0" smtClean="0"/>
          </a:p>
          <a:p>
            <a:r>
              <a:rPr lang="en-US" i="1"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2B4C0FCC-AFAD-4001-8933-7FA9AC7D8C08}"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i="1" dirty="0" smtClean="0"/>
              <a:t>Grazing livestock on this land means that we are providing food for animals that has not been transported long distances.  The animals travel across the pasture to gather their food and at the same time they also travel across the pasture distributing fertilizer.  By intensive grazing we will be improving the forage quality on our farm and we will be minimizing our dependence on non-renewable resources.</a:t>
            </a:r>
            <a:endParaRPr lang="en-US" dirty="0" smtClean="0"/>
          </a:p>
          <a:p>
            <a:r>
              <a:rPr lang="en-US" i="1" dirty="0" smtClean="0"/>
              <a:t> </a:t>
            </a:r>
            <a:endParaRPr lang="en-US" dirty="0" smtClean="0"/>
          </a:p>
          <a:p>
            <a:r>
              <a:rPr lang="en-US" i="1" dirty="0" smtClean="0"/>
              <a:t>Renovating this pasture will allow us to increase the potential earning power of our farm.  We will keep records of the costs involved in acquiring our flocks, raising them and then the income realized when we sell them.  The renovation should allow us to take non productive land and convert it to a higher income and more sustainable use with relatively low monetary investment.</a:t>
            </a:r>
            <a:endParaRPr lang="en-US" dirty="0" smtClean="0"/>
          </a:p>
          <a:p>
            <a:r>
              <a:rPr lang="en-US" i="1" dirty="0" smtClean="0"/>
              <a:t> </a:t>
            </a:r>
            <a:endParaRPr lang="en-US" dirty="0" smtClean="0"/>
          </a:p>
          <a:p>
            <a:r>
              <a:rPr lang="en-US" i="1" dirty="0" smtClean="0"/>
              <a:t>In past days, this area was a strong and thriving farming community.  Much of that quality of life has since been lost.  If we can illustrate a low input method for renovating former pastures, more potential farmers may be encouraged to return these lands to greater productivity.  In addition, converting the fallow land and improving the pasture here at our farm will allow us to provide high quality and sustainable food to our local community.</a:t>
            </a:r>
            <a:endParaRPr lang="en-US" dirty="0" smtClean="0"/>
          </a:p>
          <a:p>
            <a:r>
              <a:rPr lang="en-US" i="1" dirty="0" smtClean="0"/>
              <a:t> </a:t>
            </a:r>
            <a:endParaRPr lang="en-US" dirty="0" smtClean="0"/>
          </a:p>
          <a:p>
            <a:r>
              <a:rPr lang="en-US" i="1" dirty="0" smtClean="0"/>
              <a:t>We want to farm without the stress of owning and operating expensive and dangerous equipment.  Raising these relatively small livestock animals will be an enjoyable enterprise for us and compatible with the other enterprises we already pursue here.</a:t>
            </a:r>
            <a:r>
              <a:rPr lang="en-US" dirty="0" smtClean="0"/>
              <a:t>	</a:t>
            </a:r>
            <a:endParaRPr lang="en-US" dirty="0"/>
          </a:p>
        </p:txBody>
      </p:sp>
      <p:sp>
        <p:nvSpPr>
          <p:cNvPr id="4" name="Slide Number Placeholder 3"/>
          <p:cNvSpPr>
            <a:spLocks noGrp="1"/>
          </p:cNvSpPr>
          <p:nvPr>
            <p:ph type="sldNum" sz="quarter" idx="10"/>
          </p:nvPr>
        </p:nvSpPr>
        <p:spPr/>
        <p:txBody>
          <a:bodyPr/>
          <a:lstStyle/>
          <a:p>
            <a:fld id="{2B4C0FCC-AFAD-4001-8933-7FA9AC7D8C0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A8766D8-3737-4254-947A-A550DD1CCDC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8766D8-3737-4254-947A-A550DD1CCDC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A8766D8-3737-4254-947A-A550DD1CCDC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8766D8-3737-4254-947A-A550DD1CCD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887B8F2-9BE2-42E1-AAAA-EB635D9AA2F6}" type="datetimeFigureOut">
              <a:rPr lang="en-US" smtClean="0"/>
              <a:pPr/>
              <a:t>4/5/2011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8766D8-3737-4254-947A-A550DD1CCDC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887B8F2-9BE2-42E1-AAAA-EB635D9AA2F6}" type="datetimeFigureOut">
              <a:rPr lang="en-US" smtClean="0"/>
              <a:pPr/>
              <a:t>4/5/2011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8766D8-3737-4254-947A-A550DD1CCDC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1.xls"/></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attra.nca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are.org/ncrsare/prod.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smtClean="0"/>
              <a:t>Low input Pasture Renovation through multi species intensive grazing.</a:t>
            </a:r>
            <a:endParaRPr lang="en-US" dirty="0"/>
          </a:p>
        </p:txBody>
      </p:sp>
      <p:sp>
        <p:nvSpPr>
          <p:cNvPr id="3" name="Subtitle 2"/>
          <p:cNvSpPr>
            <a:spLocks noGrp="1"/>
          </p:cNvSpPr>
          <p:nvPr>
            <p:ph type="subTitle" idx="1"/>
          </p:nvPr>
        </p:nvSpPr>
        <p:spPr/>
        <p:txBody>
          <a:bodyPr>
            <a:normAutofit/>
          </a:bodyPr>
          <a:lstStyle/>
          <a:p>
            <a:r>
              <a:rPr lang="en-US" i="1" dirty="0" smtClean="0"/>
              <a:t>Low input renovation of a long fallow pasture by intensively grazing feeder lambs and goat kids as well as pastured poultry.  Document improvement in forage quality gained with no other inputs.</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Forage Analysis – </a:t>
            </a:r>
            <a:r>
              <a:rPr lang="en-US" sz="2400" dirty="0" smtClean="0"/>
              <a:t>Summer 2009</a:t>
            </a:r>
            <a:endParaRPr lang="en-US" sz="2400" dirty="0"/>
          </a:p>
        </p:txBody>
      </p:sp>
      <p:graphicFrame>
        <p:nvGraphicFramePr>
          <p:cNvPr id="7" name="Chart 6"/>
          <p:cNvGraphicFramePr>
            <a:graphicFrameLocks/>
          </p:cNvGraphicFramePr>
          <p:nvPr/>
        </p:nvGraphicFramePr>
        <p:xfrm>
          <a:off x="1219200" y="1295400"/>
          <a:ext cx="37338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nvGraphicFramePr>
        <p:xfrm>
          <a:off x="4876800" y="1295400"/>
          <a:ext cx="39624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nvGraphicFramePr>
        <p:xfrm>
          <a:off x="1143000" y="3962400"/>
          <a:ext cx="3810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nvGraphicFramePr>
        <p:xfrm>
          <a:off x="4876800" y="3962400"/>
          <a:ext cx="42672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Forage/</a:t>
            </a:r>
            <a:r>
              <a:rPr lang="en-US" dirty="0" err="1" smtClean="0"/>
              <a:t>forb</a:t>
            </a:r>
            <a:r>
              <a:rPr lang="en-US" dirty="0" smtClean="0"/>
              <a:t> surveys</a:t>
            </a:r>
            <a:endParaRPr lang="en-US" dirty="0"/>
          </a:p>
        </p:txBody>
      </p:sp>
      <p:graphicFrame>
        <p:nvGraphicFramePr>
          <p:cNvPr id="4" name="Object 3"/>
          <p:cNvGraphicFramePr>
            <a:graphicFrameLocks noChangeAspect="1"/>
          </p:cNvGraphicFramePr>
          <p:nvPr/>
        </p:nvGraphicFramePr>
        <p:xfrm>
          <a:off x="1524000" y="1219200"/>
          <a:ext cx="7031038" cy="5181600"/>
        </p:xfrm>
        <a:graphic>
          <a:graphicData uri="http://schemas.openxmlformats.org/presentationml/2006/ole">
            <p:oleObj spid="_x0000_s1026" name="Worksheet" r:id="rId4" imgW="17354702" imgH="26889151" progId="Excel.Shee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3288792" cy="2316162"/>
          </a:xfrm>
        </p:spPr>
        <p:txBody>
          <a:bodyPr/>
          <a:lstStyle/>
          <a:p>
            <a:r>
              <a:rPr lang="en-US" dirty="0" smtClean="0"/>
              <a:t>Pasture Condition Score</a:t>
            </a:r>
            <a:endParaRPr lang="en-US" dirty="0"/>
          </a:p>
        </p:txBody>
      </p:sp>
      <p:pic>
        <p:nvPicPr>
          <p:cNvPr id="4" name="Picture 3" descr="PastCond.jpg"/>
          <p:cNvPicPr>
            <a:picLocks noChangeAspect="1"/>
          </p:cNvPicPr>
          <p:nvPr/>
        </p:nvPicPr>
        <p:blipFill>
          <a:blip r:embed="rId3" cstate="print"/>
          <a:stretch>
            <a:fillRect/>
          </a:stretch>
        </p:blipFill>
        <p:spPr>
          <a:xfrm>
            <a:off x="3830879" y="228600"/>
            <a:ext cx="5025117" cy="6629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Livestock/Grazing Records</a:t>
            </a:r>
            <a:endParaRPr lang="en-US" dirty="0"/>
          </a:p>
        </p:txBody>
      </p:sp>
      <p:sp>
        <p:nvSpPr>
          <p:cNvPr id="3" name="Content Placeholder 2"/>
          <p:cNvSpPr>
            <a:spLocks noGrp="1"/>
          </p:cNvSpPr>
          <p:nvPr>
            <p:ph idx="1"/>
          </p:nvPr>
        </p:nvSpPr>
        <p:spPr/>
        <p:txBody>
          <a:bodyPr/>
          <a:lstStyle/>
          <a:p>
            <a:r>
              <a:rPr lang="en-US" dirty="0" smtClean="0"/>
              <a:t>Inputs</a:t>
            </a:r>
          </a:p>
          <a:p>
            <a:r>
              <a:rPr lang="en-US" dirty="0" smtClean="0"/>
              <a:t>Daily gain</a:t>
            </a:r>
          </a:p>
          <a:p>
            <a:r>
              <a:rPr lang="en-US" dirty="0" smtClean="0"/>
              <a:t>Income or loss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295400" y="304790"/>
          <a:ext cx="7543796" cy="6324610"/>
        </p:xfrm>
        <a:graphic>
          <a:graphicData uri="http://schemas.openxmlformats.org/drawingml/2006/table">
            <a:tbl>
              <a:tblPr/>
              <a:tblGrid>
                <a:gridCol w="783636"/>
                <a:gridCol w="668702"/>
                <a:gridCol w="668702"/>
                <a:gridCol w="668702"/>
                <a:gridCol w="741842"/>
                <a:gridCol w="668702"/>
                <a:gridCol w="668702"/>
                <a:gridCol w="668702"/>
                <a:gridCol w="668702"/>
                <a:gridCol w="668702"/>
                <a:gridCol w="668702"/>
              </a:tblGrid>
              <a:tr h="244887">
                <a:tc gridSpan="3">
                  <a:txBody>
                    <a:bodyPr/>
                    <a:lstStyle/>
                    <a:p>
                      <a:pPr algn="l" fontAlgn="b"/>
                      <a:r>
                        <a:rPr lang="en-US" sz="1200" b="1" i="0" u="none" strike="noStrike" baseline="0">
                          <a:latin typeface="Times New Roman"/>
                        </a:rPr>
                        <a:t>Paddock 8</a:t>
                      </a:r>
                      <a:r>
                        <a:rPr lang="en-US" sz="1200" b="0" i="0" u="none" strike="noStrike" baseline="0">
                          <a:latin typeface="Times New Roman"/>
                        </a:rPr>
                        <a:t> - ~.49 acres</a:t>
                      </a:r>
                      <a:endParaRPr lang="en-US" sz="1200" b="1" i="0" u="none" strike="noStrike" baseline="0">
                        <a:latin typeface="Times New Roman"/>
                      </a:endParaRP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2000</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2001</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2002</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2003</a:t>
                      </a:r>
                    </a:p>
                  </a:txBody>
                  <a:tcPr marL="7779" marR="7779" marT="7779" marB="0" anchor="b">
                    <a:lnL>
                      <a:noFill/>
                    </a:lnL>
                    <a:lnR>
                      <a:noFill/>
                    </a:lnR>
                    <a:lnT>
                      <a:noFill/>
                    </a:lnT>
                    <a:lnB>
                      <a:noFill/>
                    </a:lnB>
                  </a:tcPr>
                </a:tc>
                <a:tc gridSpan="8">
                  <a:txBody>
                    <a:bodyPr/>
                    <a:lstStyle/>
                    <a:p>
                      <a:pPr algn="l" fontAlgn="b"/>
                      <a:r>
                        <a:rPr lang="en-US" sz="1200" b="0" i="0" u="none" strike="noStrike" baseline="0">
                          <a:latin typeface="Times New Roman"/>
                        </a:rPr>
                        <a:t>Soil test – pH=5.2, O.M.=7.8%, Phosphorus=47ppm, Potassium=130ppm</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l" fontAlgn="b"/>
                      <a:endParaRPr lang="en-US" sz="1200" b="1" i="0" u="none" strike="noStrike" baseline="0">
                        <a:latin typeface="Arial"/>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2004</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2005</a:t>
                      </a:r>
                    </a:p>
                  </a:txBody>
                  <a:tcPr marL="7779" marR="7779" marT="7779" marB="0" anchor="b">
                    <a:lnL>
                      <a:noFill/>
                    </a:lnL>
                    <a:lnR>
                      <a:noFill/>
                    </a:lnR>
                    <a:lnT>
                      <a:noFill/>
                    </a:lnT>
                    <a:lnB>
                      <a:noFill/>
                    </a:lnB>
                  </a:tcPr>
                </a:tc>
                <a:tc gridSpan="3">
                  <a:txBody>
                    <a:bodyPr/>
                    <a:lstStyle/>
                    <a:p>
                      <a:pPr algn="l" fontAlgn="b"/>
                      <a:r>
                        <a:rPr lang="en-US" sz="1200" b="0" i="0" u="none" strike="noStrike" baseline="0">
                          <a:latin typeface="Times New Roman"/>
                        </a:rPr>
                        <a:t>Lime – 2.75 tons/acre</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l" fontAlgn="b"/>
                      <a:endParaRPr lang="en-US" sz="1200" b="1" i="0" u="none" strike="noStrike" baseline="0">
                        <a:latin typeface="Arial"/>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2006</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Cut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2007</a:t>
                      </a:r>
                    </a:p>
                  </a:txBody>
                  <a:tcPr marL="7779" marR="7779" marT="7779" marB="0" anchor="b">
                    <a:lnL>
                      <a:noFill/>
                    </a:lnL>
                    <a:lnR>
                      <a:noFill/>
                    </a:lnR>
                    <a:lnT>
                      <a:noFill/>
                    </a:lnT>
                    <a:lnB>
                      <a:noFill/>
                    </a:lnB>
                  </a:tcPr>
                </a:tc>
                <a:tc gridSpan="3">
                  <a:txBody>
                    <a:bodyPr/>
                    <a:lstStyle/>
                    <a:p>
                      <a:pPr algn="l" fontAlgn="b"/>
                      <a:r>
                        <a:rPr lang="en-US" sz="1200" b="0" i="0" u="none" strike="noStrike" baseline="0">
                          <a:latin typeface="Times New Roman"/>
                        </a:rPr>
                        <a:t>Hay baled – one crop</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2008</a:t>
                      </a:r>
                    </a:p>
                  </a:txBody>
                  <a:tcPr marL="7779" marR="7779" marT="7779" marB="0" anchor="b">
                    <a:lnL>
                      <a:noFill/>
                    </a:lnL>
                    <a:lnR>
                      <a:noFill/>
                    </a:lnR>
                    <a:lnT>
                      <a:noFill/>
                    </a:lnT>
                    <a:lnB>
                      <a:noFill/>
                    </a:lnB>
                  </a:tcPr>
                </a:tc>
                <a:tc gridSpan="3">
                  <a:txBody>
                    <a:bodyPr/>
                    <a:lstStyle/>
                    <a:p>
                      <a:pPr algn="l" fontAlgn="b"/>
                      <a:r>
                        <a:rPr lang="en-US" sz="1200" b="0" i="0" u="none" strike="noStrike" baseline="0">
                          <a:latin typeface="Times New Roman"/>
                        </a:rPr>
                        <a:t>Hay baled – one crop</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r" fontAlgn="b"/>
                      <a:r>
                        <a:rPr lang="en-US" sz="1200" b="1" i="0" u="none" strike="noStrike" baseline="0">
                          <a:latin typeface="Times New Roman"/>
                        </a:rPr>
                        <a:t>2009</a:t>
                      </a:r>
                    </a:p>
                  </a:txBody>
                  <a:tcPr marL="7779" marR="7779" marT="7779" marB="0" anchor="b">
                    <a:lnL>
                      <a:noFill/>
                    </a:lnL>
                    <a:lnR>
                      <a:noFill/>
                    </a:lnR>
                    <a:lnT>
                      <a:noFill/>
                    </a:lnT>
                    <a:lnB>
                      <a:noFill/>
                    </a:lnB>
                  </a:tcPr>
                </a:tc>
                <a:tc gridSpan="4">
                  <a:txBody>
                    <a:bodyPr/>
                    <a:lstStyle/>
                    <a:p>
                      <a:pPr algn="l" fontAlgn="b"/>
                      <a:r>
                        <a:rPr lang="en-US" sz="1200" b="0" i="0" u="none" strike="noStrike" baseline="0">
                          <a:latin typeface="Times New Roman"/>
                        </a:rPr>
                        <a:t>Red Clover 4#/acre frost seeded</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468548">
                <a:tc>
                  <a:txBody>
                    <a:bodyPr/>
                    <a:lstStyle/>
                    <a:p>
                      <a:pPr algn="l" fontAlgn="b"/>
                      <a:endParaRPr lang="en-US" sz="1200" b="1" i="0" u="none" strike="noStrike" baseline="0">
                        <a:latin typeface="Times New Roman"/>
                      </a:endParaRPr>
                    </a:p>
                  </a:txBody>
                  <a:tcPr marL="7779" marR="7779" marT="7779" marB="0" anchor="b">
                    <a:lnL>
                      <a:noFill/>
                    </a:lnL>
                    <a:lnR>
                      <a:noFill/>
                    </a:lnR>
                    <a:lnT>
                      <a:noFill/>
                    </a:lnT>
                    <a:lnB>
                      <a:noFill/>
                    </a:lnB>
                  </a:tcPr>
                </a:tc>
                <a:tc gridSpan="10">
                  <a:txBody>
                    <a:bodyPr/>
                    <a:lstStyle/>
                    <a:p>
                      <a:pPr algn="l" fontAlgn="b"/>
                      <a:r>
                        <a:rPr lang="en-US" sz="1200" b="0" i="0" u="none" strike="noStrike" baseline="0">
                          <a:latin typeface="Times New Roman"/>
                        </a:rPr>
                        <a:t>Soil test – pH=5.3, O.M.=9.5%, Phosphorus=28ppm, Potassium=97ppm, 60-69 Lime Req.=7.9 T/a</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gridSpan="6">
                  <a:txBody>
                    <a:bodyPr/>
                    <a:lstStyle/>
                    <a:p>
                      <a:pPr algn="l" fontAlgn="b"/>
                      <a:r>
                        <a:rPr lang="en-US" sz="1200" b="0" i="0" u="none" strike="noStrike" baseline="0">
                          <a:latin typeface="Times New Roman"/>
                        </a:rPr>
                        <a:t>Texture Code=2, Sample Density=.66, Buffer pH=5.9</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gridSpan="5">
                  <a:txBody>
                    <a:bodyPr/>
                    <a:lstStyle/>
                    <a:p>
                      <a:pPr algn="l" fontAlgn="b"/>
                      <a:r>
                        <a:rPr lang="en-US" sz="1200" b="0" i="0" u="none" strike="noStrike" baseline="0">
                          <a:latin typeface="Times New Roman"/>
                        </a:rPr>
                        <a:t>6/10 - pasture condition score - 10 (very poor)</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gridSpan="3">
                  <a:txBody>
                    <a:bodyPr/>
                    <a:lstStyle/>
                    <a:p>
                      <a:pPr algn="l" fontAlgn="b"/>
                      <a:r>
                        <a:rPr lang="en-US" sz="1200" b="0" i="0" u="none" strike="noStrike" baseline="0">
                          <a:latin typeface="Times New Roman"/>
                        </a:rPr>
                        <a:t>6/26 hay baled – one crop</a:t>
                      </a:r>
                    </a:p>
                  </a:txBody>
                  <a:tcPr marL="7779" marR="7779" marT="777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r>
              <a:tr h="468548">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Acres</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Livestock</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Date In</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Date Out</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Type</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Number</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0.49</a:t>
                      </a: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lambs</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10</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06/22/09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06/25/09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goats</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6</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broilers</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100</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06/28/09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07/17/09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r>
                        <a:rPr lang="en-US" sz="1200" b="0" i="0" u="none" strike="noStrike" baseline="0">
                          <a:latin typeface="Times New Roman"/>
                        </a:rPr>
                        <a:t>broilers</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100</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07/24/09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07/25/09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7779" marR="7779" marT="7779" marB="0" anchor="b">
                    <a:lnL>
                      <a:noFill/>
                    </a:lnL>
                    <a:lnR>
                      <a:noFill/>
                    </a:lnR>
                    <a:lnT>
                      <a:noFill/>
                    </a:lnT>
                    <a:lnB>
                      <a:noFill/>
                    </a:lnB>
                  </a:tcPr>
                </a:tc>
              </a:tr>
              <a:tr h="244887">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Times New Roman"/>
                      </a:endParaRPr>
                    </a:p>
                  </a:txBody>
                  <a:tcPr marL="373415" marR="7779" marT="7779" marB="0" anchor="b">
                    <a:lnL>
                      <a:noFill/>
                    </a:lnL>
                    <a:lnR>
                      <a:noFill/>
                    </a:lnR>
                    <a:lnT>
                      <a:noFill/>
                    </a:lnT>
                    <a:lnB>
                      <a:noFill/>
                    </a:lnB>
                  </a:tcPr>
                </a:tc>
                <a:tc>
                  <a:txBody>
                    <a:bodyPr/>
                    <a:lstStyle/>
                    <a:p>
                      <a:pPr algn="l" fontAlgn="b"/>
                      <a:r>
                        <a:rPr lang="en-US" sz="1200" b="0" i="0" u="none" strike="noStrike" baseline="0">
                          <a:latin typeface="Times New Roman"/>
                        </a:rPr>
                        <a:t>lambs</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18</a:t>
                      </a: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08/10/09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r" fontAlgn="b"/>
                      <a:r>
                        <a:rPr lang="en-US" sz="1200" b="0" i="0" u="none" strike="noStrike" baseline="0">
                          <a:latin typeface="Times New Roman"/>
                        </a:rPr>
                        <a:t>08/15/09</a:t>
                      </a: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a:latin typeface="Arial"/>
                      </a:endParaRPr>
                    </a:p>
                  </a:txBody>
                  <a:tcPr marL="7779" marR="7779" marT="7779" marB="0" anchor="b">
                    <a:lnL>
                      <a:noFill/>
                    </a:lnL>
                    <a:lnR>
                      <a:noFill/>
                    </a:lnR>
                    <a:lnT>
                      <a:noFill/>
                    </a:lnT>
                    <a:lnB>
                      <a:noFill/>
                    </a:lnB>
                  </a:tcPr>
                </a:tc>
                <a:tc>
                  <a:txBody>
                    <a:bodyPr/>
                    <a:lstStyle/>
                    <a:p>
                      <a:pPr algn="l" fontAlgn="b"/>
                      <a:endParaRPr lang="en-US" sz="1200" b="0" i="0" u="none" strike="noStrike" baseline="0" dirty="0">
                        <a:latin typeface="Arial"/>
                      </a:endParaRPr>
                    </a:p>
                  </a:txBody>
                  <a:tcPr marL="7779" marR="7779" marT="7779" marB="0" anchor="b">
                    <a:lnL>
                      <a:noFill/>
                    </a:lnL>
                    <a:lnR>
                      <a:noFill/>
                    </a:lnR>
                    <a:lnT>
                      <a:noFill/>
                    </a:lnT>
                    <a:lnB>
                      <a:noFill/>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ATTRA – </a:t>
            </a:r>
            <a:r>
              <a:rPr lang="en-US" dirty="0" smtClean="0">
                <a:hlinkClick r:id="rId2"/>
              </a:rPr>
              <a:t>www.attra.ncat.org</a:t>
            </a:r>
            <a:endParaRPr lang="en-US" dirty="0" smtClean="0"/>
          </a:p>
          <a:p>
            <a:pPr lvl="1"/>
            <a:r>
              <a:rPr lang="en-US" dirty="0" smtClean="0"/>
              <a:t>Small Ruminant Sustainability Checklist</a:t>
            </a:r>
          </a:p>
          <a:p>
            <a:pPr lvl="1"/>
            <a:r>
              <a:rPr lang="en-US" dirty="0" smtClean="0"/>
              <a:t>Multispecies Grazing</a:t>
            </a:r>
          </a:p>
          <a:p>
            <a:pPr lvl="1"/>
            <a:r>
              <a:rPr lang="en-US" dirty="0" smtClean="0"/>
              <a:t>Pasture: Sustainable Management</a:t>
            </a:r>
          </a:p>
          <a:p>
            <a:pPr lvl="1"/>
            <a:r>
              <a:rPr lang="en-US" dirty="0" smtClean="0"/>
              <a:t>Small Ruminant Resources List</a:t>
            </a:r>
          </a:p>
          <a:p>
            <a:r>
              <a:rPr lang="en-US" dirty="0" smtClean="0"/>
              <a:t>UWEX - http://learningstore.uwex.edu</a:t>
            </a:r>
          </a:p>
          <a:p>
            <a:pPr lvl="1"/>
            <a:r>
              <a:rPr lang="en-US" dirty="0" smtClean="0"/>
              <a:t>Determining Pasture Condition</a:t>
            </a:r>
          </a:p>
          <a:p>
            <a:r>
              <a:rPr lang="en-US" dirty="0" smtClean="0"/>
              <a:t>SARE - /www.sare.org/</a:t>
            </a:r>
          </a:p>
          <a:p>
            <a:pPr lvl="1"/>
            <a:r>
              <a:rPr lang="en-US" dirty="0" smtClean="0"/>
              <a:t>Bulletins</a:t>
            </a:r>
          </a:p>
          <a:p>
            <a:pPr lvl="2"/>
            <a:r>
              <a:rPr lang="en-US" dirty="0" smtClean="0"/>
              <a:t>How to Conduct Research on Your Farm or Ranch</a:t>
            </a:r>
          </a:p>
          <a:p>
            <a:pPr lvl="2"/>
            <a:r>
              <a:rPr lang="en-US" dirty="0" smtClean="0"/>
              <a:t>Marketing Strategies for Farmers and Ranchers</a:t>
            </a:r>
          </a:p>
          <a:p>
            <a:pPr lvl="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SARE Farmer Rancher Grant</a:t>
            </a:r>
            <a:endParaRPr lang="en-US" dirty="0"/>
          </a:p>
        </p:txBody>
      </p:sp>
      <p:sp>
        <p:nvSpPr>
          <p:cNvPr id="3" name="Content Placeholder 2"/>
          <p:cNvSpPr>
            <a:spLocks noGrp="1"/>
          </p:cNvSpPr>
          <p:nvPr>
            <p:ph idx="1"/>
          </p:nvPr>
        </p:nvSpPr>
        <p:spPr/>
        <p:txBody>
          <a:bodyPr>
            <a:normAutofit/>
          </a:bodyPr>
          <a:lstStyle/>
          <a:p>
            <a:r>
              <a:rPr lang="en-US" dirty="0" smtClean="0"/>
              <a:t>Applied in December 2008</a:t>
            </a:r>
          </a:p>
          <a:p>
            <a:r>
              <a:rPr lang="en-US" dirty="0" smtClean="0"/>
              <a:t>Notified late March 2009</a:t>
            </a:r>
          </a:p>
          <a:p>
            <a:r>
              <a:rPr lang="en-US" dirty="0" smtClean="0">
                <a:hlinkClick r:id="rId3"/>
              </a:rPr>
              <a:t>http://www.sare.org/ncrsare/prod.htm</a:t>
            </a:r>
            <a:endParaRPr lang="en-US" dirty="0" smtClean="0"/>
          </a:p>
          <a:p>
            <a:r>
              <a:rPr lang="en-US" dirty="0" smtClean="0"/>
              <a:t>for farmers and ranchers to carry out Sustainable Agriculture research, demonstration, and education projects on their farms. </a:t>
            </a:r>
          </a:p>
          <a:p>
            <a:r>
              <a:rPr lang="en-US" dirty="0" smtClean="0"/>
              <a:t>Current Deadline – December 2,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Intensive Grazing (MIG)</a:t>
            </a:r>
            <a:endParaRPr lang="en-US" dirty="0"/>
          </a:p>
        </p:txBody>
      </p:sp>
      <p:sp>
        <p:nvSpPr>
          <p:cNvPr id="3" name="Content Placeholder 2"/>
          <p:cNvSpPr>
            <a:spLocks noGrp="1"/>
          </p:cNvSpPr>
          <p:nvPr>
            <p:ph idx="1"/>
          </p:nvPr>
        </p:nvSpPr>
        <p:spPr>
          <a:xfrm>
            <a:off x="1435608" y="1447800"/>
            <a:ext cx="7498080" cy="5105400"/>
          </a:xfrm>
        </p:spPr>
        <p:txBody>
          <a:bodyPr>
            <a:normAutofit fontScale="85000" lnSpcReduction="10000"/>
          </a:bodyPr>
          <a:lstStyle/>
          <a:p>
            <a:pPr>
              <a:buNone/>
            </a:pPr>
            <a:r>
              <a:rPr lang="en-US" dirty="0" smtClean="0"/>
              <a:t>Advantages</a:t>
            </a:r>
          </a:p>
          <a:p>
            <a:pPr lvl="1"/>
            <a:r>
              <a:rPr lang="en-US" dirty="0" smtClean="0"/>
              <a:t>Increases forage production and quality</a:t>
            </a:r>
          </a:p>
          <a:p>
            <a:pPr lvl="1"/>
            <a:r>
              <a:rPr lang="en-US" dirty="0" smtClean="0"/>
              <a:t>Improves diversity of forage species</a:t>
            </a:r>
          </a:p>
          <a:p>
            <a:pPr lvl="1"/>
            <a:r>
              <a:rPr lang="en-US" dirty="0" smtClean="0"/>
              <a:t>Permits harvesting of excess forage in spring</a:t>
            </a:r>
          </a:p>
          <a:p>
            <a:pPr lvl="1"/>
            <a:r>
              <a:rPr lang="en-US" dirty="0" smtClean="0"/>
              <a:t>Permits stockpiling of forage to extend grazing season</a:t>
            </a:r>
          </a:p>
          <a:p>
            <a:pPr lvl="1"/>
            <a:r>
              <a:rPr lang="en-US" dirty="0" smtClean="0"/>
              <a:t>Maintain benefits from pasture improvement efforts such as legume establishment</a:t>
            </a:r>
          </a:p>
          <a:p>
            <a:pPr lvl="1"/>
            <a:r>
              <a:rPr lang="en-US" dirty="0" smtClean="0"/>
              <a:t>Limits selectivity by grazing animals</a:t>
            </a:r>
          </a:p>
          <a:p>
            <a:pPr lvl="1"/>
            <a:r>
              <a:rPr lang="en-US" dirty="0" smtClean="0"/>
              <a:t>Provides better manure distribution and nutrient recycling</a:t>
            </a:r>
          </a:p>
          <a:p>
            <a:pPr lvl="1"/>
            <a:r>
              <a:rPr lang="en-US" dirty="0" smtClean="0"/>
              <a:t>Allows for frequent animal-human contact, which makes animals easier to handle and monitor</a:t>
            </a:r>
          </a:p>
          <a:p>
            <a:pPr>
              <a:buNone/>
            </a:pPr>
            <a:r>
              <a:rPr lang="en-US" sz="1800" dirty="0" smtClean="0"/>
              <a:t>From: Pasture Management Guide for Livestock Producers, Iowa State Univ. Extension</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Intensive Grazing (MIG)</a:t>
            </a:r>
            <a:endParaRPr lang="en-US" dirty="0"/>
          </a:p>
        </p:txBody>
      </p:sp>
      <p:sp>
        <p:nvSpPr>
          <p:cNvPr id="3" name="Content Placeholder 2"/>
          <p:cNvSpPr>
            <a:spLocks noGrp="1"/>
          </p:cNvSpPr>
          <p:nvPr>
            <p:ph idx="1"/>
          </p:nvPr>
        </p:nvSpPr>
        <p:spPr/>
        <p:txBody>
          <a:bodyPr>
            <a:normAutofit/>
          </a:bodyPr>
          <a:lstStyle/>
          <a:p>
            <a:pPr>
              <a:buNone/>
            </a:pPr>
            <a:r>
              <a:rPr lang="en-US" dirty="0" smtClean="0"/>
              <a:t>Disadvantages</a:t>
            </a:r>
          </a:p>
          <a:p>
            <a:pPr lvl="1"/>
            <a:r>
              <a:rPr lang="en-US" sz="2400" dirty="0" smtClean="0"/>
              <a:t>Requires initial investment in fencing and watering equipment</a:t>
            </a:r>
          </a:p>
          <a:p>
            <a:pPr lvl="1"/>
            <a:r>
              <a:rPr lang="en-US" sz="2400" dirty="0" smtClean="0"/>
              <a:t>Requires slightly greater labor commitment</a:t>
            </a:r>
          </a:p>
          <a:p>
            <a:pPr lvl="1"/>
            <a:r>
              <a:rPr lang="en-US" sz="2400" dirty="0" smtClean="0"/>
              <a:t>Requires commitment to management for success</a:t>
            </a:r>
          </a:p>
          <a:p>
            <a:pPr>
              <a:buNone/>
            </a:pPr>
            <a:r>
              <a:rPr lang="en-US" sz="1800" dirty="0" smtClean="0"/>
              <a:t>From: Pasture Management Guide for Livestock Producers, Iowa State Univ. </a:t>
            </a:r>
            <a:r>
              <a:rPr lang="en-US" sz="1800" dirty="0" err="1" smtClean="0"/>
              <a:t>Extention</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609600"/>
            <a:ext cx="7498080" cy="1143000"/>
          </a:xfrm>
        </p:spPr>
        <p:txBody>
          <a:bodyPr>
            <a:normAutofit fontScale="90000"/>
          </a:bodyPr>
          <a:lstStyle/>
          <a:p>
            <a:r>
              <a:rPr lang="en-US" i="1" dirty="0" smtClean="0"/>
              <a:t>Our Project: Low input Pasture Renovation through multi species intensive grazing.</a:t>
            </a:r>
            <a:br>
              <a:rPr lang="en-US" i="1" dirty="0" smtClean="0"/>
            </a:br>
            <a:endParaRPr lang="en-US" dirty="0"/>
          </a:p>
        </p:txBody>
      </p:sp>
      <p:sp>
        <p:nvSpPr>
          <p:cNvPr id="3" name="Content Placeholder 2"/>
          <p:cNvSpPr>
            <a:spLocks noGrp="1"/>
          </p:cNvSpPr>
          <p:nvPr>
            <p:ph idx="1"/>
          </p:nvPr>
        </p:nvSpPr>
        <p:spPr>
          <a:xfrm>
            <a:off x="1447800" y="1752600"/>
            <a:ext cx="7498080" cy="5105400"/>
          </a:xfrm>
        </p:spPr>
        <p:txBody>
          <a:bodyPr>
            <a:normAutofit fontScale="92500" lnSpcReduction="10000"/>
          </a:bodyPr>
          <a:lstStyle/>
          <a:p>
            <a:pPr lvl="1"/>
            <a:r>
              <a:rPr lang="en-US" sz="3000" i="1" dirty="0" smtClean="0"/>
              <a:t>Pasture in need of renovation</a:t>
            </a:r>
          </a:p>
          <a:p>
            <a:pPr lvl="1"/>
            <a:r>
              <a:rPr lang="en-US" sz="3000" i="1" dirty="0" smtClean="0"/>
              <a:t>Prefer not to plow up sod</a:t>
            </a:r>
          </a:p>
          <a:p>
            <a:pPr lvl="1"/>
            <a:r>
              <a:rPr lang="en-US" sz="3000" i="1" dirty="0" smtClean="0"/>
              <a:t>Previously cut and left to lay</a:t>
            </a:r>
          </a:p>
          <a:p>
            <a:pPr lvl="1"/>
            <a:r>
              <a:rPr lang="en-US" sz="3000" i="1" dirty="0" smtClean="0"/>
              <a:t>Recent years - cut for hay and for pastured poultry access</a:t>
            </a:r>
          </a:p>
          <a:p>
            <a:pPr lvl="1"/>
            <a:r>
              <a:rPr lang="en-US" sz="3000" i="1" dirty="0" smtClean="0"/>
              <a:t>Prefer animal husbandry over machine operation and repair</a:t>
            </a:r>
            <a:endParaRPr lang="en-US" sz="3000" dirty="0" smtClean="0"/>
          </a:p>
          <a:p>
            <a:pPr lvl="1"/>
            <a:r>
              <a:rPr lang="en-US" sz="3000" i="1" dirty="0" smtClean="0"/>
              <a:t>Wish to document improvements gained through intensive multispecies rotation grazing</a:t>
            </a:r>
          </a:p>
          <a:p>
            <a:pPr lvl="1"/>
            <a:r>
              <a:rPr lang="en-US" sz="3000" i="1" dirty="0" smtClean="0"/>
              <a:t>No rotational grazing previously conducted (can create baseline data)</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81000"/>
            <a:ext cx="7498080" cy="6477000"/>
          </a:xfrm>
        </p:spPr>
        <p:txBody>
          <a:bodyPr>
            <a:normAutofit lnSpcReduction="10000"/>
          </a:bodyPr>
          <a:lstStyle/>
          <a:p>
            <a:pPr lvl="1"/>
            <a:r>
              <a:rPr lang="en-US" sz="3000" i="1" dirty="0" smtClean="0"/>
              <a:t>Sheep select 60% forage, 30% weeds, 10% woody material</a:t>
            </a:r>
          </a:p>
          <a:p>
            <a:pPr lvl="1"/>
            <a:r>
              <a:rPr lang="en-US" sz="3000" i="1" dirty="0" smtClean="0"/>
              <a:t>Goats select 60% woody material, 20% weeds, 20% forage</a:t>
            </a:r>
          </a:p>
          <a:p>
            <a:pPr lvl="1"/>
            <a:r>
              <a:rPr lang="en-US" sz="3000" i="1" dirty="0" smtClean="0"/>
              <a:t>Chickens utilize forage and insects.  Also add nutrients to the soil through conversion of grain (~18/bird)</a:t>
            </a:r>
          </a:p>
          <a:p>
            <a:pPr lvl="1"/>
            <a:endParaRPr lang="en-US" sz="1300" i="1" dirty="0" smtClean="0"/>
          </a:p>
          <a:p>
            <a:pPr lvl="1"/>
            <a:r>
              <a:rPr lang="en-US" sz="3000" i="1" dirty="0" smtClean="0"/>
              <a:t>2009 – 6 goat kids, 18 lambs – feeders, 200 </a:t>
            </a:r>
            <a:r>
              <a:rPr lang="en-US" sz="3000" i="1" dirty="0" err="1" smtClean="0"/>
              <a:t>cornish</a:t>
            </a:r>
            <a:r>
              <a:rPr lang="en-US" sz="3000" i="1" dirty="0" smtClean="0"/>
              <a:t> cross broilers and 14 laying hens</a:t>
            </a:r>
          </a:p>
          <a:p>
            <a:pPr lvl="1"/>
            <a:r>
              <a:rPr lang="en-US" sz="3000" i="1" dirty="0" smtClean="0"/>
              <a:t>2010 – 5 goat kids, 34 lambs – feeders, 300 broilers (6 breeds) and 17 laying hens</a:t>
            </a:r>
          </a:p>
          <a:p>
            <a:pPr lvl="1"/>
            <a:r>
              <a:rPr lang="en-US" sz="3000" i="1" dirty="0" smtClean="0"/>
              <a:t>2011 – 6 goat kids, 35 lambs – feeders, 200 broilers and 20 laying hens (anticipated)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381000"/>
            <a:ext cx="7498080" cy="6172200"/>
          </a:xfrm>
        </p:spPr>
        <p:txBody>
          <a:bodyPr>
            <a:normAutofit/>
          </a:bodyPr>
          <a:lstStyle/>
          <a:p>
            <a:pPr lvl="1"/>
            <a:r>
              <a:rPr lang="en-US" sz="3000" i="1" dirty="0" smtClean="0"/>
              <a:t>6.5 acres pasture</a:t>
            </a:r>
          </a:p>
          <a:p>
            <a:endParaRPr lang="en-US" dirty="0"/>
          </a:p>
        </p:txBody>
      </p:sp>
      <p:graphicFrame>
        <p:nvGraphicFramePr>
          <p:cNvPr id="4098" name="Object 2"/>
          <p:cNvGraphicFramePr>
            <a:graphicFrameLocks noChangeAspect="1"/>
          </p:cNvGraphicFramePr>
          <p:nvPr/>
        </p:nvGraphicFramePr>
        <p:xfrm>
          <a:off x="1295400" y="1828800"/>
          <a:ext cx="7542213" cy="4002088"/>
        </p:xfrm>
        <a:graphic>
          <a:graphicData uri="http://schemas.openxmlformats.org/presentationml/2006/ole">
            <p:oleObj spid="_x0000_s4098" name="Acrobat Document" r:id="rId3" imgW="7542857" imgH="5830114" progId="AcroExch.Document.7">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r>
              <a:rPr lang="en-US" dirty="0" smtClean="0"/>
              <a:t>Research Techniques</a:t>
            </a:r>
          </a:p>
          <a:p>
            <a:pPr lvl="1"/>
            <a:r>
              <a:rPr lang="en-US" dirty="0" smtClean="0"/>
              <a:t>Soil Testing</a:t>
            </a:r>
          </a:p>
          <a:p>
            <a:pPr lvl="1"/>
            <a:r>
              <a:rPr lang="en-US" dirty="0" smtClean="0"/>
              <a:t>Forage nutrient analysis</a:t>
            </a:r>
          </a:p>
          <a:p>
            <a:pPr lvl="1"/>
            <a:r>
              <a:rPr lang="en-US" dirty="0" smtClean="0"/>
              <a:t>Photos</a:t>
            </a:r>
          </a:p>
          <a:p>
            <a:pPr lvl="1"/>
            <a:r>
              <a:rPr lang="en-US" dirty="0" smtClean="0"/>
              <a:t>Forage/</a:t>
            </a:r>
            <a:r>
              <a:rPr lang="en-US" dirty="0" err="1" smtClean="0"/>
              <a:t>forb</a:t>
            </a:r>
            <a:r>
              <a:rPr lang="en-US" dirty="0" smtClean="0"/>
              <a:t> surveys. </a:t>
            </a:r>
          </a:p>
          <a:p>
            <a:pPr lvl="1"/>
            <a:r>
              <a:rPr lang="en-US" dirty="0" err="1" smtClean="0"/>
              <a:t>Exclosure</a:t>
            </a:r>
            <a:r>
              <a:rPr lang="en-US" dirty="0" smtClean="0"/>
              <a:t> fencing</a:t>
            </a:r>
          </a:p>
          <a:p>
            <a:pPr lvl="1"/>
            <a:r>
              <a:rPr lang="en-US" dirty="0" smtClean="0"/>
              <a:t>Pasture condition score</a:t>
            </a:r>
          </a:p>
          <a:p>
            <a:pPr lvl="1"/>
            <a:r>
              <a:rPr lang="en-US" dirty="0" smtClean="0"/>
              <a:t>Livestock records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Tests – </a:t>
            </a:r>
            <a:r>
              <a:rPr lang="en-US" sz="2400" dirty="0" smtClean="0"/>
              <a:t>April 2009</a:t>
            </a:r>
            <a:endParaRPr lang="en-US" sz="2400" dirty="0"/>
          </a:p>
        </p:txBody>
      </p:sp>
      <p:graphicFrame>
        <p:nvGraphicFramePr>
          <p:cNvPr id="10" name="Content Placeholder 9"/>
          <p:cNvGraphicFramePr>
            <a:graphicFrameLocks noGrp="1"/>
          </p:cNvGraphicFramePr>
          <p:nvPr>
            <p:ph idx="1"/>
          </p:nvPr>
        </p:nvGraphicFramePr>
        <p:xfrm>
          <a:off x="1295400" y="1219200"/>
          <a:ext cx="37338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nvGraphicFramePr>
        <p:xfrm>
          <a:off x="5181600" y="1295400"/>
          <a:ext cx="35814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nvGraphicFramePr>
        <p:xfrm>
          <a:off x="1219200" y="3886200"/>
          <a:ext cx="62484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1939</TotalTime>
  <Words>853</Words>
  <Application>Microsoft Office PowerPoint</Application>
  <PresentationFormat>On-screen Show (4:3)</PresentationFormat>
  <Paragraphs>143</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Solstice</vt:lpstr>
      <vt:lpstr>Acrobat Document</vt:lpstr>
      <vt:lpstr>Worksheet</vt:lpstr>
      <vt:lpstr>Low input Pasture Renovation through multi species intensive grazing.</vt:lpstr>
      <vt:lpstr>SARE Farmer Rancher Grant</vt:lpstr>
      <vt:lpstr>Management Intensive Grazing (MIG)</vt:lpstr>
      <vt:lpstr>Management Intensive Grazing (MIG)</vt:lpstr>
      <vt:lpstr>Our Project: Low input Pasture Renovation through multi species intensive grazing. </vt:lpstr>
      <vt:lpstr>Slide 6</vt:lpstr>
      <vt:lpstr>Slide 7</vt:lpstr>
      <vt:lpstr>Slide 8</vt:lpstr>
      <vt:lpstr>Soil Tests – April 2009</vt:lpstr>
      <vt:lpstr>Forage Analysis – Summer 2009</vt:lpstr>
      <vt:lpstr>Forage/forb surveys</vt:lpstr>
      <vt:lpstr>Pasture Condition Score</vt:lpstr>
      <vt:lpstr>Livestock/Grazing Records</vt:lpstr>
      <vt:lpstr>Slide 14</vt:lpstr>
      <vt:lpstr>Publications</vt:lpstr>
    </vt:vector>
  </TitlesOfParts>
  <Company>North Acre Farms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 Hansen</dc:creator>
  <cp:lastModifiedBy>jbenj000</cp:lastModifiedBy>
  <cp:revision>100</cp:revision>
  <dcterms:created xsi:type="dcterms:W3CDTF">2010-10-21T22:36:19Z</dcterms:created>
  <dcterms:modified xsi:type="dcterms:W3CDTF">2011-04-05T21:10:13Z</dcterms:modified>
</cp:coreProperties>
</file>