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guldan\My%20Documents\Resprop&amp;proj\Year-round%20production\SARE2009\2010%20Annual%20Report\figs%202,3,4,5\Copy%20of%20LEYGraphsforConf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Fig. 4.  Spinach </a:t>
            </a:r>
            <a:r>
              <a:rPr lang="en-US" dirty="0"/>
              <a:t>Harvest </a:t>
            </a:r>
            <a:r>
              <a:rPr lang="en-US" dirty="0" smtClean="0"/>
              <a:t>Season Totals </a:t>
            </a:r>
            <a:r>
              <a:rPr lang="en-US" dirty="0"/>
              <a:t>from Two Planting </a:t>
            </a:r>
            <a:r>
              <a:rPr lang="en-US" dirty="0" smtClean="0"/>
              <a:t>Dates </a:t>
            </a:r>
            <a:r>
              <a:rPr lang="en-US" dirty="0" smtClean="0"/>
              <a:t>Las Cruces, NM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Sums3ft!$M$32</c:f>
              <c:strCache>
                <c:ptCount val="1"/>
                <c:pt idx="0">
                  <c:v>October Planting</c:v>
                </c:pt>
              </c:strCache>
            </c:strRef>
          </c:tx>
          <c:spPr>
            <a:solidFill>
              <a:srgbClr val="4F81BD"/>
            </a:solidFill>
            <a:effectLst>
              <a:outerShdw blurRad="50800" dist="38100" dir="2700000">
                <a:srgbClr val="000000">
                  <a:alpha val="43000"/>
                </a:srgbClr>
              </a:outerShdw>
            </a:effectLst>
          </c:spPr>
          <c:cat>
            <c:strRef>
              <c:f>Sums3ft!$N$30:$P$31</c:f>
              <c:strCache>
                <c:ptCount val="3"/>
                <c:pt idx="0">
                  <c:v>SL</c:v>
                </c:pt>
                <c:pt idx="1">
                  <c:v>DL</c:v>
                </c:pt>
                <c:pt idx="2">
                  <c:v>DL+B</c:v>
                </c:pt>
              </c:strCache>
            </c:strRef>
          </c:cat>
          <c:val>
            <c:numRef>
              <c:f>Sums3ft!$N$32:$P$32</c:f>
              <c:numCache>
                <c:formatCode>General</c:formatCode>
                <c:ptCount val="3"/>
                <c:pt idx="0">
                  <c:v>58.11</c:v>
                </c:pt>
                <c:pt idx="1">
                  <c:v>58.319999999999993</c:v>
                </c:pt>
                <c:pt idx="2">
                  <c:v>48.640000000000008</c:v>
                </c:pt>
              </c:numCache>
            </c:numRef>
          </c:val>
        </c:ser>
        <c:ser>
          <c:idx val="1"/>
          <c:order val="1"/>
          <c:tx>
            <c:strRef>
              <c:f>Sums3ft!$M$33</c:f>
              <c:strCache>
                <c:ptCount val="1"/>
                <c:pt idx="0">
                  <c:v>November Planting</c:v>
                </c:pt>
              </c:strCache>
            </c:strRef>
          </c:tx>
          <c:cat>
            <c:strRef>
              <c:f>Sums3ft!$N$30:$P$31</c:f>
              <c:strCache>
                <c:ptCount val="3"/>
                <c:pt idx="0">
                  <c:v>SL</c:v>
                </c:pt>
                <c:pt idx="1">
                  <c:v>DL</c:v>
                </c:pt>
                <c:pt idx="2">
                  <c:v>DL+B</c:v>
                </c:pt>
              </c:strCache>
            </c:strRef>
          </c:cat>
          <c:val>
            <c:numRef>
              <c:f>Sums3ft!$N$33:$P$33</c:f>
              <c:numCache>
                <c:formatCode>General</c:formatCode>
                <c:ptCount val="3"/>
                <c:pt idx="0">
                  <c:v>43.47</c:v>
                </c:pt>
                <c:pt idx="1">
                  <c:v>46.52</c:v>
                </c:pt>
                <c:pt idx="2">
                  <c:v>40.31</c:v>
                </c:pt>
              </c:numCache>
            </c:numRef>
          </c:val>
        </c:ser>
        <c:axId val="44551168"/>
        <c:axId val="44750720"/>
      </c:barChart>
      <c:catAx>
        <c:axId val="445511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Hoop House Model</a:t>
                </a:r>
              </a:p>
            </c:rich>
          </c:tx>
          <c:layout/>
        </c:title>
        <c:tickLblPos val="nextTo"/>
        <c:crossAx val="44750720"/>
        <c:crosses val="autoZero"/>
        <c:auto val="1"/>
        <c:lblAlgn val="ctr"/>
        <c:lblOffset val="100"/>
      </c:catAx>
      <c:valAx>
        <c:axId val="447507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Pounds Harvested</a:t>
                </a:r>
              </a:p>
            </c:rich>
          </c:tx>
          <c:layout/>
        </c:title>
        <c:numFmt formatCode="General" sourceLinked="1"/>
        <c:tickLblPos val="nextTo"/>
        <c:crossAx val="445511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4EB7-3378-42C8-BAC9-510BCF27AFA9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12FC-785B-4BC1-B371-53FF11EC2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762000" y="762000"/>
          <a:ext cx="7620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NMSU-CAHE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sguldan</dc:creator>
  <cp:lastModifiedBy>sguldan</cp:lastModifiedBy>
  <cp:revision>4</cp:revision>
  <dcterms:created xsi:type="dcterms:W3CDTF">2011-07-07T19:59:35Z</dcterms:created>
  <dcterms:modified xsi:type="dcterms:W3CDTF">2011-07-08T15:50:11Z</dcterms:modified>
</cp:coreProperties>
</file>