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57" r:id="rId3"/>
    <p:sldId id="410" r:id="rId4"/>
    <p:sldId id="467" r:id="rId5"/>
    <p:sldId id="403" r:id="rId6"/>
    <p:sldId id="408" r:id="rId7"/>
    <p:sldId id="463" r:id="rId8"/>
    <p:sldId id="453" r:id="rId9"/>
    <p:sldId id="466" r:id="rId10"/>
    <p:sldId id="409" r:id="rId11"/>
    <p:sldId id="443" r:id="rId12"/>
    <p:sldId id="411" r:id="rId13"/>
    <p:sldId id="369" r:id="rId14"/>
    <p:sldId id="461" r:id="rId15"/>
    <p:sldId id="462" r:id="rId16"/>
    <p:sldId id="464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9F9"/>
    <a:srgbClr val="00FFCC"/>
    <a:srgbClr val="99FF66"/>
    <a:srgbClr val="006699"/>
    <a:srgbClr val="800000"/>
    <a:srgbClr val="464ADA"/>
    <a:srgbClr val="3399FF"/>
    <a:srgbClr val="272BC3"/>
    <a:srgbClr val="FFCC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958" autoAdjust="0"/>
    <p:restoredTop sz="92485" autoAdjust="0"/>
  </p:normalViewPr>
  <p:slideViewPr>
    <p:cSldViewPr>
      <p:cViewPr>
        <p:scale>
          <a:sx n="75" d="100"/>
          <a:sy n="75" d="100"/>
        </p:scale>
        <p:origin x="-74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31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6340475" y="8961438"/>
            <a:ext cx="4064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CE371E01-E6C9-464F-AFA5-4E90B7281749}" type="slidenum">
              <a:rPr lang="en-US" sz="1000" smtClean="0"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03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750" tIns="46544" rIns="94750" bIns="46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90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NPK data</a:t>
            </a:r>
            <a:r>
              <a:rPr lang="en-US" baseline="0" dirty="0" smtClean="0"/>
              <a:t>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7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55 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3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2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25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study</a:t>
            </a:r>
            <a:r>
              <a:rPr lang="en-US" baseline="0" dirty="0" smtClean="0"/>
              <a:t> and </a:t>
            </a:r>
            <a:r>
              <a:rPr lang="en-US" dirty="0" smtClean="0"/>
              <a:t>N analysis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2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b="1" cap="all" baseline="0">
                <a:solidFill>
                  <a:srgbClr val="F9F9F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2011, Cheryl Reese SDSU Plant Science Dept.</a:t>
            </a: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61E6AC-D53D-4116-9D53-62EEAEE22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61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2011, Cheryl Reese SDSU Plant Science Dept.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48BB-7F40-4C22-BA6A-337378997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4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2011, Cheryl Reese SDSU Plant Science Dept.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42863-9E6B-47F8-80F7-B13A70110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3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marL="457200" indent="-457200">
              <a:buClr>
                <a:srgbClr val="FFFF66"/>
              </a:buClr>
              <a:buSzPct val="100000"/>
              <a:buFont typeface="Wingdings" pitchFamily="2" charset="2"/>
              <a:buChar char="§"/>
              <a:defRPr/>
            </a:lvl1pPr>
            <a:lvl2pPr marL="822960" indent="-457200">
              <a:buClr>
                <a:srgbClr val="FFFF66"/>
              </a:buClr>
              <a:buSzPct val="100000"/>
              <a:buFont typeface="Wingdings" pitchFamily="2" charset="2"/>
              <a:buChar char="§"/>
              <a:defRPr/>
            </a:lvl2pPr>
            <a:lvl3pPr marL="1028700" indent="-342900">
              <a:buClr>
                <a:srgbClr val="FFFF66"/>
              </a:buClr>
              <a:buSzPct val="100000"/>
              <a:buFont typeface="Wingdings" pitchFamily="2" charset="2"/>
              <a:buChar char="§"/>
              <a:defRPr/>
            </a:lvl3pPr>
            <a:lvl4pPr marL="1485900" indent="-342900">
              <a:buClr>
                <a:srgbClr val="FFFF66"/>
              </a:buClr>
              <a:buSzPct val="100000"/>
              <a:buFont typeface="Wingdings" pitchFamily="2" charset="2"/>
              <a:buChar char="§"/>
              <a:defRPr/>
            </a:lvl4pPr>
            <a:lvl5pPr marL="1943100" indent="-342900">
              <a:buClr>
                <a:srgbClr val="FFFF66"/>
              </a:buClr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324600"/>
            <a:ext cx="2667000" cy="365125"/>
          </a:xfrm>
        </p:spPr>
        <p:txBody>
          <a:bodyPr/>
          <a:lstStyle>
            <a:lvl1pPr>
              <a:defRPr>
                <a:solidFill>
                  <a:srgbClr val="F9F9F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3048000" cy="365125"/>
          </a:xfrm>
        </p:spPr>
        <p:txBody>
          <a:bodyPr/>
          <a:lstStyle>
            <a:lvl1pPr>
              <a:defRPr>
                <a:solidFill>
                  <a:srgbClr val="F9F9F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2011, Cheryl Reese SDSU Plant Science Dept.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0B32489-4C24-4431-8F38-178A89871E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4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rgbClr val="F9F9F9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777B8C-BCE6-4D76-AB80-87169EA3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2011, Cheryl Reese SDSU Plant Science Dept.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2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62B280-D7E1-476A-9FA7-93990DD5F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2011, Cheryl Reese SDSU Plant Science Dept.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0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4B0B2F-5FE5-4208-ABC6-326493113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2011, Cheryl Reese SDSU Plant Science Dept.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8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2011, Cheryl Reese SDSU Plant Science Dept.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A350-0D2C-40AC-88C6-A07650B92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2011, Cheryl Reese SDSU Plant Science Dept.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9F9F9"/>
                </a:solidFill>
              </a:defRPr>
            </a:lvl1pPr>
          </a:lstStyle>
          <a:p>
            <a:pPr>
              <a:defRPr/>
            </a:pPr>
            <a:fld id="{B2258132-501E-4507-9B20-5C69805B7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9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2011, Cheryl Reese SDSU Plant Science Dept.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ACB5B-6E17-442C-BE5C-1A6563E82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6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7B1BF5B-FD0E-4B0A-BDEA-EEBBD8F09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324600"/>
            <a:ext cx="4572000" cy="38100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2011, Cheryl Reese SDSU Plant Science Dept.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93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F9F9F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2400" y="6248400"/>
            <a:ext cx="3048000" cy="365125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000">
                <a:solidFill>
                  <a:srgbClr val="F9F9F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2011, Cheryl Reese SDSU Plant Science Dept.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9521A5-7A2E-4FCE-9E6F-631FC0D7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1" r:id="rId6"/>
    <p:sldLayoutId id="2147483839" r:id="rId7"/>
    <p:sldLayoutId id="2147483832" r:id="rId8"/>
    <p:sldLayoutId id="2147483840" r:id="rId9"/>
    <p:sldLayoutId id="2147483833" r:id="rId10"/>
    <p:sldLayoutId id="214748384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9F9F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9F9F9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9F9F9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9F9F9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9F9F9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9F9F9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9F9F9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9F9F9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9F9F9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b="1" kern="1200">
          <a:solidFill>
            <a:srgbClr val="F9F9F9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b="1" kern="1200">
          <a:solidFill>
            <a:srgbClr val="F9F9F9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b="1" kern="1200">
          <a:solidFill>
            <a:srgbClr val="F9F9F9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7A6A60"/>
        </a:buClr>
        <a:buSzPct val="75000"/>
        <a:buFont typeface="Wingdings" pitchFamily="2" charset="2"/>
        <a:buChar char=""/>
        <a:defRPr sz="2000" b="1" kern="1200">
          <a:solidFill>
            <a:srgbClr val="F9F9F9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"/>
        <a:defRPr sz="2000" b="1" kern="1200">
          <a:solidFill>
            <a:srgbClr val="F9F9F9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174" y="288986"/>
            <a:ext cx="8763000" cy="1103313"/>
          </a:xfrm>
        </p:spPr>
        <p:txBody>
          <a:bodyPr lIns="90488" tIns="44450" rIns="90488" bIns="4445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Using forage quality testing to determine cover crop N credits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6060264"/>
            <a:ext cx="4953000" cy="685800"/>
          </a:xfrm>
        </p:spPr>
        <p:txBody>
          <a:bodyPr lIns="90488" tIns="44450" rIns="90488" bIns="44450">
            <a:normAutofit/>
          </a:bodyPr>
          <a:lstStyle/>
          <a:p>
            <a:endParaRPr lang="en-US" sz="1300" dirty="0" smtClean="0"/>
          </a:p>
        </p:txBody>
      </p:sp>
      <p:sp>
        <p:nvSpPr>
          <p:cNvPr id="11268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17FD9B1-6F1B-4E69-BD14-F1D8FE250C11}" type="slidenum">
              <a:rPr lang="en-US" smtClean="0">
                <a:solidFill>
                  <a:srgbClr val="4D4D4D"/>
                </a:solidFill>
              </a:rPr>
              <a:pPr/>
              <a:t>1</a:t>
            </a:fld>
            <a:endParaRPr lang="en-US" smtClean="0">
              <a:solidFill>
                <a:srgbClr val="4D4D4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4" y="1404999"/>
            <a:ext cx="5357626" cy="36115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2600" y="1600200"/>
            <a:ext cx="3429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9F9F9"/>
                </a:solidFill>
              </a:rPr>
              <a:t>Greg DeRynck</a:t>
            </a:r>
          </a:p>
          <a:p>
            <a:r>
              <a:rPr lang="en-US" sz="2400" b="1" dirty="0" smtClean="0">
                <a:solidFill>
                  <a:srgbClr val="F9F9F9"/>
                </a:solidFill>
              </a:rPr>
              <a:t>Peter Sexton</a:t>
            </a:r>
          </a:p>
          <a:p>
            <a:r>
              <a:rPr lang="en-US" sz="2400" b="1" dirty="0" smtClean="0">
                <a:solidFill>
                  <a:srgbClr val="F9F9F9"/>
                </a:solidFill>
              </a:rPr>
              <a:t>Shannon Osborne</a:t>
            </a:r>
          </a:p>
          <a:p>
            <a:endParaRPr lang="en-US" sz="800" b="1" dirty="0" smtClean="0">
              <a:solidFill>
                <a:srgbClr val="F9F9F9"/>
              </a:solidFill>
            </a:endParaRPr>
          </a:p>
          <a:p>
            <a:endParaRPr lang="en-US" sz="800" b="1" dirty="0">
              <a:solidFill>
                <a:srgbClr val="F9F9F9"/>
              </a:solidFill>
            </a:endParaRPr>
          </a:p>
          <a:p>
            <a:endParaRPr lang="en-US" sz="800" b="1" dirty="0" smtClean="0">
              <a:solidFill>
                <a:srgbClr val="F9F9F9"/>
              </a:solidFill>
            </a:endParaRPr>
          </a:p>
          <a:p>
            <a:r>
              <a:rPr lang="en-US" sz="2400" b="1" dirty="0" smtClean="0">
                <a:solidFill>
                  <a:srgbClr val="F9F9F9"/>
                </a:solidFill>
              </a:rPr>
              <a:t>South Dakota State University</a:t>
            </a:r>
            <a:endParaRPr lang="en-US" sz="2400" b="1" dirty="0">
              <a:solidFill>
                <a:srgbClr val="F9F9F9"/>
              </a:solidFill>
            </a:endParaRPr>
          </a:p>
          <a:p>
            <a:endParaRPr lang="en-US" sz="800" b="1" dirty="0" smtClean="0">
              <a:solidFill>
                <a:srgbClr val="F9F9F9"/>
              </a:solidFill>
            </a:endParaRPr>
          </a:p>
          <a:p>
            <a:endParaRPr lang="en-US" sz="800" b="1" dirty="0">
              <a:solidFill>
                <a:srgbClr val="F9F9F9"/>
              </a:solidFill>
            </a:endParaRPr>
          </a:p>
          <a:p>
            <a:endParaRPr lang="en-US" sz="800" b="1" dirty="0">
              <a:solidFill>
                <a:srgbClr val="F9F9F9"/>
              </a:solidFill>
            </a:endParaRPr>
          </a:p>
          <a:p>
            <a:r>
              <a:rPr lang="en-US" sz="1400" b="1" dirty="0">
                <a:solidFill>
                  <a:srgbClr val="F9F9F9"/>
                </a:solidFill>
              </a:rPr>
              <a:t>Support provided </a:t>
            </a:r>
            <a:r>
              <a:rPr lang="en-US" sz="1400" b="1" dirty="0" smtClean="0">
                <a:solidFill>
                  <a:srgbClr val="F9F9F9"/>
                </a:solidFill>
              </a:rPr>
              <a:t>by: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9F9F9"/>
                </a:solidFill>
              </a:rPr>
              <a:t>SARE-Sustainable Agriculture Research and Education</a:t>
            </a:r>
            <a:endParaRPr lang="en-US" sz="1400" b="1" dirty="0">
              <a:solidFill>
                <a:srgbClr val="F9F9F9"/>
              </a:solidFill>
            </a:endParaRPr>
          </a:p>
          <a:p>
            <a:endParaRPr lang="en-US" b="1" dirty="0" smtClean="0">
              <a:solidFill>
                <a:srgbClr val="F9F9F9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3" r="5000"/>
          <a:stretch>
            <a:fillRect/>
          </a:stretch>
        </p:blipFill>
        <p:spPr bwMode="auto">
          <a:xfrm>
            <a:off x="347662" y="6096000"/>
            <a:ext cx="1557338" cy="61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Part 2: Cone-</a:t>
            </a:r>
            <a:r>
              <a:rPr lang="en-US" b="1" dirty="0" err="1" smtClean="0"/>
              <a:t>tainer</a:t>
            </a:r>
            <a:endParaRPr lang="en-US" b="1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2209800" cy="4343400"/>
          </a:xfrm>
        </p:spPr>
        <p:txBody>
          <a:bodyPr/>
          <a:lstStyle/>
          <a:p>
            <a:r>
              <a:rPr lang="en-US" sz="2400" dirty="0" smtClean="0"/>
              <a:t>Soil mixed with the 5 crop residues held in a temperature controlled chamber and sampled at 10 day intervals.</a:t>
            </a:r>
          </a:p>
          <a:p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5994400" cy="44958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B32489-4C24-4431-8F38-178A89871E1D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Cone-</a:t>
            </a:r>
            <a:r>
              <a:rPr lang="en-US" dirty="0" err="1" smtClean="0"/>
              <a:t>tainer</a:t>
            </a:r>
            <a:r>
              <a:rPr lang="en-US" dirty="0" smtClean="0"/>
              <a:t>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2679700" y="1828800"/>
            <a:ext cx="3886200" cy="6400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NO</a:t>
            </a:r>
            <a:r>
              <a:rPr lang="en-US" sz="1400" dirty="0" smtClean="0">
                <a:solidFill>
                  <a:schemeClr val="bg2"/>
                </a:solidFill>
              </a:rPr>
              <a:t>3</a:t>
            </a:r>
            <a:r>
              <a:rPr lang="en-US" dirty="0" smtClean="0">
                <a:solidFill>
                  <a:schemeClr val="bg2"/>
                </a:solidFill>
              </a:rPr>
              <a:t>-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ppm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B32489-4C24-4431-8F38-178A89871E1D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0" y="7391400"/>
            <a:ext cx="88392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514600"/>
            <a:ext cx="8001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2667000" y="-990600"/>
            <a:ext cx="3886200" cy="640080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Part 3: Bioassay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514600" cy="4572000"/>
          </a:xfrm>
        </p:spPr>
        <p:txBody>
          <a:bodyPr/>
          <a:lstStyle/>
          <a:p>
            <a:r>
              <a:rPr lang="en-US" dirty="0" smtClean="0"/>
              <a:t>Pots containing soil and the 5 residues were prepared.  </a:t>
            </a:r>
          </a:p>
          <a:p>
            <a:r>
              <a:rPr lang="en-US" dirty="0" smtClean="0"/>
              <a:t>A grass mix consisting of annual ryegrass and tall fescue was planted in the pots.</a:t>
            </a:r>
          </a:p>
          <a:p>
            <a:r>
              <a:rPr lang="en-US" dirty="0" smtClean="0"/>
              <a:t>At two week intervals the height of the grass was recorded.  The grass was harvested and weighed to measure biomass produced.  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B32489-4C24-4431-8F38-178A89871E1D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76400"/>
            <a:ext cx="5791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990600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Grass regrowth 2 d after 1</a:t>
            </a:r>
            <a:r>
              <a:rPr lang="en-US" baseline="30000" dirty="0" smtClean="0">
                <a:cs typeface="Times New Roman" pitchFamily="18" charset="0"/>
              </a:rPr>
              <a:t>st</a:t>
            </a:r>
            <a:r>
              <a:rPr lang="en-US" dirty="0" smtClean="0">
                <a:cs typeface="Times New Roman" pitchFamily="18" charset="0"/>
              </a:rPr>
              <a:t> cutting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6908800" cy="51816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B32489-4C24-4431-8F38-178A89871E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990600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US" dirty="0" smtClean="0">
                <a:cs typeface="Times New Roman" pitchFamily="18" charset="0"/>
              </a:rPr>
              <a:t>Grass regrowth at 2</a:t>
            </a:r>
            <a:r>
              <a:rPr lang="en-US" baseline="30000" dirty="0" smtClean="0">
                <a:cs typeface="Times New Roman" pitchFamily="18" charset="0"/>
              </a:rPr>
              <a:t>nd</a:t>
            </a:r>
            <a:r>
              <a:rPr lang="en-US" dirty="0" smtClean="0">
                <a:cs typeface="Times New Roman" pitchFamily="18" charset="0"/>
              </a:rPr>
              <a:t> cutting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908800" cy="51816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B32489-4C24-4431-8F38-178A89871E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414334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Wood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943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Kale</a:t>
            </a:r>
            <a:endParaRPr lang="en-US" sz="2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797300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Control</a:t>
            </a:r>
            <a:endParaRPr lang="en-US" sz="2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7973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Grass</a:t>
            </a:r>
            <a:endParaRPr lang="en-US" sz="20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7973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Straw</a:t>
            </a:r>
            <a:endParaRPr lang="en-US" sz="20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37973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Alfalfa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990600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US" dirty="0" smtClean="0">
                <a:cs typeface="Times New Roman" pitchFamily="18" charset="0"/>
              </a:rPr>
              <a:t>Total grams of grass harvested after 18 weeks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B32489-4C24-4431-8F38-178A89871E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410855" cy="472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2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en-US" dirty="0" smtClean="0"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38206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Greg </a:t>
            </a:r>
            <a:r>
              <a:rPr lang="en-US" sz="2400" dirty="0" smtClean="0"/>
              <a:t>DeRynck</a:t>
            </a:r>
          </a:p>
          <a:p>
            <a:pPr marL="0" indent="0">
              <a:buNone/>
            </a:pPr>
            <a:r>
              <a:rPr lang="en-US" sz="2400" dirty="0" smtClean="0"/>
              <a:t>Peter Sexton</a:t>
            </a:r>
          </a:p>
          <a:p>
            <a:pPr marL="0" indent="0">
              <a:buNone/>
            </a:pPr>
            <a:r>
              <a:rPr lang="en-US" sz="2400" dirty="0" smtClean="0"/>
              <a:t>Shannon Osborne</a:t>
            </a:r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2400" dirty="0" smtClean="0"/>
              <a:t>South </a:t>
            </a:r>
            <a:r>
              <a:rPr lang="en-US" sz="2400" dirty="0"/>
              <a:t>Dakota State University</a:t>
            </a:r>
          </a:p>
          <a:p>
            <a:pPr marL="0" indent="0">
              <a:buNone/>
            </a:pPr>
            <a:r>
              <a:rPr lang="en-US" sz="2400" dirty="0" smtClean="0"/>
              <a:t>Support </a:t>
            </a:r>
            <a:r>
              <a:rPr lang="en-US" sz="2400" dirty="0"/>
              <a:t>provided by:</a:t>
            </a:r>
          </a:p>
          <a:p>
            <a:pPr marL="0" indent="0">
              <a:buNone/>
            </a:pPr>
            <a:r>
              <a:rPr lang="en-US" sz="2400" dirty="0"/>
              <a:t>SARE-Sustainable Agriculture Research and Education</a:t>
            </a: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B32489-4C24-4431-8F38-178A89871E1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65607"/>
            <a:ext cx="3886200" cy="26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75" y="5486400"/>
            <a:ext cx="16732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cover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2362200"/>
            <a:ext cx="3733800" cy="4191000"/>
          </a:xfrm>
        </p:spPr>
        <p:txBody>
          <a:bodyPr/>
          <a:lstStyle/>
          <a:p>
            <a:r>
              <a:rPr lang="en-US" sz="2400" dirty="0" smtClean="0"/>
              <a:t>Combat soil compaction</a:t>
            </a:r>
          </a:p>
          <a:p>
            <a:r>
              <a:rPr lang="en-US" sz="2400" dirty="0" smtClean="0"/>
              <a:t>Control erosion</a:t>
            </a:r>
          </a:p>
          <a:p>
            <a:r>
              <a:rPr lang="en-US" sz="2400" dirty="0" smtClean="0"/>
              <a:t>Build organic matter</a:t>
            </a:r>
          </a:p>
          <a:p>
            <a:r>
              <a:rPr lang="en-US" sz="2400" dirty="0" smtClean="0"/>
              <a:t>Scavenge nutrients from the soil</a:t>
            </a:r>
          </a:p>
          <a:p>
            <a:r>
              <a:rPr lang="en-US" sz="2400" dirty="0" smtClean="0"/>
              <a:t>Manage  soil moisture</a:t>
            </a:r>
          </a:p>
          <a:p>
            <a:r>
              <a:rPr lang="en-US" sz="2400" dirty="0" smtClean="0"/>
              <a:t>Provide forage </a:t>
            </a:r>
          </a:p>
          <a:p>
            <a:r>
              <a:rPr lang="en-US" sz="2400" dirty="0" smtClean="0"/>
              <a:t>Suppress pests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570037"/>
            <a:ext cx="5791200" cy="563563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latin typeface="Tw Cen MT" pitchFamily="34" charset="0"/>
              </a:rPr>
              <a:t>Cover crops are used to:</a:t>
            </a:r>
            <a:endParaRPr lang="en-US" sz="2800" b="1" dirty="0">
              <a:latin typeface="Tw Cen M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B32489-4C24-4431-8F38-178A89871E1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9200" y="2209800"/>
            <a:ext cx="5283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153400" cy="4495800"/>
          </a:xfrm>
        </p:spPr>
        <p:txBody>
          <a:bodyPr/>
          <a:lstStyle/>
          <a:p>
            <a:r>
              <a:rPr lang="en-US" dirty="0" smtClean="0"/>
              <a:t>An N credit is the amount Nitrogen fertilizer considered to be supplied by previous activity in the field. </a:t>
            </a:r>
          </a:p>
          <a:p>
            <a:r>
              <a:rPr lang="en-US" dirty="0" smtClean="0"/>
              <a:t>N credits have been established for some situations</a:t>
            </a:r>
          </a:p>
          <a:p>
            <a:r>
              <a:rPr lang="en-US" dirty="0" smtClean="0"/>
              <a:t>Cover crops are often grown as a blend of two or more crops and are subject to highly variable amounts of growth, making prediction of N mineralization difficult.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>
            <a:off x="5715000" y="6400800"/>
            <a:ext cx="3657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B32489-4C24-4431-8F38-178A89871E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and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postulated that the rate of degradation will be related to the fiber content of the plant residues.</a:t>
            </a:r>
          </a:p>
          <a:p>
            <a:r>
              <a:rPr lang="en-US" dirty="0" smtClean="0"/>
              <a:t>The objective is to measure the N loss from materials varying in fiber content, testing the hypothesis that the rate of N release will be related to fiber content.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B32489-4C24-4431-8F38-178A89871E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77952" y="152400"/>
            <a:ext cx="8613648" cy="990600"/>
          </a:xfrm>
        </p:spPr>
        <p:txBody>
          <a:bodyPr/>
          <a:lstStyle/>
          <a:p>
            <a:pPr algn="ctr"/>
            <a:r>
              <a:rPr lang="en-US" dirty="0" smtClean="0"/>
              <a:t>Selected crop residues for study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415473"/>
              </p:ext>
            </p:extLst>
          </p:nvPr>
        </p:nvGraphicFramePr>
        <p:xfrm>
          <a:off x="1143000" y="1905000"/>
          <a:ext cx="685800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1840"/>
                <a:gridCol w="3566160"/>
              </a:tblGrid>
              <a:tr h="1108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</a:rPr>
                        <a:t>Crop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</a:rPr>
                        <a:t> Residue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effectLst/>
                          <a:latin typeface="Tw Cen MT" pitchFamily="34" charset="0"/>
                        </a:rPr>
                        <a:t>NDF-</a:t>
                      </a:r>
                      <a:r>
                        <a:rPr lang="en-US" sz="2800" b="1" u="none" strike="noStrike" baseline="0" dirty="0" smtClean="0">
                          <a:effectLst/>
                          <a:latin typeface="Tw Cen MT" pitchFamily="34" charset="0"/>
                        </a:rPr>
                        <a:t> neutral detergent fiber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40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w Cen MT" pitchFamily="34" charset="0"/>
                        </a:rPr>
                        <a:t>kale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w Cen MT" pitchFamily="34" charset="0"/>
                        </a:rPr>
                        <a:t>24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15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w Cen MT" pitchFamily="34" charset="0"/>
                        </a:rPr>
                        <a:t>alfalfa hay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w Cen MT" pitchFamily="34" charset="0"/>
                        </a:rPr>
                        <a:t>39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40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w Cen MT" pitchFamily="34" charset="0"/>
                        </a:rPr>
                        <a:t>grass hay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w Cen MT" pitchFamily="34" charset="0"/>
                        </a:rPr>
                        <a:t>62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40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w Cen MT" pitchFamily="34" charset="0"/>
                        </a:rPr>
                        <a:t>oat straw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w Cen MT" pitchFamily="34" charset="0"/>
                        </a:rPr>
                        <a:t>69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17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w Cen MT" pitchFamily="34" charset="0"/>
                        </a:rPr>
                        <a:t>wood chips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w Cen MT" pitchFamily="34" charset="0"/>
                        </a:rPr>
                        <a:t>83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B32489-4C24-4431-8F38-178A89871E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1: Residue breakdown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2971800" cy="4572000"/>
          </a:xfrm>
        </p:spPr>
        <p:txBody>
          <a:bodyPr/>
          <a:lstStyle/>
          <a:p>
            <a:r>
              <a:rPr lang="en-US" dirty="0" smtClean="0"/>
              <a:t>Mesh bag study</a:t>
            </a:r>
          </a:p>
          <a:p>
            <a:r>
              <a:rPr lang="en-US" dirty="0" smtClean="0"/>
              <a:t>Crop residues left in the field in a mesh bag and collected over course of 10 weeks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81200"/>
            <a:ext cx="5683250" cy="42624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0B32489-4C24-4431-8F38-178A89871E1D}" type="slidenum">
              <a:rPr lang="en-US" smtClean="0">
                <a:solidFill>
                  <a:schemeClr val="bg2"/>
                </a:solidFill>
              </a:rPr>
              <a:pPr/>
              <a:t>6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Material interacting with field environment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62200"/>
            <a:ext cx="4368800" cy="3276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2362200"/>
            <a:ext cx="4368800" cy="3276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62B280-D7E1-476A-9FA7-93990DD5F9D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from mesh bags: Spring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B32489-4C24-4431-8F38-178A89871E1D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40585" y="3964265"/>
            <a:ext cx="161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% material lost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4786" y="24823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wood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4786" y="617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kale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5486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alfalfa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4786" y="510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grass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0" y="1748867"/>
            <a:ext cx="8435936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7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from mesh bags: Fall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B32489-4C24-4431-8F38-178A89871E1D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7746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9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Jackrabbit">
      <a:dk1>
        <a:srgbClr val="000000"/>
      </a:dk1>
      <a:lt1>
        <a:srgbClr val="3F3F3F"/>
      </a:lt1>
      <a:dk2>
        <a:srgbClr val="1F2123"/>
      </a:dk2>
      <a:lt2>
        <a:srgbClr val="3F3F3F"/>
      </a:lt2>
      <a:accent1>
        <a:srgbClr val="003399"/>
      </a:accent1>
      <a:accent2>
        <a:srgbClr val="FFFF66"/>
      </a:accent2>
      <a:accent3>
        <a:srgbClr val="7A6A60"/>
      </a:accent3>
      <a:accent4>
        <a:srgbClr val="000000"/>
      </a:accent4>
      <a:accent5>
        <a:srgbClr val="67787B"/>
      </a:accent5>
      <a:accent6>
        <a:srgbClr val="9D936F"/>
      </a:accent6>
      <a:hlink>
        <a:srgbClr val="E7E8EA"/>
      </a:hlink>
      <a:folHlink>
        <a:srgbClr val="E5EAEE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7465</TotalTime>
  <Pages>30</Pages>
  <Words>402</Words>
  <Application>Microsoft Office PowerPoint</Application>
  <PresentationFormat>On-screen Show (4:3)</PresentationFormat>
  <Paragraphs>100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Using forage quality testing to determine cover crop N credits</vt:lpstr>
      <vt:lpstr>Importance of cover crops</vt:lpstr>
      <vt:lpstr>N-Credit</vt:lpstr>
      <vt:lpstr>Rational and Objective</vt:lpstr>
      <vt:lpstr>Selected crop residues for study</vt:lpstr>
      <vt:lpstr>Part 1: Residue breakdown</vt:lpstr>
      <vt:lpstr>Material interacting with field environment</vt:lpstr>
      <vt:lpstr>Loss from mesh bags: Spring</vt:lpstr>
      <vt:lpstr>Loss from mesh bags: Fall</vt:lpstr>
      <vt:lpstr>Part 2: Cone-tainer</vt:lpstr>
      <vt:lpstr>Cone-tainer results</vt:lpstr>
      <vt:lpstr>Part 3: Bioassay</vt:lpstr>
      <vt:lpstr>Grass regrowth 2 d after 1st cutting</vt:lpstr>
      <vt:lpstr>Grass regrowth at 2nd cutting</vt:lpstr>
      <vt:lpstr>Total grams of grass harvested after 18 weeks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TEXTURE</dc:title>
  <dc:creator>D. Malo</dc:creator>
  <cp:lastModifiedBy>Greg DeRynck</cp:lastModifiedBy>
  <cp:revision>410</cp:revision>
  <cp:lastPrinted>2010-11-22T18:34:33Z</cp:lastPrinted>
  <dcterms:created xsi:type="dcterms:W3CDTF">1997-09-14T14:28:32Z</dcterms:created>
  <dcterms:modified xsi:type="dcterms:W3CDTF">2011-07-14T16:29:19Z</dcterms:modified>
</cp:coreProperties>
</file>