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44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ocuments\papers\ESA%202010\olfactometer%20for%20ES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ocuments\papers\ESA%202010\olfactometer%20for%20ES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4.7520778652668419E-2"/>
          <c:y val="1.6284323747085692E-2"/>
          <c:w val="0.90164041994750665"/>
          <c:h val="0.92594254880762539"/>
        </c:manualLayout>
      </c:layout>
      <c:barChart>
        <c:barDir val="bar"/>
        <c:grouping val="clustered"/>
        <c:ser>
          <c:idx val="0"/>
          <c:order val="0"/>
          <c:tx>
            <c:v>Males participants</c:v>
          </c:tx>
          <c:errBars>
            <c:errBarType val="plus"/>
            <c:errValType val="cust"/>
            <c:plus>
              <c:numRef>
                <c:f>Sheet1!$E$2:$E$4</c:f>
                <c:numCache>
                  <c:formatCode>General</c:formatCode>
                  <c:ptCount val="3"/>
                  <c:pt idx="0">
                    <c:v>8.0000000000000043E-2</c:v>
                  </c:pt>
                  <c:pt idx="1">
                    <c:v>0.1</c:v>
                  </c:pt>
                  <c:pt idx="2">
                    <c:v>0.05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val>
            <c:numRef>
              <c:f>Sheet1!$D$2:$D$4</c:f>
              <c:numCache>
                <c:formatCode>0%</c:formatCode>
                <c:ptCount val="3"/>
                <c:pt idx="0">
                  <c:v>0.26</c:v>
                </c:pt>
                <c:pt idx="1">
                  <c:v>0.32000000000000062</c:v>
                </c:pt>
                <c:pt idx="2">
                  <c:v>0.32000000000000062</c:v>
                </c:pt>
              </c:numCache>
            </c:numRef>
          </c:val>
        </c:ser>
        <c:ser>
          <c:idx val="1"/>
          <c:order val="1"/>
          <c:tx>
            <c:v>Female participants</c:v>
          </c:tx>
          <c:errBars>
            <c:errBarType val="plus"/>
            <c:errValType val="cust"/>
            <c:plus>
              <c:numRef>
                <c:f>Sheet1!$E$10:$E$12</c:f>
                <c:numCache>
                  <c:formatCode>General</c:formatCode>
                  <c:ptCount val="3"/>
                  <c:pt idx="0">
                    <c:v>0.1</c:v>
                  </c:pt>
                  <c:pt idx="1">
                    <c:v>0.2</c:v>
                  </c:pt>
                  <c:pt idx="2">
                    <c:v>6.0000000000000032E-2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val>
            <c:numRef>
              <c:f>Sheet1!$D$10:$D$12</c:f>
              <c:numCache>
                <c:formatCode>0%</c:formatCode>
                <c:ptCount val="3"/>
                <c:pt idx="0">
                  <c:v>0.5</c:v>
                </c:pt>
                <c:pt idx="1">
                  <c:v>0.42000000000000032</c:v>
                </c:pt>
                <c:pt idx="2">
                  <c:v>0.41000000000000031</c:v>
                </c:pt>
              </c:numCache>
            </c:numRef>
          </c:val>
        </c:ser>
        <c:axId val="73933184"/>
        <c:axId val="73934720"/>
      </c:barChart>
      <c:catAx>
        <c:axId val="73933184"/>
        <c:scaling>
          <c:orientation val="minMax"/>
        </c:scaling>
        <c:delete val="1"/>
        <c:axPos val="l"/>
        <c:tickLblPos val="none"/>
        <c:crossAx val="73934720"/>
        <c:crosses val="autoZero"/>
        <c:auto val="1"/>
        <c:lblAlgn val="ctr"/>
        <c:lblOffset val="100"/>
      </c:catAx>
      <c:valAx>
        <c:axId val="73934720"/>
        <c:scaling>
          <c:orientation val="minMax"/>
          <c:max val="1"/>
        </c:scaling>
        <c:delete val="1"/>
        <c:axPos val="b"/>
        <c:majorGridlines/>
        <c:numFmt formatCode="0%" sourceLinked="1"/>
        <c:tickLblPos val="none"/>
        <c:crossAx val="7393318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4.7520778652668419E-2"/>
          <c:y val="1.6284323747085692E-2"/>
          <c:w val="0.90164041994750665"/>
          <c:h val="0.92635995146149575"/>
        </c:manualLayout>
      </c:layout>
      <c:barChart>
        <c:barDir val="bar"/>
        <c:grouping val="clustered"/>
        <c:ser>
          <c:idx val="0"/>
          <c:order val="0"/>
          <c:tx>
            <c:v>Males participants</c:v>
          </c:tx>
          <c:errBars>
            <c:errBarType val="plus"/>
            <c:errValType val="cust"/>
            <c:plus>
              <c:numRef>
                <c:f>Sheet1!$B$2:$B$4</c:f>
                <c:numCache>
                  <c:formatCode>General</c:formatCode>
                  <c:ptCount val="3"/>
                  <c:pt idx="0">
                    <c:v>-8.0000000000000043E-2</c:v>
                  </c:pt>
                  <c:pt idx="1">
                    <c:v>-0.1</c:v>
                  </c:pt>
                  <c:pt idx="2">
                    <c:v>-0.05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val>
            <c:numRef>
              <c:f>Sheet1!$C$2:$C$4</c:f>
              <c:numCache>
                <c:formatCode>0%</c:formatCode>
                <c:ptCount val="3"/>
                <c:pt idx="0">
                  <c:v>-0.7400000000000011</c:v>
                </c:pt>
                <c:pt idx="1">
                  <c:v>-0.68</c:v>
                </c:pt>
                <c:pt idx="2">
                  <c:v>-0.68</c:v>
                </c:pt>
              </c:numCache>
            </c:numRef>
          </c:val>
        </c:ser>
        <c:ser>
          <c:idx val="1"/>
          <c:order val="1"/>
          <c:tx>
            <c:v>Female participants</c:v>
          </c:tx>
          <c:errBars>
            <c:errBarType val="plus"/>
            <c:errValType val="cust"/>
            <c:plus>
              <c:numRef>
                <c:f>Sheet1!$B$10:$B$12</c:f>
                <c:numCache>
                  <c:formatCode>General</c:formatCode>
                  <c:ptCount val="3"/>
                  <c:pt idx="0">
                    <c:v>-0.1</c:v>
                  </c:pt>
                  <c:pt idx="1">
                    <c:v>-0.2</c:v>
                  </c:pt>
                  <c:pt idx="2">
                    <c:v>-6.0000000000000032E-2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val>
            <c:numRef>
              <c:f>Sheet1!$C$10:$C$12</c:f>
              <c:numCache>
                <c:formatCode>0%</c:formatCode>
                <c:ptCount val="3"/>
                <c:pt idx="0">
                  <c:v>-0.5</c:v>
                </c:pt>
                <c:pt idx="1">
                  <c:v>-0.58000000000000007</c:v>
                </c:pt>
                <c:pt idx="2">
                  <c:v>-0.59</c:v>
                </c:pt>
              </c:numCache>
            </c:numRef>
          </c:val>
        </c:ser>
        <c:axId val="73963776"/>
        <c:axId val="73973760"/>
      </c:barChart>
      <c:catAx>
        <c:axId val="73963776"/>
        <c:scaling>
          <c:orientation val="minMax"/>
        </c:scaling>
        <c:delete val="1"/>
        <c:axPos val="l"/>
        <c:tickLblPos val="none"/>
        <c:crossAx val="73973760"/>
        <c:crosses val="autoZero"/>
        <c:auto val="1"/>
        <c:lblAlgn val="ctr"/>
        <c:lblOffset val="100"/>
      </c:catAx>
      <c:valAx>
        <c:axId val="73973760"/>
        <c:scaling>
          <c:orientation val="minMax"/>
          <c:max val="0"/>
          <c:min val="-1"/>
        </c:scaling>
        <c:delete val="1"/>
        <c:axPos val="b"/>
        <c:majorGridlines/>
        <c:numFmt formatCode="0%" sourceLinked="1"/>
        <c:tickLblPos val="none"/>
        <c:crossAx val="7396377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D468A-4E2F-48B6-9E6A-4E2D1038CE4A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7272E-583B-498A-A63F-E7689841F6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p &lt; 0.0001,</a:t>
            </a:r>
            <a:r>
              <a:rPr lang="en-US" sz="1200" baseline="0" dirty="0" smtClean="0"/>
              <a:t> </a:t>
            </a:r>
            <a:r>
              <a:rPr lang="en-US" sz="1200" dirty="0" smtClean="0"/>
              <a:t>chi square = 18.8, p = 0.0046</a:t>
            </a:r>
            <a:r>
              <a:rPr lang="en-US" sz="1200" baseline="0" dirty="0" smtClean="0"/>
              <a:t> </a:t>
            </a:r>
            <a:r>
              <a:rPr lang="en-US" sz="1200" dirty="0" smtClean="0"/>
              <a:t>chi square = 10.0 p </a:t>
            </a:r>
            <a:r>
              <a:rPr lang="en-US" sz="1200" smtClean="0"/>
              <a:t>= 0.0016</a:t>
            </a:r>
            <a:r>
              <a:rPr lang="en-US" sz="1200" baseline="0" smtClean="0"/>
              <a:t> </a:t>
            </a:r>
            <a:r>
              <a:rPr lang="en-US" sz="1200" smtClean="0"/>
              <a:t>chi square = 10.0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7272E-583B-498A-A63F-E7689841F67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DC604-9327-4A5D-97E3-689089BA16B2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DB7D4-6C9B-4605-9F0B-801DCE5396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990600" y="1066800"/>
            <a:ext cx="7601761" cy="5105400"/>
            <a:chOff x="533400" y="762000"/>
            <a:chExt cx="8704850" cy="5540406"/>
          </a:xfrm>
        </p:grpSpPr>
        <p:grpSp>
          <p:nvGrpSpPr>
            <p:cNvPr id="3" name="Group 5"/>
            <p:cNvGrpSpPr/>
            <p:nvPr/>
          </p:nvGrpSpPr>
          <p:grpSpPr>
            <a:xfrm>
              <a:off x="685800" y="762000"/>
              <a:ext cx="7848600" cy="5181600"/>
              <a:chOff x="685800" y="0"/>
              <a:chExt cx="7848600" cy="6324600"/>
            </a:xfrm>
          </p:grpSpPr>
          <p:graphicFrame>
            <p:nvGraphicFramePr>
              <p:cNvPr id="4" name="Chart 3"/>
              <p:cNvGraphicFramePr/>
              <p:nvPr/>
            </p:nvGraphicFramePr>
            <p:xfrm>
              <a:off x="4343401" y="0"/>
              <a:ext cx="4190999" cy="63246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5" name="Chart 4"/>
              <p:cNvGraphicFramePr/>
              <p:nvPr/>
            </p:nvGraphicFramePr>
            <p:xfrm>
              <a:off x="685800" y="0"/>
              <a:ext cx="4038600" cy="63246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7" name="TextBox 6"/>
            <p:cNvSpPr txBox="1"/>
            <p:nvPr/>
          </p:nvSpPr>
          <p:spPr>
            <a:xfrm>
              <a:off x="533400" y="5867400"/>
              <a:ext cx="8704850" cy="4350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100%    80%     60%    40%     20%      0%      20%     40%     60%     80%     100%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57200" y="152400"/>
            <a:ext cx="3330849" cy="457200"/>
            <a:chOff x="457200" y="6019800"/>
            <a:chExt cx="3330849" cy="457200"/>
          </a:xfrm>
        </p:grpSpPr>
        <p:sp>
          <p:nvSpPr>
            <p:cNvPr id="9" name="TextBox 8"/>
            <p:cNvSpPr txBox="1"/>
            <p:nvPr/>
          </p:nvSpPr>
          <p:spPr>
            <a:xfrm>
              <a:off x="990600" y="6019800"/>
              <a:ext cx="10449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Females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71800" y="6019800"/>
              <a:ext cx="8162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Males</a:t>
              </a:r>
              <a:endParaRPr lang="en-US" sz="20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14600" y="6019800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7200" y="6019800"/>
              <a:ext cx="457200" cy="4572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83225" y="1519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Bean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8153538" y="1519535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Air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8047464" y="4572000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Bean 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3043535"/>
            <a:ext cx="1306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Mustard 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8153400" y="3048000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Air 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4567535"/>
            <a:ext cx="1306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Mustard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286000" y="1524000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*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0" y="3011269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*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1828800" y="4459069"/>
            <a:ext cx="22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*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52600" y="1828800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*</a:t>
            </a:r>
            <a:endParaRPr lang="en-US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524000" y="3352800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*</a:t>
            </a:r>
            <a:endParaRPr lang="en-US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1447800" y="4724400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*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</dc:creator>
  <cp:lastModifiedBy>Anna</cp:lastModifiedBy>
  <cp:revision>1</cp:revision>
  <dcterms:created xsi:type="dcterms:W3CDTF">2011-08-16T16:34:15Z</dcterms:created>
  <dcterms:modified xsi:type="dcterms:W3CDTF">2011-08-16T16:39:48Z</dcterms:modified>
</cp:coreProperties>
</file>