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90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144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na\Documents\papers\ESA%202010\olfactometer%20for%20ES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na\Documents\papers\ESA%202010\olfactometer%20for%20ES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4.7520778652668419E-2"/>
          <c:y val="1.5930868810890165E-2"/>
          <c:w val="0.90164041994750665"/>
          <c:h val="0.96147248543084651"/>
        </c:manualLayout>
      </c:layout>
      <c:barChart>
        <c:barDir val="bar"/>
        <c:grouping val="clustered"/>
        <c:ser>
          <c:idx val="0"/>
          <c:order val="0"/>
          <c:tx>
            <c:v>Males participants</c:v>
          </c:tx>
          <c:errBars>
            <c:errBarType val="plus"/>
            <c:errValType val="cust"/>
            <c:plus>
              <c:numRef>
                <c:f>Sheet1!$E$5:$E$7</c:f>
                <c:numCache>
                  <c:formatCode>General</c:formatCode>
                  <c:ptCount val="3"/>
                  <c:pt idx="0">
                    <c:v>0.13</c:v>
                  </c:pt>
                  <c:pt idx="1">
                    <c:v>7.0000000000000021E-2</c:v>
                  </c:pt>
                  <c:pt idx="2">
                    <c:v>6.0000000000000032E-2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val>
            <c:numRef>
              <c:f>Sheet1!$D$5:$D$7</c:f>
              <c:numCache>
                <c:formatCode>0%</c:formatCode>
                <c:ptCount val="3"/>
                <c:pt idx="0">
                  <c:v>0.41000000000000031</c:v>
                </c:pt>
                <c:pt idx="1">
                  <c:v>0.65000000000000135</c:v>
                </c:pt>
                <c:pt idx="2">
                  <c:v>0.36000000000000032</c:v>
                </c:pt>
              </c:numCache>
            </c:numRef>
          </c:val>
        </c:ser>
        <c:ser>
          <c:idx val="1"/>
          <c:order val="1"/>
          <c:tx>
            <c:v>Female participants</c:v>
          </c:tx>
          <c:errBars>
            <c:errBarType val="plus"/>
            <c:errValType val="cust"/>
            <c:plus>
              <c:numRef>
                <c:f>Sheet1!$E$13:$E$15</c:f>
                <c:numCache>
                  <c:formatCode>General</c:formatCode>
                  <c:ptCount val="3"/>
                  <c:pt idx="0">
                    <c:v>0.13</c:v>
                  </c:pt>
                  <c:pt idx="1">
                    <c:v>8.0000000000000043E-2</c:v>
                  </c:pt>
                  <c:pt idx="2">
                    <c:v>0.1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val>
            <c:numRef>
              <c:f>Sheet1!$D$13:$D$15</c:f>
              <c:numCache>
                <c:formatCode>0%</c:formatCode>
                <c:ptCount val="3"/>
                <c:pt idx="0">
                  <c:v>0.54</c:v>
                </c:pt>
                <c:pt idx="1">
                  <c:v>0.59</c:v>
                </c:pt>
                <c:pt idx="2">
                  <c:v>0.39000000000000062</c:v>
                </c:pt>
              </c:numCache>
            </c:numRef>
          </c:val>
        </c:ser>
        <c:axId val="102943744"/>
        <c:axId val="102978688"/>
      </c:barChart>
      <c:catAx>
        <c:axId val="102943744"/>
        <c:scaling>
          <c:orientation val="minMax"/>
        </c:scaling>
        <c:delete val="1"/>
        <c:axPos val="l"/>
        <c:tickLblPos val="none"/>
        <c:crossAx val="102978688"/>
        <c:crosses val="autoZero"/>
        <c:auto val="1"/>
        <c:lblAlgn val="ctr"/>
        <c:lblOffset val="100"/>
      </c:catAx>
      <c:valAx>
        <c:axId val="102978688"/>
        <c:scaling>
          <c:orientation val="minMax"/>
          <c:max val="1"/>
        </c:scaling>
        <c:delete val="1"/>
        <c:axPos val="b"/>
        <c:majorGridlines/>
        <c:numFmt formatCode="0%" sourceLinked="1"/>
        <c:tickLblPos val="none"/>
        <c:crossAx val="102943744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4.7520778652668419E-2"/>
          <c:y val="1.6210874857859301E-2"/>
          <c:w val="0.90164041994750665"/>
          <c:h val="0.9834148668250865"/>
        </c:manualLayout>
      </c:layout>
      <c:barChart>
        <c:barDir val="bar"/>
        <c:grouping val="clustered"/>
        <c:ser>
          <c:idx val="0"/>
          <c:order val="0"/>
          <c:tx>
            <c:v>Males participants</c:v>
          </c:tx>
          <c:errBars>
            <c:errBarType val="plus"/>
            <c:errValType val="cust"/>
            <c:plus>
              <c:numRef>
                <c:f>Sheet1!$B$5:$B$7</c:f>
                <c:numCache>
                  <c:formatCode>General</c:formatCode>
                  <c:ptCount val="3"/>
                  <c:pt idx="0">
                    <c:v>-0.13</c:v>
                  </c:pt>
                  <c:pt idx="1">
                    <c:v>-7.0000000000000021E-2</c:v>
                  </c:pt>
                  <c:pt idx="2">
                    <c:v>-6.0000000000000032E-2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val>
            <c:numRef>
              <c:f>Sheet1!$C$5:$C$7</c:f>
              <c:numCache>
                <c:formatCode>0%</c:formatCode>
                <c:ptCount val="3"/>
                <c:pt idx="0">
                  <c:v>-0.59</c:v>
                </c:pt>
                <c:pt idx="1">
                  <c:v>-0.35000000000000031</c:v>
                </c:pt>
                <c:pt idx="2">
                  <c:v>-0.64000000000000123</c:v>
                </c:pt>
              </c:numCache>
            </c:numRef>
          </c:val>
        </c:ser>
        <c:ser>
          <c:idx val="1"/>
          <c:order val="1"/>
          <c:tx>
            <c:v>Female participants</c:v>
          </c:tx>
          <c:errBars>
            <c:errBarType val="plus"/>
            <c:errValType val="cust"/>
            <c:plus>
              <c:numRef>
                <c:f>Sheet1!$B$13:$B$15</c:f>
                <c:numCache>
                  <c:formatCode>General</c:formatCode>
                  <c:ptCount val="3"/>
                  <c:pt idx="0">
                    <c:v>-0.13</c:v>
                  </c:pt>
                  <c:pt idx="1">
                    <c:v>-8.0000000000000043E-2</c:v>
                  </c:pt>
                  <c:pt idx="2">
                    <c:v>-0.1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val>
            <c:numRef>
              <c:f>Sheet1!$C$13:$C$15</c:f>
              <c:numCache>
                <c:formatCode>0%</c:formatCode>
                <c:ptCount val="3"/>
                <c:pt idx="0">
                  <c:v>-0.46</c:v>
                </c:pt>
                <c:pt idx="1">
                  <c:v>-0.41000000000000031</c:v>
                </c:pt>
                <c:pt idx="2">
                  <c:v>-0.61000000000000065</c:v>
                </c:pt>
              </c:numCache>
            </c:numRef>
          </c:val>
        </c:ser>
        <c:axId val="125099392"/>
        <c:axId val="125148544"/>
      </c:barChart>
      <c:catAx>
        <c:axId val="125099392"/>
        <c:scaling>
          <c:orientation val="minMax"/>
        </c:scaling>
        <c:delete val="1"/>
        <c:axPos val="l"/>
        <c:tickLblPos val="none"/>
        <c:crossAx val="125148544"/>
        <c:crosses val="autoZero"/>
        <c:auto val="1"/>
        <c:lblAlgn val="ctr"/>
        <c:lblOffset val="100"/>
      </c:catAx>
      <c:valAx>
        <c:axId val="125148544"/>
        <c:scaling>
          <c:orientation val="minMax"/>
          <c:max val="0"/>
          <c:min val="-1"/>
        </c:scaling>
        <c:delete val="1"/>
        <c:axPos val="b"/>
        <c:majorGridlines/>
        <c:numFmt formatCode="0%" sourceLinked="1"/>
        <c:tickLblPos val="none"/>
        <c:crossAx val="125099392"/>
        <c:crosses val="autoZero"/>
        <c:crossBetween val="between"/>
      </c:valAx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39231B-A4DE-4C70-810A-1710C64D2F75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29685-2694-41B1-A6BC-675DCE97456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p = 0.043</a:t>
            </a:r>
            <a:r>
              <a:rPr lang="en-US" sz="1200" baseline="0" dirty="0" smtClean="0"/>
              <a:t> </a:t>
            </a:r>
            <a:r>
              <a:rPr lang="en-US" sz="1200" dirty="0" smtClean="0"/>
              <a:t>chi square = 4.08, p = 0.013</a:t>
            </a:r>
            <a:r>
              <a:rPr lang="en-US" sz="1200" baseline="0" dirty="0" smtClean="0"/>
              <a:t> </a:t>
            </a:r>
            <a:r>
              <a:rPr lang="en-US" sz="1200" dirty="0" smtClean="0"/>
              <a:t>chi square = 6.12, p </a:t>
            </a:r>
            <a:r>
              <a:rPr lang="en-US" sz="1200" smtClean="0"/>
              <a:t>= 0.0068</a:t>
            </a:r>
            <a:r>
              <a:rPr lang="en-US" sz="1200" baseline="0" smtClean="0"/>
              <a:t> </a:t>
            </a:r>
            <a:r>
              <a:rPr lang="en-US" sz="1200" smtClean="0"/>
              <a:t>chi square = 2.46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229685-2694-41B1-A6BC-675DCE97456C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4E92-F51C-493D-896C-CED4902CBF47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7DBD-5F7C-426F-8565-59CAD79598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4E92-F51C-493D-896C-CED4902CBF47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7DBD-5F7C-426F-8565-59CAD79598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4E92-F51C-493D-896C-CED4902CBF47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7DBD-5F7C-426F-8565-59CAD79598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4E92-F51C-493D-896C-CED4902CBF47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7DBD-5F7C-426F-8565-59CAD79598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4E92-F51C-493D-896C-CED4902CBF47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7DBD-5F7C-426F-8565-59CAD79598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4E92-F51C-493D-896C-CED4902CBF47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7DBD-5F7C-426F-8565-59CAD79598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4E92-F51C-493D-896C-CED4902CBF47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7DBD-5F7C-426F-8565-59CAD79598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4E92-F51C-493D-896C-CED4902CBF47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7DBD-5F7C-426F-8565-59CAD79598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4E92-F51C-493D-896C-CED4902CBF47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7DBD-5F7C-426F-8565-59CAD79598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4E92-F51C-493D-896C-CED4902CBF47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7DBD-5F7C-426F-8565-59CAD79598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14E92-F51C-493D-896C-CED4902CBF47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7DBD-5F7C-426F-8565-59CAD79598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14E92-F51C-493D-896C-CED4902CBF47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E7DBD-5F7C-426F-8565-59CAD795987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685800" y="1066800"/>
            <a:ext cx="7972054" cy="4865132"/>
            <a:chOff x="762000" y="1066800"/>
            <a:chExt cx="8312591" cy="4865132"/>
          </a:xfrm>
        </p:grpSpPr>
        <p:sp>
          <p:nvSpPr>
            <p:cNvPr id="6" name="TextBox 5"/>
            <p:cNvSpPr txBox="1"/>
            <p:nvPr/>
          </p:nvSpPr>
          <p:spPr>
            <a:xfrm>
              <a:off x="762000" y="5562600"/>
              <a:ext cx="83125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100%      80%     60%     40%     20%       0%        20%     40%      60%     80%     100%</a:t>
              </a:r>
              <a:endParaRPr lang="en-US" dirty="0"/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914400" y="1066800"/>
              <a:ext cx="7543801" cy="4495800"/>
              <a:chOff x="228600" y="0"/>
              <a:chExt cx="8305801" cy="6477000"/>
            </a:xfrm>
          </p:grpSpPr>
          <p:graphicFrame>
            <p:nvGraphicFramePr>
              <p:cNvPr id="4" name="Chart 3"/>
              <p:cNvGraphicFramePr/>
              <p:nvPr/>
            </p:nvGraphicFramePr>
            <p:xfrm>
              <a:off x="4171759" y="0"/>
              <a:ext cx="4362642" cy="6477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aphicFrame>
            <p:nvGraphicFramePr>
              <p:cNvPr id="7" name="Chart 6"/>
              <p:cNvGraphicFramePr/>
              <p:nvPr/>
            </p:nvGraphicFramePr>
            <p:xfrm>
              <a:off x="228600" y="0"/>
              <a:ext cx="4362642" cy="6324599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</p:grpSp>
      </p:grpSp>
      <p:grpSp>
        <p:nvGrpSpPr>
          <p:cNvPr id="29" name="Group 28"/>
          <p:cNvGrpSpPr/>
          <p:nvPr/>
        </p:nvGrpSpPr>
        <p:grpSpPr>
          <a:xfrm>
            <a:off x="326751" y="304800"/>
            <a:ext cx="3330849" cy="457200"/>
            <a:chOff x="326751" y="6019800"/>
            <a:chExt cx="3330849" cy="457200"/>
          </a:xfrm>
        </p:grpSpPr>
        <p:sp>
          <p:nvSpPr>
            <p:cNvPr id="10" name="TextBox 9"/>
            <p:cNvSpPr txBox="1"/>
            <p:nvPr/>
          </p:nvSpPr>
          <p:spPr>
            <a:xfrm>
              <a:off x="860151" y="6019800"/>
              <a:ext cx="104490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Females</a:t>
              </a:r>
              <a:endParaRPr lang="en-US" sz="2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841351" y="6019800"/>
              <a:ext cx="8162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Males</a:t>
              </a:r>
              <a:endParaRPr lang="en-US" sz="20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384151" y="6019800"/>
              <a:ext cx="4572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26751" y="6019800"/>
              <a:ext cx="457200" cy="457200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600200" y="1828800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*</a:t>
            </a:r>
            <a:endParaRPr lang="en-US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1567304" y="1411069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*</a:t>
            </a:r>
            <a:endParaRPr lang="en-US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6901304" y="3316069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*</a:t>
            </a:r>
            <a:endParaRPr lang="en-US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0" y="14478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Mustard w/ males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8017166" y="1676400"/>
            <a:ext cx="9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Mustard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0" y="2971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Bean     w/ males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8181648" y="3048000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Bean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2400" y="4419600"/>
            <a:ext cx="7505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Males</a:t>
            </a:r>
          </a:p>
          <a:p>
            <a:r>
              <a:rPr lang="en-US" dirty="0" smtClean="0"/>
              <a:t> only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8312236" y="4583668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Air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65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Anna</dc:creator>
  <cp:lastModifiedBy>Anna</cp:lastModifiedBy>
  <cp:revision>1</cp:revision>
  <dcterms:created xsi:type="dcterms:W3CDTF">2011-08-16T16:40:01Z</dcterms:created>
  <dcterms:modified xsi:type="dcterms:W3CDTF">2011-08-16T16:43:50Z</dcterms:modified>
</cp:coreProperties>
</file>