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drawings/drawing5.xml" ContentType="application/vnd.openxmlformats-officedocument.drawingml.chartshapes+xml"/>
  <Override PartName="/ppt/charts/chart6.xml" ContentType="application/vnd.openxmlformats-officedocument.drawingml.chart+xml"/>
  <Override PartName="/ppt/drawings/drawing6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74" r:id="rId2"/>
    <p:sldId id="280" r:id="rId3"/>
    <p:sldId id="282" r:id="rId4"/>
    <p:sldId id="283" r:id="rId5"/>
    <p:sldId id="284" r:id="rId6"/>
    <p:sldId id="277" r:id="rId7"/>
    <p:sldId id="268" r:id="rId8"/>
    <p:sldId id="269" r:id="rId9"/>
    <p:sldId id="270" r:id="rId10"/>
    <p:sldId id="276" r:id="rId11"/>
    <p:sldId id="259" r:id="rId12"/>
    <p:sldId id="286" r:id="rId13"/>
    <p:sldId id="260" r:id="rId14"/>
    <p:sldId id="261" r:id="rId15"/>
    <p:sldId id="278" r:id="rId16"/>
    <p:sldId id="262" r:id="rId17"/>
    <p:sldId id="279" r:id="rId18"/>
    <p:sldId id="263" r:id="rId19"/>
    <p:sldId id="264" r:id="rId20"/>
    <p:sldId id="290" r:id="rId21"/>
    <p:sldId id="291" r:id="rId22"/>
    <p:sldId id="292" r:id="rId23"/>
    <p:sldId id="265" r:id="rId24"/>
    <p:sldId id="285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C67A"/>
    <a:srgbClr val="663C24"/>
    <a:srgbClr val="934729"/>
    <a:srgbClr val="925438"/>
    <a:srgbClr val="783422"/>
    <a:srgbClr val="56321E"/>
    <a:srgbClr val="36321E"/>
    <a:srgbClr val="9340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75" autoAdjust="0"/>
    <p:restoredTop sz="94714" autoAdjust="0"/>
  </p:normalViewPr>
  <p:slideViewPr>
    <p:cSldViewPr>
      <p:cViewPr>
        <p:scale>
          <a:sx n="80" d="100"/>
          <a:sy n="80" d="100"/>
        </p:scale>
        <p:origin x="-558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204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Documents%20and%20Settings\VARIAN\Local%20Settings\Temp\Temporary%20Directory%202%20for%20attachments_2008_08_07.zip\Optimization%20Data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file:///C:\Documents%20and%20Settings\VARIAN\Local%20Settings\Temp\Temporary%20Directory%202%20for%20attachments_2008_08_07.zip\Optimization%20Data.xlsx" TargetMode="External"/><Relationship Id="rId1" Type="http://schemas.openxmlformats.org/officeDocument/2006/relationships/image" Target="../media/image1.jpeg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Documents%20and%20Settings\VARIAN\Local%20Settings\Temp\Temporary%20Directory%202%20for%20attachments_2008_08_07.zip\Optimization%20Data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C:\Documents%20and%20Settings\VARIAN\Local%20Settings\Temp\Temporary%20Directory%202%20for%20attachments_2008_08_07.zip\Optimization%20Data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oleObject" Target="file:///C:\Documents%20and%20Settings\VARIAN\Desktop\nakita%20work%204%20dr.%20Reddy\Optimization%20Data.xlsx" TargetMode="External"/><Relationship Id="rId1" Type="http://schemas.openxmlformats.org/officeDocument/2006/relationships/image" Target="../media/image15.jpeg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file:///C:\Documents%20and%20Settings\VARIAN\Desktop\nakita%20work%204%20dr.%20Reddy\Optimization%20Dat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09722222222255E-2"/>
          <c:y val="2.1296296296296285E-2"/>
          <c:w val="0.90043981481481483"/>
          <c:h val="0.8768209876543227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 flip="none" rotWithShape="1">
              <a:gsLst>
                <a:gs pos="9300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  <a:tileRect r="-100000" b="-100000"/>
            </a:gradFill>
          </c:spPr>
          <c:invertIfNegative val="0"/>
          <c:errBars>
            <c:errBarType val="plus"/>
            <c:errValType val="cust"/>
            <c:noEndCap val="0"/>
            <c:plus>
              <c:numLit>
                <c:formatCode>General</c:formatCode>
                <c:ptCount val="6"/>
                <c:pt idx="0">
                  <c:v>1.8</c:v>
                </c:pt>
                <c:pt idx="1">
                  <c:v>2.1</c:v>
                </c:pt>
                <c:pt idx="2">
                  <c:v>0.60000000000000064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Lit>
            </c:plus>
            <c:minus>
              <c:numLit>
                <c:formatCode>General</c:formatCode>
                <c:ptCount val="6"/>
                <c:pt idx="0">
                  <c:v>1.8</c:v>
                </c:pt>
                <c:pt idx="1">
                  <c:v>2.1</c:v>
                </c:pt>
                <c:pt idx="2">
                  <c:v>0.60000000000000064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Lit>
            </c:minus>
          </c:errBars>
          <c:cat>
            <c:strRef>
              <c:f>'Trap type'!$F$25:$F$30</c:f>
              <c:strCache>
                <c:ptCount val="6"/>
                <c:pt idx="0">
                  <c:v>GTWL</c:v>
                </c:pt>
                <c:pt idx="1">
                  <c:v>RTWL</c:v>
                </c:pt>
                <c:pt idx="2">
                  <c:v>PTWL</c:v>
                </c:pt>
                <c:pt idx="3">
                  <c:v>GTNL</c:v>
                </c:pt>
                <c:pt idx="4">
                  <c:v>RTNL</c:v>
                </c:pt>
                <c:pt idx="5">
                  <c:v>PTNL</c:v>
                </c:pt>
              </c:strCache>
            </c:strRef>
          </c:cat>
          <c:val>
            <c:numRef>
              <c:f>'Trap type'!$G$25:$G$30</c:f>
              <c:numCache>
                <c:formatCode>General</c:formatCode>
                <c:ptCount val="6"/>
                <c:pt idx="0">
                  <c:v>17.3</c:v>
                </c:pt>
                <c:pt idx="1">
                  <c:v>11.8</c:v>
                </c:pt>
                <c:pt idx="2">
                  <c:v>2.8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8577024"/>
        <c:axId val="158578560"/>
      </c:barChart>
      <c:catAx>
        <c:axId val="158577024"/>
        <c:scaling>
          <c:orientation val="minMax"/>
        </c:scaling>
        <c:delete val="0"/>
        <c:axPos val="b"/>
        <c:majorTickMark val="none"/>
        <c:minorTickMark val="none"/>
        <c:tickLblPos val="nextTo"/>
        <c:crossAx val="158578560"/>
        <c:crosses val="autoZero"/>
        <c:auto val="1"/>
        <c:lblAlgn val="ctr"/>
        <c:lblOffset val="100"/>
        <c:noMultiLvlLbl val="0"/>
      </c:catAx>
      <c:valAx>
        <c:axId val="15857856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200" b="0"/>
                </a:pPr>
                <a:r>
                  <a:rPr lang="en-US" sz="1200" b="0"/>
                  <a:t>Mean ± SE adults/trap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58577024"/>
        <c:crosses val="autoZero"/>
        <c:crossBetween val="between"/>
      </c:valAx>
      <c:spPr>
        <a:solidFill>
          <a:srgbClr val="002060">
            <a:alpha val="50000"/>
          </a:srgbClr>
        </a:solidFill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latin typeface="Times New Roman" pitchFamily="18" charset="0"/>
          <a:cs typeface="Times New Roman" pitchFamily="18" charset="0"/>
        </a:defRPr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C0504D">
                <a:lumMod val="75000"/>
              </a:srgbClr>
            </a:solidFill>
          </c:spPr>
          <c:invertIfNegative val="0"/>
          <c:errBars>
            <c:errBarType val="plus"/>
            <c:errValType val="cust"/>
            <c:noEndCap val="0"/>
            <c:plus>
              <c:numLit>
                <c:formatCode>General</c:formatCode>
                <c:ptCount val="4"/>
                <c:pt idx="0">
                  <c:v>0.9</c:v>
                </c:pt>
                <c:pt idx="1">
                  <c:v>0.8</c:v>
                </c:pt>
                <c:pt idx="2">
                  <c:v>1.4</c:v>
                </c:pt>
                <c:pt idx="3">
                  <c:v>0.8</c:v>
                </c:pt>
              </c:numLit>
            </c:plus>
            <c:minus>
              <c:numLit>
                <c:formatCode>General</c:formatCode>
                <c:ptCount val="4"/>
                <c:pt idx="0">
                  <c:v>0.9</c:v>
                </c:pt>
                <c:pt idx="1">
                  <c:v>0.8</c:v>
                </c:pt>
                <c:pt idx="2">
                  <c:v>1.4</c:v>
                </c:pt>
                <c:pt idx="3">
                  <c:v>0.8</c:v>
                </c:pt>
              </c:numLit>
            </c:minus>
          </c:errBars>
          <c:cat>
            <c:strRef>
              <c:f>Size!$H$29:$H$32</c:f>
              <c:strCache>
                <c:ptCount val="4"/>
                <c:pt idx="0">
                  <c:v>60×40 </c:v>
                </c:pt>
                <c:pt idx="1">
                  <c:v>50×30</c:v>
                </c:pt>
                <c:pt idx="2">
                  <c:v>40×25 </c:v>
                </c:pt>
                <c:pt idx="3">
                  <c:v>30×15 </c:v>
                </c:pt>
              </c:strCache>
            </c:strRef>
          </c:cat>
          <c:val>
            <c:numRef>
              <c:f>Size!$I$29:$I$32</c:f>
              <c:numCache>
                <c:formatCode>General</c:formatCode>
                <c:ptCount val="4"/>
                <c:pt idx="0">
                  <c:v>10.1</c:v>
                </c:pt>
                <c:pt idx="1">
                  <c:v>9.5</c:v>
                </c:pt>
                <c:pt idx="2">
                  <c:v>9.9</c:v>
                </c:pt>
                <c:pt idx="3">
                  <c:v>6.6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2074624"/>
        <c:axId val="162076544"/>
      </c:barChart>
      <c:catAx>
        <c:axId val="16207462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Trap size</a:t>
                </a:r>
              </a:p>
            </c:rich>
          </c:tx>
          <c:layout>
            <c:manualLayout>
              <c:xMode val="edge"/>
              <c:yMode val="edge"/>
              <c:x val="0.52330555555555569"/>
              <c:y val="0.88157614483491575"/>
            </c:manualLayout>
          </c:layout>
          <c:overlay val="0"/>
        </c:title>
        <c:majorTickMark val="none"/>
        <c:minorTickMark val="none"/>
        <c:tickLblPos val="nextTo"/>
        <c:crossAx val="162076544"/>
        <c:crosses val="autoZero"/>
        <c:auto val="1"/>
        <c:lblAlgn val="ctr"/>
        <c:lblOffset val="100"/>
        <c:noMultiLvlLbl val="0"/>
      </c:catAx>
      <c:valAx>
        <c:axId val="162076544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Mean ± SE adults/trap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62074624"/>
        <c:crosses val="autoZero"/>
        <c:crossBetween val="between"/>
      </c:valAx>
      <c:spPr>
        <a:blipFill>
          <a:blip xmlns:r="http://schemas.openxmlformats.org/officeDocument/2006/relationships" r:embed="rId1"/>
          <a:tile tx="0" ty="0" sx="100000" sy="100000" flip="none" algn="tl"/>
        </a:blipFill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200" b="0">
          <a:latin typeface="Times New Roman" pitchFamily="18" charset="0"/>
          <a:cs typeface="Times New Roman" pitchFamily="18" charset="0"/>
        </a:defRPr>
      </a:pPr>
      <a:endParaRPr lang="en-US"/>
    </a:p>
  </c:tx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2060"/>
            </a:solidFill>
            <a:ln w="25400">
              <a:solidFill>
                <a:schemeClr val="tx1">
                  <a:alpha val="94000"/>
                </a:schemeClr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3E2922"/>
              </a:solidFill>
              <a:ln w="25400">
                <a:solidFill>
                  <a:sysClr val="windowText" lastClr="000000"/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rgbClr val="FFFF00"/>
              </a:solidFill>
              <a:ln w="25400">
                <a:solidFill>
                  <a:schemeClr val="tx1">
                    <a:alpha val="94000"/>
                  </a:schemeClr>
                </a:solidFill>
              </a:ln>
            </c:spPr>
          </c:dPt>
          <c:dPt>
            <c:idx val="2"/>
            <c:invertIfNegative val="0"/>
            <c:bubble3D val="0"/>
            <c:spPr>
              <a:solidFill>
                <a:srgbClr val="C00000"/>
              </a:solidFill>
              <a:ln w="25400">
                <a:solidFill>
                  <a:schemeClr val="tx1">
                    <a:alpha val="94000"/>
                  </a:schemeClr>
                </a:solidFill>
              </a:ln>
            </c:spPr>
          </c:dPt>
          <c:dPt>
            <c:idx val="3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  <a:ln w="25400">
                <a:solidFill>
                  <a:schemeClr val="tx1">
                    <a:alpha val="94000"/>
                  </a:schemeClr>
                </a:solidFill>
              </a:ln>
            </c:spPr>
          </c:dPt>
          <c:dPt>
            <c:idx val="5"/>
            <c:invertIfNegative val="0"/>
            <c:bubble3D val="0"/>
            <c:spPr>
              <a:solidFill>
                <a:schemeClr val="tx1"/>
              </a:solidFill>
              <a:ln w="25400">
                <a:solidFill>
                  <a:schemeClr val="tx1">
                    <a:alpha val="94000"/>
                  </a:schemeClr>
                </a:solidFill>
              </a:ln>
            </c:spPr>
          </c:dPt>
          <c:dPt>
            <c:idx val="6"/>
            <c:invertIfNegative val="0"/>
            <c:bubble3D val="0"/>
            <c:spPr>
              <a:solidFill>
                <a:schemeClr val="bg1"/>
              </a:solidFill>
              <a:ln w="25400">
                <a:solidFill>
                  <a:schemeClr val="tx1">
                    <a:alpha val="94000"/>
                  </a:schemeClr>
                </a:solidFill>
              </a:ln>
            </c:spPr>
          </c:dPt>
          <c:dPt>
            <c:idx val="7"/>
            <c:invertIfNegative val="0"/>
            <c:bubble3D val="0"/>
            <c:spPr>
              <a:solidFill>
                <a:srgbClr val="00B050"/>
              </a:solidFill>
              <a:ln w="25400">
                <a:solidFill>
                  <a:schemeClr val="tx1">
                    <a:alpha val="94000"/>
                  </a:schemeClr>
                </a:solidFill>
              </a:ln>
            </c:spPr>
          </c:dPt>
          <c:errBars>
            <c:errBarType val="plus"/>
            <c:errValType val="cust"/>
            <c:noEndCap val="0"/>
            <c:plus>
              <c:numLit>
                <c:formatCode>General</c:formatCode>
                <c:ptCount val="8"/>
                <c:pt idx="0">
                  <c:v>0.70000000000000062</c:v>
                </c:pt>
                <c:pt idx="1">
                  <c:v>0.60000000000000064</c:v>
                </c:pt>
                <c:pt idx="2">
                  <c:v>0.70000000000000062</c:v>
                </c:pt>
                <c:pt idx="3">
                  <c:v>1.4</c:v>
                </c:pt>
                <c:pt idx="4">
                  <c:v>0.8</c:v>
                </c:pt>
                <c:pt idx="5">
                  <c:v>1.2</c:v>
                </c:pt>
                <c:pt idx="6">
                  <c:v>1.1000000000000001</c:v>
                </c:pt>
                <c:pt idx="7">
                  <c:v>1.1000000000000001</c:v>
                </c:pt>
              </c:numLit>
            </c:plus>
            <c:minus>
              <c:numLit>
                <c:formatCode>General</c:formatCode>
                <c:ptCount val="8"/>
                <c:pt idx="0">
                  <c:v>0.70000000000000062</c:v>
                </c:pt>
                <c:pt idx="1">
                  <c:v>0.60000000000000064</c:v>
                </c:pt>
                <c:pt idx="2">
                  <c:v>0.70000000000000062</c:v>
                </c:pt>
                <c:pt idx="3">
                  <c:v>1.4</c:v>
                </c:pt>
                <c:pt idx="4">
                  <c:v>0.8</c:v>
                </c:pt>
                <c:pt idx="5">
                  <c:v>1.2</c:v>
                </c:pt>
                <c:pt idx="6">
                  <c:v>1.1000000000000001</c:v>
                </c:pt>
                <c:pt idx="7">
                  <c:v>1.1000000000000001</c:v>
                </c:pt>
              </c:numLit>
            </c:minus>
          </c:errBars>
          <c:cat>
            <c:strRef>
              <c:f>Color!$M$23:$M$30</c:f>
              <c:strCache>
                <c:ptCount val="8"/>
                <c:pt idx="0">
                  <c:v>Brown</c:v>
                </c:pt>
                <c:pt idx="1">
                  <c:v>Yellow</c:v>
                </c:pt>
                <c:pt idx="2">
                  <c:v>Red</c:v>
                </c:pt>
                <c:pt idx="3">
                  <c:v>Gray</c:v>
                </c:pt>
                <c:pt idx="4">
                  <c:v>Blue</c:v>
                </c:pt>
                <c:pt idx="5">
                  <c:v>Black</c:v>
                </c:pt>
                <c:pt idx="6">
                  <c:v>White</c:v>
                </c:pt>
                <c:pt idx="7">
                  <c:v>Green</c:v>
                </c:pt>
              </c:strCache>
            </c:strRef>
          </c:cat>
          <c:val>
            <c:numRef>
              <c:f>Color!$N$23:$N$30</c:f>
              <c:numCache>
                <c:formatCode>General</c:formatCode>
                <c:ptCount val="8"/>
                <c:pt idx="0" formatCode="0.0">
                  <c:v>9.4</c:v>
                </c:pt>
                <c:pt idx="1">
                  <c:v>6</c:v>
                </c:pt>
                <c:pt idx="2">
                  <c:v>4.5999999999999996</c:v>
                </c:pt>
                <c:pt idx="3">
                  <c:v>4.5999999999999996</c:v>
                </c:pt>
                <c:pt idx="4">
                  <c:v>4.5</c:v>
                </c:pt>
                <c:pt idx="5">
                  <c:v>4.3</c:v>
                </c:pt>
                <c:pt idx="6">
                  <c:v>3.7</c:v>
                </c:pt>
                <c:pt idx="7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1886592"/>
        <c:axId val="161888128"/>
      </c:barChart>
      <c:catAx>
        <c:axId val="161886592"/>
        <c:scaling>
          <c:orientation val="minMax"/>
        </c:scaling>
        <c:delete val="0"/>
        <c:axPos val="b"/>
        <c:majorTickMark val="none"/>
        <c:minorTickMark val="none"/>
        <c:tickLblPos val="nextTo"/>
        <c:crossAx val="161888128"/>
        <c:crosses val="autoZero"/>
        <c:auto val="1"/>
        <c:lblAlgn val="ctr"/>
        <c:lblOffset val="100"/>
        <c:noMultiLvlLbl val="0"/>
      </c:catAx>
      <c:valAx>
        <c:axId val="161888128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b="0"/>
                </a:pPr>
                <a:r>
                  <a:rPr lang="en-US" b="0"/>
                  <a:t>Mean  </a:t>
                </a:r>
                <a:r>
                  <a:rPr lang="en-US" b="0">
                    <a:latin typeface="Times New Roman"/>
                    <a:cs typeface="Times New Roman"/>
                  </a:rPr>
                  <a:t>± SE adults/trap</a:t>
                </a:r>
                <a:endParaRPr lang="en-US" b="0"/>
              </a:p>
            </c:rich>
          </c:tx>
          <c:layout/>
          <c:overlay val="0"/>
        </c:title>
        <c:numFmt formatCode="0.0" sourceLinked="1"/>
        <c:majorTickMark val="none"/>
        <c:minorTickMark val="none"/>
        <c:tickLblPos val="nextTo"/>
        <c:crossAx val="161886592"/>
        <c:crosses val="autoZero"/>
        <c:crossBetween val="between"/>
      </c:valAx>
      <c:spPr>
        <a:gradFill flip="none" rotWithShape="1">
          <a:gsLst>
            <a:gs pos="0">
              <a:srgbClr val="00B050"/>
            </a:gs>
            <a:gs pos="12000">
              <a:srgbClr val="4F81BD">
                <a:lumMod val="60000"/>
                <a:lumOff val="40000"/>
              </a:srgbClr>
            </a:gs>
            <a:gs pos="0">
              <a:srgbClr val="F79646">
                <a:lumMod val="60000"/>
                <a:lumOff val="40000"/>
              </a:srgbClr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  <a:tileRect r="-100000" b="-100000"/>
        </a:gradFill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latin typeface="Times New Roman" pitchFamily="18" charset="0"/>
          <a:cs typeface="Times New Roman" pitchFamily="18" charset="0"/>
        </a:defRPr>
      </a:pPr>
      <a:endParaRPr lang="en-US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4">
                <a:lumMod val="75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56321E"/>
              </a:solidFill>
            </c:spPr>
          </c:dPt>
          <c:dPt>
            <c:idx val="1"/>
            <c:invertIfNegative val="0"/>
            <c:bubble3D val="0"/>
            <c:spPr>
              <a:solidFill>
                <a:srgbClr val="783422"/>
              </a:solidFill>
            </c:spPr>
          </c:dPt>
          <c:dPt>
            <c:idx val="2"/>
            <c:invertIfNegative val="0"/>
            <c:bubble3D val="0"/>
            <c:spPr>
              <a:solidFill>
                <a:srgbClr val="663C24"/>
              </a:solidFill>
            </c:spPr>
          </c:dPt>
          <c:dPt>
            <c:idx val="3"/>
            <c:invertIfNegative val="0"/>
            <c:bubble3D val="0"/>
            <c:spPr>
              <a:solidFill>
                <a:srgbClr val="3E2922"/>
              </a:solidFill>
            </c:spPr>
          </c:dPt>
          <c:dPt>
            <c:idx val="4"/>
            <c:invertIfNegative val="0"/>
            <c:bubble3D val="0"/>
            <c:spPr>
              <a:solidFill>
                <a:srgbClr val="BC7032"/>
              </a:solidFill>
            </c:spPr>
          </c:dPt>
          <c:errBars>
            <c:errBarType val="plus"/>
            <c:errValType val="cust"/>
            <c:noEndCap val="0"/>
            <c:plus>
              <c:numLit>
                <c:formatCode>General</c:formatCode>
                <c:ptCount val="5"/>
                <c:pt idx="0">
                  <c:v>0.51</c:v>
                </c:pt>
                <c:pt idx="1">
                  <c:v>0.8</c:v>
                </c:pt>
                <c:pt idx="2">
                  <c:v>0.30000000000000032</c:v>
                </c:pt>
                <c:pt idx="3">
                  <c:v>0.27</c:v>
                </c:pt>
                <c:pt idx="4">
                  <c:v>0.56999999999999995</c:v>
                </c:pt>
              </c:numLit>
            </c:plus>
            <c:minus>
              <c:numLit>
                <c:formatCode>General</c:formatCode>
                <c:ptCount val="5"/>
                <c:pt idx="0">
                  <c:v>0.51</c:v>
                </c:pt>
                <c:pt idx="1">
                  <c:v>0.8</c:v>
                </c:pt>
                <c:pt idx="2">
                  <c:v>0.30000000000000032</c:v>
                </c:pt>
                <c:pt idx="3">
                  <c:v>0.27</c:v>
                </c:pt>
                <c:pt idx="4">
                  <c:v>0.56999999999999995</c:v>
                </c:pt>
              </c:numLit>
            </c:minus>
          </c:errBars>
          <c:cat>
            <c:strRef>
              <c:f>'Brown colors'!$H$20:$H$24</c:f>
              <c:strCache>
                <c:ptCount val="5"/>
                <c:pt idx="0">
                  <c:v>Mahogany brown</c:v>
                </c:pt>
                <c:pt idx="1">
                  <c:v>Russet   brown</c:v>
                </c:pt>
                <c:pt idx="2">
                  <c:v>Light     brown </c:v>
                </c:pt>
                <c:pt idx="3">
                  <c:v>  Dark    brown </c:v>
                </c:pt>
                <c:pt idx="4">
                  <c:v>Saddle   brown</c:v>
                </c:pt>
              </c:strCache>
            </c:strRef>
          </c:cat>
          <c:val>
            <c:numRef>
              <c:f>'Brown colors'!$I$20:$I$24</c:f>
              <c:numCache>
                <c:formatCode>General</c:formatCode>
                <c:ptCount val="5"/>
                <c:pt idx="0">
                  <c:v>6.5</c:v>
                </c:pt>
                <c:pt idx="1">
                  <c:v>3.9</c:v>
                </c:pt>
                <c:pt idx="2">
                  <c:v>3.8</c:v>
                </c:pt>
                <c:pt idx="3">
                  <c:v>3.7</c:v>
                </c:pt>
                <c:pt idx="4">
                  <c:v>2.2000000000000002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axId val="161964416"/>
        <c:axId val="161965952"/>
      </c:barChart>
      <c:catAx>
        <c:axId val="16196441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baseline="0"/>
            </a:pPr>
            <a:endParaRPr lang="en-US"/>
          </a:p>
        </c:txPr>
        <c:crossAx val="161965952"/>
        <c:crosses val="autoZero"/>
        <c:auto val="1"/>
        <c:lblAlgn val="ctr"/>
        <c:lblOffset val="100"/>
        <c:noMultiLvlLbl val="0"/>
      </c:catAx>
      <c:valAx>
        <c:axId val="161965952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b="0"/>
                </a:pPr>
                <a:r>
                  <a:rPr lang="en-US" b="0"/>
                  <a:t>No. adults/trap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61964416"/>
        <c:crosses val="autoZero"/>
        <c:crossBetween val="between"/>
      </c:valAx>
      <c:spPr>
        <a:gradFill flip="none" rotWithShape="1">
          <a:gsLst>
            <a:gs pos="49000">
              <a:srgbClr val="D6B19C"/>
            </a:gs>
            <a:gs pos="30000">
              <a:srgbClr val="934729"/>
            </a:gs>
            <a:gs pos="70000">
              <a:srgbClr val="A65528"/>
            </a:gs>
            <a:gs pos="100000">
              <a:srgbClr val="663012"/>
            </a:gs>
          </a:gsLst>
          <a:path path="shape">
            <a:fillToRect l="50000" t="50000" r="50000" b="50000"/>
          </a:path>
          <a:tileRect/>
        </a:gradFill>
        <a:ln w="2540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latin typeface="Times New Roman" pitchFamily="18" charset="0"/>
          <a:cs typeface="Times New Roman" pitchFamily="18" charset="0"/>
        </a:defRPr>
      </a:pPr>
      <a:endParaRPr lang="en-US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447222222222303"/>
          <c:y val="4.7363184079602133E-2"/>
          <c:w val="0.66584426946632058"/>
          <c:h val="0.7225472636815961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56321E"/>
            </a:solidFill>
            <a:ln>
              <a:solidFill>
                <a:schemeClr val="accent3">
                  <a:lumMod val="50000"/>
                </a:schemeClr>
              </a:solidFill>
            </a:ln>
            <a:effectLst>
              <a:outerShdw blurRad="50800" dist="50800" dir="5400000" algn="ctr" rotWithShape="0">
                <a:schemeClr val="bg1"/>
              </a:outerShdw>
            </a:effectLst>
          </c:spPr>
          <c:invertIfNegative val="0"/>
          <c:errBars>
            <c:errBarType val="plus"/>
            <c:errValType val="cust"/>
            <c:noEndCap val="0"/>
            <c:plus>
              <c:numLit>
                <c:formatCode>General</c:formatCode>
                <c:ptCount val="2"/>
                <c:pt idx="0">
                  <c:v>0.53</c:v>
                </c:pt>
                <c:pt idx="1">
                  <c:v>0.18000000000000024</c:v>
                </c:pt>
              </c:numLit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</c:errBars>
          <c:cat>
            <c:strRef>
              <c:f>'Visual vs Olfact'!$E$23:$E$24</c:f>
              <c:strCache>
                <c:ptCount val="2"/>
                <c:pt idx="0">
                  <c:v>Visual + Olfactory</c:v>
                </c:pt>
                <c:pt idx="1">
                  <c:v>Visual</c:v>
                </c:pt>
              </c:strCache>
            </c:strRef>
          </c:cat>
          <c:val>
            <c:numRef>
              <c:f>'Visual vs Olfact'!$F$23:$F$24</c:f>
              <c:numCache>
                <c:formatCode>General</c:formatCode>
                <c:ptCount val="2"/>
                <c:pt idx="0">
                  <c:v>6.1</c:v>
                </c:pt>
                <c:pt idx="1">
                  <c:v>0.4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axId val="162013952"/>
        <c:axId val="162015488"/>
      </c:barChart>
      <c:catAx>
        <c:axId val="162013952"/>
        <c:scaling>
          <c:orientation val="minMax"/>
        </c:scaling>
        <c:delete val="0"/>
        <c:axPos val="b"/>
        <c:majorTickMark val="none"/>
        <c:minorTickMark val="none"/>
        <c:tickLblPos val="nextTo"/>
        <c:crossAx val="162015488"/>
        <c:crosses val="autoZero"/>
        <c:auto val="1"/>
        <c:lblAlgn val="ctr"/>
        <c:lblOffset val="100"/>
        <c:noMultiLvlLbl val="0"/>
      </c:catAx>
      <c:valAx>
        <c:axId val="162015488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b="0"/>
                </a:pPr>
                <a:r>
                  <a:rPr lang="en-US" sz="1200" b="0" i="0" baseline="0">
                    <a:latin typeface="Times New Roman" pitchFamily="18" charset="0"/>
                    <a:cs typeface="Times New Roman" pitchFamily="18" charset="0"/>
                  </a:rPr>
                  <a:t>No. adults/trap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62013952"/>
        <c:crosses val="autoZero"/>
        <c:crossBetween val="between"/>
      </c:valAx>
      <c:spPr>
        <a:blipFill>
          <a:blip xmlns:r="http://schemas.openxmlformats.org/officeDocument/2006/relationships" r:embed="rId1"/>
          <a:tile tx="0" ty="0" sx="100000" sy="100000" flip="none" algn="tl"/>
        </a:blipFill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latin typeface="Times New Roman" pitchFamily="18" charset="0"/>
          <a:cs typeface="Times New Roman" pitchFamily="18" charset="0"/>
        </a:defRPr>
      </a:pPr>
      <a:endParaRPr lang="en-US"/>
    </a:p>
  </c:txPr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058333333333341"/>
          <c:y val="3.0163934426229697E-2"/>
          <c:w val="0.83052777777777753"/>
          <c:h val="0.7949289617486335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tx1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36321E">
                  <a:alpha val="94118"/>
                </a:srgbClr>
              </a:solidFill>
            </c:spPr>
          </c:dPt>
          <c:dPt>
            <c:idx val="1"/>
            <c:invertIfNegative val="0"/>
            <c:bubble3D val="0"/>
            <c:spPr>
              <a:gradFill flip="none" rotWithShape="1">
                <a:gsLst>
                  <a:gs pos="0">
                    <a:srgbClr val="FBEAC7"/>
                  </a:gs>
                  <a:gs pos="17999">
                    <a:srgbClr val="FEE7F2"/>
                  </a:gs>
                  <a:gs pos="36000">
                    <a:srgbClr val="FAC77D"/>
                  </a:gs>
                  <a:gs pos="61000">
                    <a:srgbClr val="FBA97D"/>
                  </a:gs>
                  <a:gs pos="82001">
                    <a:srgbClr val="FBD49C"/>
                  </a:gs>
                  <a:gs pos="100000">
                    <a:srgbClr val="FEE7F2"/>
                  </a:gs>
                </a:gsLst>
                <a:lin ang="5400000" scaled="0"/>
                <a:tileRect r="-100000" b="-100000"/>
              </a:gradFill>
            </c:spPr>
          </c:dPt>
          <c:errBars>
            <c:errBarType val="both"/>
            <c:errValType val="cust"/>
            <c:noEndCap val="0"/>
            <c:plus>
              <c:numLit>
                <c:formatCode>General</c:formatCode>
                <c:ptCount val="2"/>
                <c:pt idx="0">
                  <c:v>1.55</c:v>
                </c:pt>
                <c:pt idx="1">
                  <c:v>0.55000000000000004</c:v>
                </c:pt>
              </c:numLit>
            </c:plus>
            <c:minus>
              <c:numLit>
                <c:formatCode>General</c:formatCode>
                <c:ptCount val="2"/>
                <c:pt idx="0">
                  <c:v>1.55</c:v>
                </c:pt>
                <c:pt idx="1">
                  <c:v>0.55000000000000004</c:v>
                </c:pt>
              </c:numLit>
            </c:minus>
          </c:errBars>
          <c:cat>
            <c:strRef>
              <c:f>'Shade effect'!$E$45:$E$46</c:f>
              <c:strCache>
                <c:ptCount val="2"/>
                <c:pt idx="0">
                  <c:v>Shade</c:v>
                </c:pt>
                <c:pt idx="1">
                  <c:v>Sunlight</c:v>
                </c:pt>
              </c:strCache>
            </c:strRef>
          </c:cat>
          <c:val>
            <c:numRef>
              <c:f>'Shade effect'!$F$45:$F$46</c:f>
              <c:numCache>
                <c:formatCode>General</c:formatCode>
                <c:ptCount val="2"/>
                <c:pt idx="0">
                  <c:v>6</c:v>
                </c:pt>
                <c:pt idx="1">
                  <c:v>2.7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axId val="166860288"/>
        <c:axId val="166861824"/>
      </c:barChart>
      <c:catAx>
        <c:axId val="166860288"/>
        <c:scaling>
          <c:orientation val="minMax"/>
        </c:scaling>
        <c:delete val="0"/>
        <c:axPos val="b"/>
        <c:majorTickMark val="none"/>
        <c:minorTickMark val="none"/>
        <c:tickLblPos val="nextTo"/>
        <c:crossAx val="166861824"/>
        <c:crosses val="autoZero"/>
        <c:auto val="1"/>
        <c:lblAlgn val="ctr"/>
        <c:lblOffset val="100"/>
        <c:noMultiLvlLbl val="0"/>
      </c:catAx>
      <c:valAx>
        <c:axId val="166861824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b="0"/>
                </a:pPr>
                <a:r>
                  <a:rPr lang="en-US" sz="1200" b="0" i="0" baseline="0"/>
                  <a:t>No.  adults/trap</a:t>
                </a:r>
                <a:endParaRPr lang="en-US" sz="1200" b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66860288"/>
        <c:crosses val="autoZero"/>
        <c:crossBetween val="between"/>
      </c:valAx>
      <c:spPr>
        <a:gradFill flip="none" rotWithShape="1">
          <a:gsLst>
            <a:gs pos="0">
              <a:srgbClr val="FBE4AE"/>
            </a:gs>
            <a:gs pos="13000">
              <a:srgbClr val="BD922A"/>
            </a:gs>
            <a:gs pos="21001">
              <a:srgbClr val="BD922A"/>
            </a:gs>
            <a:gs pos="63000">
              <a:srgbClr val="FBE4AE"/>
            </a:gs>
            <a:gs pos="67000">
              <a:srgbClr val="BD922A"/>
            </a:gs>
            <a:gs pos="69000">
              <a:srgbClr val="835E17"/>
            </a:gs>
            <a:gs pos="82001">
              <a:srgbClr val="A28949"/>
            </a:gs>
            <a:gs pos="100000">
              <a:srgbClr val="FAE3B7"/>
            </a:gs>
          </a:gsLst>
          <a:path path="circle">
            <a:fillToRect l="100000" t="100000"/>
          </a:path>
          <a:tileRect r="-100000" b="-100000"/>
        </a:gradFill>
        <a:ln w="2540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 algn="just">
        <a:defRPr sz="1200">
          <a:latin typeface="Times New Roman" pitchFamily="18" charset="0"/>
          <a:cs typeface="Times New Roman" pitchFamily="18" charset="0"/>
        </a:defRPr>
      </a:pPr>
      <a:endParaRPr lang="en-US"/>
    </a:p>
  </c:txPr>
  <c:externalData r:id="rId1">
    <c:autoUpdate val="0"/>
  </c:externalData>
  <c:userShapes r:id="rId2"/>
</c:chartSpace>
</file>

<file path=ppt/drawing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0.12735</cdr:x>
      <cdr:y>0.16071</cdr:y>
    </cdr:from>
    <cdr:to>
      <cdr:x>0.17526</cdr:x>
      <cdr:y>0.25104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762000" y="685800"/>
          <a:ext cx="286659" cy="38545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>
          <a:spAutoFit/>
        </a:bodyPr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en-US" sz="1200" dirty="0">
              <a:latin typeface="Times New Roman" pitchFamily="18" charset="0"/>
              <a:cs typeface="Times New Roman" pitchFamily="18" charset="0"/>
            </a:rPr>
            <a:t>a</a:t>
          </a:r>
        </a:p>
      </cdr:txBody>
    </cdr:sp>
  </cdr:relSizeAnchor>
  <cdr:relSizeAnchor xmlns:cdr="http://schemas.openxmlformats.org/drawingml/2006/chartDrawing">
    <cdr:from>
      <cdr:x>0.28018</cdr:x>
      <cdr:y>0.33929</cdr:y>
    </cdr:from>
    <cdr:to>
      <cdr:x>0.3281</cdr:x>
      <cdr:y>0.42395</cdr:y>
    </cdr:to>
    <cdr:sp macro="" textlink="">
      <cdr:nvSpPr>
        <cdr:cNvPr id="5" name="TextBox 3"/>
        <cdr:cNvSpPr txBox="1"/>
      </cdr:nvSpPr>
      <cdr:spPr>
        <a:xfrm xmlns:a="http://schemas.openxmlformats.org/drawingml/2006/main">
          <a:off x="1676400" y="1447800"/>
          <a:ext cx="286720" cy="36126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>
          <a:spAutoFit/>
        </a:bodyPr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en-US" sz="1200" dirty="0">
              <a:latin typeface="Times New Roman" pitchFamily="18" charset="0"/>
              <a:cs typeface="Times New Roman" pitchFamily="18" charset="0"/>
            </a:rPr>
            <a:t>b</a:t>
          </a:r>
        </a:p>
      </cdr:txBody>
    </cdr:sp>
  </cdr:relSizeAnchor>
  <cdr:relSizeAnchor xmlns:cdr="http://schemas.openxmlformats.org/drawingml/2006/chartDrawing">
    <cdr:from>
      <cdr:x>0.42027</cdr:x>
      <cdr:y>0.71429</cdr:y>
    </cdr:from>
    <cdr:to>
      <cdr:x>0.47583</cdr:x>
      <cdr:y>0.7816</cdr:y>
    </cdr:to>
    <cdr:sp macro="" textlink="">
      <cdr:nvSpPr>
        <cdr:cNvPr id="6" name="TextBox 3"/>
        <cdr:cNvSpPr txBox="1"/>
      </cdr:nvSpPr>
      <cdr:spPr>
        <a:xfrm xmlns:a="http://schemas.openxmlformats.org/drawingml/2006/main">
          <a:off x="2514600" y="3048000"/>
          <a:ext cx="332405" cy="28725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>
          <a:spAutoFit/>
        </a:bodyPr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en-US" sz="1200" dirty="0" smtClean="0">
              <a:latin typeface="Times New Roman" pitchFamily="18" charset="0"/>
              <a:cs typeface="Times New Roman" pitchFamily="18" charset="0"/>
            </a:rPr>
            <a:t> c</a:t>
          </a:r>
          <a:endParaRPr lang="en-US" sz="12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0.58583</cdr:x>
      <cdr:y>0.80357</cdr:y>
    </cdr:from>
    <cdr:to>
      <cdr:x>0.63374</cdr:x>
      <cdr:y>0.88822</cdr:y>
    </cdr:to>
    <cdr:sp macro="" textlink="">
      <cdr:nvSpPr>
        <cdr:cNvPr id="7" name="TextBox 3"/>
        <cdr:cNvSpPr txBox="1"/>
      </cdr:nvSpPr>
      <cdr:spPr>
        <a:xfrm xmlns:a="http://schemas.openxmlformats.org/drawingml/2006/main">
          <a:off x="3505200" y="3429000"/>
          <a:ext cx="286660" cy="36121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>
          <a:spAutoFit/>
        </a:bodyPr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en-US" sz="1200" dirty="0">
              <a:latin typeface="Times New Roman" pitchFamily="18" charset="0"/>
              <a:cs typeface="Times New Roman" pitchFamily="18" charset="0"/>
            </a:rPr>
            <a:t>d</a:t>
          </a:r>
        </a:p>
      </cdr:txBody>
    </cdr:sp>
  </cdr:relSizeAnchor>
  <cdr:relSizeAnchor xmlns:cdr="http://schemas.openxmlformats.org/drawingml/2006/chartDrawing">
    <cdr:from>
      <cdr:x>0.58583</cdr:x>
      <cdr:y>0.83929</cdr:y>
    </cdr:from>
    <cdr:to>
      <cdr:x>0.63374</cdr:x>
      <cdr:y>0.92395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3505200" y="3581400"/>
          <a:ext cx="286659" cy="36126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>
          <a:spAutoFit/>
        </a:bodyPr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en-US" sz="1200" dirty="0">
              <a:latin typeface="Times New Roman" pitchFamily="18" charset="0"/>
              <a:cs typeface="Times New Roman" pitchFamily="18" charset="0"/>
            </a:rPr>
            <a:t>0</a:t>
          </a:r>
        </a:p>
      </cdr:txBody>
    </cdr:sp>
  </cdr:relSizeAnchor>
  <cdr:relSizeAnchor xmlns:cdr="http://schemas.openxmlformats.org/drawingml/2006/chartDrawing">
    <cdr:from>
      <cdr:x>0.72592</cdr:x>
      <cdr:y>0.83929</cdr:y>
    </cdr:from>
    <cdr:to>
      <cdr:x>0.76413</cdr:x>
      <cdr:y>0.90609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4343400" y="3581400"/>
          <a:ext cx="228600" cy="28506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>
          <a:spAutoFit/>
        </a:bodyPr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en-US" sz="1200" dirty="0">
              <a:latin typeface="Times New Roman" pitchFamily="18" charset="0"/>
              <a:cs typeface="Times New Roman" pitchFamily="18" charset="0"/>
            </a:rPr>
            <a:t>0</a:t>
          </a:r>
        </a:p>
      </cdr:txBody>
    </cdr:sp>
  </cdr:relSizeAnchor>
  <cdr:relSizeAnchor xmlns:cdr="http://schemas.openxmlformats.org/drawingml/2006/chartDrawing">
    <cdr:from>
      <cdr:x>0.86601</cdr:x>
      <cdr:y>0.83929</cdr:y>
    </cdr:from>
    <cdr:to>
      <cdr:x>0.9132</cdr:x>
      <cdr:y>0.92394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5181600" y="3581400"/>
          <a:ext cx="282351" cy="36121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>
          <a:spAutoFit/>
        </a:bodyPr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en-US" sz="1200" dirty="0">
              <a:latin typeface="Times New Roman" pitchFamily="18" charset="0"/>
              <a:cs typeface="Times New Roman" pitchFamily="18" charset="0"/>
            </a:rPr>
            <a:t>0</a:t>
          </a:r>
        </a:p>
      </cdr:txBody>
    </cdr:sp>
  </cdr:relSizeAnchor>
  <cdr:relSizeAnchor xmlns:cdr="http://schemas.openxmlformats.org/drawingml/2006/chartDrawing">
    <cdr:from>
      <cdr:x>0.72592</cdr:x>
      <cdr:y>0.80357</cdr:y>
    </cdr:from>
    <cdr:to>
      <cdr:x>0.77383</cdr:x>
      <cdr:y>0.88822</cdr:y>
    </cdr:to>
    <cdr:sp macro="" textlink="">
      <cdr:nvSpPr>
        <cdr:cNvPr id="11" name="TextBox 1"/>
        <cdr:cNvSpPr txBox="1"/>
      </cdr:nvSpPr>
      <cdr:spPr>
        <a:xfrm xmlns:a="http://schemas.openxmlformats.org/drawingml/2006/main">
          <a:off x="4343400" y="3429000"/>
          <a:ext cx="286659" cy="36121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>
          <a:spAutoFit/>
        </a:bodyPr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en-US" sz="1200" dirty="0">
              <a:latin typeface="Times New Roman" pitchFamily="18" charset="0"/>
              <a:cs typeface="Times New Roman" pitchFamily="18" charset="0"/>
            </a:rPr>
            <a:t>d</a:t>
          </a:r>
        </a:p>
      </cdr:txBody>
    </cdr:sp>
  </cdr:relSizeAnchor>
  <cdr:relSizeAnchor xmlns:cdr="http://schemas.openxmlformats.org/drawingml/2006/chartDrawing">
    <cdr:from>
      <cdr:x>0.86601</cdr:x>
      <cdr:y>0.80357</cdr:y>
    </cdr:from>
    <cdr:to>
      <cdr:x>0.91392</cdr:x>
      <cdr:y>0.88822</cdr:y>
    </cdr:to>
    <cdr:sp macro="" textlink="">
      <cdr:nvSpPr>
        <cdr:cNvPr id="12" name="TextBox 1"/>
        <cdr:cNvSpPr txBox="1"/>
      </cdr:nvSpPr>
      <cdr:spPr>
        <a:xfrm xmlns:a="http://schemas.openxmlformats.org/drawingml/2006/main">
          <a:off x="5181600" y="3429000"/>
          <a:ext cx="286659" cy="36121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>
          <a:spAutoFit/>
        </a:bodyPr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en-US" sz="1200" dirty="0">
              <a:latin typeface="Times New Roman" pitchFamily="18" charset="0"/>
              <a:cs typeface="Times New Roman" pitchFamily="18" charset="0"/>
            </a:rPr>
            <a:t>d</a:t>
          </a:r>
        </a:p>
      </cdr:txBody>
    </cdr:sp>
  </cdr:relSizeAnchor>
  <cdr:relSizeAnchor xmlns:cdr="http://schemas.openxmlformats.org/drawingml/2006/chartDrawing">
    <cdr:from>
      <cdr:x>0.46098</cdr:x>
      <cdr:y>0.57784</cdr:y>
    </cdr:from>
    <cdr:to>
      <cdr:x>0.50889</cdr:x>
      <cdr:y>0.64516</cdr:y>
    </cdr:to>
    <cdr:sp macro="" textlink="">
      <cdr:nvSpPr>
        <cdr:cNvPr id="13" name="TextBox 1"/>
        <cdr:cNvSpPr txBox="1"/>
      </cdr:nvSpPr>
      <cdr:spPr>
        <a:xfrm xmlns:a="http://schemas.openxmlformats.org/drawingml/2006/main">
          <a:off x="2529121" y="2377696"/>
          <a:ext cx="262853" cy="2769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>
          <a:spAutoFit/>
        </a:bodyPr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en-US" sz="12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0.19878</cdr:x>
      <cdr:y>0.04839</cdr:y>
    </cdr:from>
    <cdr:to>
      <cdr:x>0.24669</cdr:x>
      <cdr:y>0.10702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295400" y="228600"/>
          <a:ext cx="312214" cy="2769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>
          <a:spAutoFit/>
        </a:bodyPr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en-US" sz="1200" dirty="0">
              <a:latin typeface="Times New Roman" pitchFamily="18" charset="0"/>
              <a:cs typeface="Times New Roman" pitchFamily="18" charset="0"/>
            </a:rPr>
            <a:t>a</a:t>
          </a:r>
        </a:p>
      </cdr:txBody>
    </cdr:sp>
  </cdr:relSizeAnchor>
  <cdr:relSizeAnchor xmlns:cdr="http://schemas.openxmlformats.org/drawingml/2006/chartDrawing">
    <cdr:from>
      <cdr:x>0.40926</cdr:x>
      <cdr:y>0.09677</cdr:y>
    </cdr:from>
    <cdr:to>
      <cdr:x>0.45603</cdr:x>
      <cdr:y>0.15541</cdr:y>
    </cdr:to>
    <cdr:sp macro="" textlink="">
      <cdr:nvSpPr>
        <cdr:cNvPr id="5" name="TextBox 3"/>
        <cdr:cNvSpPr txBox="1"/>
      </cdr:nvSpPr>
      <cdr:spPr>
        <a:xfrm xmlns:a="http://schemas.openxmlformats.org/drawingml/2006/main">
          <a:off x="2667000" y="457200"/>
          <a:ext cx="304800" cy="2769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>
          <a:spAutoFit/>
        </a:bodyPr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l"/>
          <a:r>
            <a:rPr lang="en-US" sz="1200" dirty="0" smtClean="0">
              <a:latin typeface="Times New Roman" pitchFamily="18" charset="0"/>
              <a:cs typeface="Times New Roman" pitchFamily="18" charset="0"/>
            </a:rPr>
            <a:t> a</a:t>
          </a:r>
          <a:endParaRPr lang="en-US" sz="12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0.61973</cdr:x>
      <cdr:y>0.01613</cdr:y>
    </cdr:from>
    <cdr:to>
      <cdr:x>0.6782</cdr:x>
      <cdr:y>0.07476</cdr:y>
    </cdr:to>
    <cdr:sp macro="" textlink="">
      <cdr:nvSpPr>
        <cdr:cNvPr id="6" name="TextBox 3"/>
        <cdr:cNvSpPr txBox="1"/>
      </cdr:nvSpPr>
      <cdr:spPr>
        <a:xfrm xmlns:a="http://schemas.openxmlformats.org/drawingml/2006/main">
          <a:off x="4038600" y="76200"/>
          <a:ext cx="381000" cy="2769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>
          <a:spAutoFit/>
        </a:bodyPr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en-US" sz="1200" dirty="0" smtClean="0">
              <a:latin typeface="Times New Roman" pitchFamily="18" charset="0"/>
              <a:cs typeface="Times New Roman" pitchFamily="18" charset="0"/>
            </a:rPr>
            <a:t>  a</a:t>
          </a:r>
          <a:endParaRPr lang="en-US" sz="12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0.8419</cdr:x>
      <cdr:y>0.29032</cdr:y>
    </cdr:from>
    <cdr:to>
      <cdr:x>0.90037</cdr:x>
      <cdr:y>0.34895</cdr:y>
    </cdr:to>
    <cdr:sp macro="" textlink="">
      <cdr:nvSpPr>
        <cdr:cNvPr id="7" name="TextBox 3"/>
        <cdr:cNvSpPr txBox="1"/>
      </cdr:nvSpPr>
      <cdr:spPr>
        <a:xfrm xmlns:a="http://schemas.openxmlformats.org/drawingml/2006/main">
          <a:off x="5486400" y="1371600"/>
          <a:ext cx="381000" cy="2769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>
          <a:spAutoFit/>
        </a:bodyPr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en-US" sz="1200" dirty="0">
              <a:latin typeface="Times New Roman" pitchFamily="18" charset="0"/>
              <a:cs typeface="Times New Roman" pitchFamily="18" charset="0"/>
            </a:rPr>
            <a:t>b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0.25</cdr:x>
      <cdr:y>0.36508</cdr:y>
    </cdr:from>
    <cdr:to>
      <cdr:x>0.30208</cdr:x>
      <cdr:y>0.42278</cdr:y>
    </cdr:to>
    <cdr:sp macro="" textlink="">
      <cdr:nvSpPr>
        <cdr:cNvPr id="2" name="TextBox 3"/>
        <cdr:cNvSpPr txBox="1"/>
      </cdr:nvSpPr>
      <cdr:spPr>
        <a:xfrm xmlns:a="http://schemas.openxmlformats.org/drawingml/2006/main">
          <a:off x="1828800" y="1752600"/>
          <a:ext cx="381000" cy="2769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>
          <a:spAutoFit/>
        </a:bodyPr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en-US" sz="1200" dirty="0">
              <a:latin typeface="Times New Roman" pitchFamily="18" charset="0"/>
              <a:cs typeface="Times New Roman" pitchFamily="18" charset="0"/>
            </a:rPr>
            <a:t> b</a:t>
          </a:r>
        </a:p>
      </cdr:txBody>
    </cdr:sp>
  </cdr:relSizeAnchor>
  <cdr:relSizeAnchor xmlns:cdr="http://schemas.openxmlformats.org/drawingml/2006/chartDrawing">
    <cdr:from>
      <cdr:x>0.36458</cdr:x>
      <cdr:y>0.46032</cdr:y>
    </cdr:from>
    <cdr:to>
      <cdr:x>0.41067</cdr:x>
      <cdr:y>0.51802</cdr:y>
    </cdr:to>
    <cdr:sp macro="" textlink="">
      <cdr:nvSpPr>
        <cdr:cNvPr id="3" name="TextBox 3"/>
        <cdr:cNvSpPr txBox="1"/>
      </cdr:nvSpPr>
      <cdr:spPr>
        <a:xfrm xmlns:a="http://schemas.openxmlformats.org/drawingml/2006/main">
          <a:off x="2667000" y="2209800"/>
          <a:ext cx="337157" cy="2769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>
          <a:spAutoFit/>
        </a:bodyPr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en-US" sz="1200" dirty="0">
              <a:latin typeface="Times New Roman" pitchFamily="18" charset="0"/>
              <a:cs typeface="Times New Roman" pitchFamily="18" charset="0"/>
            </a:rPr>
            <a:t>b</a:t>
          </a:r>
        </a:p>
      </cdr:txBody>
    </cdr:sp>
  </cdr:relSizeAnchor>
  <cdr:relSizeAnchor xmlns:cdr="http://schemas.openxmlformats.org/drawingml/2006/chartDrawing">
    <cdr:from>
      <cdr:x>0.46875</cdr:x>
      <cdr:y>0.4127</cdr:y>
    </cdr:from>
    <cdr:to>
      <cdr:x>0.51485</cdr:x>
      <cdr:y>0.4704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429000" y="1981200"/>
          <a:ext cx="337231" cy="2769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>
          <a:spAutoFit/>
        </a:bodyPr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en-US" sz="1200" dirty="0">
              <a:latin typeface="Times New Roman" pitchFamily="18" charset="0"/>
              <a:cs typeface="Times New Roman" pitchFamily="18" charset="0"/>
            </a:rPr>
            <a:t>b</a:t>
          </a:r>
        </a:p>
      </cdr:txBody>
    </cdr:sp>
  </cdr:relSizeAnchor>
  <cdr:relSizeAnchor xmlns:cdr="http://schemas.openxmlformats.org/drawingml/2006/chartDrawing">
    <cdr:from>
      <cdr:x>0.57292</cdr:x>
      <cdr:y>0.46032</cdr:y>
    </cdr:from>
    <cdr:to>
      <cdr:x>0.61901</cdr:x>
      <cdr:y>0.51802</cdr:y>
    </cdr:to>
    <cdr:sp macro="" textlink="">
      <cdr:nvSpPr>
        <cdr:cNvPr id="5" name="TextBox 3"/>
        <cdr:cNvSpPr txBox="1"/>
      </cdr:nvSpPr>
      <cdr:spPr>
        <a:xfrm xmlns:a="http://schemas.openxmlformats.org/drawingml/2006/main">
          <a:off x="4191000" y="2209800"/>
          <a:ext cx="337157" cy="2769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>
          <a:spAutoFit/>
        </a:bodyPr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en-US" sz="1200" dirty="0" smtClean="0">
              <a:latin typeface="Times New Roman" pitchFamily="18" charset="0"/>
              <a:cs typeface="Times New Roman" pitchFamily="18" charset="0"/>
            </a:rPr>
            <a:t>  b</a:t>
          </a:r>
          <a:endParaRPr lang="en-US" sz="12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0.67708</cdr:x>
      <cdr:y>0.44444</cdr:y>
    </cdr:from>
    <cdr:to>
      <cdr:x>0.73319</cdr:x>
      <cdr:y>0.50215</cdr:y>
    </cdr:to>
    <cdr:sp macro="" textlink="">
      <cdr:nvSpPr>
        <cdr:cNvPr id="6" name="TextBox 3"/>
        <cdr:cNvSpPr txBox="1"/>
      </cdr:nvSpPr>
      <cdr:spPr>
        <a:xfrm xmlns:a="http://schemas.openxmlformats.org/drawingml/2006/main">
          <a:off x="4953000" y="2133600"/>
          <a:ext cx="410456" cy="2769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>
          <a:spAutoFit/>
        </a:bodyPr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en-US" sz="1200" dirty="0" smtClean="0">
              <a:latin typeface="Times New Roman" pitchFamily="18" charset="0"/>
              <a:cs typeface="Times New Roman" pitchFamily="18" charset="0"/>
            </a:rPr>
            <a:t>  b</a:t>
          </a:r>
          <a:endParaRPr lang="en-US" sz="12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0.79167</cdr:x>
      <cdr:y>0.49206</cdr:y>
    </cdr:from>
    <cdr:to>
      <cdr:x>0.83776</cdr:x>
      <cdr:y>0.54976</cdr:y>
    </cdr:to>
    <cdr:sp macro="" textlink="">
      <cdr:nvSpPr>
        <cdr:cNvPr id="7" name="TextBox 3"/>
        <cdr:cNvSpPr txBox="1"/>
      </cdr:nvSpPr>
      <cdr:spPr>
        <a:xfrm xmlns:a="http://schemas.openxmlformats.org/drawingml/2006/main">
          <a:off x="5791200" y="2362200"/>
          <a:ext cx="337158" cy="2769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>
          <a:spAutoFit/>
        </a:bodyPr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en-US" sz="1200" dirty="0" smtClean="0">
              <a:latin typeface="Times New Roman" pitchFamily="18" charset="0"/>
              <a:cs typeface="Times New Roman" pitchFamily="18" charset="0"/>
            </a:rPr>
            <a:t> b</a:t>
          </a:r>
          <a:endParaRPr lang="en-US" sz="12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0.90625</cdr:x>
      <cdr:y>0.55556</cdr:y>
    </cdr:from>
    <cdr:to>
      <cdr:x>0.95234</cdr:x>
      <cdr:y>0.61326</cdr:y>
    </cdr:to>
    <cdr:sp macro="" textlink="">
      <cdr:nvSpPr>
        <cdr:cNvPr id="8" name="TextBox 3"/>
        <cdr:cNvSpPr txBox="1"/>
      </cdr:nvSpPr>
      <cdr:spPr>
        <a:xfrm xmlns:a="http://schemas.openxmlformats.org/drawingml/2006/main">
          <a:off x="6629400" y="2667000"/>
          <a:ext cx="337158" cy="2769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>
          <a:spAutoFit/>
        </a:bodyPr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en-US" sz="1200" dirty="0" smtClean="0">
              <a:latin typeface="Times New Roman" pitchFamily="18" charset="0"/>
              <a:cs typeface="Times New Roman" pitchFamily="18" charset="0"/>
            </a:rPr>
            <a:t>b</a:t>
          </a:r>
          <a:endParaRPr lang="en-US" sz="12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0.14583</cdr:x>
      <cdr:y>0.11111</cdr:y>
    </cdr:from>
    <cdr:to>
      <cdr:x>0.1875</cdr:x>
      <cdr:y>0.1746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1066800" y="533400"/>
          <a:ext cx="3048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ctr"/>
          <a:r>
            <a:rPr lang="en-US" sz="1100" dirty="0" smtClean="0"/>
            <a:t> a</a:t>
          </a:r>
          <a:endParaRPr lang="en-US" sz="11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0.16004</cdr:x>
      <cdr:y>0.05556</cdr:y>
    </cdr:from>
    <cdr:to>
      <cdr:x>0.21614</cdr:x>
      <cdr:y>0.1332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66800" y="228600"/>
          <a:ext cx="373958" cy="3194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ctr"/>
          <a:r>
            <a:rPr lang="en-US" sz="1200" dirty="0">
              <a:latin typeface="Times New Roman" pitchFamily="18" charset="0"/>
              <a:cs typeface="Times New Roman" pitchFamily="18" charset="0"/>
            </a:rPr>
            <a:t>a</a:t>
          </a:r>
        </a:p>
      </cdr:txBody>
    </cdr:sp>
  </cdr:relSizeAnchor>
  <cdr:relSizeAnchor xmlns:cdr="http://schemas.openxmlformats.org/drawingml/2006/chartDrawing">
    <cdr:from>
      <cdr:x>0</cdr:x>
      <cdr:y>0</cdr:y>
    </cdr:from>
    <cdr:to>
      <cdr:x>0.00476</cdr:x>
      <cdr:y>0.00795</cdr:y>
    </cdr:to>
    <cdr:pic>
      <cdr:nvPicPr>
        <cdr:cNvPr id="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0.51441</cdr:x>
      <cdr:y>0.37037</cdr:y>
    </cdr:from>
    <cdr:to>
      <cdr:x>0.58073</cdr:x>
      <cdr:y>0.45111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3429000" y="1524000"/>
          <a:ext cx="442084" cy="3322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200" dirty="0">
              <a:latin typeface="Times New Roman" pitchFamily="18" charset="0"/>
              <a:cs typeface="Times New Roman" pitchFamily="18" charset="0"/>
            </a:rPr>
            <a:t> b</a:t>
          </a:r>
        </a:p>
      </cdr:txBody>
    </cdr:sp>
  </cdr:relSizeAnchor>
  <cdr:relSizeAnchor xmlns:cdr="http://schemas.openxmlformats.org/drawingml/2006/chartDrawing">
    <cdr:from>
      <cdr:x>0.33151</cdr:x>
      <cdr:y>0.2963</cdr:y>
    </cdr:from>
    <cdr:to>
      <cdr:x>0.39442</cdr:x>
      <cdr:y>0.38636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2209800" y="1219200"/>
          <a:ext cx="419353" cy="3705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200" dirty="0" smtClean="0">
              <a:latin typeface="Times New Roman" pitchFamily="18" charset="0"/>
              <a:cs typeface="Times New Roman" pitchFamily="18" charset="0"/>
            </a:rPr>
            <a:t>  b</a:t>
          </a:r>
          <a:endParaRPr lang="en-US" sz="12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0.37432</cdr:x>
      <cdr:y>0.94842</cdr:y>
    </cdr:from>
    <cdr:to>
      <cdr:x>0.7396</cdr:x>
      <cdr:y>1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1971676" y="3219451"/>
          <a:ext cx="1924050" cy="1714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ctr"/>
          <a:r>
            <a:rPr lang="en-US" sz="1200" dirty="0">
              <a:latin typeface="Times New Roman" pitchFamily="18" charset="0"/>
              <a:cs typeface="Times New Roman" pitchFamily="18" charset="0"/>
            </a:rPr>
            <a:t>Trap color</a:t>
          </a:r>
        </a:p>
      </cdr:txBody>
    </cdr:sp>
  </cdr:relSizeAnchor>
  <cdr:relSizeAnchor xmlns:cdr="http://schemas.openxmlformats.org/drawingml/2006/chartDrawing">
    <cdr:from>
      <cdr:x>0.68588</cdr:x>
      <cdr:y>0.38889</cdr:y>
    </cdr:from>
    <cdr:to>
      <cdr:x>0.7522</cdr:x>
      <cdr:y>0.46963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4572000" y="1600200"/>
          <a:ext cx="442083" cy="3322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200" dirty="0" smtClean="0">
              <a:latin typeface="Times New Roman" pitchFamily="18" charset="0"/>
              <a:cs typeface="Times New Roman" pitchFamily="18" charset="0"/>
            </a:rPr>
            <a:t>  </a:t>
          </a:r>
          <a:r>
            <a:rPr lang="en-US" sz="1200" dirty="0">
              <a:latin typeface="Times New Roman" pitchFamily="18" charset="0"/>
              <a:cs typeface="Times New Roman" pitchFamily="18" charset="0"/>
            </a:rPr>
            <a:t>b</a:t>
          </a:r>
        </a:p>
      </cdr:txBody>
    </cdr:sp>
  </cdr:relSizeAnchor>
  <cdr:relSizeAnchor xmlns:cdr="http://schemas.openxmlformats.org/drawingml/2006/chartDrawing">
    <cdr:from>
      <cdr:x>0.86878</cdr:x>
      <cdr:y>0.5</cdr:y>
    </cdr:from>
    <cdr:to>
      <cdr:x>0.9351</cdr:x>
      <cdr:y>0.58074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5791200" y="2057400"/>
          <a:ext cx="442083" cy="3322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200" dirty="0">
              <a:latin typeface="Times New Roman" pitchFamily="18" charset="0"/>
              <a:cs typeface="Times New Roman" pitchFamily="18" charset="0"/>
            </a:rPr>
            <a:t> c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0.26374</cdr:x>
      <cdr:y>0.01754</cdr:y>
    </cdr:from>
    <cdr:to>
      <cdr:x>0.34066</cdr:x>
      <cdr:y>0.11346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828801" y="76200"/>
          <a:ext cx="533400" cy="4166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n-US" sz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200" dirty="0" smtClean="0">
              <a:latin typeface="Times New Roman" pitchFamily="18" charset="0"/>
              <a:cs typeface="Times New Roman" pitchFamily="18" charset="0"/>
            </a:rPr>
            <a:t>     a</a:t>
          </a:r>
          <a:endParaRPr lang="en-US" sz="12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</cdr:x>
      <cdr:y>0.62963</cdr:y>
    </cdr:from>
    <cdr:to>
      <cdr:x>0.69093</cdr:x>
      <cdr:y>0.7077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3657600" y="2590800"/>
          <a:ext cx="554309" cy="3212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200" dirty="0">
              <a:latin typeface="Times New Roman" pitchFamily="18" charset="0"/>
              <a:cs typeface="Times New Roman" pitchFamily="18" charset="0"/>
            </a:rPr>
            <a:t>    </a:t>
          </a:r>
          <a:r>
            <a:rPr lang="en-US" sz="1200" dirty="0" smtClean="0">
              <a:latin typeface="Times New Roman" pitchFamily="18" charset="0"/>
              <a:cs typeface="Times New Roman" pitchFamily="18" charset="0"/>
            </a:rPr>
            <a:t> b</a:t>
          </a:r>
          <a:endParaRPr lang="en-US" sz="12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0.30315</cdr:x>
      <cdr:y>0.85131</cdr:y>
    </cdr:from>
    <cdr:to>
      <cdr:x>0.69791</cdr:x>
      <cdr:y>0.94169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1466850" y="2781299"/>
          <a:ext cx="1910132" cy="2952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en-US" sz="1200">
              <a:latin typeface="Times New Roman" pitchFamily="18" charset="0"/>
              <a:cs typeface="Times New Roman" pitchFamily="18" charset="0"/>
            </a:rPr>
            <a:t>Effect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0.29885</cdr:x>
      <cdr:y>0.01639</cdr:y>
    </cdr:from>
    <cdr:to>
      <cdr:x>0.37177</cdr:x>
      <cdr:y>0.06557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2095058" y="76184"/>
          <a:ext cx="511198" cy="2285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200" dirty="0">
              <a:latin typeface="Times New Roman" pitchFamily="18" charset="0"/>
              <a:cs typeface="Times New Roman" pitchFamily="18" charset="0"/>
            </a:rPr>
            <a:t>  </a:t>
          </a:r>
          <a:r>
            <a:rPr lang="en-US" sz="1200" dirty="0" smtClean="0">
              <a:latin typeface="Times New Roman" pitchFamily="18" charset="0"/>
              <a:cs typeface="Times New Roman" pitchFamily="18" charset="0"/>
            </a:rPr>
            <a:t>  a</a:t>
          </a:r>
          <a:endParaRPr lang="en-US" sz="12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0.71264</cdr:x>
      <cdr:y>0.44262</cdr:y>
    </cdr:from>
    <cdr:to>
      <cdr:x>0.80014</cdr:x>
      <cdr:y>0.49731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4724400" y="2057400"/>
          <a:ext cx="580073" cy="2542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200" dirty="0">
              <a:latin typeface="Times New Roman" pitchFamily="18" charset="0"/>
              <a:cs typeface="Times New Roman" pitchFamily="18" charset="0"/>
            </a:rPr>
            <a:t>  </a:t>
          </a:r>
          <a:r>
            <a:rPr lang="en-US" sz="1200" dirty="0" smtClean="0">
              <a:latin typeface="Times New Roman" pitchFamily="18" charset="0"/>
              <a:cs typeface="Times New Roman" pitchFamily="18" charset="0"/>
            </a:rPr>
            <a:t>  </a:t>
          </a:r>
          <a:r>
            <a:rPr lang="en-US" sz="1200" dirty="0">
              <a:latin typeface="Times New Roman" pitchFamily="18" charset="0"/>
              <a:cs typeface="Times New Roman" pitchFamily="18" charset="0"/>
            </a:rPr>
            <a:t>b</a:t>
          </a:r>
        </a:p>
      </cdr:txBody>
    </cdr:sp>
  </cdr:relSizeAnchor>
  <cdr:relSizeAnchor xmlns:cdr="http://schemas.openxmlformats.org/drawingml/2006/chartDrawing">
    <cdr:from>
      <cdr:x>0.33125</cdr:x>
      <cdr:y>0.89236</cdr:y>
    </cdr:from>
    <cdr:to>
      <cdr:x>0.74904</cdr:x>
      <cdr:y>1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1514475" y="2571750"/>
          <a:ext cx="1910132" cy="2952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en-US" sz="1400" dirty="0">
              <a:latin typeface="Rockwell Extra Bold" pitchFamily="18" charset="0"/>
              <a:cs typeface="Times New Roman" pitchFamily="18" charset="0"/>
            </a:rPr>
            <a:t>Trap location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F3E158C-457D-48A9-8DB2-0A132B776943}" type="datetimeFigureOut">
              <a:rPr lang="en-US"/>
              <a:pPr>
                <a:defRPr/>
              </a:pPr>
              <a:t>2/14/2011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E9C97C5-C202-474D-A351-4395C8950F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9714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E874EC9-2094-4FCA-96BA-504A0C1F24D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72EFD-2708-4532-B69D-58D3C24837BA}" type="datetimeFigureOut">
              <a:rPr lang="en-US"/>
              <a:pPr>
                <a:defRPr/>
              </a:pPr>
              <a:t>2/14/2011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DFACFB-A72E-45C7-8F28-607AA61D03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412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83390-C36E-4710-A674-87EDC614CBA6}" type="datetimeFigureOut">
              <a:rPr lang="en-US"/>
              <a:pPr>
                <a:defRPr/>
              </a:pPr>
              <a:t>2/14/2011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FA545-B32B-49C9-8F17-A7400A90C8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494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4CD127-3972-45FB-9176-1E57F1CE03C2}" type="datetimeFigureOut">
              <a:rPr lang="en-US"/>
              <a:pPr>
                <a:defRPr/>
              </a:pPr>
              <a:t>2/14/2011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6CE0B-B4EF-41F6-931F-E32C637D28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973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3425ED-DCC0-4793-900A-EB311097C7E8}" type="datetimeFigureOut">
              <a:rPr lang="en-US"/>
              <a:pPr>
                <a:defRPr/>
              </a:pPr>
              <a:t>2/14/2011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292A2E-BC45-4D03-9690-C8FF6C162D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851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6CB02-D3DD-4499-988C-69D7EC8C7D73}" type="datetimeFigureOut">
              <a:rPr lang="en-US"/>
              <a:pPr>
                <a:defRPr/>
              </a:pPr>
              <a:t>2/14/2011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340EA-30AC-436D-B8D4-6BC124119D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568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9B6AF-E0E4-4F31-8E2F-FFE81A5589A8}" type="datetimeFigureOut">
              <a:rPr lang="en-US"/>
              <a:pPr>
                <a:defRPr/>
              </a:pPr>
              <a:t>2/14/2011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EDDC0-3263-4F8C-B081-2C2E094711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072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9014B-DE4C-4DFE-A9E1-80043F5A1B2A}" type="datetimeFigureOut">
              <a:rPr lang="en-US"/>
              <a:pPr>
                <a:defRPr/>
              </a:pPr>
              <a:t>2/14/2011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8E4443-0DDB-4D8A-80B9-2C4D3F2FC9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917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82590A-6710-4FBF-AB80-A0D409EB5870}" type="datetimeFigureOut">
              <a:rPr lang="en-US"/>
              <a:pPr>
                <a:defRPr/>
              </a:pPr>
              <a:t>2/14/2011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B69E58-193B-4090-AC4B-755AB8E21E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538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436995-D537-4B26-B3E9-187D3814842C}" type="datetimeFigureOut">
              <a:rPr lang="en-US"/>
              <a:pPr>
                <a:defRPr/>
              </a:pPr>
              <a:t>2/14/2011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E2419B-C86D-44A6-9823-BF562B9B98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14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9108D-527F-4DE6-A737-D6579C320509}" type="datetimeFigureOut">
              <a:rPr lang="en-US"/>
              <a:pPr>
                <a:defRPr/>
              </a:pPr>
              <a:t>2/14/2011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BEA40-587B-4367-96C3-E8F7921BF1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071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EF9653-FA2B-4240-8431-E1FE1CA4495C}" type="datetimeFigureOut">
              <a:rPr lang="en-US"/>
              <a:pPr>
                <a:defRPr/>
              </a:pPr>
              <a:t>2/14/2011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9B54D3-6010-4557-BAB0-BAC9AFD21A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149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64BFDF8-2671-4C5B-B9B0-6E7D84268307}" type="datetimeFigureOut">
              <a:rPr lang="en-US"/>
              <a:pPr>
                <a:defRPr/>
              </a:pPr>
              <a:t>2/14/2011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E541BFE-7F9D-4401-B40A-CBA2707168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/>
              <a:t/>
            </a:r>
            <a:br>
              <a:rPr lang="en-US" sz="3600" b="1" dirty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b="1" dirty="0" smtClean="0"/>
              <a:t>Enhanced </a:t>
            </a:r>
            <a:r>
              <a:rPr lang="en-US" b="1" dirty="0" smtClean="0"/>
              <a:t>Pheromone-based Trapping Method for Banana Root Borer </a:t>
            </a:r>
            <a:r>
              <a:rPr lang="en-US" b="1" i="1" dirty="0" smtClean="0"/>
              <a:t>Cosmopolites </a:t>
            </a:r>
            <a:r>
              <a:rPr lang="en-US" b="1" i="1" dirty="0" err="1" smtClean="0"/>
              <a:t>sordidus</a:t>
            </a:r>
            <a:r>
              <a:rPr lang="en-US" b="1" dirty="0" smtClean="0"/>
              <a:t> (Coleoptera: </a:t>
            </a:r>
            <a:r>
              <a:rPr lang="en-US" b="1" dirty="0" err="1" smtClean="0"/>
              <a:t>Curculionidae</a:t>
            </a:r>
            <a:r>
              <a:rPr lang="en-US" b="1" dirty="0" smtClean="0"/>
              <a:t>)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1100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3"/>
          <p:cNvSpPr>
            <a:spLocks noGrp="1"/>
          </p:cNvSpPr>
          <p:nvPr>
            <p:ph type="title"/>
          </p:nvPr>
        </p:nvSpPr>
        <p:spPr>
          <a:xfrm>
            <a:off x="1447800" y="914400"/>
            <a:ext cx="5486400" cy="871538"/>
          </a:xfrm>
        </p:spPr>
        <p:txBody>
          <a:bodyPr/>
          <a:lstStyle/>
          <a:p>
            <a:r>
              <a:rPr lang="en-US" sz="6000" smtClean="0"/>
              <a:t>Pheromone Lure</a:t>
            </a:r>
          </a:p>
        </p:txBody>
      </p:sp>
      <p:sp>
        <p:nvSpPr>
          <p:cNvPr id="11267" name="Rectangle 1"/>
          <p:cNvSpPr>
            <a:spLocks noChangeArrowheads="1"/>
          </p:cNvSpPr>
          <p:nvPr/>
        </p:nvSpPr>
        <p:spPr bwMode="auto">
          <a:xfrm>
            <a:off x="533400" y="1981200"/>
            <a:ext cx="8458200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r>
              <a:rPr lang="en-US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Lures (Cosmolure) sealed in a polymer membrane release devised optimized for </a:t>
            </a:r>
            <a:r>
              <a:rPr lang="en-US" sz="2400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C. sorididus</a:t>
            </a:r>
          </a:p>
          <a:p>
            <a:pPr algn="ctr" eaLnBrk="0" hangingPunct="0"/>
            <a:endParaRPr lang="en-US" sz="2400">
              <a:ea typeface="Calibri" pitchFamily="34" charset="0"/>
            </a:endParaRPr>
          </a:p>
          <a:p>
            <a:pPr algn="ctr" eaLnBrk="0" hangingPunct="0"/>
            <a:r>
              <a:rPr lang="en-US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ChemTica Internacional S.A. (San José, Costa Rica).</a:t>
            </a:r>
          </a:p>
          <a:p>
            <a:pPr algn="ctr" eaLnBrk="0" hangingPunct="0"/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endParaRPr lang="en-US" sz="2400"/>
          </a:p>
          <a:p>
            <a:pPr algn="ctr" eaLnBrk="0" hangingPunct="0"/>
            <a:r>
              <a:rPr lang="en-US" sz="2400">
                <a:latin typeface="Times New Roman" pitchFamily="18" charset="0"/>
                <a:cs typeface="Calibri" pitchFamily="34" charset="0"/>
              </a:rPr>
              <a:t>The lure packs, each containing 90 mg of pheromone and having a release rate of 3 mg/day</a:t>
            </a:r>
          </a:p>
          <a:p>
            <a:pPr algn="ctr" eaLnBrk="0" hangingPunct="0"/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en-US" sz="2400">
                <a:latin typeface="Times New Roman" pitchFamily="18" charset="0"/>
                <a:cs typeface="Times New Roman" pitchFamily="18" charset="0"/>
              </a:rPr>
              <a:t>Water mixed with a dishwashing liquid detergent (1-3%) was used to retain adults.</a:t>
            </a: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1100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3"/>
          <p:cNvSpPr>
            <a:spLocks noGrp="1"/>
          </p:cNvSpPr>
          <p:nvPr>
            <p:ph type="title"/>
          </p:nvPr>
        </p:nvSpPr>
        <p:spPr>
          <a:xfrm>
            <a:off x="1447800" y="914400"/>
            <a:ext cx="5486400" cy="871538"/>
          </a:xfrm>
        </p:spPr>
        <p:txBody>
          <a:bodyPr/>
          <a:lstStyle/>
          <a:p>
            <a:r>
              <a:rPr lang="en-US" sz="6000" smtClean="0"/>
              <a:t>The Three Traps</a:t>
            </a:r>
          </a:p>
        </p:txBody>
      </p:sp>
      <p:grpSp>
        <p:nvGrpSpPr>
          <p:cNvPr id="12291" name="Group 13"/>
          <p:cNvGrpSpPr>
            <a:grpSpLocks/>
          </p:cNvGrpSpPr>
          <p:nvPr/>
        </p:nvGrpSpPr>
        <p:grpSpPr bwMode="auto">
          <a:xfrm>
            <a:off x="0" y="2057400"/>
            <a:ext cx="8763000" cy="3124200"/>
            <a:chOff x="152400" y="1066800"/>
            <a:chExt cx="8763000" cy="3124200"/>
          </a:xfrm>
        </p:grpSpPr>
        <p:pic>
          <p:nvPicPr>
            <p:cNvPr id="12292" name="Picture 2" descr="C:\Documents and Settings\VARIAN\Desktop\nakita work 4 dr. Reddy\Ground trap\DSCN0432.JPG"/>
            <p:cNvPicPr>
              <a:picLocks noChangeAspect="1" noChangeArrowheads="1"/>
            </p:cNvPicPr>
            <p:nvPr/>
          </p:nvPicPr>
          <p:blipFill>
            <a:blip r:embed="rId2">
              <a:lum brigh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1081820"/>
              <a:ext cx="2912874" cy="3109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3" name="Picture 3" descr="C:\Documents and Settings\VARIAN\Desktop\nakita work 4 dr. Reddy\Ramp trap\DSCN0437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8847" y="1066800"/>
              <a:ext cx="2925063" cy="312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4" name="Picture 4" descr="C:\Documents and Settings\VARIAN\Desktop\nakita work 4 dr. Reddy\Pitfall trap\DSCN0413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7482" y="1066800"/>
              <a:ext cx="2757918" cy="312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295" name="TextBox 10"/>
            <p:cNvSpPr txBox="1">
              <a:spLocks noChangeArrowheads="1"/>
            </p:cNvSpPr>
            <p:nvPr/>
          </p:nvSpPr>
          <p:spPr bwMode="auto">
            <a:xfrm>
              <a:off x="1811675" y="3754194"/>
              <a:ext cx="1253598" cy="43680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sz="1200"/>
                <a:t>A. Ground trap</a:t>
              </a:r>
            </a:p>
          </p:txBody>
        </p:sp>
        <p:sp>
          <p:nvSpPr>
            <p:cNvPr id="12296" name="TextBox 11"/>
            <p:cNvSpPr txBox="1">
              <a:spLocks noChangeArrowheads="1"/>
            </p:cNvSpPr>
            <p:nvPr/>
          </p:nvSpPr>
          <p:spPr bwMode="auto">
            <a:xfrm>
              <a:off x="7828948" y="3754194"/>
              <a:ext cx="1086452" cy="43680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sz="1200"/>
                <a:t>C. Pitfall trap</a:t>
              </a:r>
            </a:p>
          </p:txBody>
        </p:sp>
        <p:sp>
          <p:nvSpPr>
            <p:cNvPr id="12297" name="TextBox 12"/>
            <p:cNvSpPr txBox="1">
              <a:spLocks noChangeArrowheads="1"/>
            </p:cNvSpPr>
            <p:nvPr/>
          </p:nvSpPr>
          <p:spPr bwMode="auto">
            <a:xfrm>
              <a:off x="4987458" y="3754194"/>
              <a:ext cx="1086452" cy="43680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sz="1200"/>
                <a:t>B. Ramp trap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Reddy\Documents\Conferences\ISCE\2008\Banana sites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98" b="8098"/>
          <a:stretch>
            <a:fillRect/>
          </a:stretch>
        </p:blipFill>
        <p:spPr>
          <a:xfrm>
            <a:off x="838200" y="685800"/>
            <a:ext cx="7467600" cy="55626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>
            <a:alpha val="23137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001000" cy="6858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Mean (± SE) numbers of adult </a:t>
            </a:r>
            <a:r>
              <a:rPr lang="en-US" i="1" dirty="0" smtClean="0"/>
              <a:t>Cosmopolites </a:t>
            </a:r>
            <a:r>
              <a:rPr lang="en-US" i="1" dirty="0" err="1" smtClean="0"/>
              <a:t>sordidus</a:t>
            </a:r>
            <a:r>
              <a:rPr lang="en-US" dirty="0" smtClean="0"/>
              <a:t> caught  by ground, pitfall and ramp trap with &amp; without pheromone</a:t>
            </a:r>
            <a:endParaRPr lang="en-US" dirty="0"/>
          </a:p>
        </p:txBody>
      </p:sp>
      <p:graphicFrame>
        <p:nvGraphicFramePr>
          <p:cNvPr id="6" name="Picture Placeholder 5"/>
          <p:cNvGraphicFramePr>
            <a:graphicFrameLocks noGrp="1"/>
          </p:cNvGraphicFramePr>
          <p:nvPr>
            <p:ph type="pic" idx="1"/>
          </p:nvPr>
        </p:nvGraphicFramePr>
        <p:xfrm>
          <a:off x="1219200" y="990600"/>
          <a:ext cx="65532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152400" y="5334000"/>
            <a:ext cx="2514600" cy="1338263"/>
          </a:xfrm>
          <a:ln>
            <a:solidFill>
              <a:schemeClr val="tx1"/>
            </a:solidFill>
            <a:prstDash val="lgDashDot"/>
          </a:ln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GTWL: ground trap with lure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 RTWL: ramp trap with lure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PTWL: pitfall trap with lure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GTNL: ground trap without lure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RTNL: ramp trap without lure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PTNL: pitfall trap without lure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  <p:sp>
        <p:nvSpPr>
          <p:cNvPr id="14341" name="TextBox 4"/>
          <p:cNvSpPr txBox="1">
            <a:spLocks noChangeArrowheads="1"/>
          </p:cNvSpPr>
          <p:nvPr/>
        </p:nvSpPr>
        <p:spPr bwMode="auto">
          <a:xfrm>
            <a:off x="2743200" y="5334000"/>
            <a:ext cx="60960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1400"/>
              <a:t>Different lower-case letters indicate significant differences between treatments (one-way ANOVA using Poisson model, Least Square Means,</a:t>
            </a:r>
          </a:p>
          <a:p>
            <a:r>
              <a:rPr lang="en-US" sz="1400"/>
              <a:t> </a:t>
            </a:r>
            <a:r>
              <a:rPr lang="en-US" sz="1400" i="1"/>
              <a:t>P</a:t>
            </a:r>
            <a:r>
              <a:rPr lang="en-US" sz="1400"/>
              <a:t> &lt; 0.0001). Means were generated from four replications.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8458200" cy="566738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Mean (± SE) numbers of adult C</a:t>
            </a:r>
            <a:r>
              <a:rPr lang="en-US" i="1" dirty="0" smtClean="0"/>
              <a:t>. </a:t>
            </a:r>
            <a:r>
              <a:rPr lang="en-US" i="1" dirty="0" err="1" smtClean="0"/>
              <a:t>sordidus</a:t>
            </a:r>
            <a:r>
              <a:rPr lang="en-US" dirty="0" smtClean="0"/>
              <a:t> caught in pheromone-baited ground traps of different sizes</a:t>
            </a:r>
            <a:endParaRPr lang="en-US" dirty="0"/>
          </a:p>
        </p:txBody>
      </p:sp>
      <p:sp>
        <p:nvSpPr>
          <p:cNvPr id="15363" name="Text Placeholder 4"/>
          <p:cNvSpPr>
            <a:spLocks noGrp="1"/>
          </p:cNvSpPr>
          <p:nvPr>
            <p:ph type="body" sz="half" idx="2"/>
          </p:nvPr>
        </p:nvSpPr>
        <p:spPr>
          <a:xfrm>
            <a:off x="914400" y="5638800"/>
            <a:ext cx="7010400" cy="804863"/>
          </a:xfrm>
        </p:spPr>
        <p:txBody>
          <a:bodyPr/>
          <a:lstStyle/>
          <a:p>
            <a:r>
              <a:rPr lang="en-US" smtClean="0"/>
              <a:t>Different lower-case letters indicate significant differences between treatments (one-way ANOVA using Poisson model, Least Square Means, </a:t>
            </a:r>
            <a:r>
              <a:rPr lang="en-US" i="1" smtClean="0"/>
              <a:t>P </a:t>
            </a:r>
            <a:r>
              <a:rPr lang="en-US" smtClean="0"/>
              <a:t>&lt; 0.05).  Bars represent means of four replicates.</a:t>
            </a:r>
          </a:p>
          <a:p>
            <a:endParaRPr lang="en-US" smtClean="0"/>
          </a:p>
        </p:txBody>
      </p:sp>
      <p:graphicFrame>
        <p:nvGraphicFramePr>
          <p:cNvPr id="6" name="Picture Placeholder 5"/>
          <p:cNvGraphicFramePr>
            <a:graphicFrameLocks noGrp="1"/>
          </p:cNvGraphicFramePr>
          <p:nvPr>
            <p:ph type="pic" idx="1"/>
          </p:nvPr>
        </p:nvGraphicFramePr>
        <p:xfrm>
          <a:off x="762000" y="914400"/>
          <a:ext cx="6516688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228600"/>
            <a:ext cx="7924800" cy="94773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TABLE 1.  COLOR MEASUREMENTS OF TRAPS USED IN THE PRESENT </a:t>
            </a:r>
            <a:r>
              <a:rPr lang="en-US" dirty="0" err="1"/>
              <a:t>STUDY</a:t>
            </a:r>
            <a:r>
              <a:rPr lang="en-US" baseline="30000" dirty="0" err="1"/>
              <a:t>a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7" name="Picture Placeholder 6"/>
          <p:cNvGraphicFramePr>
            <a:graphicFrameLocks noGrp="1"/>
          </p:cNvGraphicFramePr>
          <p:nvPr>
            <p:ph type="pic" idx="1"/>
          </p:nvPr>
        </p:nvGraphicFramePr>
        <p:xfrm>
          <a:off x="838200" y="1143000"/>
          <a:ext cx="7772400" cy="4344991"/>
        </p:xfrm>
        <a:graphic>
          <a:graphicData uri="http://schemas.openxmlformats.org/drawingml/2006/table">
            <a:tbl>
              <a:tblPr/>
              <a:tblGrid>
                <a:gridCol w="1343025"/>
                <a:gridCol w="1276350"/>
                <a:gridCol w="1268413"/>
                <a:gridCol w="1270000"/>
                <a:gridCol w="1233487"/>
                <a:gridCol w="1381125"/>
              </a:tblGrid>
              <a:tr h="742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Trap color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907" marR="66907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  <a:r>
                        <a:rPr kumimoji="0" lang="en-US" sz="1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907" marR="66907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kumimoji="0" lang="en-US" sz="1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907" marR="66907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r>
                        <a:rPr kumimoji="0" lang="en-US" sz="1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907" marR="66907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Chroma (C)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907" marR="66907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angle (hº)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907" marR="66907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5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Black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907" marR="66907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30.44 ± 0.06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907" marR="66907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0.42 ± 0.03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907" marR="66907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-1.08 ± 0.04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907" marR="66907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1.16 ± 0.05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907" marR="66907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907" marR="66907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Brown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907" marR="66907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35.26 ± 0.18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907" marR="66907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3.98 ± 0.03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907" marR="66907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3.94 ± 0.02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907" marR="66907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5.60 ± 0.03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907" marR="66907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44.66 ± 0.11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907" marR="66907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Gray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907" marR="66907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39.83 ± 0.11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907" marR="66907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-0.17 ± 0.02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907" marR="66907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-2.23 ± 0.01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907" marR="66907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2.24 ± 0.01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907" marR="66907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85.64 ± 0.47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907" marR="66907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Yellow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907" marR="66907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82.57 ± 0.02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907" marR="66907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-2.92 ± 0.03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907" marR="66907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84.02 ± 0.27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907" marR="66907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84.07 ± 0.27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907" marR="66907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91.99 ± 0.02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907" marR="66907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Red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907" marR="66907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42.84 ± 0.11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907" marR="66907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49.88 ± 0.28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907" marR="66907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19.44 ± 0.20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907" marR="66907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53.54 ± 0.34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907" marR="66907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21.29 ± 0.09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907" marR="66907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White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907" marR="66907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92.29 ± 0.03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907" marR="66907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1.34 ± 0.01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907" marR="66907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-2.59 ± 0.04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907" marR="66907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2.91 ± 0.03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907" marR="66907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907" marR="66907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Green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907" marR="66907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43.50 ± 0.08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907" marR="66907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-27.32± 0.03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907" marR="66907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1.72 ± 0.09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907" marR="66907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27.37 ± 0.03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907" marR="66907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176.39 ± 0.19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907" marR="66907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Blue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907" marR="66907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36.02 ± 0.10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907" marR="66907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15.19 ± 0.10 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907" marR="66907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-35.82 ± 0.12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907" marR="66907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38.91 ± 0.14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907" marR="66907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292.98 ± 0.08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907" marR="66907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445" name="Text Placeholder 5"/>
          <p:cNvSpPr>
            <a:spLocks noGrp="1"/>
          </p:cNvSpPr>
          <p:nvPr>
            <p:ph type="body" sz="half" idx="2"/>
          </p:nvPr>
        </p:nvSpPr>
        <p:spPr>
          <a:xfrm>
            <a:off x="838200" y="5486400"/>
            <a:ext cx="6288088" cy="381000"/>
          </a:xfrm>
        </p:spPr>
        <p:txBody>
          <a:bodyPr/>
          <a:lstStyle/>
          <a:p>
            <a:r>
              <a:rPr lang="en-US" baseline="30000" smtClean="0"/>
              <a:t>a </a:t>
            </a:r>
            <a:r>
              <a:rPr lang="en-US" smtClean="0"/>
              <a:t>Data represent means of three observations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001000" cy="56673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Mean (± SE) numbers of adult </a:t>
            </a:r>
            <a:r>
              <a:rPr lang="en-US" i="1" dirty="0" smtClean="0"/>
              <a:t>C. </a:t>
            </a:r>
            <a:r>
              <a:rPr lang="en-US" i="1" dirty="0" err="1" smtClean="0"/>
              <a:t>sordidus</a:t>
            </a:r>
            <a:r>
              <a:rPr lang="en-US" dirty="0" smtClean="0"/>
              <a:t> caught in pheromone-baited ground traps of different colors</a:t>
            </a:r>
            <a:r>
              <a:rPr lang="en-US" i="1" dirty="0" smtClean="0"/>
              <a:t>.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7411" name="Text Placeholder 4"/>
          <p:cNvSpPr>
            <a:spLocks noGrp="1"/>
          </p:cNvSpPr>
          <p:nvPr>
            <p:ph type="body" sz="half" idx="2"/>
          </p:nvPr>
        </p:nvSpPr>
        <p:spPr>
          <a:xfrm>
            <a:off x="838200" y="5791200"/>
            <a:ext cx="7239000" cy="685800"/>
          </a:xfrm>
        </p:spPr>
        <p:txBody>
          <a:bodyPr/>
          <a:lstStyle/>
          <a:p>
            <a:r>
              <a:rPr lang="en-US" smtClean="0"/>
              <a:t>Different lower-case letters indicate significant differences between treatments (one-way ANOVA using Poisson model, Least Square Means, </a:t>
            </a:r>
            <a:r>
              <a:rPr lang="en-US" i="1" smtClean="0"/>
              <a:t>P</a:t>
            </a:r>
            <a:r>
              <a:rPr lang="en-US" smtClean="0"/>
              <a:t> &lt; 0.0001).  Bars represent means of four replicates.</a:t>
            </a:r>
          </a:p>
          <a:p>
            <a:endParaRPr lang="en-US" smtClean="0"/>
          </a:p>
        </p:txBody>
      </p:sp>
      <p:graphicFrame>
        <p:nvGraphicFramePr>
          <p:cNvPr id="6" name="Picture Placeholder 5"/>
          <p:cNvGraphicFramePr>
            <a:graphicFrameLocks noGrp="1"/>
          </p:cNvGraphicFramePr>
          <p:nvPr>
            <p:ph type="pic" idx="1"/>
          </p:nvPr>
        </p:nvGraphicFramePr>
        <p:xfrm>
          <a:off x="685800" y="990600"/>
          <a:ext cx="73152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457200"/>
            <a:ext cx="8153400" cy="9144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TABLE 2.  COLOR MEASUREMENTS OF THE DIFFERENT SHADES OF BROWN </a:t>
            </a:r>
            <a:r>
              <a:rPr lang="en-US" dirty="0" err="1"/>
              <a:t>TESTED</a:t>
            </a:r>
            <a:r>
              <a:rPr lang="en-US" baseline="30000" dirty="0" err="1"/>
              <a:t>a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7" name="Picture Placeholder 6"/>
          <p:cNvGraphicFramePr>
            <a:graphicFrameLocks noGrp="1"/>
          </p:cNvGraphicFramePr>
          <p:nvPr>
            <p:ph type="pic" idx="1"/>
          </p:nvPr>
        </p:nvGraphicFramePr>
        <p:xfrm>
          <a:off x="609600" y="1524000"/>
          <a:ext cx="7696200" cy="3232150"/>
        </p:xfrm>
        <a:graphic>
          <a:graphicData uri="http://schemas.openxmlformats.org/drawingml/2006/table">
            <a:tbl>
              <a:tblPr/>
              <a:tblGrid>
                <a:gridCol w="1330325"/>
                <a:gridCol w="1263650"/>
                <a:gridCol w="1255713"/>
                <a:gridCol w="1257300"/>
                <a:gridCol w="1222375"/>
                <a:gridCol w="1366837"/>
              </a:tblGrid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Trap color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907" marR="66907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  <a:r>
                        <a:rPr kumimoji="0" lang="en-US" sz="1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907" marR="66907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kumimoji="0" lang="en-US" sz="1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907" marR="66907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r>
                        <a:rPr kumimoji="0" lang="en-US" sz="1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907" marR="66907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Chroma (C)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907" marR="66907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angle (hº)</a:t>
                      </a:r>
                    </a:p>
                  </a:txBody>
                  <a:tcPr marL="66907" marR="66907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6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Dark brown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907" marR="66907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35.26 ± 0.18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907" marR="66907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3.98 ± 0.03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907" marR="66907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3.94 ± 0.02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907" marR="66907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5.60 ± 0.03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907" marR="66907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44.66 ± 0.06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907" marR="66907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2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Mahogany brown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907" marR="66907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35.91 ± 0.01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907" marR="66907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5.44 ± 0.02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907" marR="66907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4.35 ± 0.03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907" marR="66907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6.97 ± 0.03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907" marR="66907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38.65 ± 0.13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907" marR="66907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6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Russet brown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907" marR="66907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38.99 ± 0.03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907" marR="66907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11.37 ± 0.05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907" marR="66907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9.00 ± 0.01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907" marR="66907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14.51 ± 0.03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907" marR="66907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38.37 ± 0.07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907" marR="66907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6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Saddle brown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907" marR="66907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48.37 ± 0.01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907" marR="66907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9.25 ± 0.06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907" marR="66907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20.62 ± 0.05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907" marR="66907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22.60 ± 0.03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907" marR="66907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65.83 ± 0.10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907" marR="66907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6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Light brown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907" marR="66907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61.13 ± 0.03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907" marR="66907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4.50 ± 0.02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907" marR="66907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21.87 ± 0.02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907" marR="66907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22.33 ± 0.01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907" marR="66907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78.38 ± 0.03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907" marR="66907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475" name="Rectangle 1"/>
          <p:cNvSpPr>
            <a:spLocks noChangeArrowheads="1"/>
          </p:cNvSpPr>
          <p:nvPr/>
        </p:nvSpPr>
        <p:spPr bwMode="auto">
          <a:xfrm>
            <a:off x="609600" y="4953000"/>
            <a:ext cx="4876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sz="1200" baseline="30000">
                <a:cs typeface="Times New Roman" pitchFamily="18" charset="0"/>
              </a:rPr>
              <a:t>a </a:t>
            </a:r>
            <a:r>
              <a:rPr lang="en-US" sz="1200">
                <a:cs typeface="Times New Roman" pitchFamily="18" charset="0"/>
              </a:rPr>
              <a:t>Data represent means of three observations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533400"/>
            <a:ext cx="9144000" cy="56673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Mean (± SE) numbers of adult </a:t>
            </a:r>
            <a:r>
              <a:rPr lang="en-US" i="1" dirty="0" smtClean="0"/>
              <a:t>C. </a:t>
            </a:r>
            <a:r>
              <a:rPr lang="en-US" i="1" dirty="0" err="1" smtClean="0"/>
              <a:t>sordidus</a:t>
            </a:r>
            <a:r>
              <a:rPr lang="en-US" dirty="0" smtClean="0"/>
              <a:t> caught in pheromone-baited ground traps of different shades of brown</a:t>
            </a:r>
            <a:r>
              <a:rPr lang="en-US" i="1" dirty="0" smtClean="0"/>
              <a:t>.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9459" name="Text Placeholder 4"/>
          <p:cNvSpPr>
            <a:spLocks noGrp="1"/>
          </p:cNvSpPr>
          <p:nvPr>
            <p:ph type="body" sz="half" idx="2"/>
          </p:nvPr>
        </p:nvSpPr>
        <p:spPr>
          <a:xfrm>
            <a:off x="838200" y="5367338"/>
            <a:ext cx="7010400" cy="804862"/>
          </a:xfrm>
        </p:spPr>
        <p:txBody>
          <a:bodyPr/>
          <a:lstStyle/>
          <a:p>
            <a:r>
              <a:rPr lang="en-US" smtClean="0"/>
              <a:t>Different lower-case letters indicate significant differences between treatments (one-way ANOVA using Poisson model, Least Square Means, </a:t>
            </a:r>
            <a:r>
              <a:rPr lang="en-US" i="1" smtClean="0"/>
              <a:t>P</a:t>
            </a:r>
            <a:r>
              <a:rPr lang="en-US" smtClean="0"/>
              <a:t> &lt; 0.0001).  Bars represent means of four replicates.</a:t>
            </a:r>
          </a:p>
          <a:p>
            <a:endParaRPr lang="en-US" smtClean="0"/>
          </a:p>
        </p:txBody>
      </p:sp>
      <p:graphicFrame>
        <p:nvGraphicFramePr>
          <p:cNvPr id="6" name="Picture Placeholder 5"/>
          <p:cNvGraphicFramePr>
            <a:graphicFrameLocks noGrp="1"/>
          </p:cNvGraphicFramePr>
          <p:nvPr>
            <p:ph type="pic" idx="1"/>
          </p:nvPr>
        </p:nvGraphicFramePr>
        <p:xfrm>
          <a:off x="914400" y="1066800"/>
          <a:ext cx="6665912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533400"/>
            <a:ext cx="8839200" cy="56673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Mean (± SE) numbers of adult </a:t>
            </a:r>
            <a:r>
              <a:rPr lang="en-US" i="1" dirty="0" smtClean="0"/>
              <a:t>C. </a:t>
            </a:r>
            <a:r>
              <a:rPr lang="en-US" i="1" dirty="0" err="1" smtClean="0"/>
              <a:t>sordidus</a:t>
            </a:r>
            <a:r>
              <a:rPr lang="en-US" dirty="0" smtClean="0"/>
              <a:t> caught in mahogany-brown ground traps with and without pheromone lures</a:t>
            </a:r>
            <a:r>
              <a:rPr lang="en-US" i="1" dirty="0" smtClean="0"/>
              <a:t>.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0483" name="Text Placeholder 4"/>
          <p:cNvSpPr>
            <a:spLocks noGrp="1"/>
          </p:cNvSpPr>
          <p:nvPr>
            <p:ph type="body" sz="half" idx="2"/>
          </p:nvPr>
        </p:nvSpPr>
        <p:spPr>
          <a:xfrm>
            <a:off x="990600" y="5367338"/>
            <a:ext cx="7620000" cy="804862"/>
          </a:xfrm>
        </p:spPr>
        <p:txBody>
          <a:bodyPr/>
          <a:lstStyle/>
          <a:p>
            <a:r>
              <a:rPr lang="en-US" smtClean="0"/>
              <a:t>Different lower-case letters indicate significant differences between treatments (one-way ANOVA using Poisson model, Least Square Means, </a:t>
            </a:r>
            <a:r>
              <a:rPr lang="en-US" i="1" smtClean="0"/>
              <a:t>P</a:t>
            </a:r>
            <a:r>
              <a:rPr lang="en-US" smtClean="0"/>
              <a:t> &lt; 0.0001).  Bars represent means of four replicates.</a:t>
            </a:r>
          </a:p>
          <a:p>
            <a:endParaRPr lang="en-US" smtClean="0"/>
          </a:p>
        </p:txBody>
      </p:sp>
      <p:graphicFrame>
        <p:nvGraphicFramePr>
          <p:cNvPr id="6" name="Picture Placeholder 5"/>
          <p:cNvGraphicFramePr>
            <a:graphicFrameLocks noGrp="1"/>
          </p:cNvGraphicFramePr>
          <p:nvPr>
            <p:ph type="pic" idx="1"/>
          </p:nvPr>
        </p:nvGraphicFramePr>
        <p:xfrm>
          <a:off x="1143000" y="1143000"/>
          <a:ext cx="69342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ChangeArrowheads="1"/>
          </p:cNvSpPr>
          <p:nvPr/>
        </p:nvSpPr>
        <p:spPr bwMode="auto">
          <a:xfrm>
            <a:off x="1143000" y="914400"/>
            <a:ext cx="7010400" cy="541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sz="26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INTRODUCTION</a:t>
            </a:r>
          </a:p>
          <a:p>
            <a:endParaRPr lang="en-US" sz="800">
              <a:ea typeface="Calibri" pitchFamily="34" charset="0"/>
            </a:endParaRPr>
          </a:p>
          <a:p>
            <a:pPr eaLnBrk="0" hangingPunct="0"/>
            <a:r>
              <a:rPr lang="en-US" sz="26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Banana root borer is one of the main pests of banana plantations throughout the world.</a:t>
            </a:r>
          </a:p>
          <a:p>
            <a:pPr eaLnBrk="0" hangingPunct="0"/>
            <a:endParaRPr lang="en-US" sz="2600"/>
          </a:p>
          <a:p>
            <a:pPr eaLnBrk="0" hangingPunct="0"/>
            <a:r>
              <a:rPr lang="en-US" sz="2600">
                <a:latin typeface="Times New Roman" pitchFamily="18" charset="0"/>
                <a:cs typeface="Calibri" pitchFamily="34" charset="0"/>
              </a:rPr>
              <a:t>It is native to Malaysia and Indonesia but spread all over the world.</a:t>
            </a:r>
          </a:p>
          <a:p>
            <a:pPr eaLnBrk="0" hangingPunct="0"/>
            <a:endParaRPr lang="en-US" sz="2600"/>
          </a:p>
          <a:p>
            <a:pPr eaLnBrk="0" hangingPunct="0"/>
            <a:r>
              <a:rPr lang="en-US" sz="2600">
                <a:latin typeface="Times New Roman" pitchFamily="18" charset="0"/>
                <a:cs typeface="Calibri" pitchFamily="34" charset="0"/>
              </a:rPr>
              <a:t>This borer has become a serious problem in commercial banana farms in Guam and other parts of Micronesia.</a:t>
            </a:r>
          </a:p>
          <a:p>
            <a:pPr eaLnBrk="0" hangingPunct="0"/>
            <a:endParaRPr lang="en-US" sz="2600"/>
          </a:p>
          <a:p>
            <a:pPr eaLnBrk="0" hangingPunct="0"/>
            <a:r>
              <a:rPr lang="en-US" sz="2600">
                <a:latin typeface="Times New Roman" pitchFamily="18" charset="0"/>
                <a:cs typeface="Calibri" pitchFamily="34" charset="0"/>
              </a:rPr>
              <a:t>Yield loss can be up to 100% if the attack is uncontrolled.</a:t>
            </a:r>
            <a:endParaRPr lang="en-US" sz="2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838200"/>
            <a:ext cx="6858000" cy="404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88" y="5181600"/>
            <a:ext cx="742632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0056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23014"/>
            <a:ext cx="6632575" cy="356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237" y="4800600"/>
            <a:ext cx="7121525" cy="140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910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863" y="609600"/>
            <a:ext cx="6516687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65906" y="5029200"/>
            <a:ext cx="8610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Mean (± SE) numbers of adult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sordidus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caught in semiochemical-baited ground traps of different colors mixed with black color (1:1) in a laboratory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Different lower-case letters indicate significant differences between treatments (one-way ANOVA using Poisson model, Least Square Means,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&lt; 0.01).  Bars represent means of four replicates.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302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1000">
              <a:srgbClr val="FBE4AE"/>
            </a:gs>
            <a:gs pos="13000">
              <a:srgbClr val="BD922A"/>
            </a:gs>
            <a:gs pos="21001">
              <a:srgbClr val="BD922A"/>
            </a:gs>
            <a:gs pos="63000">
              <a:srgbClr val="FBE4AE"/>
            </a:gs>
            <a:gs pos="67000">
              <a:srgbClr val="BD922A"/>
            </a:gs>
            <a:gs pos="69000">
              <a:srgbClr val="835E17"/>
            </a:gs>
            <a:gs pos="82001">
              <a:srgbClr val="A28949"/>
            </a:gs>
            <a:gs pos="100000">
              <a:srgbClr val="FAE3B7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763000" cy="56673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Mean (± SE) numbers of adult </a:t>
            </a:r>
            <a:r>
              <a:rPr lang="en-US" i="1" dirty="0" smtClean="0"/>
              <a:t>C. </a:t>
            </a:r>
            <a:r>
              <a:rPr lang="en-US" i="1" dirty="0" err="1" smtClean="0"/>
              <a:t>sordidus</a:t>
            </a:r>
            <a:r>
              <a:rPr lang="en-US" dirty="0" smtClean="0"/>
              <a:t> caught in pheromone-baited ground traps placed in shade and in sunlight</a:t>
            </a:r>
            <a:r>
              <a:rPr lang="en-US" i="1" dirty="0" smtClean="0"/>
              <a:t>.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1507" name="Text Placeholder 4"/>
          <p:cNvSpPr>
            <a:spLocks noGrp="1"/>
          </p:cNvSpPr>
          <p:nvPr>
            <p:ph type="body" sz="half" idx="2"/>
          </p:nvPr>
        </p:nvSpPr>
        <p:spPr>
          <a:xfrm>
            <a:off x="1371600" y="5486400"/>
            <a:ext cx="5907088" cy="914400"/>
          </a:xfrm>
        </p:spPr>
        <p:txBody>
          <a:bodyPr/>
          <a:lstStyle/>
          <a:p>
            <a:r>
              <a:rPr lang="en-US" smtClean="0"/>
              <a:t>Different lower-case letters indicate significant differences between treatments (one-way ANOVA using Poisson model, Least Square Means, </a:t>
            </a:r>
            <a:r>
              <a:rPr lang="en-US" i="1" smtClean="0"/>
              <a:t>P</a:t>
            </a:r>
            <a:r>
              <a:rPr lang="en-US" smtClean="0"/>
              <a:t> &lt; 0.05).  Bars represent means of four replicates.</a:t>
            </a:r>
          </a:p>
          <a:p>
            <a:endParaRPr lang="en-US" smtClean="0"/>
          </a:p>
        </p:txBody>
      </p:sp>
      <p:graphicFrame>
        <p:nvGraphicFramePr>
          <p:cNvPr id="6" name="Picture Placeholder 5"/>
          <p:cNvGraphicFramePr>
            <a:graphicFrameLocks noGrp="1"/>
          </p:cNvGraphicFramePr>
          <p:nvPr>
            <p:ph type="pic" idx="1"/>
          </p:nvPr>
        </p:nvGraphicFramePr>
        <p:xfrm>
          <a:off x="838200" y="762000"/>
          <a:ext cx="66294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1600200" y="533400"/>
            <a:ext cx="5486400" cy="566738"/>
          </a:xfrm>
        </p:spPr>
        <p:txBody>
          <a:bodyPr/>
          <a:lstStyle/>
          <a:p>
            <a:pPr algn="ctr"/>
            <a:r>
              <a:rPr lang="en-US" sz="3200" smtClean="0"/>
              <a:t>Conclusions</a:t>
            </a:r>
          </a:p>
        </p:txBody>
      </p:sp>
      <p:sp>
        <p:nvSpPr>
          <p:cNvPr id="22531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0" y="1752600"/>
            <a:ext cx="6781800" cy="3581400"/>
          </a:xfrm>
        </p:spPr>
        <p:txBody>
          <a:bodyPr/>
          <a:lstStyle/>
          <a:p>
            <a:r>
              <a:rPr lang="en-US" sz="3000" smtClean="0"/>
              <a:t>In summary, 40-25-cm mahogany brown ground traps baited with pheromone lures and placed in shaded areas of the banana plantations are an efficient tool for catching adult banana borers.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 rot="5400000">
            <a:off x="4812711" y="2959690"/>
            <a:ext cx="6654907" cy="735531"/>
          </a:xfrm>
        </p:spPr>
        <p:txBody>
          <a:bodyPr vert="vert270"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spc="-15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br>
              <a:rPr lang="en-US" sz="3600" spc="-15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spc="-15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br>
              <a:rPr lang="en-US" sz="3600" spc="-15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spc="-15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br>
              <a:rPr lang="en-US" sz="3600" spc="-15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spc="-15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br>
              <a:rPr lang="en-US" sz="3600" spc="-15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spc="-15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br>
              <a:rPr lang="en-US" sz="3600" spc="-15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spc="-15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br>
              <a:rPr lang="en-US" sz="3600" spc="-15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spc="-15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</a:t>
            </a:r>
            <a:br>
              <a:rPr lang="en-US" sz="3600" spc="-15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spc="-15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br>
              <a:rPr lang="en-US" sz="3600" spc="-15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spc="-15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br>
              <a:rPr lang="en-US" sz="3600" spc="-15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spc="-15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br>
              <a:rPr lang="en-US" sz="3600" spc="-15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Documents and Settings\VARIAN\Desktop\nakita work 4 dr. Reddy\adult pictures\Image_000032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57200"/>
            <a:ext cx="3352800" cy="268224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52" name="Picture 4" descr="C:\Documents and Settings\VARIAN\Desktop\nakita work 4 dr. Reddy\adult pictures\Image_000033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505200"/>
            <a:ext cx="3352799" cy="27432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54" name="Picture 6" descr="C:\Documents and Settings\VARIAN\Desktop\nakita work 4 dr. Reddy\adult pictures\Image_000034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800" y="457200"/>
            <a:ext cx="3048000" cy="24384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102" name="Picture 3" descr="C:\Users\Reddy\Desktop\photo-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124200"/>
            <a:ext cx="3429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 rot="5400000">
            <a:off x="4812711" y="2959690"/>
            <a:ext cx="6654907" cy="735531"/>
          </a:xfrm>
        </p:spPr>
        <p:txBody>
          <a:bodyPr vert="vert270"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spc="-15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br>
              <a:rPr lang="en-US" sz="3600" spc="-15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spc="-15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br>
              <a:rPr lang="en-US" sz="3600" spc="-15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spc="-15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br>
              <a:rPr lang="en-US" sz="3600" spc="-15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spc="-15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br>
              <a:rPr lang="en-US" sz="3600" spc="-15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spc="-15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br>
              <a:rPr lang="en-US" sz="3600" spc="-15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spc="-15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br>
              <a:rPr lang="en-US" sz="3600" spc="-15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spc="-15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</a:t>
            </a:r>
            <a:br>
              <a:rPr lang="en-US" sz="3600" spc="-15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spc="-15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br>
              <a:rPr lang="en-US" sz="3600" spc="-15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spc="-15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br>
              <a:rPr lang="en-US" sz="3600" spc="-15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spc="-15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br>
              <a:rPr lang="en-US" sz="3600" spc="-15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3" name="Picture 2" descr="C:\Users\Reddy\Desktop\pho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295400"/>
            <a:ext cx="5257800" cy="457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angle 1"/>
          <p:cNvSpPr>
            <a:spLocks noChangeArrowheads="1"/>
          </p:cNvSpPr>
          <p:nvPr/>
        </p:nvSpPr>
        <p:spPr bwMode="auto">
          <a:xfrm>
            <a:off x="1905000" y="609600"/>
            <a:ext cx="4343400" cy="708025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sz="4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Damage to Corms</a:t>
            </a:r>
            <a:endParaRPr lang="en-US" sz="4000">
              <a:ea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ChangeArrowheads="1"/>
          </p:cNvSpPr>
          <p:nvPr/>
        </p:nvSpPr>
        <p:spPr bwMode="auto">
          <a:xfrm>
            <a:off x="609600" y="914400"/>
            <a:ext cx="7848600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sz="2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Existing control methods and chemical application is both undesirable and expensive.</a:t>
            </a:r>
          </a:p>
          <a:p>
            <a:endParaRPr lang="en-US" sz="2800">
              <a:ea typeface="Calibri" pitchFamily="34" charset="0"/>
            </a:endParaRPr>
          </a:p>
          <a:p>
            <a:pPr eaLnBrk="0" hangingPunct="0"/>
            <a:r>
              <a:rPr lang="en-US" sz="2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Biological control is so far limited.</a:t>
            </a:r>
          </a:p>
          <a:p>
            <a:pPr eaLnBrk="0" hangingPunct="0"/>
            <a:endParaRPr lang="en-US" sz="2800"/>
          </a:p>
          <a:p>
            <a:pPr eaLnBrk="0" hangingPunct="0"/>
            <a:r>
              <a:rPr lang="en-US" sz="2800">
                <a:latin typeface="Times New Roman" pitchFamily="18" charset="0"/>
                <a:cs typeface="Calibri" pitchFamily="34" charset="0"/>
              </a:rPr>
              <a:t>Pheromone-based trapping method using pitfall or ramp traps baited with pheromone lures results low capture rates (Tinzaara </a:t>
            </a:r>
            <a:r>
              <a:rPr lang="en-US" sz="2800" i="1">
                <a:latin typeface="Times New Roman" pitchFamily="18" charset="0"/>
                <a:cs typeface="Calibri" pitchFamily="34" charset="0"/>
              </a:rPr>
              <a:t>et al</a:t>
            </a:r>
            <a:r>
              <a:rPr lang="en-US" sz="2800">
                <a:latin typeface="Times New Roman" pitchFamily="18" charset="0"/>
                <a:cs typeface="Calibri" pitchFamily="34" charset="0"/>
              </a:rPr>
              <a:t>. 2005).</a:t>
            </a:r>
          </a:p>
          <a:p>
            <a:pPr eaLnBrk="0" hangingPunct="0"/>
            <a:endParaRPr lang="en-US" sz="280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en-US" sz="2800">
                <a:latin typeface="Times New Roman" pitchFamily="18" charset="0"/>
                <a:cs typeface="Times New Roman" pitchFamily="18" charset="0"/>
              </a:rPr>
              <a:t>Therefore, the need is urgent for an efficient pheromone-based trapping method.</a:t>
            </a:r>
            <a:endParaRPr lang="en-US" sz="28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 idx="4294967295"/>
          </p:nvPr>
        </p:nvSpPr>
        <p:spPr>
          <a:xfrm>
            <a:off x="2209800" y="533400"/>
            <a:ext cx="3962400" cy="1143000"/>
          </a:xfrm>
        </p:spPr>
        <p:txBody>
          <a:bodyPr/>
          <a:lstStyle/>
          <a:p>
            <a:r>
              <a:rPr lang="en-US" sz="4800" smtClean="0"/>
              <a:t>Objectives</a:t>
            </a:r>
          </a:p>
        </p:txBody>
      </p:sp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533400" y="1676400"/>
            <a:ext cx="8382000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14350" indent="-514350">
              <a:lnSpc>
                <a:spcPct val="150000"/>
              </a:lnSpc>
              <a:buFont typeface="Calibri" pitchFamily="34" charset="0"/>
              <a:buAutoNum type="arabicPeriod"/>
            </a:pPr>
            <a:r>
              <a:rPr lang="en-US" sz="2800">
                <a:latin typeface="Calibri" pitchFamily="34" charset="0"/>
              </a:rPr>
              <a:t>Effect of Trap Type on Capture Efficiency.  </a:t>
            </a:r>
          </a:p>
          <a:p>
            <a:pPr marL="514350" indent="-514350">
              <a:lnSpc>
                <a:spcPct val="150000"/>
              </a:lnSpc>
              <a:buFont typeface="Calibri" pitchFamily="34" charset="0"/>
              <a:buAutoNum type="arabicPeriod"/>
            </a:pPr>
            <a:r>
              <a:rPr lang="en-US" sz="2800">
                <a:latin typeface="Calibri" pitchFamily="34" charset="0"/>
              </a:rPr>
              <a:t>Effect of Trap Size.  </a:t>
            </a:r>
          </a:p>
          <a:p>
            <a:pPr marL="514350" indent="-514350">
              <a:lnSpc>
                <a:spcPct val="150000"/>
              </a:lnSpc>
              <a:buFont typeface="Calibri" pitchFamily="34" charset="0"/>
              <a:buAutoNum type="arabicPeriod"/>
            </a:pPr>
            <a:r>
              <a:rPr lang="en-US" sz="2800">
                <a:latin typeface="Calibri" pitchFamily="34" charset="0"/>
              </a:rPr>
              <a:t>Effect of Trap Color.  </a:t>
            </a:r>
          </a:p>
          <a:p>
            <a:pPr marL="514350" indent="-514350">
              <a:lnSpc>
                <a:spcPct val="150000"/>
              </a:lnSpc>
              <a:buFont typeface="Calibri" pitchFamily="34" charset="0"/>
              <a:buAutoNum type="arabicPeriod"/>
            </a:pPr>
            <a:r>
              <a:rPr lang="en-US" sz="2800">
                <a:latin typeface="Calibri" pitchFamily="34" charset="0"/>
              </a:rPr>
              <a:t>Effect of Shade of Brown.  </a:t>
            </a:r>
          </a:p>
          <a:p>
            <a:pPr marL="514350" indent="-514350">
              <a:lnSpc>
                <a:spcPct val="150000"/>
              </a:lnSpc>
              <a:buFont typeface="Calibri" pitchFamily="34" charset="0"/>
              <a:buAutoNum type="arabicPeriod"/>
            </a:pPr>
            <a:r>
              <a:rPr lang="en-US" sz="2800">
                <a:latin typeface="Calibri" pitchFamily="34" charset="0"/>
              </a:rPr>
              <a:t>Relative Effects of Visual and Olfactory Cues, and</a:t>
            </a:r>
          </a:p>
          <a:p>
            <a:pPr marL="514350" indent="-514350">
              <a:lnSpc>
                <a:spcPct val="150000"/>
              </a:lnSpc>
              <a:buFont typeface="Calibri" pitchFamily="34" charset="0"/>
              <a:buAutoNum type="arabicPeriod"/>
            </a:pPr>
            <a:r>
              <a:rPr lang="en-US" sz="2800">
                <a:latin typeface="Calibri" pitchFamily="34" charset="0"/>
              </a:rPr>
              <a:t>Effect of Sunlight or Shade on the Trap Catches.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VARIAN\Desktop\Banana Borer\Ground trap\DSCN0432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76200" y="1600200"/>
            <a:ext cx="7086600" cy="49530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 rot="16200000">
            <a:off x="6972300" y="-190500"/>
            <a:ext cx="1981200" cy="2362200"/>
          </a:xfrm>
        </p:spPr>
        <p:txBody>
          <a:bodyPr vert="vert"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5400" dirty="0" smtClean="0">
                <a:solidFill>
                  <a:schemeClr val="bg1">
                    <a:lumMod val="95000"/>
                  </a:schemeClr>
                </a:solidFill>
              </a:rPr>
              <a:t>Ground Trap</a:t>
            </a:r>
            <a:endParaRPr lang="en-US" sz="5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48200" y="2667000"/>
            <a:ext cx="461665" cy="826532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cs typeface="+mn-cs"/>
              </a:rPr>
              <a:t>50 cm</a:t>
            </a:r>
          </a:p>
        </p:txBody>
      </p:sp>
      <p:sp>
        <p:nvSpPr>
          <p:cNvPr id="8197" name="TextBox 4"/>
          <p:cNvSpPr txBox="1">
            <a:spLocks noChangeArrowheads="1"/>
          </p:cNvSpPr>
          <p:nvPr/>
        </p:nvSpPr>
        <p:spPr bwMode="auto">
          <a:xfrm>
            <a:off x="2895600" y="3962400"/>
            <a:ext cx="838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/>
              <a:t>8 cm</a:t>
            </a:r>
          </a:p>
        </p:txBody>
      </p:sp>
      <p:sp>
        <p:nvSpPr>
          <p:cNvPr id="8198" name="TextBox 5"/>
          <p:cNvSpPr txBox="1">
            <a:spLocks noChangeArrowheads="1"/>
          </p:cNvSpPr>
          <p:nvPr/>
        </p:nvSpPr>
        <p:spPr bwMode="auto">
          <a:xfrm>
            <a:off x="2743200" y="5105400"/>
            <a:ext cx="838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/>
              <a:t>60 cm</a:t>
            </a:r>
          </a:p>
        </p:txBody>
      </p:sp>
      <p:sp>
        <p:nvSpPr>
          <p:cNvPr id="8" name="TextBox 7"/>
          <p:cNvSpPr txBox="1"/>
          <p:nvPr/>
        </p:nvSpPr>
        <p:spPr>
          <a:xfrm rot="10800000">
            <a:off x="5486400" y="2819400"/>
            <a:ext cx="461963" cy="1200150"/>
          </a:xfrm>
          <a:prstGeom prst="rect">
            <a:avLst/>
          </a:prstGeom>
          <a:noFill/>
        </p:spPr>
        <p:txBody>
          <a:bodyPr vert="vert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cs typeface="+mn-cs"/>
              </a:rPr>
              <a:t>120 cm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39000" y="2895600"/>
            <a:ext cx="19050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Reddy et al. 2005. </a:t>
            </a:r>
            <a:r>
              <a:rPr lang="en-US" i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J. Chem. Ecol.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31: 2169-2177.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04800" y="5257800"/>
            <a:ext cx="8305800" cy="1143000"/>
          </a:xfrm>
        </p:spPr>
        <p:txBody>
          <a:bodyPr vert="wordArtVert"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6000" dirty="0" smtClean="0">
                <a:solidFill>
                  <a:schemeClr val="bg1"/>
                </a:solidFill>
              </a:rPr>
              <a:t>Ramp   </a:t>
            </a:r>
            <a:br>
              <a:rPr lang="en-US" sz="6000" dirty="0" smtClean="0">
                <a:solidFill>
                  <a:schemeClr val="bg1"/>
                </a:solidFill>
              </a:rPr>
            </a:br>
            <a:r>
              <a:rPr lang="en-US" sz="6000" dirty="0" smtClean="0">
                <a:solidFill>
                  <a:schemeClr val="bg1"/>
                </a:solidFill>
              </a:rPr>
              <a:t> Trap </a:t>
            </a:r>
            <a:endParaRPr lang="en-US" sz="6000" dirty="0">
              <a:solidFill>
                <a:schemeClr val="bg1"/>
              </a:solidFill>
            </a:endParaRPr>
          </a:p>
        </p:txBody>
      </p:sp>
      <p:pic>
        <p:nvPicPr>
          <p:cNvPr id="2050" name="Picture 2" descr="C:\Documents and Settings\VARIAN\Desktop\Banana Borer\Ramp trap\DSCN04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228600"/>
            <a:ext cx="7010400" cy="525674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220" name="TextBox 3"/>
          <p:cNvSpPr txBox="1">
            <a:spLocks noChangeArrowheads="1"/>
          </p:cNvSpPr>
          <p:nvPr/>
        </p:nvSpPr>
        <p:spPr bwMode="auto">
          <a:xfrm rot="-3817791">
            <a:off x="7195344" y="2901157"/>
            <a:ext cx="7524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12 cm</a:t>
            </a:r>
          </a:p>
        </p:txBody>
      </p:sp>
      <p:sp>
        <p:nvSpPr>
          <p:cNvPr id="9221" name="TextBox 4"/>
          <p:cNvSpPr txBox="1">
            <a:spLocks noChangeArrowheads="1"/>
          </p:cNvSpPr>
          <p:nvPr/>
        </p:nvSpPr>
        <p:spPr bwMode="auto">
          <a:xfrm rot="1937715">
            <a:off x="6429375" y="3416300"/>
            <a:ext cx="914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13 cm</a:t>
            </a:r>
          </a:p>
        </p:txBody>
      </p:sp>
      <p:sp>
        <p:nvSpPr>
          <p:cNvPr id="9222" name="TextBox 6"/>
          <p:cNvSpPr txBox="1">
            <a:spLocks noChangeArrowheads="1"/>
          </p:cNvSpPr>
          <p:nvPr/>
        </p:nvSpPr>
        <p:spPr bwMode="auto">
          <a:xfrm>
            <a:off x="5791200" y="2362200"/>
            <a:ext cx="7620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14 cm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>
                <a:solidFill>
                  <a:schemeClr val="bg1"/>
                </a:solidFill>
              </a:rPr>
              <a:t>4 cm</a:t>
            </a: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5145088" y="3086100"/>
            <a:ext cx="1293812" cy="1588"/>
          </a:xfrm>
          <a:prstGeom prst="line">
            <a:avLst/>
          </a:prstGeom>
          <a:ln w="2540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 flipH="1" flipV="1">
            <a:off x="5715000" y="3429000"/>
            <a:ext cx="158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638800" y="3505200"/>
            <a:ext cx="381000" cy="1588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19719130">
            <a:off x="-28575" y="930275"/>
            <a:ext cx="3868738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5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Pitfall Trap</a:t>
            </a:r>
            <a:endParaRPr lang="en-US" sz="54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5" name="Picture Placeholder 4" descr="C:\Documents and Settings\VARIAN\Desktop\nakita work 4 dr. Reddy\Pitfall trap\DSCN0413.JPG"/>
          <p:cNvPicPr>
            <a:picLocks noGrp="1" noChangeAspect="1" noChangeArrowheads="1"/>
          </p:cNvPicPr>
          <p:nvPr>
            <p:ph type="pic" idx="4294967295"/>
          </p:nvPr>
        </p:nvPicPr>
        <p:blipFill>
          <a:blip r:embed="rId2" cstate="print"/>
          <a:srcRect t="16888" b="16888"/>
          <a:stretch>
            <a:fillRect/>
          </a:stretch>
        </p:blipFill>
        <p:spPr>
          <a:xfrm rot="501612">
            <a:off x="2654440" y="1779660"/>
            <a:ext cx="5938615" cy="4453961"/>
          </a:xfr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244" name="TextBox 3"/>
          <p:cNvSpPr txBox="1">
            <a:spLocks noChangeArrowheads="1"/>
          </p:cNvSpPr>
          <p:nvPr/>
        </p:nvSpPr>
        <p:spPr bwMode="auto">
          <a:xfrm>
            <a:off x="6096000" y="3581400"/>
            <a:ext cx="1066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10 cm diameter</a:t>
            </a:r>
          </a:p>
        </p:txBody>
      </p:sp>
      <p:sp>
        <p:nvSpPr>
          <p:cNvPr id="10245" name="TextBox 6"/>
          <p:cNvSpPr txBox="1">
            <a:spLocks noChangeArrowheads="1"/>
          </p:cNvSpPr>
          <p:nvPr/>
        </p:nvSpPr>
        <p:spPr bwMode="auto">
          <a:xfrm rot="-1685048">
            <a:off x="5045075" y="5141913"/>
            <a:ext cx="1219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1.5-liter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566</TotalTime>
  <Words>1039</Words>
  <Application>Microsoft Office PowerPoint</Application>
  <PresentationFormat>On-screen Show (4:3)</PresentationFormat>
  <Paragraphs>226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   Enhanced Pheromone-based Trapping Method for Banana Root Borer Cosmopolites sordidus (Coleoptera: Curculionidae)</vt:lpstr>
      <vt:lpstr>PowerPoint Presentation</vt:lpstr>
      <vt:lpstr>B a n a n a  B o r e r</vt:lpstr>
      <vt:lpstr>B a n a n a  B o r e r</vt:lpstr>
      <vt:lpstr>PowerPoint Presentation</vt:lpstr>
      <vt:lpstr>Objectives</vt:lpstr>
      <vt:lpstr>Ground Trap</vt:lpstr>
      <vt:lpstr>Ramp     Trap </vt:lpstr>
      <vt:lpstr>Pitfall Trap</vt:lpstr>
      <vt:lpstr>Pheromone Lure</vt:lpstr>
      <vt:lpstr>The Three Traps</vt:lpstr>
      <vt:lpstr>PowerPoint Presentation</vt:lpstr>
      <vt:lpstr>Mean (± SE) numbers of adult Cosmopolites sordidus caught  by ground, pitfall and ramp trap with &amp; without pheromone</vt:lpstr>
      <vt:lpstr> Mean (± SE) numbers of adult C. sordidus caught in pheromone-baited ground traps of different sizes</vt:lpstr>
      <vt:lpstr>TABLE 1.  COLOR MEASUREMENTS OF TRAPS USED IN THE PRESENT STUDYa </vt:lpstr>
      <vt:lpstr>Mean (± SE) numbers of adult C. sordidus caught in pheromone-baited ground traps of different colors. </vt:lpstr>
      <vt:lpstr>TABLE 2.  COLOR MEASUREMENTS OF THE DIFFERENT SHADES OF BROWN TESTEDa </vt:lpstr>
      <vt:lpstr>Mean (± SE) numbers of adult C. sordidus caught in pheromone-baited ground traps of different shades of brown. </vt:lpstr>
      <vt:lpstr>Mean (± SE) numbers of adult C. sordidus caught in mahogany-brown ground traps with and without pheromone lures. </vt:lpstr>
      <vt:lpstr>PowerPoint Presentation</vt:lpstr>
      <vt:lpstr>PowerPoint Presentation</vt:lpstr>
      <vt:lpstr>PowerPoint Presentation</vt:lpstr>
      <vt:lpstr> Mean (± SE) numbers of adult C. sordidus caught in pheromone-baited ground traps placed in shade and in sunlight. </vt:lpstr>
      <vt:lpstr>Conclusions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Reddy</dc:creator>
  <cp:lastModifiedBy>G.V.P. Reddy</cp:lastModifiedBy>
  <cp:revision>94</cp:revision>
  <dcterms:created xsi:type="dcterms:W3CDTF">2008-08-07T00:06:24Z</dcterms:created>
  <dcterms:modified xsi:type="dcterms:W3CDTF">2011-02-14T01:43:16Z</dcterms:modified>
</cp:coreProperties>
</file>