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72" r:id="rId1"/>
  </p:sldMasterIdLst>
  <p:notesMasterIdLst>
    <p:notesMasterId r:id="rId28"/>
  </p:notesMasterIdLst>
  <p:handoutMasterIdLst>
    <p:handoutMasterId r:id="rId29"/>
  </p:handoutMasterIdLst>
  <p:sldIdLst>
    <p:sldId id="256" r:id="rId2"/>
    <p:sldId id="259" r:id="rId3"/>
    <p:sldId id="260" r:id="rId4"/>
    <p:sldId id="261" r:id="rId5"/>
    <p:sldId id="268" r:id="rId6"/>
    <p:sldId id="257" r:id="rId7"/>
    <p:sldId id="266" r:id="rId8"/>
    <p:sldId id="258" r:id="rId9"/>
    <p:sldId id="267" r:id="rId10"/>
    <p:sldId id="270" r:id="rId11"/>
    <p:sldId id="288" r:id="rId12"/>
    <p:sldId id="284" r:id="rId13"/>
    <p:sldId id="271" r:id="rId14"/>
    <p:sldId id="290" r:id="rId15"/>
    <p:sldId id="291" r:id="rId16"/>
    <p:sldId id="292" r:id="rId17"/>
    <p:sldId id="293" r:id="rId18"/>
    <p:sldId id="294" r:id="rId19"/>
    <p:sldId id="296" r:id="rId20"/>
    <p:sldId id="458" r:id="rId21"/>
    <p:sldId id="456" r:id="rId22"/>
    <p:sldId id="457" r:id="rId23"/>
    <p:sldId id="300" r:id="rId24"/>
    <p:sldId id="298" r:id="rId25"/>
    <p:sldId id="299" r:id="rId26"/>
    <p:sldId id="301" r:id="rId2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2" autoAdjust="0"/>
    <p:restoredTop sz="94660"/>
  </p:normalViewPr>
  <p:slideViewPr>
    <p:cSldViewPr>
      <p:cViewPr>
        <p:scale>
          <a:sx n="60" d="100"/>
          <a:sy n="60" d="100"/>
        </p:scale>
        <p:origin x="-942" y="-5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887" cy="464185"/>
          </a:xfrm>
          <a:prstGeom prst="rect">
            <a:avLst/>
          </a:prstGeom>
        </p:spPr>
        <p:txBody>
          <a:bodyPr vert="horz" lIns="92944" tIns="46473" rIns="92944" bIns="4647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5533" y="0"/>
            <a:ext cx="3027887" cy="464185"/>
          </a:xfrm>
          <a:prstGeom prst="rect">
            <a:avLst/>
          </a:prstGeom>
        </p:spPr>
        <p:txBody>
          <a:bodyPr vert="horz" lIns="92944" tIns="46473" rIns="92944" bIns="46473" rtlCol="0"/>
          <a:lstStyle>
            <a:lvl1pPr algn="r" fontAlgn="auto">
              <a:spcBef>
                <a:spcPts val="0"/>
              </a:spcBef>
              <a:spcAft>
                <a:spcPts val="0"/>
              </a:spcAft>
              <a:defRPr sz="1200">
                <a:latin typeface="+mn-lt"/>
                <a:cs typeface="+mn-cs"/>
              </a:defRPr>
            </a:lvl1pPr>
          </a:lstStyle>
          <a:p>
            <a:pPr>
              <a:defRPr/>
            </a:pPr>
            <a:fld id="{3A592C04-7A53-4D83-A005-D69BABBA046F}" type="datetimeFigureOut">
              <a:rPr lang="en-US"/>
              <a:pPr>
                <a:defRPr/>
              </a:pPr>
              <a:t>2/14/2011</a:t>
            </a:fld>
            <a:endParaRPr lang="en-US"/>
          </a:p>
        </p:txBody>
      </p:sp>
      <p:sp>
        <p:nvSpPr>
          <p:cNvPr id="4" name="Footer Placeholder 3"/>
          <p:cNvSpPr>
            <a:spLocks noGrp="1"/>
          </p:cNvSpPr>
          <p:nvPr>
            <p:ph type="ftr" sz="quarter" idx="2"/>
          </p:nvPr>
        </p:nvSpPr>
        <p:spPr>
          <a:xfrm>
            <a:off x="0" y="8817931"/>
            <a:ext cx="3027887" cy="464185"/>
          </a:xfrm>
          <a:prstGeom prst="rect">
            <a:avLst/>
          </a:prstGeom>
        </p:spPr>
        <p:txBody>
          <a:bodyPr vert="horz" lIns="92944" tIns="46473" rIns="92944" bIns="4647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5533" y="8817931"/>
            <a:ext cx="3027887" cy="464185"/>
          </a:xfrm>
          <a:prstGeom prst="rect">
            <a:avLst/>
          </a:prstGeom>
        </p:spPr>
        <p:txBody>
          <a:bodyPr vert="horz" lIns="92944" tIns="46473" rIns="92944" bIns="46473" rtlCol="0" anchor="b"/>
          <a:lstStyle>
            <a:lvl1pPr algn="r" fontAlgn="auto">
              <a:spcBef>
                <a:spcPts val="0"/>
              </a:spcBef>
              <a:spcAft>
                <a:spcPts val="0"/>
              </a:spcAft>
              <a:defRPr sz="1200">
                <a:latin typeface="+mn-lt"/>
                <a:cs typeface="+mn-cs"/>
              </a:defRPr>
            </a:lvl1pPr>
          </a:lstStyle>
          <a:p>
            <a:pPr>
              <a:defRPr/>
            </a:pPr>
            <a:fld id="{CB7C9494-0879-49EE-9DB5-0545507CC468}" type="slidenum">
              <a:rPr lang="en-US"/>
              <a:pPr>
                <a:defRPr/>
              </a:pPr>
              <a:t>‹#›</a:t>
            </a:fld>
            <a:endParaRPr lang="en-US"/>
          </a:p>
        </p:txBody>
      </p:sp>
    </p:spTree>
    <p:extLst>
      <p:ext uri="{BB962C8B-B14F-4D97-AF65-F5344CB8AC3E}">
        <p14:creationId xmlns:p14="http://schemas.microsoft.com/office/powerpoint/2010/main" val="342181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887" cy="464185"/>
          </a:xfrm>
          <a:prstGeom prst="rect">
            <a:avLst/>
          </a:prstGeom>
        </p:spPr>
        <p:txBody>
          <a:bodyPr vert="horz" lIns="92944" tIns="46473" rIns="92944" bIns="4647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5533" y="0"/>
            <a:ext cx="3027887" cy="464185"/>
          </a:xfrm>
          <a:prstGeom prst="rect">
            <a:avLst/>
          </a:prstGeom>
        </p:spPr>
        <p:txBody>
          <a:bodyPr vert="horz" lIns="92944" tIns="46473" rIns="92944" bIns="46473" rtlCol="0"/>
          <a:lstStyle>
            <a:lvl1pPr algn="r" fontAlgn="auto">
              <a:spcBef>
                <a:spcPts val="0"/>
              </a:spcBef>
              <a:spcAft>
                <a:spcPts val="0"/>
              </a:spcAft>
              <a:defRPr sz="1200">
                <a:latin typeface="+mn-lt"/>
                <a:cs typeface="+mn-cs"/>
              </a:defRPr>
            </a:lvl1pPr>
          </a:lstStyle>
          <a:p>
            <a:pPr>
              <a:defRPr/>
            </a:pPr>
            <a:fld id="{2355A464-1E02-4295-8B65-495367C22116}" type="datetimeFigureOut">
              <a:rPr lang="en-US"/>
              <a:pPr>
                <a:defRPr/>
              </a:pPr>
              <a:t>2/14/2011</a:t>
            </a:fld>
            <a:endParaRPr lang="en-US"/>
          </a:p>
        </p:txBody>
      </p:sp>
      <p:sp>
        <p:nvSpPr>
          <p:cNvPr id="4" name="Slide Image Placeholder 3"/>
          <p:cNvSpPr>
            <a:spLocks noGrp="1" noRot="1" noChangeAspect="1"/>
          </p:cNvSpPr>
          <p:nvPr>
            <p:ph type="sldImg" idx="2"/>
          </p:nvPr>
        </p:nvSpPr>
        <p:spPr>
          <a:xfrm>
            <a:off x="1171575" y="695325"/>
            <a:ext cx="4641850" cy="3482975"/>
          </a:xfrm>
          <a:prstGeom prst="rect">
            <a:avLst/>
          </a:prstGeom>
          <a:noFill/>
          <a:ln w="12700">
            <a:solidFill>
              <a:prstClr val="black"/>
            </a:solidFill>
          </a:ln>
        </p:spPr>
        <p:txBody>
          <a:bodyPr vert="horz" lIns="92944" tIns="46473" rIns="92944" bIns="46473" rtlCol="0" anchor="ctr"/>
          <a:lstStyle/>
          <a:p>
            <a:pPr lvl="0"/>
            <a:endParaRPr lang="en-US" noProof="0"/>
          </a:p>
        </p:txBody>
      </p:sp>
      <p:sp>
        <p:nvSpPr>
          <p:cNvPr id="5" name="Notes Placeholder 4"/>
          <p:cNvSpPr>
            <a:spLocks noGrp="1"/>
          </p:cNvSpPr>
          <p:nvPr>
            <p:ph type="body" sz="quarter" idx="3"/>
          </p:nvPr>
        </p:nvSpPr>
        <p:spPr>
          <a:xfrm>
            <a:off x="698500" y="4410550"/>
            <a:ext cx="5588000" cy="4177665"/>
          </a:xfrm>
          <a:prstGeom prst="rect">
            <a:avLst/>
          </a:prstGeom>
        </p:spPr>
        <p:txBody>
          <a:bodyPr vert="horz" lIns="92944" tIns="46473" rIns="92944" bIns="464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31"/>
            <a:ext cx="3027887" cy="464185"/>
          </a:xfrm>
          <a:prstGeom prst="rect">
            <a:avLst/>
          </a:prstGeom>
        </p:spPr>
        <p:txBody>
          <a:bodyPr vert="horz" lIns="92944" tIns="46473" rIns="92944" bIns="4647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5533" y="8817931"/>
            <a:ext cx="3027887" cy="464185"/>
          </a:xfrm>
          <a:prstGeom prst="rect">
            <a:avLst/>
          </a:prstGeom>
        </p:spPr>
        <p:txBody>
          <a:bodyPr vert="horz" lIns="92944" tIns="46473" rIns="92944" bIns="46473" rtlCol="0" anchor="b"/>
          <a:lstStyle>
            <a:lvl1pPr algn="r" fontAlgn="auto">
              <a:spcBef>
                <a:spcPts val="0"/>
              </a:spcBef>
              <a:spcAft>
                <a:spcPts val="0"/>
              </a:spcAft>
              <a:defRPr sz="1200">
                <a:latin typeface="+mn-lt"/>
                <a:cs typeface="+mn-cs"/>
              </a:defRPr>
            </a:lvl1pPr>
          </a:lstStyle>
          <a:p>
            <a:pPr>
              <a:defRPr/>
            </a:pPr>
            <a:fld id="{816131C2-E3A1-406F-8667-457EF5A5A098}" type="slidenum">
              <a:rPr lang="en-US"/>
              <a:pPr>
                <a:defRPr/>
              </a:pPr>
              <a:t>‹#›</a:t>
            </a:fld>
            <a:endParaRPr lang="en-US"/>
          </a:p>
        </p:txBody>
      </p:sp>
    </p:spTree>
    <p:extLst>
      <p:ext uri="{BB962C8B-B14F-4D97-AF65-F5344CB8AC3E}">
        <p14:creationId xmlns:p14="http://schemas.microsoft.com/office/powerpoint/2010/main" val="4287672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45366" fontAlgn="base">
              <a:spcBef>
                <a:spcPct val="0"/>
              </a:spcBef>
              <a:spcAft>
                <a:spcPct val="0"/>
              </a:spcAft>
              <a:defRPr/>
            </a:pPr>
            <a:fld id="{DFDC0A52-58A8-4E1A-A422-A9EF6F23C704}" type="slidenum">
              <a:rPr lang="es-ES_tradnl" smtClean="0"/>
              <a:pPr defTabSz="945366" fontAlgn="base">
                <a:spcBef>
                  <a:spcPct val="0"/>
                </a:spcBef>
                <a:spcAft>
                  <a:spcPct val="0"/>
                </a:spcAft>
                <a:defRPr/>
              </a:pPr>
              <a:t>10</a:t>
            </a:fld>
            <a:endParaRPr lang="es-ES_tradnl"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32387" y="6728307"/>
            <a:ext cx="5120226" cy="1832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2616" indent="-232616" eaLnBrk="1" hangingPunct="1">
              <a:spcBef>
                <a:spcPct val="0"/>
              </a:spcBef>
            </a:pPr>
            <a:r>
              <a:rPr lang="en-US" smtClean="0"/>
              <a:t>The weevil has two aggregation pheromone compounds ((E2)-6-methyl-2-hepten-4-ol (rhychophorol) and 2-methyl-4-heptanol), which were identified by Giblin-Davis from Florida. Lures containing this pheromone were obtained from Costa Rica. Using bucket type traps, formulations containing mixtures of pheromone, food volatiles and cut sugarcane caught significantly higher number of weevils than the individual components or binary combinations of the same. Addition of an insecticide (permethrin at a rate of 0.75 ml/1 liter) to the traps prevented the weevils to escape from the traps, improving the efficiency of the formulation.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34FA17F-5EFD-42C3-B90B-E9FF3128A92E}" type="datetimeFigureOut">
              <a:rPr lang="en-US"/>
              <a:pPr>
                <a:defRPr/>
              </a:pPr>
              <a:t>2/14/2011</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F18808C-65B5-4BF5-AA51-F63E0FF443E4}"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3622821817"/>
      </p:ext>
    </p:extLst>
  </p:cSld>
  <p:clrMapOvr>
    <a:overrideClrMapping bg1="dk1" tx1="lt1" bg2="dk2" tx2="lt2" accent1="accent1" accent2="accent2" accent3="accent3" accent4="accent4" accent5="accent5" accent6="accent6" hlink="hlink" folHlink="folHlink"/>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A3F71-89D7-40CE-8761-0C7A714BF7A1}" type="datetimeFigureOut">
              <a:rPr lang="en-US">
                <a:solidFill>
                  <a:srgbClr val="775F55"/>
                </a:solidFill>
              </a:rPr>
              <a:pPr>
                <a:defRPr/>
              </a:pPr>
              <a:t>2/14/2011</a:t>
            </a:fld>
            <a:endParaRPr lang="en-US">
              <a:solidFill>
                <a:srgbClr val="775F55"/>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lvl1pPr>
          </a:lstStyle>
          <a:p>
            <a:pPr>
              <a:defRPr/>
            </a:pPr>
            <a:fld id="{EA1C3158-3DCC-4ADC-840E-214F5C874269}" type="slidenum">
              <a:rPr lang="en-US"/>
              <a:pPr>
                <a:defRPr/>
              </a:pPr>
              <a:t>‹#›</a:t>
            </a:fld>
            <a:endParaRPr lang="en-US"/>
          </a:p>
        </p:txBody>
      </p:sp>
    </p:spTree>
    <p:extLst>
      <p:ext uri="{BB962C8B-B14F-4D97-AF65-F5344CB8AC3E}">
        <p14:creationId xmlns:p14="http://schemas.microsoft.com/office/powerpoint/2010/main" val="2956771974"/>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6CF30DB-5D8C-47A1-A9DB-C3721BF0ECE4}" type="datetimeFigureOut">
              <a:rPr lang="en-US">
                <a:solidFill>
                  <a:srgbClr val="775F55"/>
                </a:solidFill>
              </a:rPr>
              <a:pPr>
                <a:defRPr/>
              </a:pPr>
              <a:t>2/14/2011</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4A1B4AB-3309-4780-9E00-45371581065E}" type="slidenum">
              <a:rPr lang="en-US"/>
              <a:pPr>
                <a:defRPr/>
              </a:pPr>
              <a:t>‹#›</a:t>
            </a:fld>
            <a:endParaRPr lang="en-US"/>
          </a:p>
        </p:txBody>
      </p:sp>
    </p:spTree>
    <p:extLst>
      <p:ext uri="{BB962C8B-B14F-4D97-AF65-F5344CB8AC3E}">
        <p14:creationId xmlns:p14="http://schemas.microsoft.com/office/powerpoint/2010/main" val="2850858674"/>
      </p:ext>
    </p:extLst>
  </p:cSld>
  <p:clrMapOvr>
    <a:overrideClrMapping bg1="lt1" tx1="dk1" bg2="lt2" tx2="dk2" accent1="accent1" accent2="accent2" accent3="accent3" accent4="accent4" accent5="accent5" accent6="accent6" hlink="hlink" folHlink="folHlink"/>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6020" y="609600"/>
            <a:ext cx="777196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s-ES_tradnl">
              <a:solidFill>
                <a:srgbClr val="775F55"/>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_tradnl">
              <a:solidFill>
                <a:srgbClr val="775F55"/>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6ED5826-F9E7-4D4E-A5F0-7A9090E88F70}" type="slidenum">
              <a:rPr lang="es-ES_tradnl"/>
              <a:pPr>
                <a:defRPr/>
              </a:pPr>
              <a:t>‹#›</a:t>
            </a:fld>
            <a:endParaRPr lang="es-ES_tradnl"/>
          </a:p>
        </p:txBody>
      </p:sp>
    </p:spTree>
    <p:extLst>
      <p:ext uri="{BB962C8B-B14F-4D97-AF65-F5344CB8AC3E}">
        <p14:creationId xmlns:p14="http://schemas.microsoft.com/office/powerpoint/2010/main" val="312687062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706FC-5375-4602-8D51-78D0965CCB65}" type="datetimeFigureOut">
              <a:rPr lang="en-US">
                <a:solidFill>
                  <a:srgbClr val="775F55"/>
                </a:solidFill>
              </a:rPr>
              <a:pPr>
                <a:defRPr/>
              </a:pPr>
              <a:t>2/14/2011</a:t>
            </a:fld>
            <a:endParaRPr lang="en-US">
              <a:solidFill>
                <a:srgbClr val="775F55"/>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E036C5F-54F5-4A16-9657-929CF876FB08}" type="slidenum">
              <a:rPr lang="en-US"/>
              <a:pPr>
                <a:defRPr/>
              </a:pPr>
              <a:t>‹#›</a:t>
            </a:fld>
            <a:endParaRPr lang="en-US"/>
          </a:p>
        </p:txBody>
      </p:sp>
    </p:spTree>
    <p:extLst>
      <p:ext uri="{BB962C8B-B14F-4D97-AF65-F5344CB8AC3E}">
        <p14:creationId xmlns:p14="http://schemas.microsoft.com/office/powerpoint/2010/main" val="1397178093"/>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AD1A40DE-0020-48E4-905D-2DE9870FDA80}" type="datetimeFigureOut">
              <a:rPr lang="en-US">
                <a:solidFill>
                  <a:srgbClr val="775F55"/>
                </a:solidFill>
              </a:rPr>
              <a:pPr>
                <a:defRPr/>
              </a:pPr>
              <a:t>2/14/2011</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EA8227D8-D81F-4448-8BD6-18FB37BD587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930982355"/>
      </p:ext>
    </p:extLst>
  </p:cSld>
  <p:clrMapOvr>
    <a:overrideClrMapping bg1="lt1" tx1="dk1" bg2="lt2" tx2="dk2" accent1="accent1" accent2="accent2" accent3="accent3" accent4="accent4" accent5="accent5" accent6="accent6" hlink="hlink" folHlink="folHlink"/>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C37D961B-8483-40D1-A76D-22DEA058F2A4}" type="datetimeFigureOut">
              <a:rPr lang="en-US">
                <a:solidFill>
                  <a:srgbClr val="775F55"/>
                </a:solidFill>
              </a:rPr>
              <a:pPr>
                <a:defRPr/>
              </a:pPr>
              <a:t>2/14/2011</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D9C18ED6-D975-4FFD-93D7-F8EE8C582F8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039835680"/>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82F7085-20A1-48D5-AB1A-68BB097B3735}" type="datetimeFigureOut">
              <a:rPr lang="en-US">
                <a:solidFill>
                  <a:srgbClr val="775F55"/>
                </a:solidFill>
              </a:rPr>
              <a:pPr>
                <a:defRPr/>
              </a:pPr>
              <a:t>2/14/2011</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DA035586-8DA2-409D-8734-21883114867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467636966"/>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9AF4647-5DCC-4EFA-AEE5-87A36BA86822}" type="datetimeFigureOut">
              <a:rPr lang="en-US">
                <a:solidFill>
                  <a:srgbClr val="775F55"/>
                </a:solidFill>
              </a:rPr>
              <a:pPr>
                <a:defRPr/>
              </a:pPr>
              <a:t>2/14/2011</a:t>
            </a:fld>
            <a:endParaRPr lang="en-US">
              <a:solidFill>
                <a:srgbClr val="775F55"/>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9523D87-C0B4-485F-B179-D39A97D2A7F6}" type="slidenum">
              <a:rPr lang="en-US"/>
              <a:pPr>
                <a:defRPr/>
              </a:pPr>
              <a:t>‹#›</a:t>
            </a:fld>
            <a:endParaRPr lang="en-US"/>
          </a:p>
        </p:txBody>
      </p:sp>
    </p:spTree>
    <p:extLst>
      <p:ext uri="{BB962C8B-B14F-4D97-AF65-F5344CB8AC3E}">
        <p14:creationId xmlns:p14="http://schemas.microsoft.com/office/powerpoint/2010/main" val="4170408592"/>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1E08340-9B58-4DBA-A418-EEE2222A1A1F}" type="datetimeFigureOut">
              <a:rPr lang="en-US">
                <a:solidFill>
                  <a:srgbClr val="775F55"/>
                </a:solidFill>
              </a:rPr>
              <a:pPr>
                <a:defRPr/>
              </a:pPr>
              <a:t>2/14/2011</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313383D-45D9-4114-B978-6D1241711DA4}"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143816494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999C981-7ABB-455F-839C-BEF4CDEEB190}" type="datetimeFigureOut">
              <a:rPr lang="en-US">
                <a:solidFill>
                  <a:srgbClr val="775F55"/>
                </a:solidFill>
              </a:rPr>
              <a:pPr>
                <a:defRPr/>
              </a:pPr>
              <a:t>2/14/2011</a:t>
            </a:fld>
            <a:endParaRPr lang="en-US">
              <a:solidFill>
                <a:srgbClr val="775F55"/>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405D4E1E-E5A5-4EC8-A580-91E249984704}" type="slidenum">
              <a:rPr lang="en-US"/>
              <a:pPr>
                <a:defRPr/>
              </a:pPr>
              <a:t>‹#›</a:t>
            </a:fld>
            <a:endParaRPr lang="en-US"/>
          </a:p>
        </p:txBody>
      </p:sp>
    </p:spTree>
    <p:extLst>
      <p:ext uri="{BB962C8B-B14F-4D97-AF65-F5344CB8AC3E}">
        <p14:creationId xmlns:p14="http://schemas.microsoft.com/office/powerpoint/2010/main" val="1503989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4D2579B-561C-49E1-8AF5-8103665C9116}" type="datetimeFigureOut">
              <a:rPr lang="en-US">
                <a:solidFill>
                  <a:srgbClr val="775F55"/>
                </a:solidFill>
              </a:rPr>
              <a:pPr>
                <a:defRPr/>
              </a:pPr>
              <a:t>2/14/2011</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7C139953-46BD-42BC-8A88-7FE3F3CBFC2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88338272"/>
      </p:ext>
    </p:extLst>
  </p:cSld>
  <p:clrMapOvr>
    <a:overrideClrMapping bg1="lt1" tx1="dk1" bg2="lt2" tx2="dk2" accent1="accent1" accent2="accent2" accent3="accent3" accent4="accent4" accent5="accent5" accent6="accent6" hlink="hlink" folHlink="folHlink"/>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A1775D33-4210-4B81-8230-93D7D5AFA39C}" type="datetimeFigureOut">
              <a:rPr lang="en-US">
                <a:solidFill>
                  <a:srgbClr val="775F55"/>
                </a:solidFill>
              </a:rPr>
              <a:pPr>
                <a:defRPr/>
              </a:pPr>
              <a:t>2/14/2011</a:t>
            </a:fld>
            <a:endParaRPr lang="en-US">
              <a:solidFill>
                <a:srgbClr val="775F55"/>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F205F25-2C54-48C5-A1C3-9038EC933387}" type="slidenum">
              <a:rPr lang="en-US"/>
              <a:pPr>
                <a:defRPr/>
              </a:pPr>
              <a:t>‹#›</a:t>
            </a:fld>
            <a:endParaRPr lang="en-US"/>
          </a:p>
        </p:txBody>
      </p:sp>
    </p:spTree>
    <p:extLst>
      <p:ext uri="{BB962C8B-B14F-4D97-AF65-F5344CB8AC3E}">
        <p14:creationId xmlns:p14="http://schemas.microsoft.com/office/powerpoint/2010/main" val="50884905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ransition>
    <p:wip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01000" cy="2057400"/>
          </a:xfrm>
          <a:ln>
            <a:miter lim="800000"/>
            <a:headEnd/>
            <a:tailEnd/>
          </a:ln>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eaLnBrk="1" fontAlgn="auto" hangingPunct="1">
              <a:spcAft>
                <a:spcPts val="0"/>
              </a:spcAft>
              <a:defRPr/>
            </a:pPr>
            <a:r>
              <a:rPr lang="en-US" sz="3200" b="1" cap="none" dirty="0" smtClean="0">
                <a:ln w="50800"/>
                <a:solidFill>
                  <a:schemeClr val="bg1">
                    <a:shade val="50000"/>
                  </a:schemeClr>
                </a:solidFill>
                <a:latin typeface="Times New Roman" pitchFamily="18" charset="0"/>
                <a:cs typeface="Times New Roman" pitchFamily="18" charset="0"/>
              </a:rPr>
              <a:t>Effect of trap type, size, color, and trapping location on the capture of the New Guinea Sugarcane weevil, </a:t>
            </a:r>
            <a:r>
              <a:rPr lang="en-US" sz="3200" b="1" i="1" cap="none" dirty="0" err="1" smtClean="0">
                <a:ln w="50800"/>
                <a:solidFill>
                  <a:schemeClr val="bg1">
                    <a:shade val="50000"/>
                  </a:schemeClr>
                </a:solidFill>
                <a:latin typeface="Times New Roman" pitchFamily="18" charset="0"/>
                <a:cs typeface="Times New Roman" pitchFamily="18" charset="0"/>
              </a:rPr>
              <a:t>Rhabdocelus</a:t>
            </a:r>
            <a:r>
              <a:rPr lang="en-US" sz="3200" b="1" i="1" cap="none" dirty="0" smtClean="0">
                <a:ln w="50800"/>
                <a:solidFill>
                  <a:schemeClr val="bg1">
                    <a:shade val="50000"/>
                  </a:schemeClr>
                </a:solidFill>
                <a:latin typeface="Times New Roman" pitchFamily="18" charset="0"/>
                <a:cs typeface="Times New Roman" pitchFamily="18" charset="0"/>
              </a:rPr>
              <a:t> obscurus</a:t>
            </a:r>
            <a:r>
              <a:rPr lang="en-US" sz="3200" b="1" cap="none" dirty="0" smtClean="0">
                <a:ln w="50800"/>
                <a:solidFill>
                  <a:schemeClr val="bg1">
                    <a:shade val="50000"/>
                  </a:schemeClr>
                </a:solidFill>
                <a:latin typeface="Times New Roman" pitchFamily="18" charset="0"/>
                <a:cs typeface="Times New Roman" pitchFamily="18" charset="0"/>
              </a:rPr>
              <a:t> (Coleoptera: </a:t>
            </a:r>
            <a:r>
              <a:rPr lang="en-US" sz="3200" b="1" cap="none" dirty="0" err="1" smtClean="0">
                <a:ln w="50800"/>
                <a:solidFill>
                  <a:schemeClr val="bg1">
                    <a:shade val="50000"/>
                  </a:schemeClr>
                </a:solidFill>
                <a:latin typeface="Times New Roman" pitchFamily="18" charset="0"/>
                <a:cs typeface="Times New Roman" pitchFamily="18" charset="0"/>
              </a:rPr>
              <a:t>Curculionidae</a:t>
            </a:r>
            <a:r>
              <a:rPr lang="en-US" sz="3200" b="1" cap="none" dirty="0" smtClean="0">
                <a:ln w="50800"/>
                <a:solidFill>
                  <a:schemeClr val="bg1">
                    <a:shade val="50000"/>
                  </a:schemeClr>
                </a:solidFill>
                <a:latin typeface="Times New Roman" pitchFamily="18" charset="0"/>
                <a:cs typeface="Times New Roman" pitchFamily="18" charset="0"/>
              </a:rPr>
              <a:t>)</a:t>
            </a:r>
            <a:endParaRPr lang="en-US" sz="3200" b="1" cap="none" dirty="0">
              <a:ln w="50800"/>
              <a:solidFill>
                <a:schemeClr val="bg1">
                  <a:shade val="50000"/>
                </a:schemeClr>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cstate="print"/>
          <a:srcRect/>
          <a:stretch>
            <a:fillRect/>
          </a:stretch>
        </p:blipFill>
        <p:spPr bwMode="auto">
          <a:xfrm>
            <a:off x="2438400" y="3067050"/>
            <a:ext cx="4038600" cy="3028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4" descr="fig-1001"/>
          <p:cNvPicPr>
            <a:picLocks noGrp="1" noChangeAspect="1" noChangeArrowheads="1"/>
          </p:cNvPicPr>
          <p:nvPr>
            <p:ph/>
          </p:nvPr>
        </p:nvPicPr>
        <p:blipFill>
          <a:blip r:embed="rId3" cstate="print">
            <a:lum bright="-18000"/>
            <a:extLst>
              <a:ext uri="{28A0092B-C50C-407E-A947-70E740481C1C}">
                <a14:useLocalDpi xmlns:a14="http://schemas.microsoft.com/office/drawing/2010/main" val="0"/>
              </a:ext>
            </a:extLst>
          </a:blip>
          <a:srcRect/>
          <a:stretch>
            <a:fillRect/>
          </a:stretch>
        </p:blipFill>
        <p:spPr>
          <a:xfrm>
            <a:off x="1828800" y="228600"/>
            <a:ext cx="5638800" cy="5715000"/>
          </a:xfrm>
        </p:spPr>
      </p:pic>
      <p:sp>
        <p:nvSpPr>
          <p:cNvPr id="189446" name="Text Box 6"/>
          <p:cNvSpPr txBox="1">
            <a:spLocks noChangeArrowheads="1"/>
          </p:cNvSpPr>
          <p:nvPr/>
        </p:nvSpPr>
        <p:spPr bwMode="auto">
          <a:xfrm>
            <a:off x="304800" y="6172200"/>
            <a:ext cx="8583632"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b" anchorCtr="1">
            <a:spAutoFit/>
          </a:bodyPr>
          <a:lstStyle/>
          <a:p>
            <a:pPr fontAlgn="auto">
              <a:spcBef>
                <a:spcPts val="0"/>
              </a:spcBef>
              <a:spcAft>
                <a:spcPts val="0"/>
              </a:spcAft>
              <a:defRPr/>
            </a:pPr>
            <a:r>
              <a:rPr lang="ca-ES" sz="2400" dirty="0">
                <a:latin typeface="Times New Roman" pitchFamily="18" charset="0"/>
                <a:cs typeface="Times New Roman" pitchFamily="18" charset="0"/>
              </a:rPr>
              <a:t>Reddy  et al. (2004) </a:t>
            </a:r>
            <a:r>
              <a:rPr lang="ca-ES" sz="2400" i="1" dirty="0">
                <a:latin typeface="Times New Roman" pitchFamily="18" charset="0"/>
                <a:cs typeface="Times New Roman" pitchFamily="18" charset="0"/>
              </a:rPr>
              <a:t>Journal of Applied Entomology</a:t>
            </a:r>
            <a:r>
              <a:rPr lang="ca-ES" sz="2400" dirty="0">
                <a:latin typeface="Times New Roman" pitchFamily="18" charset="0"/>
                <a:cs typeface="Times New Roman" pitchFamily="18" charset="0"/>
              </a:rPr>
              <a:t>, </a:t>
            </a:r>
            <a:r>
              <a:rPr lang="en-US" sz="2400" dirty="0">
                <a:latin typeface="Times New Roman" pitchFamily="18" charset="0"/>
                <a:cs typeface="Times New Roman" pitchFamily="18" charset="0"/>
              </a:rPr>
              <a:t>129 (2): 65-69</a:t>
            </a:r>
            <a:r>
              <a:rPr lang="ca-ES" sz="2400" dirty="0">
                <a:latin typeface="Times New Roman" pitchFamily="18" charset="0"/>
                <a:cs typeface="Times New Roman" pitchFamily="18" charset="0"/>
              </a:rPr>
              <a:t>.</a:t>
            </a:r>
            <a:endParaRPr lang="es-ES"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box(in)">
                                      <p:cBhvr>
                                        <p:cTn id="7" dur="500"/>
                                        <p:tgtEl>
                                          <p:spTgt spid="189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Grp="1" noChangeArrowheads="1"/>
          </p:cNvSpPr>
          <p:nvPr>
            <p:ph/>
          </p:nvPr>
        </p:nvSpPr>
        <p:spPr>
          <a:xfrm>
            <a:off x="457200" y="499184"/>
            <a:ext cx="8305800" cy="5901616"/>
          </a:xfrm>
        </p:spPr>
        <p:style>
          <a:lnRef idx="1">
            <a:schemeClr val="accent1"/>
          </a:lnRef>
          <a:fillRef idx="2">
            <a:schemeClr val="accent1"/>
          </a:fillRef>
          <a:effectRef idx="1">
            <a:schemeClr val="accent1"/>
          </a:effectRef>
          <a:fontRef idx="minor">
            <a:schemeClr val="dk1"/>
          </a:fontRef>
        </p:style>
        <p:txBody>
          <a:bodyPr wrap="square" anchor="ctr">
            <a:spAutoFit/>
          </a:bodyPr>
          <a:lstStyle/>
          <a:p>
            <a:pPr marL="320040" indent="-320040" eaLnBrk="1" fontAlgn="auto" hangingPunct="1">
              <a:lnSpc>
                <a:spcPct val="150000"/>
              </a:lnSpc>
              <a:spcAft>
                <a:spcPts val="0"/>
              </a:spcAft>
              <a:buFont typeface="Wingdings"/>
              <a:buChar char=""/>
              <a:defRPr/>
            </a:pPr>
            <a:r>
              <a:rPr lang="en-US" sz="2400" dirty="0">
                <a:latin typeface="Times New Roman" pitchFamily="18" charset="0"/>
                <a:ea typeface="Calibri" pitchFamily="34" charset="0"/>
                <a:cs typeface="Times New Roman" pitchFamily="18" charset="0"/>
              </a:rPr>
              <a:t>Existing control methods and chemical application is both undesirable and expensive</a:t>
            </a:r>
            <a:r>
              <a:rPr lang="en-US" sz="2400" dirty="0" smtClean="0">
                <a:latin typeface="Times New Roman" pitchFamily="18" charset="0"/>
                <a:ea typeface="Calibri" pitchFamily="34" charset="0"/>
                <a:cs typeface="Times New Roman" pitchFamily="18" charset="0"/>
              </a:rPr>
              <a:t>.</a:t>
            </a:r>
            <a:endParaRPr lang="en-US" sz="2400" dirty="0">
              <a:latin typeface="Times New Roman" pitchFamily="18" charset="0"/>
              <a:ea typeface="Calibri" pitchFamily="34" charset="0"/>
              <a:cs typeface="Times New Roman" pitchFamily="18" charset="0"/>
            </a:endParaRPr>
          </a:p>
          <a:p>
            <a:pPr marL="320040" indent="-320040" fontAlgn="auto">
              <a:lnSpc>
                <a:spcPct val="150000"/>
              </a:lnSpc>
              <a:spcAft>
                <a:spcPts val="0"/>
              </a:spcAft>
              <a:buFont typeface="Wingdings"/>
              <a:buChar char=""/>
              <a:defRPr/>
            </a:pPr>
            <a:r>
              <a:rPr lang="en-US" sz="2400" dirty="0" smtClean="0">
                <a:latin typeface="Times New Roman" pitchFamily="18" charset="0"/>
                <a:ea typeface="Calibri" pitchFamily="34" charset="0"/>
                <a:cs typeface="Times New Roman" pitchFamily="18" charset="0"/>
              </a:rPr>
              <a:t>A parasitoid of </a:t>
            </a:r>
            <a:r>
              <a:rPr lang="en-US" sz="2400" i="1" dirty="0" smtClean="0">
                <a:latin typeface="Times New Roman" pitchFamily="18" charset="0"/>
                <a:ea typeface="Calibri" pitchFamily="34" charset="0"/>
                <a:cs typeface="Times New Roman" pitchFamily="18" charset="0"/>
              </a:rPr>
              <a:t>R. obscurus</a:t>
            </a:r>
            <a:r>
              <a:rPr lang="en-US" sz="2400" dirty="0" smtClean="0">
                <a:latin typeface="Times New Roman" pitchFamily="18" charset="0"/>
                <a:ea typeface="Calibri" pitchFamily="34" charset="0"/>
                <a:cs typeface="Times New Roman" pitchFamily="18" charset="0"/>
              </a:rPr>
              <a:t>, </a:t>
            </a:r>
            <a:r>
              <a:rPr lang="en-US" sz="2400" i="1" dirty="0" err="1" smtClean="0">
                <a:latin typeface="Times New Roman" pitchFamily="18" charset="0"/>
                <a:ea typeface="Calibri" pitchFamily="34" charset="0"/>
                <a:cs typeface="Times New Roman" pitchFamily="18" charset="0"/>
              </a:rPr>
              <a:t>Lixophaga</a:t>
            </a:r>
            <a:r>
              <a:rPr lang="en-US" sz="2400" i="1" dirty="0" smtClean="0">
                <a:latin typeface="Times New Roman" pitchFamily="18" charset="0"/>
                <a:ea typeface="Calibri" pitchFamily="34" charset="0"/>
                <a:cs typeface="Times New Roman" pitchFamily="18" charset="0"/>
              </a:rPr>
              <a:t> </a:t>
            </a:r>
            <a:r>
              <a:rPr lang="en-US" sz="2400" i="1" dirty="0" err="1" smtClean="0">
                <a:latin typeface="Times New Roman" pitchFamily="18" charset="0"/>
                <a:ea typeface="Calibri" pitchFamily="34" charset="0"/>
                <a:cs typeface="Times New Roman" pitchFamily="18" charset="0"/>
              </a:rPr>
              <a:t>sphenophori</a:t>
            </a:r>
            <a:r>
              <a:rPr lang="en-US" sz="2400" i="1" dirty="0" smtClean="0">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a:t>
            </a:r>
            <a:r>
              <a:rPr lang="en-US" sz="2400" dirty="0" err="1" smtClean="0">
                <a:latin typeface="Times New Roman" pitchFamily="18" charset="0"/>
                <a:ea typeface="Calibri" pitchFamily="34" charset="0"/>
                <a:cs typeface="Times New Roman" pitchFamily="18" charset="0"/>
              </a:rPr>
              <a:t>Diptera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Tachinidae</a:t>
            </a:r>
            <a:r>
              <a:rPr lang="en-US" sz="2400" dirty="0" smtClean="0">
                <a:latin typeface="Times New Roman" pitchFamily="18" charset="0"/>
                <a:ea typeface="Calibri" pitchFamily="34" charset="0"/>
                <a:cs typeface="Times New Roman" pitchFamily="18" charset="0"/>
              </a:rPr>
              <a:t>) was introduced to Guam from Hawaii in 2004. To date, </a:t>
            </a:r>
            <a:r>
              <a:rPr lang="en-US" sz="2400" i="1" dirty="0" smtClean="0">
                <a:latin typeface="Times New Roman" pitchFamily="18" charset="0"/>
                <a:ea typeface="Calibri" pitchFamily="34" charset="0"/>
                <a:cs typeface="Times New Roman" pitchFamily="18" charset="0"/>
              </a:rPr>
              <a:t>L. </a:t>
            </a:r>
            <a:r>
              <a:rPr lang="en-US" sz="2400" i="1" dirty="0" err="1" smtClean="0">
                <a:latin typeface="Times New Roman" pitchFamily="18" charset="0"/>
                <a:ea typeface="Calibri" pitchFamily="34" charset="0"/>
                <a:cs typeface="Times New Roman" pitchFamily="18" charset="0"/>
              </a:rPr>
              <a:t>sphenophori</a:t>
            </a:r>
            <a:r>
              <a:rPr lang="en-US" sz="2400" i="1" dirty="0" smtClean="0">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has not established</a:t>
            </a:r>
            <a:r>
              <a:rPr lang="en-US" sz="2400" i="1" dirty="0" smtClean="0">
                <a:latin typeface="Times New Roman" pitchFamily="18" charset="0"/>
                <a:ea typeface="Calibri" pitchFamily="34" charset="0"/>
                <a:cs typeface="Times New Roman" pitchFamily="18" charset="0"/>
              </a:rPr>
              <a:t>. </a:t>
            </a:r>
            <a:endParaRPr lang="en-US" sz="2400" dirty="0">
              <a:latin typeface="Times New Roman" pitchFamily="18" charset="0"/>
              <a:ea typeface="Calibri" pitchFamily="34" charset="0"/>
              <a:cs typeface="Times New Roman" pitchFamily="18" charset="0"/>
            </a:endParaRPr>
          </a:p>
          <a:p>
            <a:pPr marL="320040" indent="-320040" fontAlgn="auto">
              <a:lnSpc>
                <a:spcPct val="150000"/>
              </a:lnSpc>
              <a:spcAft>
                <a:spcPts val="0"/>
              </a:spcAft>
              <a:buFont typeface="Wingdings"/>
              <a:buChar char=""/>
              <a:defRPr/>
            </a:pPr>
            <a:r>
              <a:rPr lang="en-US" sz="2400" dirty="0" smtClean="0">
                <a:latin typeface="Times New Roman" pitchFamily="18" charset="0"/>
                <a:ea typeface="Calibri" pitchFamily="34" charset="0"/>
                <a:cs typeface="Times New Roman" pitchFamily="18" charset="0"/>
              </a:rPr>
              <a:t>Pheromone-based </a:t>
            </a:r>
            <a:r>
              <a:rPr lang="en-US" sz="2400" dirty="0">
                <a:latin typeface="Times New Roman" pitchFamily="18" charset="0"/>
                <a:ea typeface="Calibri" pitchFamily="34" charset="0"/>
                <a:cs typeface="Times New Roman" pitchFamily="18" charset="0"/>
              </a:rPr>
              <a:t>trapping method using </a:t>
            </a:r>
            <a:r>
              <a:rPr lang="en-US" sz="2400" dirty="0" smtClean="0">
                <a:latin typeface="Times New Roman" pitchFamily="18" charset="0"/>
                <a:ea typeface="Calibri" pitchFamily="34" charset="0"/>
                <a:cs typeface="Times New Roman" pitchFamily="18" charset="0"/>
              </a:rPr>
              <a:t>bucket traps </a:t>
            </a:r>
            <a:r>
              <a:rPr lang="en-US" sz="2400" dirty="0">
                <a:latin typeface="Times New Roman" pitchFamily="18" charset="0"/>
                <a:ea typeface="Calibri" pitchFamily="34" charset="0"/>
                <a:cs typeface="Times New Roman" pitchFamily="18" charset="0"/>
              </a:rPr>
              <a:t>baited with pheromone lures results low capture rates </a:t>
            </a:r>
            <a:r>
              <a:rPr lang="en-US" sz="2400" dirty="0" smtClean="0">
                <a:latin typeface="Times New Roman" pitchFamily="18" charset="0"/>
                <a:ea typeface="Calibri" pitchFamily="34" charset="0"/>
                <a:cs typeface="Times New Roman" pitchFamily="18" charset="0"/>
              </a:rPr>
              <a:t>(Reddy </a:t>
            </a:r>
            <a:r>
              <a:rPr lang="en-US" sz="2400" i="1" dirty="0" smtClean="0">
                <a:latin typeface="Times New Roman" pitchFamily="18" charset="0"/>
                <a:ea typeface="Calibri" pitchFamily="34" charset="0"/>
                <a:cs typeface="Times New Roman" pitchFamily="18" charset="0"/>
              </a:rPr>
              <a:t>et al. </a:t>
            </a:r>
            <a:r>
              <a:rPr lang="en-US" sz="2400" dirty="0">
                <a:latin typeface="Times New Roman" pitchFamily="18" charset="0"/>
                <a:ea typeface="Calibri" pitchFamily="34" charset="0"/>
                <a:cs typeface="Times New Roman" pitchFamily="18" charset="0"/>
              </a:rPr>
              <a:t>2005</a:t>
            </a:r>
            <a:r>
              <a:rPr lang="en-US" sz="2400" dirty="0" smtClean="0">
                <a:latin typeface="Times New Roman" pitchFamily="18" charset="0"/>
                <a:ea typeface="Calibri" pitchFamily="34" charset="0"/>
                <a:cs typeface="Times New Roman" pitchFamily="18" charset="0"/>
              </a:rPr>
              <a:t>).</a:t>
            </a:r>
            <a:endParaRPr lang="en-US" sz="2400" dirty="0">
              <a:latin typeface="Times New Roman" pitchFamily="18" charset="0"/>
              <a:ea typeface="Calibri" pitchFamily="34" charset="0"/>
              <a:cs typeface="Times New Roman" pitchFamily="18" charset="0"/>
            </a:endParaRPr>
          </a:p>
          <a:p>
            <a:pPr marL="320040" indent="-320040" fontAlgn="auto">
              <a:lnSpc>
                <a:spcPct val="150000"/>
              </a:lnSpc>
              <a:spcAft>
                <a:spcPts val="0"/>
              </a:spcAft>
              <a:buFont typeface="Wingdings"/>
              <a:buChar char=""/>
              <a:defRPr/>
            </a:pPr>
            <a:r>
              <a:rPr lang="en-US" sz="2400" dirty="0" smtClean="0">
                <a:latin typeface="Times New Roman" pitchFamily="18" charset="0"/>
                <a:cs typeface="Times New Roman" pitchFamily="18" charset="0"/>
              </a:rPr>
              <a:t>Therefore</a:t>
            </a:r>
            <a:r>
              <a:rPr lang="en-US" sz="2400" dirty="0">
                <a:latin typeface="Times New Roman" pitchFamily="18" charset="0"/>
                <a:cs typeface="Times New Roman" pitchFamily="18" charset="0"/>
              </a:rPr>
              <a:t>, the need is urgent for an efficient pheromone-based trapping method.</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869950"/>
          </a:xfrm>
        </p:spPr>
        <p:style>
          <a:lnRef idx="1">
            <a:schemeClr val="accent4"/>
          </a:lnRef>
          <a:fillRef idx="2">
            <a:schemeClr val="accent4"/>
          </a:fillRef>
          <a:effectRef idx="1">
            <a:schemeClr val="accent4"/>
          </a:effectRef>
          <a:fontRef idx="minor">
            <a:schemeClr val="dk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Objectives</a:t>
            </a:r>
            <a:endParaRPr lang="en-US" sz="3200" dirty="0">
              <a:solidFill>
                <a:schemeClr val="tx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838200" y="1676400"/>
            <a:ext cx="7467600" cy="4419600"/>
          </a:xfrm>
        </p:spPr>
        <p:style>
          <a:lnRef idx="2">
            <a:schemeClr val="dk1"/>
          </a:lnRef>
          <a:fillRef idx="1">
            <a:schemeClr val="lt1"/>
          </a:fillRef>
          <a:effectRef idx="0">
            <a:schemeClr val="dk1"/>
          </a:effectRef>
          <a:fontRef idx="minor">
            <a:schemeClr val="dk1"/>
          </a:fontRef>
        </p:style>
        <p:txBody>
          <a:bodyPr>
            <a:normAutofit/>
          </a:bodyPr>
          <a:lstStyle/>
          <a:p>
            <a:pPr marL="514350" indent="-514350" eaLnBrk="1" fontAlgn="auto" hangingPunct="1">
              <a:lnSpc>
                <a:spcPct val="150000"/>
              </a:lnSpc>
              <a:spcAft>
                <a:spcPts val="0"/>
              </a:spcAft>
              <a:buFont typeface="Calibri" pitchFamily="34" charset="0"/>
              <a:buAutoNum type="arabicPeriod"/>
              <a:defRPr/>
            </a:pPr>
            <a:r>
              <a:rPr lang="en-US" sz="2400" dirty="0" smtClean="0">
                <a:latin typeface="Times New Roman" pitchFamily="18" charset="0"/>
                <a:cs typeface="Times New Roman" pitchFamily="18" charset="0"/>
              </a:rPr>
              <a:t>Effect of Trap Type on Capture Efficiency.  </a:t>
            </a:r>
          </a:p>
          <a:p>
            <a:pPr marL="514350" indent="-514350" eaLnBrk="1" fontAlgn="auto" hangingPunct="1">
              <a:lnSpc>
                <a:spcPct val="150000"/>
              </a:lnSpc>
              <a:spcAft>
                <a:spcPts val="0"/>
              </a:spcAft>
              <a:buFont typeface="Calibri" pitchFamily="34" charset="0"/>
              <a:buAutoNum type="arabicPeriod"/>
              <a:defRPr/>
            </a:pPr>
            <a:r>
              <a:rPr lang="en-US" sz="2400" dirty="0" smtClean="0">
                <a:latin typeface="Times New Roman" pitchFamily="18" charset="0"/>
                <a:cs typeface="Times New Roman" pitchFamily="18" charset="0"/>
              </a:rPr>
              <a:t>Effect of Trap Size.  </a:t>
            </a:r>
          </a:p>
          <a:p>
            <a:pPr marL="514350" indent="-514350" eaLnBrk="1" fontAlgn="auto" hangingPunct="1">
              <a:lnSpc>
                <a:spcPct val="150000"/>
              </a:lnSpc>
              <a:spcAft>
                <a:spcPts val="0"/>
              </a:spcAft>
              <a:buFont typeface="Calibri" pitchFamily="34" charset="0"/>
              <a:buAutoNum type="arabicPeriod"/>
              <a:defRPr/>
            </a:pPr>
            <a:r>
              <a:rPr lang="en-US" sz="2400" dirty="0" smtClean="0">
                <a:latin typeface="Times New Roman" pitchFamily="18" charset="0"/>
                <a:cs typeface="Times New Roman" pitchFamily="18" charset="0"/>
              </a:rPr>
              <a:t>Effect of Trap Color.  </a:t>
            </a:r>
          </a:p>
          <a:p>
            <a:pPr marL="514350" indent="-514350" eaLnBrk="1" fontAlgn="auto" hangingPunct="1">
              <a:lnSpc>
                <a:spcPct val="150000"/>
              </a:lnSpc>
              <a:spcAft>
                <a:spcPts val="0"/>
              </a:spcAft>
              <a:buFont typeface="Calibri" pitchFamily="34" charset="0"/>
              <a:buAutoNum type="arabicPeriod"/>
              <a:defRPr/>
            </a:pPr>
            <a:r>
              <a:rPr lang="en-US" sz="2400" dirty="0" smtClean="0">
                <a:latin typeface="Times New Roman" pitchFamily="18" charset="0"/>
                <a:cs typeface="Times New Roman" pitchFamily="18" charset="0"/>
              </a:rPr>
              <a:t>Effect of Shade of Brown.  </a:t>
            </a:r>
          </a:p>
          <a:p>
            <a:pPr marL="514350" indent="-514350" eaLnBrk="1" fontAlgn="auto" hangingPunct="1">
              <a:lnSpc>
                <a:spcPct val="150000"/>
              </a:lnSpc>
              <a:spcAft>
                <a:spcPts val="0"/>
              </a:spcAft>
              <a:buFont typeface="Calibri" pitchFamily="34" charset="0"/>
              <a:buAutoNum type="arabicPeriod"/>
              <a:defRPr/>
            </a:pPr>
            <a:r>
              <a:rPr lang="en-US" sz="2400" dirty="0" smtClean="0">
                <a:latin typeface="Times New Roman" pitchFamily="18" charset="0"/>
                <a:cs typeface="Times New Roman" pitchFamily="18" charset="0"/>
              </a:rPr>
              <a:t>Relative Effects of Visual and Olfactory Cues, and</a:t>
            </a:r>
          </a:p>
          <a:p>
            <a:pPr marL="514350" indent="-514350" eaLnBrk="1" fontAlgn="auto" hangingPunct="1">
              <a:lnSpc>
                <a:spcPct val="150000"/>
              </a:lnSpc>
              <a:spcAft>
                <a:spcPts val="0"/>
              </a:spcAft>
              <a:buFont typeface="Calibri" pitchFamily="34" charset="0"/>
              <a:buAutoNum type="arabicPeriod"/>
              <a:defRPr/>
            </a:pPr>
            <a:r>
              <a:rPr lang="en-US" sz="2400" dirty="0" smtClean="0">
                <a:latin typeface="Times New Roman" pitchFamily="18" charset="0"/>
                <a:cs typeface="Times New Roman" pitchFamily="18" charset="0"/>
              </a:rPr>
              <a:t>Effect of Trap Location.  </a:t>
            </a:r>
          </a:p>
          <a:p>
            <a:pPr marL="640080" lvl="1" indent="-274320" eaLnBrk="1" fontAlgn="auto" hangingPunct="1">
              <a:spcAft>
                <a:spcPts val="0"/>
              </a:spcAft>
              <a:buFont typeface="Wingdings 2"/>
              <a:buChar char=""/>
              <a:defRPr/>
            </a:pPr>
            <a:endParaRPr lang="en-US" sz="2000" dirty="0" smtClean="0">
              <a:latin typeface="High Tower Text" pitchFamily="18"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Traps"/>
          <p:cNvPicPr>
            <a:picLocks noChangeAspect="1" noChangeArrowheads="1"/>
          </p:cNvPicPr>
          <p:nvPr/>
        </p:nvPicPr>
        <p:blipFill>
          <a:blip r:embed="rId2" cstate="print"/>
          <a:srcRect/>
          <a:stretch>
            <a:fillRect/>
          </a:stretch>
        </p:blipFill>
        <p:spPr bwMode="auto">
          <a:xfrm>
            <a:off x="533400" y="1102057"/>
            <a:ext cx="8001000" cy="54864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 Box 6"/>
          <p:cNvSpPr txBox="1">
            <a:spLocks noChangeArrowheads="1"/>
          </p:cNvSpPr>
          <p:nvPr/>
        </p:nvSpPr>
        <p:spPr bwMode="auto">
          <a:xfrm>
            <a:off x="2133600" y="351850"/>
            <a:ext cx="4724400" cy="5847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b" anchorCtr="1">
            <a:spAutoFit/>
          </a:bodyPr>
          <a:lstStyle/>
          <a:p>
            <a:pPr fontAlgn="auto">
              <a:spcBef>
                <a:spcPts val="0"/>
              </a:spcBef>
              <a:spcAft>
                <a:spcPts val="0"/>
              </a:spcAft>
              <a:defRPr/>
            </a:pPr>
            <a:r>
              <a:rPr lang="en-US" sz="3200" dirty="0">
                <a:latin typeface="Times New Roman" pitchFamily="18" charset="0"/>
                <a:cs typeface="Times New Roman" pitchFamily="18" charset="0"/>
              </a:rPr>
              <a:t>Trap types</a:t>
            </a:r>
            <a:endParaRPr lang="es-ES" sz="32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Reddy\Documents\Conferences\ISCE\2008\Banana sites.jpg"/>
          <p:cNvPicPr>
            <a:picLocks noGrp="1" noChangeAspect="1" noChangeArrowheads="1"/>
          </p:cNvPicPr>
          <p:nvPr>
            <p:ph type="pic" idx="1"/>
          </p:nvPr>
        </p:nvPicPr>
        <p:blipFill>
          <a:blip r:embed="rId2" cstate="print"/>
          <a:srcRect t="8098" b="8098"/>
          <a:stretch>
            <a:fillRect/>
          </a:stretch>
        </p:blipFill>
        <p:spPr>
          <a:xfrm>
            <a:off x="609600" y="457200"/>
            <a:ext cx="7848600" cy="5828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81000" y="2057400"/>
            <a:ext cx="3200400" cy="3200400"/>
          </a:xfrm>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RL: </a:t>
            </a:r>
            <a:r>
              <a:rPr lang="en-US" sz="2000" dirty="0" smtClean="0">
                <a:latin typeface="Times New Roman" pitchFamily="18" charset="0"/>
                <a:cs typeface="Times New Roman" pitchFamily="18" charset="0"/>
              </a:rPr>
              <a:t>ramp trap with lure</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GL: ground trap with lure</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BL: bucket trap with lure</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PL: pitfall trap with lure </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RN: ramp trap without lure</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GN: ground trap without lure </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BN: bucket trap without lure </a:t>
            </a:r>
          </a:p>
          <a:p>
            <a:pPr eaLnBrk="1" fontAlgn="auto" hangingPunct="1">
              <a:spcAft>
                <a:spcPts val="0"/>
              </a:spcAft>
              <a:buFont typeface="Arial" pitchFamily="34" charset="0"/>
              <a:buNone/>
              <a:defRPr/>
            </a:pPr>
            <a:r>
              <a:rPr lang="en-US" sz="2000" dirty="0" smtClean="0">
                <a:latin typeface="Times New Roman" pitchFamily="18" charset="0"/>
                <a:cs typeface="Times New Roman" pitchFamily="18" charset="0"/>
              </a:rPr>
              <a:t>PN: pitfall trap without lure</a:t>
            </a:r>
          </a:p>
          <a:p>
            <a:pPr eaLnBrk="1" fontAlgn="auto" hangingPunct="1">
              <a:spcAft>
                <a:spcPts val="0"/>
              </a:spcAft>
              <a:buFont typeface="Arial" pitchFamily="34" charset="0"/>
              <a:buNone/>
              <a:defRPr/>
            </a:pPr>
            <a:endParaRPr lang="en-US" sz="1600" b="1" dirty="0"/>
          </a:p>
        </p:txBody>
      </p:sp>
      <p:sp>
        <p:nvSpPr>
          <p:cNvPr id="2" name="Title 1"/>
          <p:cNvSpPr>
            <a:spLocks noGrp="1"/>
          </p:cNvSpPr>
          <p:nvPr>
            <p:ph type="title"/>
          </p:nvPr>
        </p:nvSpPr>
        <p:spPr>
          <a:xfrm>
            <a:off x="381001" y="304800"/>
            <a:ext cx="8381999" cy="1447800"/>
          </a:xfrm>
          <a:ln>
            <a:miter lim="800000"/>
            <a:headEnd/>
            <a:tailEnd/>
          </a:ln>
        </p:spPr>
        <p:style>
          <a:lnRef idx="1">
            <a:schemeClr val="accent2"/>
          </a:lnRef>
          <a:fillRef idx="3">
            <a:schemeClr val="accent2"/>
          </a:fillRef>
          <a:effectRef idx="2">
            <a:schemeClr val="accent2"/>
          </a:effectRef>
          <a:fontRef idx="minor">
            <a:schemeClr val="lt1"/>
          </a:fontRef>
        </p:style>
        <p:txBody>
          <a:bodyPr rtlCol="0">
            <a:noAutofit/>
          </a:bodyPr>
          <a:lstStyle/>
          <a:p>
            <a:pPr eaLnBrk="1" fontAlgn="auto" hangingPunct="1">
              <a:spcAft>
                <a:spcPts val="0"/>
              </a:spcAft>
              <a:defRPr/>
            </a:pP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Mean (± SE) numbers of adult </a:t>
            </a:r>
            <a:r>
              <a:rPr lang="en-US" sz="3200"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 obscurus</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caught  by ramp, bucket, ground and pitfall trap with &amp; without pheromone</a:t>
            </a:r>
            <a:endParaRPr lang="en-US" sz="36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100" name="TextBox 4"/>
          <p:cNvSpPr txBox="1">
            <a:spLocks noChangeArrowheads="1"/>
          </p:cNvSpPr>
          <p:nvPr/>
        </p:nvSpPr>
        <p:spPr bwMode="auto">
          <a:xfrm>
            <a:off x="304800" y="5537537"/>
            <a:ext cx="8534400"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Different lower-case letters indicate significant differences between treatments (one-way ANOVA using Poisson model, Least Square </a:t>
            </a:r>
            <a:r>
              <a:rPr lang="en-US" sz="2000" dirty="0" smtClean="0">
                <a:latin typeface="Times New Roman" pitchFamily="18" charset="0"/>
                <a:cs typeface="Times New Roman" pitchFamily="18" charset="0"/>
              </a:rPr>
              <a:t>Means,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&lt; 0.0001). Means were generated from four replications.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057400"/>
            <a:ext cx="535081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Placeholder 4"/>
          <p:cNvSpPr>
            <a:spLocks noGrp="1"/>
          </p:cNvSpPr>
          <p:nvPr>
            <p:ph type="body" sz="half" idx="2"/>
          </p:nvPr>
        </p:nvSpPr>
        <p:spPr>
          <a:xfrm>
            <a:off x="381000" y="5410200"/>
            <a:ext cx="8382000" cy="1143000"/>
          </a:xfrm>
        </p:spPr>
        <p:style>
          <a:lnRef idx="1">
            <a:schemeClr val="dk1"/>
          </a:lnRef>
          <a:fillRef idx="2">
            <a:schemeClr val="dk1"/>
          </a:fillRef>
          <a:effectRef idx="1">
            <a:schemeClr val="dk1"/>
          </a:effectRef>
          <a:fontRef idx="minor">
            <a:schemeClr val="dk1"/>
          </a:fontRef>
        </p:style>
        <p:txBody>
          <a:bodyPr>
            <a:normAutofit/>
          </a:bodyPr>
          <a:lstStyle/>
          <a:p>
            <a:pPr eaLnBrk="1" fontAlgn="auto" hangingPunct="1">
              <a:spcAft>
                <a:spcPts val="0"/>
              </a:spcAft>
              <a:defRPr/>
            </a:pPr>
            <a:r>
              <a:rPr lang="en-US" sz="2000" dirty="0" smtClean="0">
                <a:latin typeface="Times New Roman" pitchFamily="18" charset="0"/>
                <a:cs typeface="Times New Roman" pitchFamily="18" charset="0"/>
              </a:rPr>
              <a:t>Different lower-case letters indicate significant differences between treatments (one-way ANOVA using Poisson model, Least Square Means, </a:t>
            </a:r>
            <a:r>
              <a:rPr lang="en-US" sz="2000" i="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&lt; 0.05).  Bars represent means of four replicates.</a:t>
            </a:r>
          </a:p>
          <a:p>
            <a:pPr eaLnBrk="1" fontAlgn="auto" hangingPunct="1">
              <a:spcAft>
                <a:spcPts val="0"/>
              </a:spcAft>
              <a:defRPr/>
            </a:pPr>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a:xfrm>
            <a:off x="304800" y="228600"/>
            <a:ext cx="8534400" cy="1295400"/>
          </a:xfrm>
          <a:ln>
            <a:miter lim="800000"/>
            <a:headEnd/>
            <a:tailEnd/>
          </a:ln>
        </p:spPr>
        <p:style>
          <a:lnRef idx="1">
            <a:schemeClr val="dk1"/>
          </a:lnRef>
          <a:fillRef idx="2">
            <a:schemeClr val="dk1"/>
          </a:fillRef>
          <a:effectRef idx="1">
            <a:schemeClr val="dk1"/>
          </a:effectRef>
          <a:fontRef idx="minor">
            <a:schemeClr val="dk1"/>
          </a:fontRef>
        </p:style>
        <p:txBody>
          <a:bodyPr rtlCol="0">
            <a:noAutofit/>
          </a:bodyPr>
          <a:lstStyle/>
          <a:p>
            <a:pPr eaLnBrk="1" fontAlgn="auto" hangingPunct="1">
              <a:spcAft>
                <a:spcPts val="0"/>
              </a:spcAft>
              <a:defRPr/>
            </a:pPr>
            <a:r>
              <a:rPr lang="en-US" sz="3200" dirty="0" smtClean="0">
                <a:ln w="1905"/>
                <a:solidFill>
                  <a:schemeClr val="tx1"/>
                </a:solidFill>
                <a:latin typeface="Times New Roman" pitchFamily="18" charset="0"/>
                <a:cs typeface="Times New Roman" pitchFamily="18" charset="0"/>
              </a:rPr>
              <a:t>Mean (± SE) numbers of adult </a:t>
            </a:r>
            <a:r>
              <a:rPr lang="en-US" sz="3200" i="1" dirty="0" smtClean="0">
                <a:ln w="1905"/>
                <a:solidFill>
                  <a:schemeClr val="tx1"/>
                </a:solidFill>
                <a:latin typeface="Times New Roman" pitchFamily="18" charset="0"/>
                <a:cs typeface="Times New Roman" pitchFamily="18" charset="0"/>
              </a:rPr>
              <a:t>R. obscurus</a:t>
            </a:r>
            <a:r>
              <a:rPr lang="en-US" sz="3200" dirty="0" smtClean="0">
                <a:ln w="1905"/>
                <a:solidFill>
                  <a:schemeClr val="tx1"/>
                </a:solidFill>
                <a:latin typeface="Times New Roman" pitchFamily="18" charset="0"/>
                <a:cs typeface="Times New Roman" pitchFamily="18" charset="0"/>
              </a:rPr>
              <a:t> caught in pheromone-baited ground traps of different sizes</a:t>
            </a:r>
            <a:endParaRPr lang="en-US" sz="3200" dirty="0">
              <a:ln w="1905"/>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9372"/>
            <a:ext cx="7162800" cy="342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05" name="Text Placeholder 5"/>
          <p:cNvSpPr>
            <a:spLocks noGrp="1"/>
          </p:cNvSpPr>
          <p:nvPr>
            <p:ph type="body" sz="half" idx="2"/>
          </p:nvPr>
        </p:nvSpPr>
        <p:spPr>
          <a:xfrm>
            <a:off x="457200" y="6172200"/>
            <a:ext cx="8153400" cy="381000"/>
          </a:xfrm>
        </p:spPr>
        <p:style>
          <a:lnRef idx="1">
            <a:schemeClr val="dk1"/>
          </a:lnRef>
          <a:fillRef idx="2">
            <a:schemeClr val="dk1"/>
          </a:fillRef>
          <a:effectRef idx="1">
            <a:schemeClr val="dk1"/>
          </a:effectRef>
          <a:fontRef idx="minor">
            <a:schemeClr val="dk1"/>
          </a:fontRef>
        </p:style>
        <p:txBody>
          <a:bodyPr>
            <a:normAutofit lnSpcReduction="10000"/>
          </a:bodyPr>
          <a:lstStyle/>
          <a:p>
            <a:pPr algn="ctr" eaLnBrk="1" fontAlgn="auto" hangingPunct="1">
              <a:spcAft>
                <a:spcPts val="0"/>
              </a:spcAft>
              <a:defRPr/>
            </a:pPr>
            <a:r>
              <a:rPr lang="en-US" sz="2000" dirty="0" smtClean="0">
                <a:latin typeface="Times New Roman" pitchFamily="18" charset="0"/>
                <a:cs typeface="Times New Roman" pitchFamily="18" charset="0"/>
              </a:rPr>
              <a:t>Data represent means of three observations</a:t>
            </a:r>
          </a:p>
          <a:p>
            <a:pPr algn="ctr" eaLnBrk="1" fontAlgn="auto" hangingPunct="1">
              <a:spcAft>
                <a:spcPts val="0"/>
              </a:spcAft>
              <a:defRPr/>
            </a:pPr>
            <a:endParaRPr lang="en-US" sz="1600" dirty="0" smtClean="0">
              <a:latin typeface="Times New Roman" pitchFamily="18" charset="0"/>
              <a:cs typeface="Times New Roman" pitchFamily="18" charset="0"/>
            </a:endParaRPr>
          </a:p>
        </p:txBody>
      </p:sp>
      <p:sp>
        <p:nvSpPr>
          <p:cNvPr id="4" name="Title 3"/>
          <p:cNvSpPr>
            <a:spLocks noGrp="1"/>
          </p:cNvSpPr>
          <p:nvPr>
            <p:ph type="title"/>
          </p:nvPr>
        </p:nvSpPr>
        <p:spPr>
          <a:xfrm>
            <a:off x="457200" y="271462"/>
            <a:ext cx="8229600" cy="947738"/>
          </a:xfrm>
          <a:solidFill>
            <a:schemeClr val="accent2"/>
          </a:solidFill>
          <a:ln>
            <a:miter lim="800000"/>
            <a:headEnd/>
            <a:tailEnd/>
          </a:ln>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TABLE 1. </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Color measurements of traps used in the present study</a:t>
            </a:r>
            <a:endPar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2308625718"/>
              </p:ext>
            </p:extLst>
          </p:nvPr>
        </p:nvGraphicFramePr>
        <p:xfrm>
          <a:off x="609600" y="1447802"/>
          <a:ext cx="7848599" cy="4571998"/>
        </p:xfrm>
        <a:graphic>
          <a:graphicData uri="http://schemas.openxmlformats.org/drawingml/2006/table">
            <a:tbl>
              <a:tblPr/>
              <a:tblGrid>
                <a:gridCol w="1356192"/>
                <a:gridCol w="1288863"/>
                <a:gridCol w="1280848"/>
                <a:gridCol w="1282451"/>
                <a:gridCol w="1245580"/>
                <a:gridCol w="1394665"/>
              </a:tblGrid>
              <a:tr h="781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Trap color</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L</a:t>
                      </a:r>
                      <a:r>
                        <a:rPr kumimoji="0" lang="en-US" sz="1200" b="0"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en-US" sz="1200" b="0"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en-US" sz="1200" b="0"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Chroma</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(C)</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angle (hº)</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81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Black</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30.44 ± 0.06</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0.42 ± 0.03</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-1.08 ± 0.04</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1.16 ± 0.05</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907" marR="6690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Brown</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35.26 ± 0.18</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3.98 ±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3.94 ± 0.02</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5.60 ±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44.66 ± 0.11</a:t>
                      </a:r>
                    </a:p>
                  </a:txBody>
                  <a:tcPr marL="66907" marR="66907" marT="0" marB="0" horzOverflow="overflow">
                    <a:lnL>
                      <a:noFill/>
                    </a:lnL>
                    <a:lnR>
                      <a:noFill/>
                    </a:lnR>
                    <a:lnT>
                      <a:noFill/>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Gray</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39.83 ± 0.11</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-0.17 ± 0.02</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-2.23 ± 0.01</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2.24 ± 0.01</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85.64 ± 0.47</a:t>
                      </a:r>
                    </a:p>
                  </a:txBody>
                  <a:tcPr marL="66907" marR="66907" marT="0" marB="0" horzOverflow="overflow">
                    <a:lnL>
                      <a:noFill/>
                    </a:lnL>
                    <a:lnR>
                      <a:noFill/>
                    </a:lnR>
                    <a:lnT>
                      <a:noFill/>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Yellow</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82.57 ± 0.02</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-2.92 ±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84.02 ± 0.27</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84.07 ± 0.27</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91.99 ± 0.02</a:t>
                      </a:r>
                    </a:p>
                  </a:txBody>
                  <a:tcPr marL="66907" marR="66907" marT="0" marB="0" horzOverflow="overflow">
                    <a:lnL>
                      <a:noFill/>
                    </a:lnL>
                    <a:lnR>
                      <a:noFill/>
                    </a:lnR>
                    <a:lnT>
                      <a:noFill/>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Red</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42.84 ± 0.11</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49.88 ± 0.28</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19.44 ± 0.20</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53.54 ± 0.34</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21.29 ± 0.09</a:t>
                      </a:r>
                    </a:p>
                  </a:txBody>
                  <a:tcPr marL="66907" marR="66907" marT="0" marB="0" horzOverflow="overflow">
                    <a:lnL>
                      <a:noFill/>
                    </a:lnL>
                    <a:lnR>
                      <a:noFill/>
                    </a:lnR>
                    <a:lnT>
                      <a:noFill/>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White</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92.29 ±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1.34 ± 0.01</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-2.59 ± 0.04</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2.91 ±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907" marR="66907" marT="0" marB="0" horzOverflow="overflow">
                    <a:lnL>
                      <a:noFill/>
                    </a:lnL>
                    <a:lnR>
                      <a:noFill/>
                    </a:lnR>
                    <a:lnT>
                      <a:noFill/>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Green</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43.50 ± 0.08</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-27.32±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1.72 ± 0.09</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27.37 ± 0.03</a:t>
                      </a:r>
                    </a:p>
                  </a:txBody>
                  <a:tcPr marL="66907" marR="66907" marT="0" marB="0"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176.39 ± 0.19</a:t>
                      </a:r>
                    </a:p>
                  </a:txBody>
                  <a:tcPr marL="66907" marR="66907" marT="0" marB="0" horzOverflow="overflow">
                    <a:lnL>
                      <a:noFill/>
                    </a:lnL>
                    <a:lnR>
                      <a:noFill/>
                    </a:lnR>
                    <a:lnT>
                      <a:noFill/>
                    </a:lnT>
                    <a:lnB>
                      <a:noFill/>
                    </a:lnB>
                    <a:lnTlToBr>
                      <a:noFill/>
                    </a:lnTlToBr>
                    <a:lnBlToTr>
                      <a:noFill/>
                    </a:lnBlToTr>
                    <a:solidFill>
                      <a:schemeClr val="bg1"/>
                    </a:solidFill>
                  </a:tcPr>
                </a:tc>
              </a:tr>
              <a:tr h="44600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Blue</a:t>
                      </a:r>
                    </a:p>
                  </a:txBody>
                  <a:tcPr marL="66907" marR="6690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36.02 ± 0.10</a:t>
                      </a:r>
                    </a:p>
                  </a:txBody>
                  <a:tcPr marL="66907" marR="6690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15.19 ± 0.10 </a:t>
                      </a:r>
                    </a:p>
                  </a:txBody>
                  <a:tcPr marL="66907" marR="6690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-35.82 ± 0.12</a:t>
                      </a:r>
                    </a:p>
                  </a:txBody>
                  <a:tcPr marL="66907" marR="6690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38.91 ± 0.14</a:t>
                      </a:r>
                    </a:p>
                  </a:txBody>
                  <a:tcPr marL="66907" marR="6690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292.98 ± 0.08</a:t>
                      </a:r>
                    </a:p>
                  </a:txBody>
                  <a:tcPr marL="66907" marR="6690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 Placeholder 4"/>
          <p:cNvSpPr>
            <a:spLocks noGrp="1"/>
          </p:cNvSpPr>
          <p:nvPr>
            <p:ph type="body" sz="half" idx="2"/>
          </p:nvPr>
        </p:nvSpPr>
        <p:spPr>
          <a:xfrm>
            <a:off x="533400" y="5562600"/>
            <a:ext cx="8001000" cy="1066800"/>
          </a:xfrm>
        </p:spPr>
        <p:style>
          <a:lnRef idx="1">
            <a:schemeClr val="accent4"/>
          </a:lnRef>
          <a:fillRef idx="2">
            <a:schemeClr val="accent4"/>
          </a:fillRef>
          <a:effectRef idx="1">
            <a:schemeClr val="accent4"/>
          </a:effectRef>
          <a:fontRef idx="minor">
            <a:schemeClr val="dk1"/>
          </a:fontRef>
        </p:style>
        <p:txBody>
          <a:bodyPr>
            <a:normAutofit/>
          </a:bodyPr>
          <a:lstStyle/>
          <a:p>
            <a:pPr eaLnBrk="1" fontAlgn="auto" hangingPunct="1">
              <a:spcAft>
                <a:spcPts val="0"/>
              </a:spcAft>
              <a:defRPr/>
            </a:pPr>
            <a:r>
              <a:rPr lang="en-US" sz="2000" dirty="0" smtClean="0">
                <a:latin typeface="Times New Roman" pitchFamily="18" charset="0"/>
                <a:cs typeface="Times New Roman" pitchFamily="18" charset="0"/>
              </a:rPr>
              <a:t>Different lower-case letters indicate significant differences between treatments (one-way ANOVA using Poisson model, Least Square Means,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&lt; 0.0001).  Bars represent means of four replicates.</a:t>
            </a:r>
          </a:p>
          <a:p>
            <a:pPr eaLnBrk="1" fontAlgn="auto" hangingPunct="1">
              <a:spcAft>
                <a:spcPts val="0"/>
              </a:spcAft>
              <a:defRPr/>
            </a:pPr>
            <a:endParaRPr lang="en-US" sz="2000" dirty="0" smtClean="0">
              <a:latin typeface="Times New Roman" pitchFamily="18" charset="0"/>
              <a:cs typeface="Times New Roman" pitchFamily="18" charset="0"/>
            </a:endParaRPr>
          </a:p>
        </p:txBody>
      </p:sp>
      <p:sp>
        <p:nvSpPr>
          <p:cNvPr id="2" name="Title 1"/>
          <p:cNvSpPr>
            <a:spLocks noGrp="1"/>
          </p:cNvSpPr>
          <p:nvPr>
            <p:ph type="title"/>
          </p:nvPr>
        </p:nvSpPr>
        <p:spPr>
          <a:xfrm>
            <a:off x="381000" y="304800"/>
            <a:ext cx="8382000" cy="1524000"/>
          </a:xfrm>
        </p:spPr>
        <p:style>
          <a:lnRef idx="2">
            <a:schemeClr val="accent2">
              <a:shade val="50000"/>
            </a:schemeClr>
          </a:lnRef>
          <a:fillRef idx="1">
            <a:schemeClr val="accent2"/>
          </a:fillRef>
          <a:effectRef idx="0">
            <a:schemeClr val="accent2"/>
          </a:effectRef>
          <a:fontRef idx="minor">
            <a:schemeClr val="lt1"/>
          </a:fontRef>
        </p:style>
        <p:txBody>
          <a:bodyPr rtlCol="0">
            <a:noAutofit/>
          </a:bodyPr>
          <a:lstStyle/>
          <a:p>
            <a:pPr eaLnBrk="1" fontAlgn="auto" hangingPunct="1">
              <a:spcAft>
                <a:spcPts val="0"/>
              </a:spcAft>
              <a:defRPr/>
            </a:pP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Mean (± SE) numbers of adult </a:t>
            </a:r>
            <a:r>
              <a:rPr lang="en-US" sz="3200"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 obscurus </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caught in pheromone-baited ground traps of different colors in the </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field</a:t>
            </a:r>
            <a:r>
              <a:rPr lang="en-US" sz="3200"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endPar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43603"/>
            <a:ext cx="7772400" cy="33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Placeholder 4"/>
          <p:cNvSpPr>
            <a:spLocks noGrp="1"/>
          </p:cNvSpPr>
          <p:nvPr>
            <p:ph type="body" sz="half" idx="2"/>
          </p:nvPr>
        </p:nvSpPr>
        <p:spPr>
          <a:xfrm>
            <a:off x="304800" y="5562600"/>
            <a:ext cx="8534400" cy="1066800"/>
          </a:xfrm>
        </p:spPr>
        <p:style>
          <a:lnRef idx="1">
            <a:schemeClr val="accent4"/>
          </a:lnRef>
          <a:fillRef idx="2">
            <a:schemeClr val="accent4"/>
          </a:fillRef>
          <a:effectRef idx="1">
            <a:schemeClr val="accent4"/>
          </a:effectRef>
          <a:fontRef idx="minor">
            <a:schemeClr val="dk1"/>
          </a:fontRef>
        </p:style>
        <p:txBody>
          <a:bodyPr>
            <a:noAutofit/>
          </a:bodyPr>
          <a:lstStyle/>
          <a:p>
            <a:pPr eaLnBrk="1" fontAlgn="auto" hangingPunct="1">
              <a:spcAft>
                <a:spcPts val="0"/>
              </a:spcAft>
              <a:defRPr/>
            </a:pPr>
            <a:r>
              <a:rPr lang="en-US" sz="2000" dirty="0" smtClean="0">
                <a:latin typeface="Times New Roman" pitchFamily="18" charset="0"/>
                <a:cs typeface="Times New Roman" pitchFamily="18" charset="0"/>
              </a:rPr>
              <a:t>Different lower-case letters indicate significant differences between treatments (one-way ANOVA using Poisson model, Least Square Means,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&lt; 0.0001).  Bars represent means of four replicates.</a:t>
            </a:r>
          </a:p>
          <a:p>
            <a:pPr eaLnBrk="1" fontAlgn="auto" hangingPunct="1">
              <a:spcAft>
                <a:spcPts val="0"/>
              </a:spcAft>
              <a:defRPr/>
            </a:pPr>
            <a:endParaRPr lang="en-US" sz="1600"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83391"/>
            <a:ext cx="8534400" cy="360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82940"/>
            <a:ext cx="8534400" cy="156966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latin typeface="Times New Roman"/>
                <a:ea typeface="Calibri"/>
              </a:rPr>
              <a:t>Mean (± SE) numbers of adult </a:t>
            </a:r>
            <a:r>
              <a:rPr lang="en-US" sz="3200" i="1" dirty="0">
                <a:latin typeface="Times New Roman"/>
                <a:ea typeface="Calibri"/>
              </a:rPr>
              <a:t>R. obscurus </a:t>
            </a:r>
            <a:r>
              <a:rPr lang="en-US" sz="3200" dirty="0">
                <a:latin typeface="Times New Roman"/>
                <a:ea typeface="Calibri"/>
              </a:rPr>
              <a:t>caught in pheromone-baited ground traps of different colors mixed 1:1 with brown in the field</a:t>
            </a:r>
            <a:r>
              <a:rPr lang="en-US" sz="3200" i="1" dirty="0">
                <a:latin typeface="Times New Roman"/>
                <a:ea typeface="Calibri"/>
              </a:rPr>
              <a:t>. </a:t>
            </a:r>
            <a:endParaRPr lang="en-US" sz="3200"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990600"/>
          </a:xfrm>
          <a:gradFill flip="none" rotWithShape="1">
            <a:gsLst>
              <a:gs pos="0">
                <a:schemeClr val="accent2">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Introduction</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752600"/>
            <a:ext cx="8153400" cy="4495800"/>
          </a:xfrm>
          <a:solidFill>
            <a:schemeClr val="accent1">
              <a:tint val="50000"/>
              <a:alpha val="57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Originally, the New Guinea Sugarcane Weevil, (</a:t>
            </a:r>
            <a:r>
              <a:rPr lang="en-US" sz="2400" i="1" dirty="0" err="1" smtClean="0">
                <a:latin typeface="Times New Roman" pitchFamily="18" charset="0"/>
                <a:cs typeface="Times New Roman" pitchFamily="18" charset="0"/>
              </a:rPr>
              <a:t>Rhabdoscelus</a:t>
            </a:r>
            <a:r>
              <a:rPr lang="en-US" sz="2400" i="1" dirty="0" smtClean="0">
                <a:latin typeface="Times New Roman" pitchFamily="18" charset="0"/>
                <a:cs typeface="Times New Roman" pitchFamily="18" charset="0"/>
              </a:rPr>
              <a:t> obscurus)</a:t>
            </a:r>
            <a:r>
              <a:rPr lang="en-US" sz="2400" dirty="0" smtClean="0">
                <a:latin typeface="Times New Roman" pitchFamily="18" charset="0"/>
                <a:cs typeface="Times New Roman" pitchFamily="18" charset="0"/>
              </a:rPr>
              <a:t>belongs to the family Curculionidae, order Coleoptera, is from New Ireland, Papua New Guinea.</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Because of the cultivation and trading of sugarcane, the sugarcane weevil made its eventual spread to Australia, Indonesia, Hawaii, and various islands in the Marianas and the Pacific.</a:t>
            </a:r>
            <a:endParaRPr lang="en-US"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006" y="228600"/>
            <a:ext cx="8875594" cy="1447800"/>
          </a:xfrm>
          <a:solidFill>
            <a:schemeClr val="accent2"/>
          </a:solidFill>
          <a:ln>
            <a:miter lim="800000"/>
            <a:headEnd/>
            <a:tailEnd/>
          </a:ln>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Mean (± SE) numbers of adult </a:t>
            </a:r>
            <a:r>
              <a:rPr lang="en-US" sz="3200"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 obscurus </a:t>
            </a: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caught in pheromone-baited ground traps of different </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shades of brown </a:t>
            </a: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in the </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field</a:t>
            </a:r>
            <a:r>
              <a:rPr lang="en-US" sz="3200"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endPar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5791200"/>
            <a:ext cx="84582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a:latin typeface="Times New Roman"/>
                <a:ea typeface="Calibri"/>
              </a:rPr>
              <a:t>Mean (± SE) numbers of adult </a:t>
            </a:r>
            <a:r>
              <a:rPr lang="en-US" sz="2000" i="1" dirty="0">
                <a:latin typeface="Times New Roman"/>
                <a:ea typeface="Calibri"/>
              </a:rPr>
              <a:t>R. obscurus</a:t>
            </a:r>
            <a:r>
              <a:rPr lang="en-US" sz="2000" dirty="0">
                <a:latin typeface="Times New Roman"/>
                <a:ea typeface="Calibri"/>
              </a:rPr>
              <a:t> caught in pheromone-baited ground traps of different shades of brown in the field</a:t>
            </a:r>
            <a:r>
              <a:rPr lang="en-US" sz="2000" i="1" dirty="0">
                <a:latin typeface="Times New Roman"/>
                <a:ea typeface="Calibri"/>
              </a:rPr>
              <a:t>.</a:t>
            </a:r>
            <a:r>
              <a:rPr lang="en-US" sz="2000" dirty="0">
                <a:solidFill>
                  <a:srgbClr val="000000"/>
                </a:solidFill>
                <a:latin typeface="Times New Roman"/>
              </a:rPr>
              <a:t> </a:t>
            </a:r>
            <a:endParaRPr lang="en-US" sz="2000" dirty="0"/>
          </a:p>
        </p:txBody>
      </p:sp>
    </p:spTree>
    <p:extLst>
      <p:ext uri="{BB962C8B-B14F-4D97-AF65-F5344CB8AC3E}">
        <p14:creationId xmlns:p14="http://schemas.microsoft.com/office/powerpoint/2010/main" val="271563761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4606" y="228600"/>
            <a:ext cx="8494594" cy="1524000"/>
          </a:xfrm>
          <a:solidFill>
            <a:schemeClr val="accent2"/>
          </a:solidFill>
          <a:ln>
            <a:miter lim="800000"/>
            <a:headEnd/>
            <a:tailEnd/>
          </a:ln>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Mean (± SE) numbers of adult </a:t>
            </a:r>
            <a:r>
              <a:rPr lang="en-US" sz="3200"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 obscurus </a:t>
            </a: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caught in pheromone-baited ground traps of different colors in the laboratory</a:t>
            </a:r>
            <a:r>
              <a:rPr lang="en-US" sz="3200"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05800" cy="332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334000"/>
            <a:ext cx="83058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a:solidFill>
                  <a:schemeClr val="tx1"/>
                </a:solidFill>
                <a:latin typeface="Times New Roman" pitchFamily="18" charset="0"/>
                <a:cs typeface="Times New Roman" pitchFamily="18" charset="0"/>
              </a:rPr>
              <a:t>Different lower-case letters indicate significant differences between treatments (one-way ANOVA using Poisson model, least square means, </a:t>
            </a:r>
            <a:r>
              <a:rPr lang="en-US" sz="2000" i="1" dirty="0">
                <a:solidFill>
                  <a:schemeClr val="tx1"/>
                </a:solidFill>
                <a:latin typeface="Times New Roman" pitchFamily="18" charset="0"/>
                <a:cs typeface="Times New Roman" pitchFamily="18" charset="0"/>
              </a:rPr>
              <a:t>P</a:t>
            </a:r>
            <a:r>
              <a:rPr lang="en-US" sz="2000" dirty="0">
                <a:solidFill>
                  <a:schemeClr val="tx1"/>
                </a:solidFill>
                <a:latin typeface="Times New Roman" pitchFamily="18" charset="0"/>
                <a:cs typeface="Times New Roman" pitchFamily="18" charset="0"/>
              </a:rPr>
              <a:t> &lt; 0.001).  The means were generated from eight tests each using 30 insects.  Black traps outperformed all others.</a:t>
            </a:r>
          </a:p>
        </p:txBody>
      </p:sp>
    </p:spTree>
    <p:extLst>
      <p:ext uri="{BB962C8B-B14F-4D97-AF65-F5344CB8AC3E}">
        <p14:creationId xmlns:p14="http://schemas.microsoft.com/office/powerpoint/2010/main" val="1482546374"/>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447800"/>
          </a:xfrm>
          <a:solidFill>
            <a:schemeClr val="accent2"/>
          </a:solidFill>
          <a:ln>
            <a:miter lim="800000"/>
            <a:headEnd/>
            <a:tailEnd/>
          </a:ln>
        </p:spPr>
        <p:style>
          <a:lnRef idx="3">
            <a:schemeClr val="lt1"/>
          </a:lnRef>
          <a:fillRef idx="1">
            <a:schemeClr val="accent4"/>
          </a:fillRef>
          <a:effectRef idx="1">
            <a:schemeClr val="accent4"/>
          </a:effectRef>
          <a:fontRef idx="minor">
            <a:schemeClr val="lt1"/>
          </a:fontRef>
        </p:style>
        <p:txBody>
          <a:bodyPr rtlCol="0">
            <a:noAutofit/>
          </a:bodyPr>
          <a:lstStyle/>
          <a:p>
            <a:pPr eaLnBrk="1" fontAlgn="auto" hangingPunct="1">
              <a:spcAft>
                <a:spcPts val="0"/>
              </a:spcAft>
              <a:defRPr/>
            </a:pP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Mean (± SE) numbers of adult </a:t>
            </a:r>
            <a:r>
              <a:rPr lang="en-US" sz="3200"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 obscurus </a:t>
            </a: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caught in pheromone-baited ground traps of different colors mixed 1:1 with black in the laboratory</a:t>
            </a:r>
            <a:r>
              <a:rPr lang="en-US" sz="3200"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r>
              <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77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5382161"/>
            <a:ext cx="87630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a:spcBef>
                <a:spcPts val="0"/>
              </a:spcBef>
              <a:spcAft>
                <a:spcPts val="0"/>
              </a:spcAft>
            </a:pPr>
            <a:r>
              <a:rPr lang="en-US" sz="2000" dirty="0">
                <a:solidFill>
                  <a:srgbClr val="000000"/>
                </a:solidFill>
                <a:latin typeface="Times New Roman"/>
              </a:rPr>
              <a:t>Different lower-case letters indicate significant differences between treatments (one-way ANOVA using Poisson model, least square means, </a:t>
            </a:r>
            <a:r>
              <a:rPr lang="en-US" sz="2000" i="1" dirty="0">
                <a:solidFill>
                  <a:srgbClr val="000000"/>
                </a:solidFill>
                <a:latin typeface="Times New Roman"/>
              </a:rPr>
              <a:t>P</a:t>
            </a:r>
            <a:r>
              <a:rPr lang="en-US" sz="2000" dirty="0">
                <a:solidFill>
                  <a:srgbClr val="000000"/>
                </a:solidFill>
                <a:latin typeface="Times New Roman"/>
              </a:rPr>
              <a:t> &lt; 0.01).  Adding black to the other colors did not improve their performance.  Bars represent means of four replicates.</a:t>
            </a:r>
            <a:endParaRPr lang="en-US" sz="2000" dirty="0">
              <a:effectLst/>
              <a:latin typeface="Times New Roman"/>
              <a:ea typeface="Calibri"/>
            </a:endParaRPr>
          </a:p>
        </p:txBody>
      </p:sp>
    </p:spTree>
    <p:extLst>
      <p:ext uri="{BB962C8B-B14F-4D97-AF65-F5344CB8AC3E}">
        <p14:creationId xmlns:p14="http://schemas.microsoft.com/office/powerpoint/2010/main" val="2263026582"/>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8458200" cy="3968577"/>
          </a:xfrm>
          <a:prstGeom prst="rect">
            <a:avLst/>
          </a:prstGeom>
          <a:ln/>
          <a:extLst/>
        </p:spPr>
        <p:style>
          <a:lnRef idx="2">
            <a:schemeClr val="dk1"/>
          </a:lnRef>
          <a:fillRef idx="1">
            <a:schemeClr val="lt1"/>
          </a:fillRef>
          <a:effectRef idx="0">
            <a:schemeClr val="dk1"/>
          </a:effectRef>
          <a:fontRef idx="minor">
            <a:schemeClr val="dk1"/>
          </a:fontRef>
        </p:style>
      </p:pic>
      <p:sp>
        <p:nvSpPr>
          <p:cNvPr id="7" name="Rectangle 6"/>
          <p:cNvSpPr/>
          <p:nvPr/>
        </p:nvSpPr>
        <p:spPr>
          <a:xfrm>
            <a:off x="381000" y="228600"/>
            <a:ext cx="8382000" cy="156966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dirty="0">
                <a:ln w="1905"/>
                <a:solidFill>
                  <a:schemeClr val="tx1"/>
                </a:solidFill>
                <a:effectLst>
                  <a:innerShdw blurRad="69850" dist="43180" dir="5400000">
                    <a:srgbClr val="000000">
                      <a:alpha val="65000"/>
                    </a:srgbClr>
                  </a:innerShdw>
                </a:effectLst>
                <a:latin typeface="Times New Roman"/>
                <a:ea typeface="Calibri"/>
              </a:rPr>
              <a:t>Mean (± SE) numbers of adult </a:t>
            </a:r>
            <a:r>
              <a:rPr lang="en-US" sz="3200" i="1" dirty="0">
                <a:ln w="1905"/>
                <a:solidFill>
                  <a:schemeClr val="tx1"/>
                </a:solidFill>
                <a:effectLst>
                  <a:innerShdw blurRad="69850" dist="43180" dir="5400000">
                    <a:srgbClr val="000000">
                      <a:alpha val="65000"/>
                    </a:srgbClr>
                  </a:innerShdw>
                </a:effectLst>
                <a:latin typeface="Times New Roman"/>
                <a:ea typeface="Calibri"/>
              </a:rPr>
              <a:t>R. obscurus </a:t>
            </a:r>
            <a:r>
              <a:rPr lang="en-US" sz="3200" dirty="0">
                <a:ln w="1905"/>
                <a:solidFill>
                  <a:schemeClr val="tx1"/>
                </a:solidFill>
                <a:effectLst>
                  <a:innerShdw blurRad="69850" dist="43180" dir="5400000">
                    <a:srgbClr val="000000">
                      <a:alpha val="65000"/>
                    </a:srgbClr>
                  </a:innerShdw>
                </a:effectLst>
                <a:latin typeface="Times New Roman"/>
                <a:ea typeface="Calibri"/>
              </a:rPr>
              <a:t>caught in russet-brown ground traps with and without pheromone lures in the field</a:t>
            </a:r>
            <a:r>
              <a:rPr lang="en-US" sz="3200" i="1" dirty="0">
                <a:ln w="1905"/>
                <a:solidFill>
                  <a:schemeClr val="tx1"/>
                </a:solidFill>
                <a:effectLst>
                  <a:innerShdw blurRad="69850" dist="43180" dir="5400000">
                    <a:srgbClr val="000000">
                      <a:alpha val="65000"/>
                    </a:srgbClr>
                  </a:innerShdw>
                </a:effectLst>
                <a:latin typeface="Times New Roman"/>
                <a:ea typeface="Calibri"/>
              </a:rPr>
              <a:t>.</a:t>
            </a:r>
            <a:r>
              <a:rPr lang="en-US" sz="3200" dirty="0">
                <a:ln w="1905"/>
                <a:solidFill>
                  <a:schemeClr val="tx1"/>
                </a:solidFill>
                <a:effectLst>
                  <a:innerShdw blurRad="69850" dist="43180" dir="5400000">
                    <a:srgbClr val="000000">
                      <a:alpha val="65000"/>
                    </a:srgbClr>
                  </a:innerShdw>
                </a:effectLst>
                <a:latin typeface="Times New Roman"/>
                <a:ea typeface="Calibri"/>
              </a:rPr>
              <a:t> </a:t>
            </a:r>
            <a:endParaRPr lang="en-US" sz="3200" dirty="0">
              <a:ln w="1905"/>
              <a:solidFill>
                <a:schemeClr val="tx1"/>
              </a:solidFill>
              <a:effectLst>
                <a:innerShdw blurRad="69850" dist="43180" dir="5400000">
                  <a:srgbClr val="000000">
                    <a:alpha val="65000"/>
                  </a:srgbClr>
                </a:innerShdw>
              </a:effectLst>
            </a:endParaRPr>
          </a:p>
        </p:txBody>
      </p:sp>
      <p:sp>
        <p:nvSpPr>
          <p:cNvPr id="8" name="Rectangle 7"/>
          <p:cNvSpPr/>
          <p:nvPr/>
        </p:nvSpPr>
        <p:spPr>
          <a:xfrm>
            <a:off x="457200" y="5285601"/>
            <a:ext cx="83820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a:spcBef>
                <a:spcPts val="0"/>
              </a:spcBef>
              <a:spcAft>
                <a:spcPts val="0"/>
              </a:spcAft>
            </a:pPr>
            <a:r>
              <a:rPr lang="en-US" sz="2000" dirty="0">
                <a:latin typeface="Times New Roman"/>
                <a:ea typeface="Calibri"/>
              </a:rPr>
              <a:t>Different lower-case letters indicate significant differences between treatments (one-way ANOVA using Poisson model, least square means, </a:t>
            </a:r>
            <a:r>
              <a:rPr lang="en-US" sz="2000" i="1" dirty="0">
                <a:latin typeface="Times New Roman"/>
                <a:ea typeface="Calibri"/>
              </a:rPr>
              <a:t>P</a:t>
            </a:r>
            <a:r>
              <a:rPr lang="en-US" sz="2000" dirty="0">
                <a:latin typeface="Times New Roman"/>
                <a:ea typeface="Calibri"/>
              </a:rPr>
              <a:t> &lt; 0.0001).  Traps with lures outperformed identical traps without lures.  Bars represent means of four replicates.</a:t>
            </a:r>
            <a:endParaRPr lang="en-US" sz="2000" dirty="0">
              <a:effectLst/>
              <a:latin typeface="Times New Roman"/>
              <a:ea typeface="Calibri"/>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Placeholder 4"/>
          <p:cNvSpPr>
            <a:spLocks noGrp="1"/>
          </p:cNvSpPr>
          <p:nvPr>
            <p:ph type="body" sz="half" idx="2"/>
          </p:nvPr>
        </p:nvSpPr>
        <p:spPr>
          <a:xfrm>
            <a:off x="381000" y="5638800"/>
            <a:ext cx="8382000" cy="9906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eaLnBrk="1" fontAlgn="auto" hangingPunct="1">
              <a:spcAft>
                <a:spcPts val="0"/>
              </a:spcAft>
              <a:defRPr/>
            </a:pPr>
            <a:r>
              <a:rPr lang="en-US" sz="2900" dirty="0" smtClean="0">
                <a:latin typeface="Times New Roman" pitchFamily="18" charset="0"/>
                <a:cs typeface="Times New Roman" pitchFamily="18" charset="0"/>
              </a:rPr>
              <a:t>Different lower-case letters indicate significant differences between treatments (one-way ANOVA using Poisson model, Least Square Means, </a:t>
            </a:r>
            <a:r>
              <a:rPr lang="en-US" sz="2900" i="1" dirty="0" smtClean="0">
                <a:latin typeface="Times New Roman" pitchFamily="18" charset="0"/>
                <a:cs typeface="Times New Roman" pitchFamily="18" charset="0"/>
              </a:rPr>
              <a:t>P</a:t>
            </a:r>
            <a:r>
              <a:rPr lang="en-US" sz="2900" dirty="0" smtClean="0">
                <a:latin typeface="Times New Roman" pitchFamily="18" charset="0"/>
                <a:cs typeface="Times New Roman" pitchFamily="18" charset="0"/>
              </a:rPr>
              <a:t> &lt; 0.05).  Bars represent means of four replicates.</a:t>
            </a:r>
          </a:p>
          <a:p>
            <a:pPr eaLnBrk="1" fontAlgn="auto" hangingPunct="1">
              <a:spcAft>
                <a:spcPts val="0"/>
              </a:spcAft>
              <a:defRPr/>
            </a:pPr>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a:xfrm>
            <a:off x="152400" y="152400"/>
            <a:ext cx="8763000" cy="1371600"/>
          </a:xfrm>
        </p:spPr>
        <p:style>
          <a:lnRef idx="1">
            <a:schemeClr val="accent2"/>
          </a:lnRef>
          <a:fillRef idx="3">
            <a:schemeClr val="accent2"/>
          </a:fillRef>
          <a:effectRef idx="2">
            <a:schemeClr val="accent2"/>
          </a:effectRef>
          <a:fontRef idx="minor">
            <a:schemeClr val="lt1"/>
          </a:fontRef>
        </p:style>
        <p:txBody>
          <a:bodyPr rtlCol="0">
            <a:noAutofit/>
          </a:bodyPr>
          <a:lstStyle/>
          <a:p>
            <a:pPr eaLnBrk="1" fontAlgn="auto" hangingPunct="1">
              <a:spcAft>
                <a:spcPts val="0"/>
              </a:spcAft>
              <a:defRPr/>
            </a:pP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Mean (± SE) numbers of adult </a:t>
            </a:r>
            <a:r>
              <a:rPr lang="en-US" sz="3200"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R. obscurus</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caught in pheromone-baited ground traps placed in different locations</a:t>
            </a:r>
            <a:r>
              <a:rPr lang="en-US" sz="3200"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endParaRPr lang="en-US" sz="32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3670300"/>
          </a:xfrm>
          <a:prstGeom prst="rect">
            <a:avLst/>
          </a:prstGeom>
          <a:ln/>
          <a:extLst/>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Text Placeholder 3"/>
          <p:cNvSpPr>
            <a:spLocks noGrp="1"/>
          </p:cNvSpPr>
          <p:nvPr>
            <p:ph type="body" sz="half" idx="2"/>
          </p:nvPr>
        </p:nvSpPr>
        <p:spPr>
          <a:xfrm>
            <a:off x="609600" y="2057400"/>
            <a:ext cx="7924800" cy="3352800"/>
          </a:xfrm>
        </p:spPr>
        <p:style>
          <a:lnRef idx="1">
            <a:schemeClr val="accent4"/>
          </a:lnRef>
          <a:fillRef idx="2">
            <a:schemeClr val="accent4"/>
          </a:fillRef>
          <a:effectRef idx="1">
            <a:schemeClr val="accent4"/>
          </a:effectRef>
          <a:fontRef idx="minor">
            <a:schemeClr val="dk1"/>
          </a:fontRef>
        </p:style>
        <p:txBody>
          <a:bodyPr/>
          <a:lstStyle/>
          <a:p>
            <a:pPr eaLnBrk="1" hangingPunct="1"/>
            <a:r>
              <a:rPr lang="en-US" sz="2400" dirty="0" smtClean="0">
                <a:latin typeface="Times New Roman" pitchFamily="18" charset="0"/>
                <a:cs typeface="Times New Roman" pitchFamily="18" charset="0"/>
              </a:rPr>
              <a:t>In summary, 40-25-cm russet brown ground traps baited with </a:t>
            </a:r>
            <a:r>
              <a:rPr lang="en-US" sz="2400" dirty="0" err="1" smtClean="0">
                <a:latin typeface="Times New Roman" pitchFamily="18" charset="0"/>
                <a:cs typeface="Times New Roman" pitchFamily="18" charset="0"/>
              </a:rPr>
              <a:t>semiochemical</a:t>
            </a:r>
            <a:r>
              <a:rPr lang="en-US" sz="2400" dirty="0" smtClean="0">
                <a:latin typeface="Times New Roman" pitchFamily="18" charset="0"/>
                <a:cs typeface="Times New Roman" pitchFamily="18" charset="0"/>
              </a:rPr>
              <a:t> lures and strapped to the host plants are an efficient tool for catching adult New Guinea Sugarcane weevil in the field.</a:t>
            </a:r>
          </a:p>
          <a:p>
            <a:pPr eaLnBrk="1" hangingPunct="1"/>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I think it would be interesting to find out why these weevils are attracted to black colored traps in indoors and russet brown colored traps in the field. </a:t>
            </a:r>
          </a:p>
          <a:p>
            <a:pPr eaLnBrk="1" hangingPunct="1"/>
            <a:endParaRPr lang="en-US" sz="3000" dirty="0" smtClean="0"/>
          </a:p>
        </p:txBody>
      </p:sp>
      <p:sp>
        <p:nvSpPr>
          <p:cNvPr id="12290" name="Title 1"/>
          <p:cNvSpPr>
            <a:spLocks noGrp="1"/>
          </p:cNvSpPr>
          <p:nvPr>
            <p:ph type="title"/>
          </p:nvPr>
        </p:nvSpPr>
        <p:spPr>
          <a:xfrm>
            <a:off x="533400" y="881062"/>
            <a:ext cx="8077200" cy="566738"/>
          </a:xfr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a:noAutofit/>
          </a:bodyPr>
          <a:lstStyle/>
          <a:p>
            <a:pPr algn="ctr" eaLnBrk="1" fontAlgn="auto" hangingPunct="1">
              <a:spcAft>
                <a:spcPts val="0"/>
              </a:spcAft>
              <a:defRPr/>
            </a:pP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Conclusions</a:t>
            </a: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 Placeholder 3"/>
          <p:cNvSpPr>
            <a:spLocks noGrp="1"/>
          </p:cNvSpPr>
          <p:nvPr>
            <p:ph type="body" sz="half" idx="2"/>
          </p:nvPr>
        </p:nvSpPr>
        <p:spPr>
          <a:xfrm>
            <a:off x="228600" y="1447800"/>
            <a:ext cx="4419600" cy="4343400"/>
          </a:xfrm>
          <a:ln>
            <a:miter lim="800000"/>
            <a:headEnd/>
            <a:tailEnd/>
          </a:ln>
        </p:spPr>
        <p:style>
          <a:lnRef idx="1">
            <a:schemeClr val="dk1"/>
          </a:lnRef>
          <a:fillRef idx="2">
            <a:schemeClr val="dk1"/>
          </a:fillRef>
          <a:effectRef idx="1">
            <a:schemeClr val="dk1"/>
          </a:effectRef>
          <a:fontRef idx="minor">
            <a:schemeClr val="dk1"/>
          </a:fontRef>
        </p:style>
        <p:txBody>
          <a:bodyPr>
            <a:noAutofit/>
          </a:bodyPr>
          <a:lstStyle/>
          <a:p>
            <a:pPr eaLnBrk="1" fontAlgn="auto" hangingPunct="1">
              <a:spcAft>
                <a:spcPts val="0"/>
              </a:spcAft>
              <a:defRPr/>
            </a:pPr>
            <a:r>
              <a:rPr lang="en-US" sz="2000" dirty="0" smtClean="0">
                <a:ln w="10160">
                  <a:solidFill>
                    <a:schemeClr val="accent1">
                      <a:lumMod val="75000"/>
                    </a:schemeClr>
                  </a:solidFill>
                  <a:prstDash val="solid"/>
                </a:ln>
                <a:solidFill>
                  <a:srgbClr val="0070C0"/>
                </a:solidFill>
                <a:latin typeface="Times New Roman" pitchFamily="18" charset="0"/>
                <a:cs typeface="Times New Roman" pitchFamily="18" charset="0"/>
              </a:rPr>
              <a:t>Integrated control tactics for the New Guinea Sugarcane Weevil </a:t>
            </a:r>
            <a:r>
              <a:rPr lang="en-US" sz="2000" i="1" dirty="0" err="1" smtClean="0">
                <a:ln w="10160">
                  <a:solidFill>
                    <a:schemeClr val="accent1">
                      <a:lumMod val="75000"/>
                    </a:schemeClr>
                  </a:solidFill>
                  <a:prstDash val="solid"/>
                </a:ln>
                <a:solidFill>
                  <a:srgbClr val="0070C0"/>
                </a:solidFill>
                <a:latin typeface="Times New Roman" pitchFamily="18" charset="0"/>
                <a:cs typeface="Times New Roman" pitchFamily="18" charset="0"/>
              </a:rPr>
              <a:t>Rhabdoscelus</a:t>
            </a:r>
            <a:r>
              <a:rPr lang="en-US" sz="2000" i="1" dirty="0" smtClean="0">
                <a:ln w="10160">
                  <a:solidFill>
                    <a:schemeClr val="accent1">
                      <a:lumMod val="75000"/>
                    </a:schemeClr>
                  </a:solidFill>
                  <a:prstDash val="solid"/>
                </a:ln>
                <a:solidFill>
                  <a:srgbClr val="0070C0"/>
                </a:solidFill>
                <a:latin typeface="Times New Roman" pitchFamily="18" charset="0"/>
                <a:cs typeface="Times New Roman" pitchFamily="18" charset="0"/>
              </a:rPr>
              <a:t> obscures</a:t>
            </a:r>
            <a:endParaRPr lang="en-US" sz="2000" dirty="0" smtClean="0">
              <a:ln w="10160">
                <a:solidFill>
                  <a:schemeClr val="accent1">
                    <a:lumMod val="75000"/>
                  </a:schemeClr>
                </a:solidFill>
                <a:prstDash val="solid"/>
              </a:ln>
              <a:solidFill>
                <a:srgbClr val="0070C0"/>
              </a:solidFill>
              <a:latin typeface="Times New Roman" pitchFamily="18" charset="0"/>
              <a:cs typeface="Times New Roman" pitchFamily="18" charset="0"/>
            </a:endParaRPr>
          </a:p>
          <a:p>
            <a:pPr marL="342900" indent="-342900" eaLnBrk="1" fontAlgn="auto" hangingPunct="1">
              <a:spcAft>
                <a:spcPts val="0"/>
              </a:spcAft>
              <a:defRPr/>
            </a:pPr>
            <a:r>
              <a:rPr lang="en-US" sz="1800" dirty="0" smtClean="0">
                <a:latin typeface="Times New Roman" pitchFamily="18" charset="0"/>
                <a:cs typeface="Times New Roman" pitchFamily="18" charset="0"/>
              </a:rPr>
              <a:t>Development of a trap for auto dissemination of fungal spores of </a:t>
            </a:r>
            <a:r>
              <a:rPr lang="en-US" sz="1800" i="1" dirty="0" err="1" smtClean="0">
                <a:latin typeface="Times New Roman" pitchFamily="18" charset="0"/>
                <a:cs typeface="Times New Roman" pitchFamily="18" charset="0"/>
              </a:rPr>
              <a:t>Beauveria</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bassiana</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Metarhizium</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anisopliae</a:t>
            </a:r>
            <a:r>
              <a:rPr lang="en-US" sz="1800" dirty="0" smtClean="0">
                <a:latin typeface="Times New Roman" pitchFamily="18" charset="0"/>
                <a:cs typeface="Times New Roman" pitchFamily="18" charset="0"/>
              </a:rPr>
              <a:t>.</a:t>
            </a:r>
          </a:p>
          <a:p>
            <a:pPr marL="342900" indent="-342900" eaLnBrk="1" fontAlgn="auto" hangingPunct="1">
              <a:spcAft>
                <a:spcPts val="0"/>
              </a:spcAft>
              <a:defRPr/>
            </a:pPr>
            <a:r>
              <a:rPr lang="en-US" sz="1800" dirty="0" smtClean="0">
                <a:latin typeface="Times New Roman" pitchFamily="18" charset="0"/>
                <a:cs typeface="Times New Roman" pitchFamily="18" charset="0"/>
              </a:rPr>
              <a:t>Implementation and evaluation of a mass trapping experiment.</a:t>
            </a:r>
          </a:p>
          <a:p>
            <a:pPr marL="342900" indent="-342900" eaLnBrk="1" fontAlgn="auto" hangingPunct="1">
              <a:spcAft>
                <a:spcPts val="0"/>
              </a:spcAft>
              <a:defRPr/>
            </a:pPr>
            <a:r>
              <a:rPr lang="en-US" sz="1800" dirty="0" smtClean="0">
                <a:latin typeface="Times New Roman" pitchFamily="18" charset="0"/>
                <a:cs typeface="Times New Roman" pitchFamily="18" charset="0"/>
              </a:rPr>
              <a:t>Evaluation of comparative performance of pheromone traps with and without </a:t>
            </a:r>
            <a:r>
              <a:rPr lang="en-US" sz="1800" i="1" dirty="0" smtClean="0">
                <a:latin typeface="Times New Roman" pitchFamily="18" charset="0"/>
                <a:cs typeface="Times New Roman" pitchFamily="18" charset="0"/>
              </a:rPr>
              <a:t>B. </a:t>
            </a:r>
            <a:r>
              <a:rPr lang="en-US" sz="1800" i="1" dirty="0" err="1" smtClean="0">
                <a:latin typeface="Times New Roman" pitchFamily="18" charset="0"/>
                <a:cs typeface="Times New Roman" pitchFamily="18" charset="0"/>
              </a:rPr>
              <a:t>bassiana</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a:t>
            </a:r>
            <a:r>
              <a:rPr lang="en-US" sz="1800" i="1" dirty="0" smtClean="0">
                <a:latin typeface="Times New Roman" pitchFamily="18" charset="0"/>
                <a:cs typeface="Times New Roman" pitchFamily="18" charset="0"/>
              </a:rPr>
              <a:t> M. </a:t>
            </a:r>
            <a:r>
              <a:rPr lang="en-US" sz="1800" i="1" dirty="0" err="1" smtClean="0">
                <a:latin typeface="Times New Roman" pitchFamily="18" charset="0"/>
                <a:cs typeface="Times New Roman" pitchFamily="18" charset="0"/>
              </a:rPr>
              <a:t>anisopliae</a:t>
            </a:r>
            <a:r>
              <a:rPr lang="en-US" sz="1800" dirty="0" smtClean="0">
                <a:latin typeface="Times New Roman" pitchFamily="18" charset="0"/>
                <a:cs typeface="Times New Roman" pitchFamily="18" charset="0"/>
              </a:rPr>
              <a:t>.</a:t>
            </a:r>
          </a:p>
          <a:p>
            <a:pPr marL="342900" indent="-342900" eaLnBrk="1" fontAlgn="auto" hangingPunct="1">
              <a:spcAft>
                <a:spcPts val="0"/>
              </a:spcAft>
              <a:defRPr/>
            </a:pPr>
            <a:r>
              <a:rPr lang="en-US" sz="1800" dirty="0" smtClean="0">
                <a:latin typeface="Times New Roman" pitchFamily="18" charset="0"/>
                <a:cs typeface="Times New Roman" pitchFamily="18" charset="0"/>
              </a:rPr>
              <a:t>Train growers, stakeholders and ornamental nursery firms about new integrated control tactics.</a:t>
            </a:r>
          </a:p>
        </p:txBody>
      </p:sp>
      <p:sp>
        <p:nvSpPr>
          <p:cNvPr id="12290" name="Title 1"/>
          <p:cNvSpPr>
            <a:spLocks noGrp="1"/>
          </p:cNvSpPr>
          <p:nvPr>
            <p:ph type="title"/>
          </p:nvPr>
        </p:nvSpPr>
        <p:spPr>
          <a:xfrm>
            <a:off x="1447800" y="533400"/>
            <a:ext cx="6477000" cy="566738"/>
          </a:xfrm>
          <a:solidFill>
            <a:schemeClr val="accent2"/>
          </a:solidFill>
          <a:ln>
            <a:headEnd/>
            <a:tailEnd/>
          </a:ln>
        </p:spPr>
        <p:style>
          <a:lnRef idx="2">
            <a:schemeClr val="accent2"/>
          </a:lnRef>
          <a:fillRef idx="1">
            <a:schemeClr val="lt1"/>
          </a:fillRef>
          <a:effectRef idx="0">
            <a:schemeClr val="accent2"/>
          </a:effectRef>
          <a:fontRef idx="minor">
            <a:schemeClr val="dk1"/>
          </a:fontRef>
        </p:style>
        <p:txBody>
          <a:bodyPr>
            <a:noAutofit/>
          </a:bodyPr>
          <a:lstStyle/>
          <a:p>
            <a:pPr algn="ctr" eaLnBrk="1" fontAlgn="auto" hangingPunct="1">
              <a:spcAft>
                <a:spcPts val="0"/>
              </a:spcAft>
              <a:defRPr/>
            </a:pPr>
            <a:r>
              <a:rPr lang="en-US" sz="32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Further studies</a:t>
            </a:r>
          </a:p>
        </p:txBody>
      </p:sp>
      <p:pic>
        <p:nvPicPr>
          <p:cNvPr id="32771" name="Picture 3"/>
          <p:cNvPicPr>
            <a:picLocks noChangeAspect="1" noChangeArrowheads="1"/>
          </p:cNvPicPr>
          <p:nvPr/>
        </p:nvPicPr>
        <p:blipFill>
          <a:blip r:embed="rId2" cstate="print"/>
          <a:srcRect/>
          <a:stretch>
            <a:fillRect/>
          </a:stretch>
        </p:blipFill>
        <p:spPr bwMode="auto">
          <a:xfrm>
            <a:off x="4800600" y="1676400"/>
            <a:ext cx="41148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193446" y="5638800"/>
            <a:ext cx="3417154"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fontAlgn="auto">
              <a:spcBef>
                <a:spcPts val="0"/>
              </a:spcBef>
              <a:spcAft>
                <a:spcPts val="0"/>
              </a:spcAft>
              <a:defRPr/>
            </a:pPr>
            <a:r>
              <a:rPr lang="en-US" sz="2000" dirty="0">
                <a:latin typeface="Times New Roman" pitchFamily="18" charset="0"/>
                <a:cs typeface="Times New Roman" pitchFamily="18" charset="0"/>
              </a:rPr>
              <a:t>Trap for Auto-infection system </a:t>
            </a:r>
          </a:p>
        </p:txBody>
      </p:sp>
      <p:sp>
        <p:nvSpPr>
          <p:cNvPr id="7" name="Rectangle 6"/>
          <p:cNvSpPr/>
          <p:nvPr/>
        </p:nvSpPr>
        <p:spPr>
          <a:xfrm>
            <a:off x="1734749" y="6172200"/>
            <a:ext cx="5732851"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0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USDA- Natural Resources Conservation Service</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90600"/>
          </a:xfrm>
          <a:blipFill>
            <a:blip r:embed="rId2" cstate="print"/>
            <a:tile tx="0" ty="0" sx="100000" sy="100000" flip="none" algn="tl"/>
          </a:blipFill>
        </p:spPr>
        <p:style>
          <a:lnRef idx="2">
            <a:schemeClr val="dk1"/>
          </a:lnRef>
          <a:fillRef idx="1">
            <a:schemeClr val="lt1"/>
          </a:fillRef>
          <a:effectRef idx="0">
            <a:schemeClr val="dk1"/>
          </a:effectRef>
          <a:fontRef idx="minor">
            <a:schemeClr val="dk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Host Plants</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153400" cy="4495800"/>
          </a:xfrm>
        </p:spPr>
        <p:style>
          <a:lnRef idx="2">
            <a:schemeClr val="dk1"/>
          </a:lnRef>
          <a:fillRef idx="1">
            <a:schemeClr val="lt1"/>
          </a:fillRef>
          <a:effectRef idx="0">
            <a:schemeClr val="dk1"/>
          </a:effectRef>
          <a:fontRef idx="minor">
            <a:schemeClr val="dk1"/>
          </a:fontRef>
        </p:style>
        <p:txBody>
          <a:bodyPr>
            <a:normAutofit/>
          </a:bodyPr>
          <a:lstStyle/>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Sugarcane (</a:t>
            </a:r>
            <a:r>
              <a:rPr lang="en-US" sz="2400" i="1" dirty="0" smtClean="0">
                <a:latin typeface="Times New Roman" pitchFamily="18" charset="0"/>
                <a:cs typeface="Times New Roman" pitchFamily="18" charset="0"/>
              </a:rPr>
              <a:t>Saccharum officinarum</a:t>
            </a:r>
            <a:r>
              <a:rPr lang="en-US" sz="2400" dirty="0" smtClean="0">
                <a:latin typeface="Times New Roman" pitchFamily="18" charset="0"/>
                <a:cs typeface="Times New Roman" pitchFamily="18" charset="0"/>
              </a:rPr>
              <a:t>) </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Betel nut (</a:t>
            </a:r>
            <a:r>
              <a:rPr lang="en-US" sz="2400" i="1" dirty="0" smtClean="0">
                <a:latin typeface="Times New Roman" pitchFamily="18" charset="0"/>
                <a:cs typeface="Times New Roman" pitchFamily="18" charset="0"/>
              </a:rPr>
              <a:t>Areca catechu</a:t>
            </a:r>
            <a:r>
              <a:rPr lang="en-US" sz="2400" dirty="0" smtClean="0">
                <a:latin typeface="Times New Roman" pitchFamily="18" charset="0"/>
                <a:cs typeface="Times New Roman" pitchFamily="18" charset="0"/>
              </a:rPr>
              <a:t>) </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Coconut palm (</a:t>
            </a:r>
            <a:r>
              <a:rPr lang="en-US" sz="2400" i="1" dirty="0" smtClean="0">
                <a:latin typeface="Times New Roman" pitchFamily="18" charset="0"/>
                <a:cs typeface="Times New Roman" pitchFamily="18" charset="0"/>
              </a:rPr>
              <a:t>Cocos nucifera</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Champagne palm (</a:t>
            </a:r>
            <a:r>
              <a:rPr lang="en-US" sz="2400" i="1" dirty="0" smtClean="0">
                <a:latin typeface="Times New Roman" pitchFamily="18" charset="0"/>
                <a:cs typeface="Times New Roman" pitchFamily="18" charset="0"/>
              </a:rPr>
              <a:t>Hyophorbe lagenicaulis</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Pritchardia palm (</a:t>
            </a:r>
            <a:r>
              <a:rPr lang="en-US" sz="2400" i="1" dirty="0" smtClean="0">
                <a:latin typeface="Times New Roman" pitchFamily="18" charset="0"/>
                <a:cs typeface="Times New Roman" pitchFamily="18" charset="0"/>
              </a:rPr>
              <a:t>Pritchardia martii</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Pygmy date palm (</a:t>
            </a:r>
            <a:r>
              <a:rPr lang="en-US" sz="2400" i="1" dirty="0" smtClean="0">
                <a:latin typeface="Times New Roman" pitchFamily="18" charset="0"/>
                <a:cs typeface="Times New Roman" pitchFamily="18" charset="0"/>
              </a:rPr>
              <a:t>Phoenix roebelenii</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Alexander palm (</a:t>
            </a:r>
            <a:r>
              <a:rPr lang="en-US" sz="2400" i="1" dirty="0" smtClean="0">
                <a:latin typeface="Times New Roman" pitchFamily="18" charset="0"/>
                <a:cs typeface="Times New Roman" pitchFamily="18" charset="0"/>
              </a:rPr>
              <a:t>Archontophoenix alexandrae</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Royal palm (</a:t>
            </a:r>
            <a:r>
              <a:rPr lang="en-US" sz="2400" i="1" dirty="0" smtClean="0">
                <a:latin typeface="Times New Roman" pitchFamily="18" charset="0"/>
                <a:cs typeface="Times New Roman" pitchFamily="18" charset="0"/>
              </a:rPr>
              <a:t>Roystonea regia)</a:t>
            </a:r>
            <a:endParaRPr lang="en-US" sz="2400" dirty="0" smtClean="0">
              <a:latin typeface="Times New Roman" pitchFamily="18" charset="0"/>
              <a:cs typeface="Times New Roman" pitchFamily="18" charset="0"/>
            </a:endParaRP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Date palm (</a:t>
            </a:r>
            <a:r>
              <a:rPr lang="en-US" sz="2400" i="1" dirty="0" smtClean="0">
                <a:latin typeface="Times New Roman" pitchFamily="18" charset="0"/>
                <a:cs typeface="Times New Roman" pitchFamily="18" charset="0"/>
              </a:rPr>
              <a:t>Phoenix canariensis</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endParaRPr lang="en-US"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a:solidFill>
            <a:srgbClr val="C00000">
              <a:alpha val="14000"/>
            </a:srgbClr>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Problems in Guam</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600200"/>
            <a:ext cx="8153400" cy="4495800"/>
          </a:xfrm>
          <a:solidFill>
            <a:schemeClr val="accent1">
              <a:lumMod val="60000"/>
              <a:lumOff val="40000"/>
              <a:alpha val="56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marL="320040" indent="-320040" eaLnBrk="1" fontAlgn="auto" hangingPunct="1">
              <a:spcAft>
                <a:spcPts val="0"/>
              </a:spcAft>
              <a:buFont typeface="Wingdings"/>
              <a:buChar char=""/>
              <a:defRPr/>
            </a:pPr>
            <a:endParaRPr lang="en-US" sz="2400" dirty="0" smtClean="0"/>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Betel nut (</a:t>
            </a:r>
            <a:r>
              <a:rPr lang="en-US" sz="2400" i="1" dirty="0" smtClean="0">
                <a:latin typeface="Times New Roman" pitchFamily="18" charset="0"/>
                <a:cs typeface="Times New Roman" pitchFamily="18" charset="0"/>
              </a:rPr>
              <a:t>Areca catechu</a:t>
            </a:r>
            <a:r>
              <a:rPr lang="en-US" sz="2400" dirty="0" smtClean="0">
                <a:latin typeface="Times New Roman" pitchFamily="18" charset="0"/>
                <a:cs typeface="Times New Roman" pitchFamily="18" charset="0"/>
              </a:rPr>
              <a:t>).</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Ornamental (palms) nursery. </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Recently, </a:t>
            </a:r>
            <a:r>
              <a:rPr lang="en-US" sz="2400" i="1" dirty="0" smtClean="0">
                <a:latin typeface="Times New Roman" pitchFamily="18" charset="0"/>
                <a:cs typeface="Times New Roman" pitchFamily="18" charset="0"/>
              </a:rPr>
              <a:t>R. obscurus </a:t>
            </a:r>
            <a:r>
              <a:rPr lang="en-US" sz="2400" dirty="0" smtClean="0">
                <a:latin typeface="Times New Roman" pitchFamily="18" charset="0"/>
                <a:cs typeface="Times New Roman" pitchFamily="18" charset="0"/>
              </a:rPr>
              <a:t>started attacking coconut trees.</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Because of the withdrawal of the ban on entry of betel nut into the US mainland from Guam by the Food and Drug Administration, commercial cultivation of betel nut on Guam has been encouraged. </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Therefore, the number of weevils has increased. </a:t>
            </a:r>
          </a:p>
          <a:p>
            <a:pPr marL="320040" indent="-320040" eaLnBrk="1" fontAlgn="auto" hangingPunct="1">
              <a:spcAft>
                <a:spcPts val="0"/>
              </a:spcAft>
              <a:buFont typeface="Wingdings"/>
              <a:buNone/>
              <a:defRPr/>
            </a:pPr>
            <a:endParaRPr lang="en-US" sz="4000"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fig-1"/>
          <p:cNvPicPr>
            <a:picLocks noGrp="1" noChangeAspect="1" noChangeArrowheads="1"/>
          </p:cNvPicPr>
          <p:nvPr>
            <p:ph sz="quarter" idx="1"/>
          </p:nvPr>
        </p:nvPicPr>
        <p:blipFill>
          <a:blip r:embed="rId2" cstate="print">
            <a:lum bright="-12000"/>
          </a:blip>
          <a:srcRect/>
          <a:stretch>
            <a:fillRect/>
          </a:stretch>
        </p:blipFill>
        <p:spPr>
          <a:xfrm>
            <a:off x="1828800" y="228600"/>
            <a:ext cx="5181600" cy="6248400"/>
          </a:xfrm>
          <a:prstGeom prst="roundRect">
            <a:avLst>
              <a:gd name="adj" fmla="val 4167"/>
            </a:avLst>
          </a:prstGeom>
          <a:solidFill>
            <a:srgbClr val="FFFFFF"/>
          </a:solidFill>
          <a:ln w="76200" cap="sq">
            <a:solidFill>
              <a:srgbClr val="292929"/>
            </a:solidFill>
          </a:ln>
          <a:scene3d>
            <a:camera prst="orthographicFront"/>
            <a:lightRig rig="threePt" dir="t">
              <a:rot lat="0" lon="0" rev="2700000"/>
            </a:lightRig>
          </a:scene3d>
          <a:sp3d>
            <a:bevelT h="38100"/>
            <a:contourClr>
              <a:srgbClr val="C0C0C0"/>
            </a:contourClr>
          </a:sp3d>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153400" cy="9906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How Weevils Damage Plants</a:t>
            </a:r>
            <a:endParaRPr lang="en-US" sz="3200" dirty="0">
              <a:solidFill>
                <a:schemeClr val="tx1"/>
              </a:solidFill>
              <a:latin typeface="Times New Roman" pitchFamily="18" charset="0"/>
              <a:cs typeface="Times New Roman" pitchFamily="18" charset="0"/>
            </a:endParaRPr>
          </a:p>
        </p:txBody>
      </p:sp>
      <p:pic>
        <p:nvPicPr>
          <p:cNvPr id="9" name="Content Placeholder 8" descr="Image_000022.tif"/>
          <p:cNvPicPr>
            <a:picLocks noGrp="1" noChangeAspect="1"/>
          </p:cNvPicPr>
          <p:nvPr>
            <p:ph sz="quarter" idx="1"/>
          </p:nvPr>
        </p:nvPicPr>
        <p:blipFill>
          <a:blip r:embed="rId2" cstate="print"/>
          <a:stretch>
            <a:fillRect/>
          </a:stretch>
        </p:blipFill>
        <p:spPr>
          <a:xfrm>
            <a:off x="533400" y="2133600"/>
            <a:ext cx="3749675" cy="3429000"/>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ontent Placeholder 11"/>
          <p:cNvSpPr>
            <a:spLocks noGrp="1"/>
          </p:cNvSpPr>
          <p:nvPr>
            <p:ph sz="quarter" idx="2"/>
          </p:nvPr>
        </p:nvSpPr>
        <p:spPr>
          <a:xfrm>
            <a:off x="4724400" y="1894367"/>
            <a:ext cx="3886200" cy="3973033"/>
          </a:xfrm>
        </p:spPr>
        <p:style>
          <a:lnRef idx="1">
            <a:schemeClr val="accent4"/>
          </a:lnRef>
          <a:fillRef idx="2">
            <a:schemeClr val="accent4"/>
          </a:fillRef>
          <a:effectRef idx="1">
            <a:schemeClr val="accent4"/>
          </a:effectRef>
          <a:fontRef idx="minor">
            <a:schemeClr val="dk1"/>
          </a:fontRef>
        </p:style>
        <p:txBody>
          <a:bodyPr>
            <a:normAutofit/>
          </a:bodyPr>
          <a:lstStyle/>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Adults chew a 3-mm-deep hole into the sugarcane stalk and lay their eggs on the stem and in the petiole.</a:t>
            </a: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After that, the larvae bore into the tissue and produce frass, to let in fungal and bacterial pathogens. </a:t>
            </a:r>
          </a:p>
          <a:p>
            <a:pPr marL="320040" indent="-320040" eaLnBrk="1" fontAlgn="auto" hangingPunct="1">
              <a:spcAft>
                <a:spcPts val="0"/>
              </a:spcAft>
              <a:buFont typeface="Wingdings"/>
              <a:buChar char=""/>
              <a:defRPr/>
            </a:pPr>
            <a:endParaRPr 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C:\Users\Reddy\Desktop\1853-spear-2080a.jpg"/>
          <p:cNvPicPr>
            <a:picLocks noChangeAspect="1" noChangeArrowheads="1"/>
          </p:cNvPicPr>
          <p:nvPr/>
        </p:nvPicPr>
        <p:blipFill>
          <a:blip r:embed="rId2" cstate="print"/>
          <a:srcRect/>
          <a:stretch>
            <a:fillRect/>
          </a:stretch>
        </p:blipFill>
        <p:spPr bwMode="auto">
          <a:xfrm>
            <a:off x="685800" y="1524000"/>
            <a:ext cx="3657600" cy="4648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04800" y="527447"/>
            <a:ext cx="8458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sz="3200" i="1" dirty="0">
                <a:latin typeface="Times New Roman" pitchFamily="18" charset="0"/>
                <a:cs typeface="Times New Roman" pitchFamily="18" charset="0"/>
              </a:rPr>
              <a:t>Rhabdoscelus obscurus </a:t>
            </a:r>
            <a:r>
              <a:rPr lang="en-US" sz="3200" dirty="0">
                <a:latin typeface="Times New Roman" pitchFamily="18" charset="0"/>
                <a:cs typeface="Times New Roman" pitchFamily="18" charset="0"/>
              </a:rPr>
              <a:t>damage on Sago palm</a:t>
            </a:r>
          </a:p>
        </p:txBody>
      </p:sp>
      <p:pic>
        <p:nvPicPr>
          <p:cNvPr id="6" name="Picture 2" descr="C:\Users\Reddy\Desktop\1853-stem-bleeding-2076a.jpg"/>
          <p:cNvPicPr>
            <a:picLocks noGrp="1" noChangeAspect="1" noChangeArrowheads="1"/>
          </p:cNvPicPr>
          <p:nvPr>
            <p:ph/>
          </p:nvPr>
        </p:nvPicPr>
        <p:blipFill>
          <a:blip r:embed="rId3" cstate="print"/>
          <a:stretch>
            <a:fillRect/>
          </a:stretch>
        </p:blipFill>
        <p:spPr>
          <a:xfrm>
            <a:off x="4962525" y="1524000"/>
            <a:ext cx="3495675" cy="4648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p:cNvSpPr>
            <a:spLocks noGrp="1"/>
          </p:cNvSpPr>
          <p:nvPr>
            <p:ph type="title"/>
          </p:nvPr>
        </p:nvSpPr>
        <p:spPr>
          <a:xfrm>
            <a:off x="533400" y="457200"/>
            <a:ext cx="8153400" cy="990600"/>
          </a:xfrm>
          <a:prstGeom prst="parallelogram">
            <a:avLst/>
          </a:prstGeom>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Pheromone compounds</a:t>
            </a:r>
            <a:endParaRPr lang="en-US" sz="3200" dirty="0">
              <a:solidFill>
                <a:schemeClr val="tx1"/>
              </a:solidFill>
              <a:latin typeface="Times New Roman" pitchFamily="18" charset="0"/>
              <a:cs typeface="Times New Roman" pitchFamily="18" charset="0"/>
            </a:endParaRPr>
          </a:p>
        </p:txBody>
      </p:sp>
      <p:sp>
        <p:nvSpPr>
          <p:cNvPr id="17" name="Content Placeholder 16"/>
          <p:cNvSpPr>
            <a:spLocks noGrp="1"/>
          </p:cNvSpPr>
          <p:nvPr>
            <p:ph sz="quarter" idx="1"/>
          </p:nvPr>
        </p:nvSpPr>
        <p:spPr>
          <a:xfrm>
            <a:off x="533400" y="1828800"/>
            <a:ext cx="8153400" cy="4495800"/>
          </a:xfrm>
        </p:spPr>
        <p:style>
          <a:lnRef idx="1">
            <a:schemeClr val="accent1"/>
          </a:lnRef>
          <a:fillRef idx="2">
            <a:schemeClr val="accent1"/>
          </a:fillRef>
          <a:effectRef idx="1">
            <a:schemeClr val="accent1"/>
          </a:effectRef>
          <a:fontRef idx="minor">
            <a:schemeClr val="dk1"/>
          </a:fontRef>
        </p:style>
        <p:txBody>
          <a:bodyPr>
            <a:normAutofit/>
          </a:bodyPr>
          <a:lstStyle/>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Giblin-Davis et al. (2000) identified the pheromone of Hawaiian </a:t>
            </a:r>
            <a:r>
              <a:rPr lang="en-US" sz="2400" i="1" dirty="0" smtClean="0">
                <a:latin typeface="Times New Roman" pitchFamily="18" charset="0"/>
                <a:cs typeface="Times New Roman" pitchFamily="18" charset="0"/>
              </a:rPr>
              <a:t>R. obscurus</a:t>
            </a:r>
            <a:r>
              <a:rPr lang="en-US" sz="2400" dirty="0" smtClean="0">
                <a:latin typeface="Times New Roman" pitchFamily="18" charset="0"/>
                <a:cs typeface="Times New Roman" pitchFamily="18" charset="0"/>
              </a:rPr>
              <a:t> as 2-methyl-4-octanol.</a:t>
            </a:r>
          </a:p>
          <a:p>
            <a:pPr marL="320040" indent="-320040" eaLnBrk="1" fontAlgn="auto" hangingPunct="1">
              <a:spcAft>
                <a:spcPts val="0"/>
              </a:spcAft>
              <a:buNone/>
              <a:defRPr/>
            </a:pPr>
            <a:endParaRPr lang="en-US" sz="2400" dirty="0" smtClean="0">
              <a:latin typeface="Times New Roman" pitchFamily="18" charset="0"/>
              <a:cs typeface="Times New Roman" pitchFamily="18" charset="0"/>
            </a:endParaRP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Pheromone compounds for Australian </a:t>
            </a:r>
            <a:r>
              <a:rPr lang="en-US" sz="2400" i="1" dirty="0" smtClean="0">
                <a:latin typeface="Times New Roman" pitchFamily="18" charset="0"/>
                <a:cs typeface="Times New Roman" pitchFamily="18" charset="0"/>
              </a:rPr>
              <a:t>R. obscurus</a:t>
            </a:r>
            <a:r>
              <a:rPr lang="en-US" sz="2400" dirty="0" smtClean="0">
                <a:latin typeface="Times New Roman" pitchFamily="18" charset="0"/>
                <a:cs typeface="Times New Roman" pitchFamily="18" charset="0"/>
              </a:rPr>
              <a:t> population are 2-methyl-4-octanol (</a:t>
            </a:r>
            <a:r>
              <a:rPr lang="en-US" sz="2400" i="1"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2)-6-methyl-2-hepten-4-ol (rhynchophorol) and 2-methyl-4-heptanol.</a:t>
            </a:r>
          </a:p>
          <a:p>
            <a:pPr marL="320040" indent="-320040" eaLnBrk="1" fontAlgn="auto" hangingPunct="1">
              <a:spcAft>
                <a:spcPts val="0"/>
              </a:spcAft>
              <a:buNone/>
              <a:defRPr/>
            </a:pPr>
            <a:endParaRPr lang="en-US" sz="2400" dirty="0" smtClean="0">
              <a:latin typeface="Times New Roman" pitchFamily="18" charset="0"/>
              <a:cs typeface="Times New Roman" pitchFamily="18" charset="0"/>
            </a:endParaRPr>
          </a:p>
          <a:p>
            <a:pPr marL="320040" indent="-320040" eaLnBrk="1" fontAlgn="auto" hangingPunct="1">
              <a:spcAft>
                <a:spcPts val="0"/>
              </a:spcAft>
              <a:buFont typeface="Wingdings"/>
              <a:buChar char=""/>
              <a:defRPr/>
            </a:pPr>
            <a:r>
              <a:rPr lang="en-US" sz="2400" dirty="0" smtClean="0">
                <a:latin typeface="Times New Roman" pitchFamily="18" charset="0"/>
                <a:cs typeface="Times New Roman" pitchFamily="18" charset="0"/>
              </a:rPr>
              <a:t>It was determined from previous experiments that the Guam population of </a:t>
            </a:r>
            <a:r>
              <a:rPr lang="en-US" sz="2400" i="1" dirty="0" smtClean="0">
                <a:latin typeface="Times New Roman" pitchFamily="18" charset="0"/>
                <a:cs typeface="Times New Roman" pitchFamily="18" charset="0"/>
              </a:rPr>
              <a:t>R. obscurus</a:t>
            </a:r>
            <a:r>
              <a:rPr lang="en-US" sz="2400" dirty="0" smtClean="0">
                <a:latin typeface="Times New Roman" pitchFamily="18" charset="0"/>
                <a:cs typeface="Times New Roman" pitchFamily="18" charset="0"/>
              </a:rPr>
              <a:t> is similar to the Australian population rather than the Hawaiian population. </a:t>
            </a: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style>
          <a:lnRef idx="1">
            <a:schemeClr val="accent1"/>
          </a:lnRef>
          <a:fillRef idx="2">
            <a:schemeClr val="accent1"/>
          </a:fillRef>
          <a:effectRef idx="1">
            <a:schemeClr val="accent1"/>
          </a:effectRef>
          <a:fontRef idx="minor">
            <a:schemeClr val="dk1"/>
          </a:fontRef>
        </p:style>
        <p:txBody>
          <a:bodyPr>
            <a:normAutofit/>
          </a:bodyPr>
          <a:lstStyle/>
          <a:p>
            <a:pPr algn="ctr" eaLnBrk="1" fontAlgn="auto" hangingPunct="1">
              <a:spcAft>
                <a:spcPts val="0"/>
              </a:spcAft>
              <a:defRPr/>
            </a:pPr>
            <a:r>
              <a:rPr lang="en-US" sz="3200" dirty="0" smtClean="0">
                <a:solidFill>
                  <a:schemeClr val="tx1"/>
                </a:solidFill>
                <a:latin typeface="Times New Roman" pitchFamily="18" charset="0"/>
                <a:cs typeface="Times New Roman" pitchFamily="18" charset="0"/>
              </a:rPr>
              <a:t>Current trapping method</a:t>
            </a:r>
            <a:endParaRPr lang="en-US" sz="3200" dirty="0">
              <a:solidFill>
                <a:schemeClr val="tx1"/>
              </a:solidFill>
              <a:latin typeface="Times New Roman" pitchFamily="18" charset="0"/>
              <a:cs typeface="Times New Roman" pitchFamily="18" charset="0"/>
            </a:endParaRPr>
          </a:p>
        </p:txBody>
      </p:sp>
      <p:graphicFrame>
        <p:nvGraphicFramePr>
          <p:cNvPr id="1026" name="Object 5"/>
          <p:cNvGraphicFramePr>
            <a:graphicFrameLocks noGrp="1" noChangeAspect="1"/>
          </p:cNvGraphicFramePr>
          <p:nvPr>
            <p:ph sz="quarter" idx="1"/>
            <p:extLst>
              <p:ext uri="{D42A27DB-BD31-4B8C-83A1-F6EECF244321}">
                <p14:modId xmlns:p14="http://schemas.microsoft.com/office/powerpoint/2010/main" val="115760668"/>
              </p:ext>
            </p:extLst>
          </p:nvPr>
        </p:nvGraphicFramePr>
        <p:xfrm>
          <a:off x="2667000" y="1447800"/>
          <a:ext cx="4067175" cy="4572000"/>
        </p:xfrm>
        <a:graphic>
          <a:graphicData uri="http://schemas.openxmlformats.org/presentationml/2006/ole">
            <mc:AlternateContent xmlns:mc="http://schemas.openxmlformats.org/markup-compatibility/2006">
              <mc:Choice xmlns:v="urn:schemas-microsoft-com:vml" Requires="v">
                <p:oleObj spid="_x0000_s1098" name="Visio" r:id="rId3" imgW="4907730" imgH="5517611" progId="Visio.Drawing.11">
                  <p:embed/>
                </p:oleObj>
              </mc:Choice>
              <mc:Fallback>
                <p:oleObj name="Visio" r:id="rId3" imgW="4907730" imgH="5517611" progId="Visio.Drawing.11">
                  <p:embed/>
                  <p:pic>
                    <p:nvPicPr>
                      <p:cNvPr id="0" name="Picture 4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47800"/>
                        <a:ext cx="4067175"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6"/>
          <p:cNvSpPr>
            <a:spLocks noChangeArrowheads="1"/>
          </p:cNvSpPr>
          <p:nvPr/>
        </p:nvSpPr>
        <p:spPr bwMode="auto">
          <a:xfrm>
            <a:off x="1295400" y="6110228"/>
            <a:ext cx="6870700" cy="40011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b" anchorCtr="1">
            <a:spAutoFit/>
          </a:bodyPr>
          <a:lstStyle/>
          <a:p>
            <a:pPr fontAlgn="auto">
              <a:spcBef>
                <a:spcPts val="0"/>
              </a:spcBef>
              <a:spcAft>
                <a:spcPts val="0"/>
              </a:spcAft>
              <a:defRPr/>
            </a:pPr>
            <a:r>
              <a:rPr lang="ca-ES" sz="2000" dirty="0">
                <a:latin typeface="Times New Roman" pitchFamily="18" charset="0"/>
                <a:cs typeface="Times New Roman" pitchFamily="18" charset="0"/>
              </a:rPr>
              <a:t>Reddy  et al. (2005) </a:t>
            </a:r>
            <a:r>
              <a:rPr lang="ca-ES" sz="2000" i="1" dirty="0">
                <a:latin typeface="Times New Roman" pitchFamily="18" charset="0"/>
                <a:cs typeface="Times New Roman" pitchFamily="18" charset="0"/>
              </a:rPr>
              <a:t>Journal of Applied Entomology</a:t>
            </a:r>
            <a:r>
              <a:rPr lang="en-US" sz="2000" dirty="0">
                <a:latin typeface="Times New Roman" pitchFamily="18" charset="0"/>
                <a:cs typeface="Times New Roman" pitchFamily="18" charset="0"/>
              </a:rPr>
              <a:t>129: 65-69</a:t>
            </a:r>
            <a:r>
              <a:rPr lang="ca-ES" sz="1600" dirty="0">
                <a:latin typeface="Times New Roman" pitchFamily="18" charset="0"/>
                <a:cs typeface="Times New Roman" pitchFamily="18" charset="0"/>
              </a:rPr>
              <a:t>.</a:t>
            </a:r>
            <a:endParaRPr lang="es-ES" sz="1600" dirty="0">
              <a:latin typeface="Times New Roman" pitchFamily="18" charset="0"/>
              <a:cs typeface="Times New Roman" pitchFamily="18" charset="0"/>
            </a:endParaRPr>
          </a:p>
        </p:txBody>
      </p:sp>
      <p:sp>
        <p:nvSpPr>
          <p:cNvPr id="6" name="Rectangle 5"/>
          <p:cNvSpPr/>
          <p:nvPr/>
        </p:nvSpPr>
        <p:spPr>
          <a:xfrm>
            <a:off x="6477000" y="1905000"/>
            <a:ext cx="2514600"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n-US" sz="2000" dirty="0">
                <a:latin typeface="Times New Roman" pitchFamily="18" charset="0"/>
                <a:cs typeface="Times New Roman" pitchFamily="18" charset="0"/>
              </a:rPr>
              <a:t>Lures of the Australian </a:t>
            </a:r>
            <a:r>
              <a:rPr lang="en-US" sz="2000" i="1" dirty="0">
                <a:latin typeface="Times New Roman" pitchFamily="18" charset="0"/>
                <a:cs typeface="Times New Roman" pitchFamily="18" charset="0"/>
              </a:rPr>
              <a:t>R. obscurus</a:t>
            </a:r>
            <a:r>
              <a:rPr lang="en-US" sz="2000" dirty="0">
                <a:latin typeface="Times New Roman" pitchFamily="18" charset="0"/>
                <a:cs typeface="Times New Roman" pitchFamily="18" charset="0"/>
              </a:rPr>
              <a:t> population: 2-methyl-4-octanol (</a:t>
            </a:r>
            <a:r>
              <a:rPr lang="en-US" sz="2000" i="1" dirty="0">
                <a:latin typeface="Times New Roman" pitchFamily="18" charset="0"/>
                <a:cs typeface="Times New Roman" pitchFamily="18" charset="0"/>
              </a:rPr>
              <a:t>E</a:t>
            </a:r>
            <a:r>
              <a:rPr lang="en-US" sz="2000" dirty="0">
                <a:latin typeface="Times New Roman" pitchFamily="18" charset="0"/>
                <a:cs typeface="Times New Roman" pitchFamily="18" charset="0"/>
              </a:rPr>
              <a:t>2)-6-methyl-2-hepten-4-ol (</a:t>
            </a:r>
            <a:r>
              <a:rPr lang="en-US" sz="2000" dirty="0" err="1">
                <a:latin typeface="Times New Roman" pitchFamily="18" charset="0"/>
                <a:cs typeface="Times New Roman" pitchFamily="18" charset="0"/>
              </a:rPr>
              <a:t>rhynchophorol</a:t>
            </a:r>
            <a:r>
              <a:rPr lang="en-US" sz="2000" dirty="0">
                <a:latin typeface="Times New Roman" pitchFamily="18" charset="0"/>
                <a:cs typeface="Times New Roman" pitchFamily="18" charset="0"/>
              </a:rPr>
              <a:t>) and 2-methyl-4-heptanol</a:t>
            </a:r>
            <a:endParaRPr lang="en-US" sz="2000" dirty="0"/>
          </a:p>
        </p:txBody>
      </p:sp>
      <p:sp>
        <p:nvSpPr>
          <p:cNvPr id="7" name="Rectangle 6"/>
          <p:cNvSpPr/>
          <p:nvPr/>
        </p:nvSpPr>
        <p:spPr>
          <a:xfrm>
            <a:off x="152400" y="1905000"/>
            <a:ext cx="2514600"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n-US" sz="2000" dirty="0">
                <a:latin typeface="Times New Roman" pitchFamily="18" charset="0"/>
                <a:cs typeface="Times New Roman" pitchFamily="18" charset="0"/>
              </a:rPr>
              <a:t>Ethyl acetate (Weevil Magnet® (</a:t>
            </a:r>
            <a:r>
              <a:rPr lang="en-US" sz="2000" dirty="0" err="1">
                <a:latin typeface="Times New Roman" pitchFamily="18" charset="0"/>
                <a:cs typeface="Times New Roman" pitchFamily="18" charset="0"/>
              </a:rPr>
              <a:t>Chem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Tica</a:t>
            </a:r>
            <a:r>
              <a:rPr lang="en-US" sz="2000" dirty="0">
                <a:latin typeface="Times New Roman" pitchFamily="18" charset="0"/>
                <a:cs typeface="Times New Roman" pitchFamily="18" charset="0"/>
              </a:rPr>
              <a:t> International), 40 ml of attractant, 95% purity, release rate of 200-400 </a:t>
            </a:r>
            <a:r>
              <a:rPr lang="en-US" sz="2000" dirty="0" smtClean="0">
                <a:latin typeface="Times New Roman" pitchFamily="18" charset="0"/>
                <a:cs typeface="Times New Roman" pitchFamily="18" charset="0"/>
              </a:rPr>
              <a:t>mg/day</a:t>
            </a:r>
          </a:p>
          <a:p>
            <a:pPr fontAlgn="auto">
              <a:spcBef>
                <a:spcPts val="0"/>
              </a:spcBef>
              <a:spcAft>
                <a:spcPts val="0"/>
              </a:spcAft>
              <a:defRPr/>
            </a:pPr>
            <a:endParaRPr lang="en-US" sz="20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2478</TotalTime>
  <Words>1495</Words>
  <Application>Microsoft Office PowerPoint</Application>
  <PresentationFormat>On-screen Show (4:3)</PresentationFormat>
  <Paragraphs>156</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1_Median</vt:lpstr>
      <vt:lpstr>Visio</vt:lpstr>
      <vt:lpstr>Effect of trap type, size, color, and trapping location on the capture of the New Guinea Sugarcane weevil, Rhabdocelus obscurus (Coleoptera: Curculionidae)</vt:lpstr>
      <vt:lpstr>Introduction</vt:lpstr>
      <vt:lpstr>Host Plants</vt:lpstr>
      <vt:lpstr>Problems in Guam</vt:lpstr>
      <vt:lpstr>PowerPoint Presentation</vt:lpstr>
      <vt:lpstr>How Weevils Damage Plants</vt:lpstr>
      <vt:lpstr>PowerPoint Presentation</vt:lpstr>
      <vt:lpstr>Pheromone compounds</vt:lpstr>
      <vt:lpstr>Current trapping method</vt:lpstr>
      <vt:lpstr>PowerPoint Presentation</vt:lpstr>
      <vt:lpstr>PowerPoint Presentation</vt:lpstr>
      <vt:lpstr>Objectives</vt:lpstr>
      <vt:lpstr>PowerPoint Presentation</vt:lpstr>
      <vt:lpstr>PowerPoint Presentation</vt:lpstr>
      <vt:lpstr>Mean (± SE) numbers of adult R. obscurus caught  by ramp, bucket, ground and pitfall trap with &amp; without pheromone</vt:lpstr>
      <vt:lpstr>Mean (± SE) numbers of adult R. obscurus caught in pheromone-baited ground traps of different sizes</vt:lpstr>
      <vt:lpstr>TABLE 1. Color measurements of traps used in the present study</vt:lpstr>
      <vt:lpstr>Mean (± SE) numbers of adult R. obscurus caught in pheromone-baited ground traps of different colors in the field. </vt:lpstr>
      <vt:lpstr>PowerPoint Presentation</vt:lpstr>
      <vt:lpstr>Mean (± SE) numbers of adult R. obscurus caught in pheromone-baited ground traps of different shades of brown in the field.</vt:lpstr>
      <vt:lpstr>Mean (± SE) numbers of adult R. obscurus caught in pheromone-baited ground traps of different colors in the laboratory. </vt:lpstr>
      <vt:lpstr>Mean (± SE) numbers of adult R. obscurus caught in pheromone-baited ground traps of different colors mixed 1:1 with black in the laboratory. </vt:lpstr>
      <vt:lpstr>PowerPoint Presentation</vt:lpstr>
      <vt:lpstr>Mean (± SE) numbers of adult R. obscurus caught in pheromone-baited ground traps placed in different locations. </vt:lpstr>
      <vt:lpstr>Conclusions</vt:lpstr>
      <vt:lpstr>Further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Olfactory and Visual Cues on R. obscurus</dc:title>
  <dc:creator>Reddy Lab GC</dc:creator>
  <cp:lastModifiedBy>G.V.P. Reddy</cp:lastModifiedBy>
  <cp:revision>349</cp:revision>
  <cp:lastPrinted>2010-06-29T00:11:25Z</cp:lastPrinted>
  <dcterms:created xsi:type="dcterms:W3CDTF">2009-07-16T04:54:33Z</dcterms:created>
  <dcterms:modified xsi:type="dcterms:W3CDTF">2011-02-14T06:46:42Z</dcterms:modified>
</cp:coreProperties>
</file>