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72" r:id="rId1"/>
  </p:sldMasterIdLst>
  <p:notesMasterIdLst>
    <p:notesMasterId r:id="rId8"/>
  </p:notesMasterIdLst>
  <p:handoutMasterIdLst>
    <p:handoutMasterId r:id="rId9"/>
  </p:handoutMasterIdLst>
  <p:sldIdLst>
    <p:sldId id="455" r:id="rId2"/>
    <p:sldId id="459" r:id="rId3"/>
    <p:sldId id="460" r:id="rId4"/>
    <p:sldId id="456" r:id="rId5"/>
    <p:sldId id="457" r:id="rId6"/>
    <p:sldId id="458" r:id="rId7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72" autoAdjust="0"/>
    <p:restoredTop sz="94660"/>
  </p:normalViewPr>
  <p:slideViewPr>
    <p:cSldViewPr>
      <p:cViewPr>
        <p:scale>
          <a:sx n="70" d="100"/>
          <a:sy n="70" d="100"/>
        </p:scale>
        <p:origin x="-672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Reddy\Documents\Sweet%20potato%20weevil\DATA\Trapping%20data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Reddy\Documents\Sweet%20potato%20weevil\DATA\Trapping%20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eddy\Documents\Sweet%20potato%20weevil\DATA\Trapping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26925859619661"/>
          <c:y val="7.4548702245552628E-2"/>
          <c:w val="0.84407547648093284"/>
          <c:h val="0.832619568387284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50000"/>
              </a:schemeClr>
            </a:solidFill>
          </c:spPr>
          <c:invertIfNegative val="0"/>
          <c:errBars>
            <c:errBarType val="plus"/>
            <c:errValType val="cust"/>
            <c:noEndCap val="0"/>
            <c:plus>
              <c:numLit>
                <c:formatCode>General</c:formatCode>
                <c:ptCount val="8"/>
                <c:pt idx="0">
                  <c:v>12</c:v>
                </c:pt>
                <c:pt idx="1">
                  <c:v>18</c:v>
                </c:pt>
                <c:pt idx="2">
                  <c:v>26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Lit>
            </c:plus>
            <c:minus>
              <c:numLit>
                <c:formatCode>General</c:formatCode>
                <c:ptCount val="8"/>
                <c:pt idx="0">
                  <c:v>12</c:v>
                </c:pt>
                <c:pt idx="1">
                  <c:v>18</c:v>
                </c:pt>
                <c:pt idx="2">
                  <c:v>26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Lit>
            </c:minus>
          </c:errBars>
          <c:cat>
            <c:strRef>
              <c:f>'Trap type'!$G$169:$N$169</c:f>
              <c:strCache>
                <c:ptCount val="8"/>
                <c:pt idx="0">
                  <c:v>PUL</c:v>
                </c:pt>
                <c:pt idx="1">
                  <c:v>FWL</c:v>
                </c:pt>
                <c:pt idx="2">
                  <c:v>GTL</c:v>
                </c:pt>
                <c:pt idx="3">
                  <c:v>PDL</c:v>
                </c:pt>
                <c:pt idx="4">
                  <c:v>PUN</c:v>
                </c:pt>
                <c:pt idx="5">
                  <c:v>FWN</c:v>
                </c:pt>
                <c:pt idx="6">
                  <c:v>GTN</c:v>
                </c:pt>
                <c:pt idx="7">
                  <c:v>PDN</c:v>
                </c:pt>
              </c:strCache>
            </c:strRef>
          </c:cat>
          <c:val>
            <c:numRef>
              <c:f>'Trap type'!$G$170:$N$170</c:f>
              <c:numCache>
                <c:formatCode>General</c:formatCode>
                <c:ptCount val="8"/>
                <c:pt idx="0">
                  <c:v>60.5</c:v>
                </c:pt>
                <c:pt idx="1">
                  <c:v>33.1</c:v>
                </c:pt>
                <c:pt idx="2">
                  <c:v>24.5</c:v>
                </c:pt>
                <c:pt idx="3">
                  <c:v>13.1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298816"/>
        <c:axId val="155304704"/>
      </c:barChart>
      <c:catAx>
        <c:axId val="155298816"/>
        <c:scaling>
          <c:orientation val="minMax"/>
        </c:scaling>
        <c:delete val="0"/>
        <c:axPos val="b"/>
        <c:majorTickMark val="none"/>
        <c:minorTickMark val="none"/>
        <c:tickLblPos val="nextTo"/>
        <c:crossAx val="155304704"/>
        <c:crosses val="autoZero"/>
        <c:auto val="1"/>
        <c:lblAlgn val="ctr"/>
        <c:lblOffset val="100"/>
        <c:noMultiLvlLbl val="0"/>
      </c:catAx>
      <c:valAx>
        <c:axId val="15530470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200" b="0" i="0" baseline="0">
                    <a:effectLst/>
                  </a:rPr>
                  <a:t>Mean  ± SE adults/trap</a:t>
                </a:r>
                <a:endParaRPr lang="en-US" sz="1200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55298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50000"/>
              </a:schemeClr>
            </a:solidFill>
          </c:spPr>
          <c:invertIfNegative val="0"/>
          <c:errBars>
            <c:errBarType val="plus"/>
            <c:errValType val="cust"/>
            <c:noEndCap val="0"/>
            <c:plus>
              <c:numLit>
                <c:formatCode>General</c:formatCode>
                <c:ptCount val="4"/>
                <c:pt idx="0">
                  <c:v>8.6999999999999993</c:v>
                </c:pt>
                <c:pt idx="1">
                  <c:v>7.6</c:v>
                </c:pt>
                <c:pt idx="2">
                  <c:v>5.2</c:v>
                </c:pt>
                <c:pt idx="3">
                  <c:v>4.9000000000000004</c:v>
                </c:pt>
              </c:numLit>
            </c:plus>
            <c:minus>
              <c:numLit>
                <c:formatCode>General</c:formatCode>
                <c:ptCount val="4"/>
                <c:pt idx="0">
                  <c:v>8.6999999999999993</c:v>
                </c:pt>
                <c:pt idx="1">
                  <c:v>7.6</c:v>
                </c:pt>
                <c:pt idx="2">
                  <c:v>5.2</c:v>
                </c:pt>
                <c:pt idx="3">
                  <c:v>4.9000000000000004</c:v>
                </c:pt>
              </c:numLit>
            </c:minus>
          </c:errBars>
          <c:cat>
            <c:strRef>
              <c:f>'Trap Size'!$H$27:$K$27</c:f>
              <c:strCache>
                <c:ptCount val="4"/>
                <c:pt idx="0">
                  <c:v>7.5×17.5</c:v>
                </c:pt>
                <c:pt idx="1">
                  <c:v>9×17.5</c:v>
                </c:pt>
                <c:pt idx="2">
                  <c:v>13×17.5</c:v>
                </c:pt>
                <c:pt idx="3">
                  <c:v>18×17.5</c:v>
                </c:pt>
              </c:strCache>
            </c:strRef>
          </c:cat>
          <c:val>
            <c:numRef>
              <c:f>'Trap Size'!$H$28:$K$28</c:f>
              <c:numCache>
                <c:formatCode>General</c:formatCode>
                <c:ptCount val="4"/>
                <c:pt idx="0">
                  <c:v>29.1</c:v>
                </c:pt>
                <c:pt idx="1">
                  <c:v>32.1</c:v>
                </c:pt>
                <c:pt idx="2">
                  <c:v>59.578125</c:v>
                </c:pt>
                <c:pt idx="3">
                  <c:v>16.890625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118287744"/>
        <c:axId val="151763200"/>
      </c:barChart>
      <c:catAx>
        <c:axId val="11828774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Trap size (cm)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51763200"/>
        <c:crosses val="autoZero"/>
        <c:auto val="1"/>
        <c:lblAlgn val="ctr"/>
        <c:lblOffset val="100"/>
        <c:noMultiLvlLbl val="0"/>
      </c:catAx>
      <c:valAx>
        <c:axId val="151763200"/>
        <c:scaling>
          <c:orientation val="minMax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Mean  ± SE adults/trap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82877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75000"/>
              </a:schemeClr>
            </a:solidFill>
          </c:spPr>
          <c:invertIfNegative val="0"/>
          <c:errBars>
            <c:errBarType val="plus"/>
            <c:errValType val="cust"/>
            <c:noEndCap val="0"/>
            <c:plus>
              <c:numLit>
                <c:formatCode>General</c:formatCode>
                <c:ptCount val="8"/>
                <c:pt idx="0">
                  <c:v>8.8000000000000007</c:v>
                </c:pt>
                <c:pt idx="1">
                  <c:v>6</c:v>
                </c:pt>
                <c:pt idx="2">
                  <c:v>9</c:v>
                </c:pt>
                <c:pt idx="3">
                  <c:v>12</c:v>
                </c:pt>
                <c:pt idx="4">
                  <c:v>15</c:v>
                </c:pt>
                <c:pt idx="5">
                  <c:v>6</c:v>
                </c:pt>
                <c:pt idx="6">
                  <c:v>9</c:v>
                </c:pt>
                <c:pt idx="7">
                  <c:v>16</c:v>
                </c:pt>
              </c:numLit>
            </c:plus>
            <c:minus>
              <c:numLit>
                <c:formatCode>General</c:formatCode>
                <c:ptCount val="8"/>
                <c:pt idx="0">
                  <c:v>8.8000000000000007</c:v>
                </c:pt>
                <c:pt idx="1">
                  <c:v>6</c:v>
                </c:pt>
                <c:pt idx="2">
                  <c:v>9</c:v>
                </c:pt>
                <c:pt idx="3">
                  <c:v>12</c:v>
                </c:pt>
                <c:pt idx="4">
                  <c:v>15</c:v>
                </c:pt>
                <c:pt idx="5">
                  <c:v>6</c:v>
                </c:pt>
                <c:pt idx="6">
                  <c:v>9</c:v>
                </c:pt>
                <c:pt idx="7">
                  <c:v>16</c:v>
                </c:pt>
              </c:numLit>
            </c:minus>
          </c:errBars>
          <c:cat>
            <c:strRef>
              <c:f>color!$C$107:$J$107</c:f>
              <c:strCache>
                <c:ptCount val="8"/>
                <c:pt idx="0">
                  <c:v>Red</c:v>
                </c:pt>
                <c:pt idx="1">
                  <c:v>Grey</c:v>
                </c:pt>
                <c:pt idx="2">
                  <c:v>Brown</c:v>
                </c:pt>
                <c:pt idx="3">
                  <c:v>Blue</c:v>
                </c:pt>
                <c:pt idx="4">
                  <c:v>White</c:v>
                </c:pt>
                <c:pt idx="5">
                  <c:v>Yellow</c:v>
                </c:pt>
                <c:pt idx="6">
                  <c:v>Black</c:v>
                </c:pt>
                <c:pt idx="7">
                  <c:v>Green</c:v>
                </c:pt>
              </c:strCache>
            </c:strRef>
          </c:cat>
          <c:val>
            <c:numRef>
              <c:f>color!$C$108:$J$108</c:f>
              <c:numCache>
                <c:formatCode>0.0</c:formatCode>
                <c:ptCount val="8"/>
                <c:pt idx="0">
                  <c:v>144.14583333333334</c:v>
                </c:pt>
                <c:pt idx="1">
                  <c:v>113.5</c:v>
                </c:pt>
                <c:pt idx="2">
                  <c:v>111.125</c:v>
                </c:pt>
                <c:pt idx="3">
                  <c:v>84.583333333333329</c:v>
                </c:pt>
                <c:pt idx="4">
                  <c:v>82.083333333333329</c:v>
                </c:pt>
                <c:pt idx="5">
                  <c:v>80.666666666666671</c:v>
                </c:pt>
                <c:pt idx="6">
                  <c:v>80.5625</c:v>
                </c:pt>
                <c:pt idx="7">
                  <c:v>49.166666666666664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195712"/>
        <c:axId val="151720704"/>
      </c:barChart>
      <c:catAx>
        <c:axId val="142195712"/>
        <c:scaling>
          <c:orientation val="minMax"/>
        </c:scaling>
        <c:delete val="0"/>
        <c:axPos val="b"/>
        <c:majorTickMark val="none"/>
        <c:minorTickMark val="none"/>
        <c:tickLblPos val="nextTo"/>
        <c:crossAx val="151720704"/>
        <c:crosses val="autoZero"/>
        <c:auto val="1"/>
        <c:lblAlgn val="ctr"/>
        <c:lblOffset val="100"/>
        <c:noMultiLvlLbl val="0"/>
      </c:catAx>
      <c:valAx>
        <c:axId val="15172070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Mean  ± SE adults/trap</a:t>
                </a:r>
              </a:p>
            </c:rich>
          </c:tx>
          <c:layout/>
          <c:overlay val="0"/>
        </c:title>
        <c:numFmt formatCode="0" sourceLinked="0"/>
        <c:majorTickMark val="none"/>
        <c:minorTickMark val="none"/>
        <c:tickLblPos val="nextTo"/>
        <c:crossAx val="142195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0.12677</cdr:x>
      <cdr:y>0.06076</cdr:y>
    </cdr:from>
    <cdr:to>
      <cdr:x>0.17677</cdr:x>
      <cdr:y>0.14757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0115" y="166688"/>
          <a:ext cx="236696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>
              <a:latin typeface="Times New Roman" pitchFamily="18" charset="0"/>
              <a:cs typeface="Times New Roman" pitchFamily="18" charset="0"/>
            </a:rPr>
            <a:t>A</a:t>
          </a:r>
        </a:p>
      </cdr:txBody>
    </cdr:sp>
  </cdr:relSizeAnchor>
  <cdr:relSizeAnchor xmlns:cdr="http://schemas.openxmlformats.org/drawingml/2006/chartDrawing">
    <cdr:from>
      <cdr:x>0.23336</cdr:x>
      <cdr:y>0.27894</cdr:y>
    </cdr:from>
    <cdr:to>
      <cdr:x>0.28336</cdr:x>
      <cdr:y>0.36574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104695" y="765175"/>
          <a:ext cx="236696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>
              <a:latin typeface="Times New Roman" pitchFamily="18" charset="0"/>
              <a:cs typeface="Times New Roman" pitchFamily="18" charset="0"/>
            </a:rPr>
            <a:t>B</a:t>
          </a:r>
        </a:p>
      </cdr:txBody>
    </cdr:sp>
  </cdr:relSizeAnchor>
  <cdr:relSizeAnchor xmlns:cdr="http://schemas.openxmlformats.org/drawingml/2006/chartDrawing">
    <cdr:from>
      <cdr:x>0.33669</cdr:x>
      <cdr:y>0.28935</cdr:y>
    </cdr:from>
    <cdr:to>
      <cdr:x>0.38669</cdr:x>
      <cdr:y>0.37616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1593850" y="793750"/>
          <a:ext cx="236696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>
              <a:latin typeface="Times New Roman" pitchFamily="18" charset="0"/>
              <a:cs typeface="Times New Roman" pitchFamily="18" charset="0"/>
            </a:rPr>
            <a:t>B</a:t>
          </a:r>
        </a:p>
      </cdr:txBody>
    </cdr:sp>
  </cdr:relSizeAnchor>
  <cdr:relSizeAnchor xmlns:cdr="http://schemas.openxmlformats.org/drawingml/2006/chartDrawing">
    <cdr:from>
      <cdr:x>0.44333</cdr:x>
      <cdr:y>0.65394</cdr:y>
    </cdr:from>
    <cdr:to>
      <cdr:x>0.49333</cdr:x>
      <cdr:y>0.74074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2098675" y="1793875"/>
          <a:ext cx="236696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>
              <a:latin typeface="Times New Roman" pitchFamily="18" charset="0"/>
              <a:cs typeface="Times New Roman" pitchFamily="18" charset="0"/>
            </a:rPr>
            <a:t>B</a:t>
          </a:r>
        </a:p>
      </cdr:txBody>
    </cdr:sp>
  </cdr:relSizeAnchor>
  <cdr:relSizeAnchor xmlns:cdr="http://schemas.openxmlformats.org/drawingml/2006/chartDrawing">
    <cdr:from>
      <cdr:x>0.55801</cdr:x>
      <cdr:y>0.81713</cdr:y>
    </cdr:from>
    <cdr:to>
      <cdr:x>0.60801</cdr:x>
      <cdr:y>0.90394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2641600" y="2241550"/>
          <a:ext cx="236696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>
              <a:latin typeface="Times New Roman" pitchFamily="18" charset="0"/>
              <a:cs typeface="Times New Roman" pitchFamily="18" charset="0"/>
            </a:rPr>
            <a:t>0</a:t>
          </a:r>
        </a:p>
      </cdr:txBody>
    </cdr:sp>
  </cdr:relSizeAnchor>
  <cdr:relSizeAnchor xmlns:cdr="http://schemas.openxmlformats.org/drawingml/2006/chartDrawing">
    <cdr:from>
      <cdr:x>0.66063</cdr:x>
      <cdr:y>0.81713</cdr:y>
    </cdr:from>
    <cdr:to>
      <cdr:x>0.71063</cdr:x>
      <cdr:y>0.90394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3127375" y="2241550"/>
          <a:ext cx="236696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>
              <a:latin typeface="Times New Roman" pitchFamily="18" charset="0"/>
              <a:cs typeface="Times New Roman" pitchFamily="18" charset="0"/>
            </a:rPr>
            <a:t>0</a:t>
          </a:r>
        </a:p>
      </cdr:txBody>
    </cdr:sp>
  </cdr:relSizeAnchor>
  <cdr:relSizeAnchor xmlns:cdr="http://schemas.openxmlformats.org/drawingml/2006/chartDrawing">
    <cdr:from>
      <cdr:x>0.76526</cdr:x>
      <cdr:y>0.81713</cdr:y>
    </cdr:from>
    <cdr:to>
      <cdr:x>0.81526</cdr:x>
      <cdr:y>0.90394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3622675" y="2241550"/>
          <a:ext cx="236696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>
              <a:latin typeface="Times New Roman" pitchFamily="18" charset="0"/>
              <a:cs typeface="Times New Roman" pitchFamily="18" charset="0"/>
            </a:rPr>
            <a:t>0</a:t>
          </a:r>
        </a:p>
      </cdr:txBody>
    </cdr:sp>
  </cdr:relSizeAnchor>
  <cdr:relSizeAnchor xmlns:cdr="http://schemas.openxmlformats.org/drawingml/2006/chartDrawing">
    <cdr:from>
      <cdr:x>0.86787</cdr:x>
      <cdr:y>0.81713</cdr:y>
    </cdr:from>
    <cdr:to>
      <cdr:x>0.91787</cdr:x>
      <cdr:y>0.90394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4108450" y="2241550"/>
          <a:ext cx="236696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>
              <a:latin typeface="Times New Roman" pitchFamily="18" charset="0"/>
              <a:cs typeface="Times New Roman" pitchFamily="18" charset="0"/>
            </a:rPr>
            <a:t>0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0.90909</cdr:x>
      <cdr:y>0.28846</cdr:y>
    </cdr:from>
    <cdr:to>
      <cdr:x>0.95909</cdr:x>
      <cdr:y>0.37527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96000" y="1143000"/>
          <a:ext cx="335280" cy="3439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>
              <a:latin typeface="Times New Roman" pitchFamily="18" charset="0"/>
              <a:cs typeface="Times New Roman" pitchFamily="18" charset="0"/>
            </a:rPr>
            <a:t>A</a:t>
          </a:r>
        </a:p>
      </cdr:txBody>
    </cdr:sp>
  </cdr:relSizeAnchor>
  <cdr:relSizeAnchor xmlns:cdr="http://schemas.openxmlformats.org/drawingml/2006/chartDrawing">
    <cdr:from>
      <cdr:x>0.40909</cdr:x>
      <cdr:y>0.09615</cdr:y>
    </cdr:from>
    <cdr:to>
      <cdr:x>0.46532</cdr:x>
      <cdr:y>0.16501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743200" y="381000"/>
          <a:ext cx="377056" cy="2728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>
              <a:latin typeface="Times New Roman" pitchFamily="18" charset="0"/>
              <a:cs typeface="Times New Roman" pitchFamily="18" charset="0"/>
            </a:rPr>
            <a:t>B</a:t>
          </a:r>
        </a:p>
      </cdr:txBody>
    </cdr:sp>
  </cdr:relSizeAnchor>
  <cdr:relSizeAnchor xmlns:cdr="http://schemas.openxmlformats.org/drawingml/2006/chartDrawing">
    <cdr:from>
      <cdr:x>0.60227</cdr:x>
      <cdr:y>0.69231</cdr:y>
    </cdr:from>
    <cdr:to>
      <cdr:x>0.65227</cdr:x>
      <cdr:y>0.77912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4038600" y="2743200"/>
          <a:ext cx="335280" cy="3439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>
              <a:latin typeface="Times New Roman" pitchFamily="18" charset="0"/>
              <a:cs typeface="Times New Roman" pitchFamily="18" charset="0"/>
            </a:rPr>
            <a:t>B</a:t>
          </a:r>
        </a:p>
      </cdr:txBody>
    </cdr:sp>
  </cdr:relSizeAnchor>
  <cdr:relSizeAnchor xmlns:cdr="http://schemas.openxmlformats.org/drawingml/2006/chartDrawing">
    <cdr:from>
      <cdr:x>0.625</cdr:x>
      <cdr:y>0.5</cdr:y>
    </cdr:from>
    <cdr:to>
      <cdr:x>0.675</cdr:x>
      <cdr:y>0.5868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4191000" y="1981200"/>
          <a:ext cx="335280" cy="3439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>
              <a:latin typeface="Times New Roman" pitchFamily="18" charset="0"/>
              <a:cs typeface="Times New Roman" pitchFamily="18" charset="0"/>
            </a:rPr>
            <a:t>B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887" cy="464185"/>
          </a:xfrm>
          <a:prstGeom prst="rect">
            <a:avLst/>
          </a:prstGeom>
        </p:spPr>
        <p:txBody>
          <a:bodyPr vert="horz" lIns="92944" tIns="46473" rIns="92944" bIns="4647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5533" y="0"/>
            <a:ext cx="3027887" cy="464185"/>
          </a:xfrm>
          <a:prstGeom prst="rect">
            <a:avLst/>
          </a:prstGeom>
        </p:spPr>
        <p:txBody>
          <a:bodyPr vert="horz" lIns="92944" tIns="46473" rIns="92944" bIns="4647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A592C04-7A53-4D83-A005-D69BABBA046F}" type="datetimeFigureOut">
              <a:rPr lang="en-US"/>
              <a:pPr>
                <a:defRPr/>
              </a:pPr>
              <a:t>2/15/2011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31"/>
            <a:ext cx="3027887" cy="464185"/>
          </a:xfrm>
          <a:prstGeom prst="rect">
            <a:avLst/>
          </a:prstGeom>
        </p:spPr>
        <p:txBody>
          <a:bodyPr vert="horz" lIns="92944" tIns="46473" rIns="92944" bIns="4647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5533" y="8817931"/>
            <a:ext cx="3027887" cy="464185"/>
          </a:xfrm>
          <a:prstGeom prst="rect">
            <a:avLst/>
          </a:prstGeom>
        </p:spPr>
        <p:txBody>
          <a:bodyPr vert="horz" lIns="92944" tIns="46473" rIns="92944" bIns="4647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B7C9494-0879-49EE-9DB5-0545507CC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819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887" cy="464185"/>
          </a:xfrm>
          <a:prstGeom prst="rect">
            <a:avLst/>
          </a:prstGeom>
        </p:spPr>
        <p:txBody>
          <a:bodyPr vert="horz" lIns="92944" tIns="46473" rIns="92944" bIns="4647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5533" y="0"/>
            <a:ext cx="3027887" cy="464185"/>
          </a:xfrm>
          <a:prstGeom prst="rect">
            <a:avLst/>
          </a:prstGeom>
        </p:spPr>
        <p:txBody>
          <a:bodyPr vert="horz" lIns="92944" tIns="46473" rIns="92944" bIns="4647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355A464-1E02-4295-8B65-495367C22116}" type="datetimeFigureOut">
              <a:rPr lang="en-US"/>
              <a:pPr>
                <a:defRPr/>
              </a:pPr>
              <a:t>2/15/2011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2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44" tIns="46473" rIns="92944" bIns="4647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550"/>
            <a:ext cx="5588000" cy="4177665"/>
          </a:xfrm>
          <a:prstGeom prst="rect">
            <a:avLst/>
          </a:prstGeom>
        </p:spPr>
        <p:txBody>
          <a:bodyPr vert="horz" lIns="92944" tIns="46473" rIns="92944" bIns="4647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31"/>
            <a:ext cx="3027887" cy="464185"/>
          </a:xfrm>
          <a:prstGeom prst="rect">
            <a:avLst/>
          </a:prstGeom>
        </p:spPr>
        <p:txBody>
          <a:bodyPr vert="horz" lIns="92944" tIns="46473" rIns="92944" bIns="4647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5533" y="8817931"/>
            <a:ext cx="3027887" cy="464185"/>
          </a:xfrm>
          <a:prstGeom prst="rect">
            <a:avLst/>
          </a:prstGeom>
        </p:spPr>
        <p:txBody>
          <a:bodyPr vert="horz" lIns="92944" tIns="46473" rIns="92944" bIns="4647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16131C2-E3A1-406F-8667-457EF5A5A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722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34FA17F-5EFD-42C3-B90B-E9FF3128A92E}" type="datetimeFigureOut">
              <a:rPr lang="en-US"/>
              <a:pPr>
                <a:defRPr/>
              </a:pPr>
              <a:t>2/15/2011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EBDDC3"/>
              </a:solidFill>
            </a:endParaRPr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F18808C-65B5-4BF5-AA51-F63E0FF443E4}" type="slidenum">
              <a:rPr lang="en-US">
                <a:solidFill>
                  <a:srgbClr val="EBDDC3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821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A3F71-89D7-40CE-8761-0C7A714BF7A1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2/15/2011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C3158-3DCC-4ADC-840E-214F5C8742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771974"/>
      </p:ext>
    </p:extLst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F30DB-5D8C-47A1-A9DB-C3721BF0ECE4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2/15/2011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1B4AB-3309-4780-9E00-453715810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8586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706FC-5375-4602-8D51-78D0965CCB65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2/15/2011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E036C5F-54F5-4A16-9657-929CF876F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78093"/>
      </p:ext>
    </p:extLst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A40DE-0020-48E4-905D-2DE9870FDA80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2/15/2011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A8227D8-D81F-4448-8BD6-18FB37BD58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9823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37D961B-8483-40D1-A76D-22DEA058F2A4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2/15/2011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9C18ED6-D975-4FFD-93D7-F8EE8C582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835680"/>
      </p:ext>
    </p:extLst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82F7085-20A1-48D5-AB1A-68BB097B3735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2/15/2011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A035586-8DA2-409D-8734-218831148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636966"/>
      </p:ext>
    </p:extLst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F4647-5DCC-4EFA-AEE5-87A36BA86822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2/15/2011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9523D87-C0B4-485F-B179-D39A97D2A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408592"/>
      </p:ext>
    </p:extLst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08340-9B58-4DBA-A418-EEE2222A1A1F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2/15/2011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313383D-45D9-4114-B978-6D1241711DA4}" type="slidenum">
              <a:rPr lang="en-US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164942"/>
      </p:ext>
    </p:extLst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9C981-7ABB-455F-839C-BEF4CDEEB190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2/15/2011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05D4E1E-E5A5-4EC8-A580-91E249984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892"/>
      </p:ext>
    </p:extLst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4D2579B-561C-49E1-8AF5-8103665C9116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2/15/2011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7C139953-46BD-42BC-8A88-7FE3F3CBFC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8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775D33-4210-4B81-8230-93D7D5AFA39C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2/15/2011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205F25-2C54-48C5-A1C3-9038EC933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49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</p:sldLayoutIdLst>
  <p:transition>
    <p:wip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10600" cy="9906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sz="2400" b="1" dirty="0" smtClean="0"/>
              <a:t>Control of Sweet Potato Weevil </a:t>
            </a:r>
            <a:r>
              <a:rPr lang="en-US" sz="2400" b="1" i="1" dirty="0" err="1" smtClean="0"/>
              <a:t>Cylas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formicarius</a:t>
            </a:r>
            <a:r>
              <a:rPr lang="en-US" sz="2400" b="1" dirty="0" smtClean="0"/>
              <a:t> </a:t>
            </a:r>
            <a:r>
              <a:rPr lang="en-US" sz="2400" b="1" dirty="0"/>
              <a:t>(</a:t>
            </a:r>
            <a:r>
              <a:rPr lang="en-US" sz="2400" b="1" dirty="0" err="1"/>
              <a:t>Coleoptera</a:t>
            </a:r>
            <a:r>
              <a:rPr lang="en-US" sz="2400" b="1" dirty="0"/>
              <a:t>: </a:t>
            </a:r>
            <a:r>
              <a:rPr lang="en-US" sz="2400" b="1" dirty="0" err="1"/>
              <a:t>Curculionidae</a:t>
            </a:r>
            <a:r>
              <a:rPr lang="en-US" sz="2400" b="1" dirty="0"/>
              <a:t>)</a:t>
            </a:r>
            <a:endParaRPr lang="en-US" sz="2400" dirty="0"/>
          </a:p>
        </p:txBody>
      </p:sp>
      <p:pic>
        <p:nvPicPr>
          <p:cNvPr id="2050" name="Picture 2" descr="C:\Users\Reddy\Documents\Sweet potato weevil\pictures\Sweet Potato Traps 4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44196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Reddy\Documents\Sweet potato weevil\pictures\Damage\Picture8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050" y="1905000"/>
            <a:ext cx="414655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656549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1"/>
                </a:solidFill>
                <a:latin typeface="Times New Roman"/>
                <a:ea typeface="Times New Roman"/>
              </a:rPr>
              <a:t>Different life stages of the sweetpotato weevil, </a:t>
            </a:r>
            <a:r>
              <a:rPr lang="en-US" sz="2400" i="1" dirty="0" err="1">
                <a:solidFill>
                  <a:schemeClr val="tx1"/>
                </a:solidFill>
                <a:latin typeface="Times New Roman"/>
                <a:ea typeface="Times New Roman"/>
              </a:rPr>
              <a:t>Cylas</a:t>
            </a:r>
            <a:r>
              <a:rPr lang="en-US" sz="2400" i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/>
                <a:ea typeface="Times New Roman"/>
              </a:rPr>
              <a:t>formicarius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76400"/>
            <a:ext cx="73152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4593346"/>
      </p:ext>
    </p:extLst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  <a:latin typeface="Times New Roman"/>
                <a:ea typeface="Times New Roman"/>
              </a:rPr>
              <a:t>Sweetpotato damage </a:t>
            </a:r>
            <a:r>
              <a:rPr lang="en-US" sz="2800" dirty="0" smtClean="0">
                <a:solidFill>
                  <a:schemeClr val="tx1"/>
                </a:solidFill>
                <a:latin typeface="Times New Roman"/>
                <a:ea typeface="Times New Roman"/>
              </a:rPr>
              <a:t>and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Weevil entry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hole </a:t>
            </a:r>
            <a:r>
              <a:rPr lang="en-US" sz="2800" dirty="0" smtClean="0">
                <a:solidFill>
                  <a:schemeClr val="tx1"/>
                </a:solidFill>
                <a:latin typeface="Times New Roman"/>
                <a:ea typeface="Times New Roman"/>
              </a:rPr>
              <a:t>by </a:t>
            </a:r>
            <a:r>
              <a:rPr lang="en-US" sz="2800" i="1" dirty="0" err="1">
                <a:solidFill>
                  <a:schemeClr val="tx1"/>
                </a:solidFill>
                <a:latin typeface="Times New Roman"/>
                <a:ea typeface="Times New Roman"/>
              </a:rPr>
              <a:t>Cylas</a:t>
            </a:r>
            <a:r>
              <a:rPr lang="en-US" sz="2800" i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Times New Roman"/>
                <a:ea typeface="Times New Roman"/>
              </a:rPr>
              <a:t>formicarius</a:t>
            </a:r>
            <a:r>
              <a:rPr lang="en-US" sz="2800" i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28800"/>
            <a:ext cx="7467600" cy="335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75" y="3344863"/>
            <a:ext cx="5935663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75" y="3344863"/>
            <a:ext cx="5935663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4646130"/>
      </p:ext>
    </p:extLst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Mean (± SE) numbers of adult </a:t>
            </a:r>
            <a:r>
              <a:rPr lang="en-US" sz="2400" i="1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Cylas</a:t>
            </a:r>
            <a:r>
              <a:rPr lang="en-US" sz="2400" i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formicarius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caught  by 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different traps </a:t>
            </a:r>
            <a:r>
              <a:rPr lang="en-US" sz="2400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with &amp; without pheromone</a:t>
            </a:r>
            <a:endParaRPr lang="en-US" sz="24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9536909"/>
              </p:ext>
            </p:extLst>
          </p:nvPr>
        </p:nvGraphicFramePr>
        <p:xfrm>
          <a:off x="3124200" y="1719262"/>
          <a:ext cx="52578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/>
        </p:nvSpPr>
        <p:spPr bwMode="auto">
          <a:xfrm>
            <a:off x="228600" y="2057400"/>
            <a:ext cx="2895600" cy="2438400"/>
          </a:xfrm>
          <a:prstGeom prst="rect">
            <a:avLst/>
          </a:prstGeom>
          <a:noFill/>
          <a:ln w="10000" cap="flat" cmpd="sng" algn="ctr">
            <a:noFill/>
            <a:prstDash val="solid"/>
          </a:ln>
          <a:effectLst>
            <a:outerShdw blurRad="38100" dist="30000" dir="5400000" rotWithShape="0">
              <a:srgbClr val="000000">
                <a:alpha val="4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PUL: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Pherocon 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unitrap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with lure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FWL: funnel water trap with lure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GTL: </a:t>
            </a:r>
            <a:r>
              <a:rPr lang="en-US" sz="1400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round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trap with lure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PDL: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Pherocon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delta trap with lure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PUN: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Pherocon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unitrap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without lure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FWN: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funnel water trap without lure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ct val="60000"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GTN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ground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trap without lure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ct val="60000"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PDN: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Pherocon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delta trap without lure 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0632384"/>
      </p:ext>
    </p:extLst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153400" cy="990600"/>
          </a:xfrm>
        </p:spPr>
        <p:txBody>
          <a:bodyPr/>
          <a:lstStyle/>
          <a:p>
            <a:r>
              <a:rPr lang="en-US" sz="2400" dirty="0">
                <a:ln w="1905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Mean (± SE) numbers of adult </a:t>
            </a:r>
            <a:r>
              <a:rPr lang="en-US" sz="2400" i="1" dirty="0" err="1" smtClean="0">
                <a:ln w="1905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Cylas</a:t>
            </a:r>
            <a:r>
              <a:rPr lang="en-US" sz="2400" i="1" dirty="0" smtClean="0">
                <a:ln w="1905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n w="1905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formicarius</a:t>
            </a:r>
            <a:r>
              <a:rPr lang="en-US" sz="2400" dirty="0" smtClean="0">
                <a:ln w="1905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n w="1905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caught in pheromone-baited ground traps of different sizes</a:t>
            </a:r>
            <a:endParaRPr lang="en-US" sz="24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8999996"/>
              </p:ext>
            </p:extLst>
          </p:nvPr>
        </p:nvGraphicFramePr>
        <p:xfrm>
          <a:off x="762000" y="1524000"/>
          <a:ext cx="67056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2615756"/>
      </p:ext>
    </p:extLst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Mean (± SE) numbers of adult </a:t>
            </a:r>
            <a:r>
              <a:rPr lang="en-US" sz="2400" i="1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Cylas</a:t>
            </a:r>
            <a:r>
              <a:rPr lang="en-US" sz="2400" i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formicarius</a:t>
            </a:r>
            <a:r>
              <a:rPr lang="en-US" sz="2400" i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caught in pheromone-baited ground traps of different colors in the </a:t>
            </a:r>
            <a:r>
              <a:rPr lang="en-US" sz="24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field </a:t>
            </a:r>
            <a:endParaRPr lang="en-US" sz="24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2737947"/>
              </p:ext>
            </p:extLst>
          </p:nvPr>
        </p:nvGraphicFramePr>
        <p:xfrm>
          <a:off x="1371600" y="1752600"/>
          <a:ext cx="6248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8014342"/>
      </p:ext>
    </p:extLst>
  </p:cSld>
  <p:clrMapOvr>
    <a:masterClrMapping/>
  </p:clrMapOvr>
  <p:transition>
    <p:wip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2406</TotalTime>
  <Words>166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1_Median</vt:lpstr>
      <vt:lpstr>Control of Sweet Potato Weevil Cylas formicarius (Coleoptera: Curculionidae)</vt:lpstr>
      <vt:lpstr>Different life stages of the sweetpotato weevil, Cylas formicarius</vt:lpstr>
      <vt:lpstr>Sweetpotato damage and Weevil entry hole by Cylas formicarius </vt:lpstr>
      <vt:lpstr>Mean (± SE) numbers of adult Cylas formicarius caught  by different traps with &amp; without pheromone</vt:lpstr>
      <vt:lpstr>Mean (± SE) numbers of adult Cylas formicarius caught in pheromone-baited ground traps of different sizes</vt:lpstr>
      <vt:lpstr>Mean (± SE) numbers of adult Cylas formicarius caught in pheromone-baited ground traps of different colors in the field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Olfactory and Visual Cues on R. obscurus</dc:title>
  <dc:creator>Reddy Lab GC</dc:creator>
  <cp:lastModifiedBy>G.V.P. Reddy</cp:lastModifiedBy>
  <cp:revision>320</cp:revision>
  <cp:lastPrinted>2010-06-29T00:11:25Z</cp:lastPrinted>
  <dcterms:created xsi:type="dcterms:W3CDTF">2009-07-16T04:54:33Z</dcterms:created>
  <dcterms:modified xsi:type="dcterms:W3CDTF">2011-02-15T02:16:58Z</dcterms:modified>
</cp:coreProperties>
</file>