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72" autoAdjust="0"/>
    <p:restoredTop sz="94679" autoAdjust="0"/>
  </p:normalViewPr>
  <p:slideViewPr>
    <p:cSldViewPr>
      <p:cViewPr varScale="1">
        <p:scale>
          <a:sx n="48" d="100"/>
          <a:sy n="48" d="100"/>
        </p:scale>
        <p:origin x="-5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08205F-D95A-426F-ABA9-F879383256F8}" type="datetimeFigureOut">
              <a:rPr lang="en-US" smtClean="0"/>
              <a:pPr/>
              <a:t>11/3/2011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FB54A-CC5B-4BE3-9F9E-502E1FF1510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CFB54A-CC5B-4BE3-9F9E-502E1FF1510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CFB54A-CC5B-4BE3-9F9E-502E1FF1510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CFB54A-CC5B-4BE3-9F9E-502E1FF1510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CFB54A-CC5B-4BE3-9F9E-502E1FF1510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CFB54A-CC5B-4BE3-9F9E-502E1FF1510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CFB54A-CC5B-4BE3-9F9E-502E1FF1510F}"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CFB54A-CC5B-4BE3-9F9E-502E1FF1510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CFB54A-CC5B-4BE3-9F9E-502E1FF1510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CFB54A-CC5B-4BE3-9F9E-502E1FF1510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CFB54A-CC5B-4BE3-9F9E-502E1FF1510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CFB54A-CC5B-4BE3-9F9E-502E1FF1510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CFB54A-CC5B-4BE3-9F9E-502E1FF1510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CFB54A-CC5B-4BE3-9F9E-502E1FF1510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CFB54A-CC5B-4BE3-9F9E-502E1FF1510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D0F3DE-7DFE-4F22-BA39-C564EDEC3991}"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87931-F906-40B2-9F5B-954E77E38A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0F3DE-7DFE-4F22-BA39-C564EDEC3991}"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87931-F906-40B2-9F5B-954E77E38A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0F3DE-7DFE-4F22-BA39-C564EDEC3991}"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87931-F906-40B2-9F5B-954E77E38A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0F3DE-7DFE-4F22-BA39-C564EDEC3991}"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87931-F906-40B2-9F5B-954E77E38A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0F3DE-7DFE-4F22-BA39-C564EDEC3991}"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87931-F906-40B2-9F5B-954E77E38A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D0F3DE-7DFE-4F22-BA39-C564EDEC3991}" type="datetimeFigureOut">
              <a:rPr lang="en-US" smtClean="0"/>
              <a:pPr/>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87931-F906-40B2-9F5B-954E77E38A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D0F3DE-7DFE-4F22-BA39-C564EDEC3991}" type="datetimeFigureOut">
              <a:rPr lang="en-US" smtClean="0"/>
              <a:pPr/>
              <a:t>11/3/2011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87931-F906-40B2-9F5B-954E77E38A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D0F3DE-7DFE-4F22-BA39-C564EDEC3991}" type="datetimeFigureOut">
              <a:rPr lang="en-US" smtClean="0"/>
              <a:pPr/>
              <a:t>11/3/2011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87931-F906-40B2-9F5B-954E77E38A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0F3DE-7DFE-4F22-BA39-C564EDEC3991}" type="datetimeFigureOut">
              <a:rPr lang="en-US" smtClean="0"/>
              <a:pPr/>
              <a:t>11/3/2011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87931-F906-40B2-9F5B-954E77E38A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0F3DE-7DFE-4F22-BA39-C564EDEC3991}" type="datetimeFigureOut">
              <a:rPr lang="en-US" smtClean="0"/>
              <a:pPr/>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87931-F906-40B2-9F5B-954E77E38A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0F3DE-7DFE-4F22-BA39-C564EDEC3991}" type="datetimeFigureOut">
              <a:rPr lang="en-US" smtClean="0"/>
              <a:pPr/>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87931-F906-40B2-9F5B-954E77E38A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0F3DE-7DFE-4F22-BA39-C564EDEC3991}" type="datetimeFigureOut">
              <a:rPr lang="en-US" smtClean="0"/>
              <a:pPr/>
              <a:t>11/3/2011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87931-F906-40B2-9F5B-954E77E38A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ony@scotchhillfarm.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Prairie Grass Mulch in Vegetable Farming</a:t>
            </a:r>
            <a:endParaRPr lang="en-US" dirty="0"/>
          </a:p>
        </p:txBody>
      </p:sp>
      <p:sp>
        <p:nvSpPr>
          <p:cNvPr id="3" name="Subtitle 2"/>
          <p:cNvSpPr>
            <a:spLocks noGrp="1"/>
          </p:cNvSpPr>
          <p:nvPr>
            <p:ph type="subTitle" idx="1"/>
          </p:nvPr>
        </p:nvSpPr>
        <p:spPr/>
        <p:txBody>
          <a:bodyPr>
            <a:normAutofit/>
          </a:bodyPr>
          <a:lstStyle/>
          <a:p>
            <a:r>
              <a:rPr lang="en-US" sz="1800" dirty="0" smtClean="0"/>
              <a:t>A </a:t>
            </a:r>
            <a:r>
              <a:rPr lang="en-US" sz="1800" dirty="0" smtClean="0"/>
              <a:t>2-year USDA SARE Producer Grant comparison </a:t>
            </a:r>
            <a:r>
              <a:rPr lang="en-US" sz="1800" dirty="0" smtClean="0"/>
              <a:t>with small grains straw at Scotch Hill </a:t>
            </a:r>
            <a:r>
              <a:rPr lang="en-US" sz="1800" dirty="0" smtClean="0"/>
              <a:t>Farm, Brodhead</a:t>
            </a:r>
            <a:r>
              <a:rPr lang="en-US" sz="1800" dirty="0" smtClean="0"/>
              <a:t>, Wis</a:t>
            </a:r>
            <a:r>
              <a:rPr lang="en-US" sz="1800" dirty="0" smtClean="0"/>
              <a:t>.</a:t>
            </a:r>
          </a:p>
          <a:p>
            <a:endParaRPr lang="en-US" sz="1400" dirty="0" smtClean="0"/>
          </a:p>
          <a:p>
            <a:r>
              <a:rPr lang="en-US" sz="1400" dirty="0" smtClean="0"/>
              <a:t>With Rock County UW Extension Service &amp; Wisconsin Department of Natural Resources</a:t>
            </a:r>
          </a:p>
          <a:p>
            <a:r>
              <a:rPr lang="en-US" sz="1400" i="1" dirty="0" smtClean="0"/>
              <a:t>Contact: Tony Ends, </a:t>
            </a:r>
            <a:r>
              <a:rPr lang="en-US" sz="1400" i="1" dirty="0" smtClean="0">
                <a:hlinkClick r:id="rId3"/>
              </a:rPr>
              <a:t>tony@scotchhillfarm.com</a:t>
            </a:r>
            <a:r>
              <a:rPr lang="en-US" sz="1400" i="1" dirty="0" smtClean="0"/>
              <a:t> /608 897-4288</a:t>
            </a:r>
            <a:endParaRPr lang="en-US" sz="14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Prairie (switch grass) Mulch – Pros and Cons</a:t>
            </a:r>
            <a:endParaRPr lang="en-US" dirty="0"/>
          </a:p>
        </p:txBody>
      </p:sp>
      <p:sp>
        <p:nvSpPr>
          <p:cNvPr id="6" name="Text Placeholder 5"/>
          <p:cNvSpPr>
            <a:spLocks noGrp="1"/>
          </p:cNvSpPr>
          <p:nvPr>
            <p:ph type="body" sz="half" idx="2"/>
          </p:nvPr>
        </p:nvSpPr>
        <p:spPr/>
        <p:txBody>
          <a:bodyPr/>
          <a:lstStyle/>
          <a:p>
            <a:r>
              <a:rPr lang="en-US" i="1" dirty="0" smtClean="0"/>
              <a:t>Seed sown 5 lbs. to the acre; takes 2 to 3 years to establish; must be managed (mowing several times first  seasons, controlled burn in fall to increase vigor and suppress weeds</a:t>
            </a:r>
            <a:r>
              <a:rPr lang="en-US" dirty="0" smtClean="0"/>
              <a:t>)</a:t>
            </a:r>
            <a:endParaRPr lang="en-US" dirty="0"/>
          </a:p>
        </p:txBody>
      </p:sp>
      <p:pic>
        <p:nvPicPr>
          <p:cNvPr id="22530" name="Picture 2" descr="2009 Mulch Study switchgrass seed"/>
          <p:cNvPicPr>
            <a:picLocks noGrp="1" noChangeAspect="1" noChangeArrowheads="1"/>
          </p:cNvPicPr>
          <p:nvPr>
            <p:ph type="pic" idx="1"/>
          </p:nvPr>
        </p:nvPicPr>
        <p:blipFill>
          <a:blip r:embed="rId3" cstate="print"/>
          <a:srcRect t="21875" b="21875"/>
          <a:stretch>
            <a:fillRect/>
          </a:stretch>
        </p:blipFill>
        <p:spPr bwMode="auto">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800600"/>
            <a:ext cx="5486400" cy="566738"/>
          </a:xfrm>
        </p:spPr>
        <p:txBody>
          <a:bodyPr/>
          <a:lstStyle/>
          <a:p>
            <a:r>
              <a:rPr lang="en-US" dirty="0" smtClean="0"/>
              <a:t>Specialized Equipment for Switch Grass</a:t>
            </a:r>
            <a:endParaRPr lang="en-US" dirty="0"/>
          </a:p>
        </p:txBody>
      </p:sp>
      <p:sp>
        <p:nvSpPr>
          <p:cNvPr id="4" name="Text Placeholder 3"/>
          <p:cNvSpPr>
            <a:spLocks noGrp="1"/>
          </p:cNvSpPr>
          <p:nvPr>
            <p:ph type="body" sz="half" idx="2"/>
          </p:nvPr>
        </p:nvSpPr>
        <p:spPr/>
        <p:txBody>
          <a:bodyPr>
            <a:normAutofit/>
          </a:bodyPr>
          <a:lstStyle/>
          <a:p>
            <a:r>
              <a:rPr lang="en-US" sz="1800" i="1" dirty="0" smtClean="0"/>
              <a:t>Truax812 planter, Circa 1978 for fine native species seed varieties</a:t>
            </a:r>
            <a:endParaRPr lang="en-US" sz="1800" i="1" dirty="0"/>
          </a:p>
        </p:txBody>
      </p:sp>
      <p:pic>
        <p:nvPicPr>
          <p:cNvPr id="23554" name="Picture 2" descr="090616_0306"/>
          <p:cNvPicPr>
            <a:picLocks noGrp="1" noChangeAspect="1" noChangeArrowheads="1"/>
          </p:cNvPicPr>
          <p:nvPr>
            <p:ph type="pic" idx="1"/>
          </p:nvPr>
        </p:nvPicPr>
        <p:blipFill>
          <a:blip r:embed="rId3" cstate="print"/>
          <a:srcRect/>
          <a:stretch>
            <a:fillRect/>
          </a:stretch>
        </p:blipFill>
        <p:spPr bwMode="auto">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a field of switch grass</a:t>
            </a:r>
            <a:endParaRPr lang="en-US" dirty="0"/>
          </a:p>
        </p:txBody>
      </p:sp>
      <p:sp>
        <p:nvSpPr>
          <p:cNvPr id="4" name="Text Placeholder 3"/>
          <p:cNvSpPr>
            <a:spLocks noGrp="1"/>
          </p:cNvSpPr>
          <p:nvPr>
            <p:ph type="body" sz="half" idx="2"/>
          </p:nvPr>
        </p:nvSpPr>
        <p:spPr/>
        <p:txBody>
          <a:bodyPr>
            <a:normAutofit/>
          </a:bodyPr>
          <a:lstStyle/>
          <a:p>
            <a:r>
              <a:rPr lang="en-US" sz="1600" i="1" dirty="0" smtClean="0"/>
              <a:t>Seed drill on loan from Wisconsin Department of Natural Resources</a:t>
            </a:r>
            <a:endParaRPr lang="en-US" sz="1600" i="1" dirty="0"/>
          </a:p>
        </p:txBody>
      </p:sp>
      <p:pic>
        <p:nvPicPr>
          <p:cNvPr id="24578" name="Picture 2" descr="2009 Mulch study switchgrass seedingPICT0643"/>
          <p:cNvPicPr>
            <a:picLocks noGrp="1" noChangeAspect="1" noChangeArrowheads="1"/>
          </p:cNvPicPr>
          <p:nvPr>
            <p:ph type="pic" idx="1"/>
          </p:nvPr>
        </p:nvPicPr>
        <p:blipFill>
          <a:blip r:embed="rId3" cstate="print"/>
          <a:srcRect/>
          <a:stretch>
            <a:fillRect/>
          </a:stretch>
        </p:blipFill>
        <p:spPr bwMode="auto">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Two-year Comparison</a:t>
            </a:r>
            <a:endParaRPr lang="en-US" dirty="0"/>
          </a:p>
        </p:txBody>
      </p:sp>
      <p:sp>
        <p:nvSpPr>
          <p:cNvPr id="3" name="Content Placeholder 2"/>
          <p:cNvSpPr>
            <a:spLocks noGrp="1"/>
          </p:cNvSpPr>
          <p:nvPr>
            <p:ph idx="1"/>
          </p:nvPr>
        </p:nvSpPr>
        <p:spPr/>
        <p:txBody>
          <a:bodyPr/>
          <a:lstStyle/>
          <a:p>
            <a:r>
              <a:rPr lang="en-US" dirty="0" smtClean="0"/>
              <a:t>Used all </a:t>
            </a:r>
            <a:r>
              <a:rPr lang="en-US" dirty="0" smtClean="0"/>
              <a:t>3 </a:t>
            </a:r>
            <a:r>
              <a:rPr lang="en-US" dirty="0" smtClean="0"/>
              <a:t>mulch </a:t>
            </a:r>
            <a:r>
              <a:rPr lang="en-US" dirty="0" smtClean="0"/>
              <a:t>types </a:t>
            </a:r>
            <a:r>
              <a:rPr lang="en-US" dirty="0" smtClean="0"/>
              <a:t>in </a:t>
            </a:r>
            <a:r>
              <a:rPr lang="en-US" dirty="0" smtClean="0"/>
              <a:t>12 crops</a:t>
            </a:r>
          </a:p>
          <a:p>
            <a:r>
              <a:rPr lang="en-US" dirty="0" smtClean="0"/>
              <a:t>Conduced field </a:t>
            </a:r>
            <a:r>
              <a:rPr lang="en-US" dirty="0" smtClean="0"/>
              <a:t>trial with tomatoes </a:t>
            </a:r>
            <a:r>
              <a:rPr lang="en-US" dirty="0" smtClean="0"/>
              <a:t>(high traffic) and Brussels </a:t>
            </a:r>
            <a:r>
              <a:rPr lang="en-US" dirty="0" smtClean="0"/>
              <a:t>sprouts</a:t>
            </a:r>
          </a:p>
          <a:p>
            <a:r>
              <a:rPr lang="en-US" dirty="0" smtClean="0"/>
              <a:t>Observed weed suppression</a:t>
            </a:r>
            <a:endParaRPr lang="en-US" dirty="0" smtClean="0"/>
          </a:p>
          <a:p>
            <a:r>
              <a:rPr lang="en-US" dirty="0" smtClean="0"/>
              <a:t>Estimated organic matter rate of decomposition </a:t>
            </a:r>
            <a:r>
              <a:rPr lang="en-US" dirty="0" smtClean="0"/>
              <a:t>and availability to soil</a:t>
            </a:r>
          </a:p>
          <a:p>
            <a:r>
              <a:rPr lang="en-US" dirty="0" smtClean="0"/>
              <a:t>Watched for incidence of </a:t>
            </a:r>
            <a:r>
              <a:rPr lang="en-US" dirty="0" smtClean="0"/>
              <a:t>plant </a:t>
            </a:r>
            <a:r>
              <a:rPr lang="en-US" dirty="0" smtClean="0"/>
              <a:t>disease and tendency to volunteer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219200"/>
            <a:ext cx="8229600" cy="5312223"/>
          </a:xfrm>
        </p:spPr>
        <p:txBody>
          <a:bodyPr>
            <a:normAutofit/>
          </a:bodyPr>
          <a:lstStyle/>
          <a:p>
            <a:r>
              <a:rPr lang="en-US" i="1" dirty="0" smtClean="0"/>
              <a:t>Native Species Seed </a:t>
            </a:r>
            <a:r>
              <a:rPr lang="en-US" dirty="0" smtClean="0"/>
              <a:t>- Applied Ecological Services / Taylor Creek Restorations, Brodhead, Wis.</a:t>
            </a:r>
          </a:p>
          <a:p>
            <a:r>
              <a:rPr lang="en-US" i="1" dirty="0" smtClean="0"/>
              <a:t>Organic Small Grains </a:t>
            </a:r>
            <a:r>
              <a:rPr lang="en-US" dirty="0" smtClean="0"/>
              <a:t>- Albert Lea Seed Co., Albert Lea, Minn.</a:t>
            </a:r>
          </a:p>
          <a:p>
            <a:r>
              <a:rPr lang="en-US" i="1" dirty="0" smtClean="0"/>
              <a:t>Using Hay for Mulch </a:t>
            </a:r>
            <a:r>
              <a:rPr lang="en-US" dirty="0" smtClean="0"/>
              <a:t>- Organic Vegetable Seed Trials, UW Madison</a:t>
            </a:r>
          </a:p>
          <a:p>
            <a:r>
              <a:rPr lang="en-US" i="1" dirty="0" smtClean="0"/>
              <a:t>Testing Biodegradable Mulches </a:t>
            </a:r>
            <a:r>
              <a:rPr lang="en-US" dirty="0" smtClean="0"/>
              <a:t>- ARS National Center for Agricultural Utilization Research, Peoria, Ill.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769441"/>
          </a:xfrm>
        </p:spPr>
        <p:txBody>
          <a:bodyPr>
            <a:spAutoFit/>
          </a:bodyPr>
          <a:lstStyle/>
          <a:p>
            <a:r>
              <a:rPr lang="en-US" sz="2400" dirty="0" smtClean="0"/>
              <a:t>Why is straw mulch important?</a:t>
            </a:r>
            <a:br>
              <a:rPr lang="en-US" sz="2400" dirty="0" smtClean="0"/>
            </a:br>
            <a:r>
              <a:rPr lang="en-US" dirty="0" smtClean="0"/>
              <a:t> </a:t>
            </a:r>
            <a:endParaRPr lang="en-US" dirty="0"/>
          </a:p>
        </p:txBody>
      </p:sp>
      <p:sp>
        <p:nvSpPr>
          <p:cNvPr id="4" name="Text Placeholder 3"/>
          <p:cNvSpPr>
            <a:spLocks noGrp="1"/>
          </p:cNvSpPr>
          <p:nvPr>
            <p:ph type="body" sz="half" idx="2"/>
          </p:nvPr>
        </p:nvSpPr>
        <p:spPr/>
        <p:txBody>
          <a:bodyPr>
            <a:normAutofit fontScale="77500" lnSpcReduction="20000"/>
          </a:bodyPr>
          <a:lstStyle/>
          <a:p>
            <a:r>
              <a:rPr lang="en-US" sz="2200" i="1" dirty="0" smtClean="0"/>
              <a:t>Why should </a:t>
            </a:r>
            <a:r>
              <a:rPr lang="en-US" sz="2200" b="1" i="1" u="sng" dirty="0" smtClean="0"/>
              <a:t>all </a:t>
            </a:r>
            <a:r>
              <a:rPr lang="en-US" sz="2200" i="1" dirty="0" smtClean="0"/>
              <a:t>specialty crop farmers use it, try it, experiment with it?</a:t>
            </a:r>
            <a:endParaRPr lang="en-US" sz="2200" b="1" dirty="0" smtClean="0"/>
          </a:p>
          <a:p>
            <a:r>
              <a:rPr lang="en-US" sz="2200" b="1" dirty="0" smtClean="0"/>
              <a:t> </a:t>
            </a:r>
          </a:p>
          <a:p>
            <a:endParaRPr lang="en-US" dirty="0"/>
          </a:p>
        </p:txBody>
      </p:sp>
      <p:pic>
        <p:nvPicPr>
          <p:cNvPr id="1026" name="Picture 2" descr="Trish Mulching May 2010"/>
          <p:cNvPicPr>
            <a:picLocks noGrp="1" noChangeAspect="1" noChangeArrowheads="1"/>
          </p:cNvPicPr>
          <p:nvPr>
            <p:ph type="pic" idx="1"/>
          </p:nvPr>
        </p:nvPicPr>
        <p:blipFill>
          <a:blip r:embed="rId3" cstate="print"/>
          <a:srcRect/>
          <a:stretch>
            <a:fillRect/>
          </a:stretch>
        </p:blipFill>
        <p:spPr bwMode="auto">
          <a:prstGeom prst="rect">
            <a:avLst/>
          </a:prstGeom>
          <a:solidFill>
            <a:srgbClr val="000000"/>
          </a:solid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828800" y="320040"/>
            <a:ext cx="7040880" cy="5552289"/>
          </a:xfrm>
        </p:spPr>
        <p:txBody>
          <a:bodyPr anchor="b" anchorCtr="0">
            <a:spAutoFit/>
          </a:bodyPr>
          <a:lstStyle/>
          <a:p>
            <a:endParaRPr lang="en-US" b="1" dirty="0" smtClean="0"/>
          </a:p>
          <a:p>
            <a:r>
              <a:rPr lang="en-US" sz="1800" b="1" dirty="0" smtClean="0"/>
              <a:t>Your Pocketbook</a:t>
            </a:r>
          </a:p>
          <a:p>
            <a:pPr lvl="1"/>
            <a:r>
              <a:rPr lang="en-US" dirty="0" smtClean="0"/>
              <a:t>2011 forecasts for specialty crop growers expect average net cash income will decline. Receipts will increase 4 percent; expenses will rise 9 percent.</a:t>
            </a:r>
            <a:endParaRPr lang="en-US" b="1" dirty="0" smtClean="0"/>
          </a:p>
          <a:p>
            <a:pPr lvl="1"/>
            <a:r>
              <a:rPr lang="en-US" b="1" dirty="0" smtClean="0"/>
              <a:t> </a:t>
            </a:r>
          </a:p>
          <a:p>
            <a:r>
              <a:rPr lang="en-US" sz="1800" b="1" dirty="0" smtClean="0"/>
              <a:t>Your sustainability</a:t>
            </a:r>
          </a:p>
          <a:p>
            <a:pPr lvl="1"/>
            <a:r>
              <a:rPr lang="en-US" dirty="0" smtClean="0"/>
              <a:t>Global oil production has peaked. Fuel prices – and everything dependent on fossil fuel – are only going to rise. Farm fuel and fertilizer costs this year rose 24 percent each.</a:t>
            </a:r>
            <a:endParaRPr lang="en-US" b="1" dirty="0" smtClean="0"/>
          </a:p>
          <a:p>
            <a:r>
              <a:rPr lang="en-US" dirty="0" smtClean="0"/>
              <a:t> </a:t>
            </a:r>
            <a:endParaRPr lang="en-US" b="1" dirty="0" smtClean="0"/>
          </a:p>
          <a:p>
            <a:r>
              <a:rPr lang="en-US" sz="1800" b="1" dirty="0" smtClean="0"/>
              <a:t>Your legacy</a:t>
            </a:r>
          </a:p>
          <a:p>
            <a:pPr lvl="1"/>
            <a:r>
              <a:rPr lang="en-US" dirty="0" smtClean="0"/>
              <a:t>Rolled plastic from polyethylene film to mulch vegetables and fruits has helped control weeds since the 1950s. By 1999, it spread globally to more than 30 million acres. Much of it ends up in landfills, which are closing. Consumers worry black plastic mulch leaches.</a:t>
            </a:r>
            <a:endParaRPr lang="en-US" b="1" dirty="0" smtClean="0"/>
          </a:p>
          <a:p>
            <a:pPr lvl="1"/>
            <a:r>
              <a:rPr lang="en-US" dirty="0" smtClean="0"/>
              <a:t> </a:t>
            </a:r>
            <a:endParaRPr lang="en-US" b="1" dirty="0" smtClean="0"/>
          </a:p>
          <a:p>
            <a:r>
              <a:rPr lang="en-US" sz="1800" b="1" dirty="0" smtClean="0"/>
              <a:t>Your model</a:t>
            </a:r>
          </a:p>
          <a:p>
            <a:pPr lvl="1"/>
            <a:r>
              <a:rPr lang="en-US" dirty="0" smtClean="0"/>
              <a:t> About 18,000 U.S. vegetable and melon farms direct market, a 97 percent increase  over 10 years. The number of CSA vegetable growers has risen from 2 in the 1980s to more than 4,000 today. Local food production is a permanent trend, and these growers are going to need sustainable methods that do not depend on non-renewable  energy.</a:t>
            </a:r>
            <a:endParaRPr lang="en-US" b="1" dirty="0" smtClean="0"/>
          </a:p>
          <a:p>
            <a:pPr lvl="1"/>
            <a:r>
              <a:rPr lang="en-US" dirty="0" smtClean="0"/>
              <a:t> </a:t>
            </a:r>
            <a:endParaRPr lang="en-US" b="1"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Plastic Mulch – Pros and Cons</a:t>
            </a:r>
            <a:endParaRPr lang="en-US" dirty="0"/>
          </a:p>
        </p:txBody>
      </p:sp>
      <p:sp>
        <p:nvSpPr>
          <p:cNvPr id="4" name="Text Placeholder 3"/>
          <p:cNvSpPr>
            <a:spLocks noGrp="1"/>
          </p:cNvSpPr>
          <p:nvPr>
            <p:ph type="body" sz="half" idx="2"/>
          </p:nvPr>
        </p:nvSpPr>
        <p:spPr/>
        <p:txBody>
          <a:bodyPr>
            <a:noAutofit/>
          </a:bodyPr>
          <a:lstStyle/>
          <a:p>
            <a:r>
              <a:rPr lang="en-US" sz="1600" i="1" dirty="0" smtClean="0"/>
              <a:t>Easy to lay with a used $450 machine in spring; a long, cold tiresome process to remove in late fall, early winter</a:t>
            </a:r>
            <a:endParaRPr lang="en-US" sz="1600" i="1" dirty="0"/>
          </a:p>
        </p:txBody>
      </p:sp>
      <p:pic>
        <p:nvPicPr>
          <p:cNvPr id="2050" name="Picture 2" descr="PICT0613_0252"/>
          <p:cNvPicPr>
            <a:picLocks noGrp="1" noChangeAspect="1" noChangeArrowheads="1"/>
          </p:cNvPicPr>
          <p:nvPr>
            <p:ph type="pic" idx="1"/>
          </p:nvPr>
        </p:nvPicPr>
        <p:blipFill>
          <a:blip r:embed="rId3" cstate="print"/>
          <a:srcRect/>
          <a:stretch>
            <a:fillRect/>
          </a:stretch>
        </p:blipFill>
        <p:spPr bwMode="auto">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Grains Straw Mulch – Pros and Cons</a:t>
            </a:r>
            <a:endParaRPr lang="en-US" dirty="0"/>
          </a:p>
        </p:txBody>
      </p:sp>
      <p:sp>
        <p:nvSpPr>
          <p:cNvPr id="4" name="Text Placeholder 3"/>
          <p:cNvSpPr>
            <a:spLocks noGrp="1"/>
          </p:cNvSpPr>
          <p:nvPr>
            <p:ph type="body" sz="half" idx="2"/>
          </p:nvPr>
        </p:nvSpPr>
        <p:spPr/>
        <p:txBody>
          <a:bodyPr/>
          <a:lstStyle/>
          <a:p>
            <a:endParaRPr lang="en-US"/>
          </a:p>
        </p:txBody>
      </p:sp>
      <p:pic>
        <p:nvPicPr>
          <p:cNvPr id="3074" name="Picture 2" descr="2011 Mulched Garlic"/>
          <p:cNvPicPr>
            <a:picLocks noGrp="1" noChangeAspect="1" noChangeArrowheads="1"/>
          </p:cNvPicPr>
          <p:nvPr>
            <p:ph type="pic" idx="1"/>
          </p:nvPr>
        </p:nvPicPr>
        <p:blipFill>
          <a:blip r:embed="rId3" cstate="print"/>
          <a:srcRect l="5000" r="5000"/>
          <a:stretch>
            <a:fillRect/>
          </a:stretch>
        </p:blipFill>
        <p:spPr bwMode="auto">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Brussels Sprouts in switch grass mulch</a:t>
            </a:r>
            <a:endParaRPr lang="en-US" dirty="0"/>
          </a:p>
        </p:txBody>
      </p:sp>
      <p:sp>
        <p:nvSpPr>
          <p:cNvPr id="4" name="Text Placeholder 3"/>
          <p:cNvSpPr>
            <a:spLocks noGrp="1"/>
          </p:cNvSpPr>
          <p:nvPr>
            <p:ph type="body" sz="half" idx="2"/>
          </p:nvPr>
        </p:nvSpPr>
        <p:spPr/>
        <p:txBody>
          <a:bodyPr>
            <a:normAutofit/>
          </a:bodyPr>
          <a:lstStyle/>
          <a:p>
            <a:r>
              <a:rPr lang="en-US" sz="1600" i="1" dirty="0" smtClean="0"/>
              <a:t>No incidence of plant disease in prairie grass mulch; both wheat and oat straw hosted some plant disease</a:t>
            </a:r>
            <a:endParaRPr lang="en-US" sz="1600" i="1" dirty="0"/>
          </a:p>
        </p:txBody>
      </p:sp>
      <p:pic>
        <p:nvPicPr>
          <p:cNvPr id="4098" name="Picture 2" descr="6 3 2010 022"/>
          <p:cNvPicPr>
            <a:picLocks noGrp="1" noChangeAspect="1" noChangeArrowheads="1"/>
          </p:cNvPicPr>
          <p:nvPr>
            <p:ph type="pic" idx="1"/>
          </p:nvPr>
        </p:nvPicPr>
        <p:blipFill>
          <a:blip r:embed="rId3" cstate="print"/>
          <a:srcRect l="5556" r="5556"/>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6 3 2010 013"/>
          <p:cNvPicPr>
            <a:picLocks noChangeAspect="1" noChangeArrowheads="1"/>
          </p:cNvPicPr>
          <p:nvPr/>
        </p:nvPicPr>
        <p:blipFill>
          <a:blip r:embed="rId3" cstate="print"/>
          <a:srcRect/>
          <a:stretch>
            <a:fillRect/>
          </a:stretch>
        </p:blipFill>
        <p:spPr bwMode="auto">
          <a:xfrm>
            <a:off x="533400" y="533400"/>
            <a:ext cx="3590925" cy="2390775"/>
          </a:xfrm>
          <a:prstGeom prst="rect">
            <a:avLst/>
          </a:prstGeom>
          <a:noFill/>
        </p:spPr>
      </p:pic>
      <p:pic>
        <p:nvPicPr>
          <p:cNvPr id="5122" name="Picture 2" descr="6 3 2010 010"/>
          <p:cNvPicPr>
            <a:picLocks noChangeAspect="1" noChangeArrowheads="1"/>
          </p:cNvPicPr>
          <p:nvPr/>
        </p:nvPicPr>
        <p:blipFill>
          <a:blip r:embed="rId4" cstate="print"/>
          <a:srcRect/>
          <a:stretch>
            <a:fillRect/>
          </a:stretch>
        </p:blipFill>
        <p:spPr bwMode="auto">
          <a:xfrm>
            <a:off x="533400" y="3276600"/>
            <a:ext cx="3590925" cy="2400300"/>
          </a:xfrm>
          <a:prstGeom prst="rect">
            <a:avLst/>
          </a:prstGeom>
          <a:noFill/>
        </p:spPr>
      </p:pic>
      <p:pic>
        <p:nvPicPr>
          <p:cNvPr id="5121" name="Picture 1" descr="prairie 2"/>
          <p:cNvPicPr>
            <a:picLocks noChangeAspect="1" noChangeArrowheads="1"/>
          </p:cNvPicPr>
          <p:nvPr/>
        </p:nvPicPr>
        <p:blipFill>
          <a:blip r:embed="rId5" cstate="print"/>
          <a:srcRect/>
          <a:stretch>
            <a:fillRect/>
          </a:stretch>
        </p:blipFill>
        <p:spPr bwMode="auto">
          <a:xfrm>
            <a:off x="4953000" y="3352800"/>
            <a:ext cx="3590925" cy="2400300"/>
          </a:xfrm>
          <a:prstGeom prst="rect">
            <a:avLst/>
          </a:prstGeom>
          <a:noFill/>
        </p:spPr>
      </p:pic>
      <p:sp>
        <p:nvSpPr>
          <p:cNvPr id="5124" name="Text Box 4"/>
          <p:cNvSpPr txBox="1">
            <a:spLocks noChangeArrowheads="1"/>
          </p:cNvSpPr>
          <p:nvPr/>
        </p:nvSpPr>
        <p:spPr bwMode="auto">
          <a:xfrm>
            <a:off x="5181600" y="533400"/>
            <a:ext cx="3108960" cy="23774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Field Trial</a:t>
            </a:r>
            <a:r>
              <a:rPr kumimoji="0" lang="en-US" b="1" i="0" u="none" strike="noStrike" cap="none" normalizeH="0" dirty="0" smtClean="0">
                <a:ln>
                  <a:noFill/>
                </a:ln>
                <a:solidFill>
                  <a:schemeClr val="tx1"/>
                </a:solidFill>
                <a:effectLst/>
                <a:latin typeface="Arial" pitchFamily="34" charset="0"/>
                <a:ea typeface="Times New Roman" pitchFamily="18" charset="0"/>
                <a:cs typeface="Arial" pitchFamily="34" charset="0"/>
              </a:rPr>
              <a:t> Comparison</a:t>
            </a:r>
          </a:p>
          <a:p>
            <a:pPr marL="0" marR="0" lvl="0" indent="0" algn="l" defTabSz="914400" rtl="0" eaLnBrk="1" fontAlgn="base" latinLnBrk="0" hangingPunct="1">
              <a:lnSpc>
                <a:spcPct val="100000"/>
              </a:lnSpc>
              <a:spcBef>
                <a:spcPct val="0"/>
              </a:spcBef>
              <a:spcAft>
                <a:spcPct val="0"/>
              </a:spcAft>
              <a:buClrTx/>
              <a:buSzTx/>
              <a:buFontTx/>
              <a:buNone/>
              <a:tabLst/>
            </a:pPr>
            <a:r>
              <a:rPr lang="en-US" b="1" baseline="0" dirty="0" smtClean="0">
                <a:latin typeface="Arial" pitchFamily="34" charset="0"/>
                <a:ea typeface="Times New Roman" pitchFamily="18" charset="0"/>
                <a:cs typeface="Arial" pitchFamily="34" charset="0"/>
              </a:rPr>
              <a:t>at</a:t>
            </a:r>
            <a:r>
              <a:rPr lang="en-US" b="1" dirty="0" smtClean="0">
                <a:latin typeface="Arial" pitchFamily="34" charset="0"/>
                <a:ea typeface="Times New Roman" pitchFamily="18" charset="0"/>
                <a:cs typeface="Arial" pitchFamily="34" charset="0"/>
              </a:rPr>
              <a:t> Scotch Hill Farm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Mulch materials at application, June 2, 2010.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Top Left: Wheat straw</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Bottom Left: Oat straw</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Right: Prairie grass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6" name="Rectangle 6"/>
          <p:cNvSpPr>
            <a:spLocks noChangeArrowheads="1"/>
          </p:cNvSpPr>
          <p:nvPr/>
        </p:nvSpPr>
        <p:spPr bwMode="auto">
          <a:xfrm>
            <a:off x="0" y="28479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7" name="Rectangle 7"/>
          <p:cNvSpPr>
            <a:spLocks noChangeArrowheads="1"/>
          </p:cNvSpPr>
          <p:nvPr/>
        </p:nvSpPr>
        <p:spPr bwMode="auto">
          <a:xfrm>
            <a:off x="0" y="5705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0" y="1447800"/>
            <a:ext cx="9042213" cy="3383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507" name="Picture 3"/>
          <p:cNvPicPr>
            <a:picLocks noChangeAspect="1" noChangeArrowheads="1"/>
          </p:cNvPicPr>
          <p:nvPr/>
        </p:nvPicPr>
        <p:blipFill>
          <a:blip r:embed="rId3" cstate="print"/>
          <a:srcRect/>
          <a:stretch>
            <a:fillRect/>
          </a:stretch>
        </p:blipFill>
        <p:spPr bwMode="auto">
          <a:xfrm>
            <a:off x="381000" y="990600"/>
            <a:ext cx="8487018" cy="475488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TotalTime>
  <Words>392</Words>
  <Application>Microsoft Office PowerPoint</Application>
  <PresentationFormat>On-screen Show (4:3)</PresentationFormat>
  <Paragraphs>65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Prairie Grass Mulch in Vegetable Farming</vt:lpstr>
      <vt:lpstr>Why is straw mulch important?  </vt:lpstr>
      <vt:lpstr>Slide 3</vt:lpstr>
      <vt:lpstr>Black Plastic Mulch – Pros and Cons</vt:lpstr>
      <vt:lpstr>Small Grains Straw Mulch – Pros and Cons</vt:lpstr>
      <vt:lpstr>Brussels Sprouts in switch grass mulch</vt:lpstr>
      <vt:lpstr>Slide 7</vt:lpstr>
      <vt:lpstr>Slide 8</vt:lpstr>
      <vt:lpstr>Slide 9</vt:lpstr>
      <vt:lpstr>Prairie (switch grass) Mulch – Pros and Cons</vt:lpstr>
      <vt:lpstr>Specialized Equipment for Switch Grass</vt:lpstr>
      <vt:lpstr>Establishing a field of switch grass</vt:lpstr>
      <vt:lpstr>Two-year Comparison</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Prairie Grass Mulch in Vegetable Farming</dc:title>
  <dc:creator>Dela Ends</dc:creator>
  <cp:lastModifiedBy>Tony Ends</cp:lastModifiedBy>
  <cp:revision>15</cp:revision>
  <dcterms:created xsi:type="dcterms:W3CDTF">2011-10-26T02:30:24Z</dcterms:created>
  <dcterms:modified xsi:type="dcterms:W3CDTF">2011-11-03T14:53:40Z</dcterms:modified>
</cp:coreProperties>
</file>