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7315200" cy="9601200"/>
  <p:defaultTextStyle>
    <a:defPPr>
      <a:defRPr lang="en-US"/>
    </a:defPPr>
    <a:lvl1pPr algn="l" defTabSz="3760788" rtl="0" fontAlgn="base">
      <a:spcBef>
        <a:spcPct val="0"/>
      </a:spcBef>
      <a:spcAft>
        <a:spcPct val="0"/>
      </a:spcAft>
      <a:defRPr sz="7400" kern="1200">
        <a:solidFill>
          <a:schemeClr val="tx1"/>
        </a:solidFill>
        <a:latin typeface="Arial" charset="0"/>
        <a:ea typeface="+mn-ea"/>
        <a:cs typeface="Arial" charset="0"/>
      </a:defRPr>
    </a:lvl1pPr>
    <a:lvl2pPr marL="1879600" indent="-1422400" algn="l" defTabSz="3760788" rtl="0" fontAlgn="base">
      <a:spcBef>
        <a:spcPct val="0"/>
      </a:spcBef>
      <a:spcAft>
        <a:spcPct val="0"/>
      </a:spcAft>
      <a:defRPr sz="7400" kern="1200">
        <a:solidFill>
          <a:schemeClr val="tx1"/>
        </a:solidFill>
        <a:latin typeface="Arial" charset="0"/>
        <a:ea typeface="+mn-ea"/>
        <a:cs typeface="Arial" charset="0"/>
      </a:defRPr>
    </a:lvl2pPr>
    <a:lvl3pPr marL="3760788" indent="-2846388" algn="l" defTabSz="3760788" rtl="0" fontAlgn="base">
      <a:spcBef>
        <a:spcPct val="0"/>
      </a:spcBef>
      <a:spcAft>
        <a:spcPct val="0"/>
      </a:spcAft>
      <a:defRPr sz="7400" kern="1200">
        <a:solidFill>
          <a:schemeClr val="tx1"/>
        </a:solidFill>
        <a:latin typeface="Arial" charset="0"/>
        <a:ea typeface="+mn-ea"/>
        <a:cs typeface="Arial" charset="0"/>
      </a:defRPr>
    </a:lvl3pPr>
    <a:lvl4pPr marL="5641975" indent="-4270375" algn="l" defTabSz="3760788" rtl="0" fontAlgn="base">
      <a:spcBef>
        <a:spcPct val="0"/>
      </a:spcBef>
      <a:spcAft>
        <a:spcPct val="0"/>
      </a:spcAft>
      <a:defRPr sz="7400" kern="1200">
        <a:solidFill>
          <a:schemeClr val="tx1"/>
        </a:solidFill>
        <a:latin typeface="Arial" charset="0"/>
        <a:ea typeface="+mn-ea"/>
        <a:cs typeface="Arial" charset="0"/>
      </a:defRPr>
    </a:lvl4pPr>
    <a:lvl5pPr marL="7523163" indent="-5694363" algn="l" defTabSz="3760788" rtl="0" fontAlgn="base">
      <a:spcBef>
        <a:spcPct val="0"/>
      </a:spcBef>
      <a:spcAft>
        <a:spcPct val="0"/>
      </a:spcAft>
      <a:defRPr sz="7400" kern="1200">
        <a:solidFill>
          <a:schemeClr val="tx1"/>
        </a:solidFill>
        <a:latin typeface="Arial" charset="0"/>
        <a:ea typeface="+mn-ea"/>
        <a:cs typeface="Arial" charset="0"/>
      </a:defRPr>
    </a:lvl5pPr>
    <a:lvl6pPr marL="2286000" algn="l" defTabSz="914400" rtl="0" eaLnBrk="1" latinLnBrk="0" hangingPunct="1">
      <a:defRPr sz="7400" kern="1200">
        <a:solidFill>
          <a:schemeClr val="tx1"/>
        </a:solidFill>
        <a:latin typeface="Arial" charset="0"/>
        <a:ea typeface="+mn-ea"/>
        <a:cs typeface="Arial" charset="0"/>
      </a:defRPr>
    </a:lvl6pPr>
    <a:lvl7pPr marL="2743200" algn="l" defTabSz="914400" rtl="0" eaLnBrk="1" latinLnBrk="0" hangingPunct="1">
      <a:defRPr sz="7400" kern="1200">
        <a:solidFill>
          <a:schemeClr val="tx1"/>
        </a:solidFill>
        <a:latin typeface="Arial" charset="0"/>
        <a:ea typeface="+mn-ea"/>
        <a:cs typeface="Arial" charset="0"/>
      </a:defRPr>
    </a:lvl7pPr>
    <a:lvl8pPr marL="3200400" algn="l" defTabSz="914400" rtl="0" eaLnBrk="1" latinLnBrk="0" hangingPunct="1">
      <a:defRPr sz="7400" kern="1200">
        <a:solidFill>
          <a:schemeClr val="tx1"/>
        </a:solidFill>
        <a:latin typeface="Arial" charset="0"/>
        <a:ea typeface="+mn-ea"/>
        <a:cs typeface="Arial" charset="0"/>
      </a:defRPr>
    </a:lvl8pPr>
    <a:lvl9pPr marL="3657600" algn="l" defTabSz="914400" rtl="0" eaLnBrk="1" latinLnBrk="0" hangingPunct="1">
      <a:defRPr sz="7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DA3F"/>
    <a:srgbClr val="23245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636" autoAdjust="0"/>
  </p:normalViewPr>
  <p:slideViewPr>
    <p:cSldViewPr>
      <p:cViewPr varScale="1">
        <p:scale>
          <a:sx n="27" d="100"/>
          <a:sy n="27" d="100"/>
        </p:scale>
        <p:origin x="-702" y="-120"/>
      </p:cViewPr>
      <p:guideLst>
        <p:guide orient="horz" pos="8640"/>
        <p:guide pos="11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defTabSz="3976812"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defTabSz="3976812" fontAlgn="auto">
              <a:spcBef>
                <a:spcPts val="0"/>
              </a:spcBef>
              <a:spcAft>
                <a:spcPts val="0"/>
              </a:spcAft>
              <a:defRPr sz="1300" smtClean="0">
                <a:latin typeface="+mn-lt"/>
                <a:cs typeface="+mn-cs"/>
              </a:defRPr>
            </a:lvl1pPr>
          </a:lstStyle>
          <a:p>
            <a:pPr>
              <a:defRPr/>
            </a:pPr>
            <a:fld id="{D460B1A1-D110-4CD3-A41B-3350D2A4ADCE}" type="datetimeFigureOut">
              <a:rPr lang="en-US"/>
              <a:pPr>
                <a:defRPr/>
              </a:pPr>
              <a:t>12/3/2010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defTabSz="3976812"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defTabSz="3976812" fontAlgn="auto">
              <a:spcBef>
                <a:spcPts val="0"/>
              </a:spcBef>
              <a:spcAft>
                <a:spcPts val="0"/>
              </a:spcAft>
              <a:defRPr sz="1300" smtClean="0">
                <a:latin typeface="+mn-lt"/>
                <a:cs typeface="+mn-cs"/>
              </a:defRPr>
            </a:lvl1pPr>
          </a:lstStyle>
          <a:p>
            <a:pPr>
              <a:defRPr/>
            </a:pPr>
            <a:fld id="{7C7BE637-4C67-4CF6-9E5A-0237F676D36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3760788" rtl="0" fontAlgn="base">
      <a:spcBef>
        <a:spcPct val="30000"/>
      </a:spcBef>
      <a:spcAft>
        <a:spcPct val="0"/>
      </a:spcAft>
      <a:defRPr sz="4900" kern="1200">
        <a:solidFill>
          <a:schemeClr val="tx1"/>
        </a:solidFill>
        <a:latin typeface="+mn-lt"/>
        <a:ea typeface="+mn-ea"/>
        <a:cs typeface="+mn-cs"/>
      </a:defRPr>
    </a:lvl1pPr>
    <a:lvl2pPr marL="1879600" algn="l" defTabSz="3760788" rtl="0" fontAlgn="base">
      <a:spcBef>
        <a:spcPct val="30000"/>
      </a:spcBef>
      <a:spcAft>
        <a:spcPct val="0"/>
      </a:spcAft>
      <a:defRPr sz="4900" kern="1200">
        <a:solidFill>
          <a:schemeClr val="tx1"/>
        </a:solidFill>
        <a:latin typeface="+mn-lt"/>
        <a:ea typeface="+mn-ea"/>
        <a:cs typeface="+mn-cs"/>
      </a:defRPr>
    </a:lvl2pPr>
    <a:lvl3pPr marL="3760788" algn="l" defTabSz="3760788" rtl="0" fontAlgn="base">
      <a:spcBef>
        <a:spcPct val="30000"/>
      </a:spcBef>
      <a:spcAft>
        <a:spcPct val="0"/>
      </a:spcAft>
      <a:defRPr sz="4900" kern="1200">
        <a:solidFill>
          <a:schemeClr val="tx1"/>
        </a:solidFill>
        <a:latin typeface="+mn-lt"/>
        <a:ea typeface="+mn-ea"/>
        <a:cs typeface="+mn-cs"/>
      </a:defRPr>
    </a:lvl3pPr>
    <a:lvl4pPr marL="5641975" algn="l" defTabSz="3760788" rtl="0" fontAlgn="base">
      <a:spcBef>
        <a:spcPct val="30000"/>
      </a:spcBef>
      <a:spcAft>
        <a:spcPct val="0"/>
      </a:spcAft>
      <a:defRPr sz="4900" kern="1200">
        <a:solidFill>
          <a:schemeClr val="tx1"/>
        </a:solidFill>
        <a:latin typeface="+mn-lt"/>
        <a:ea typeface="+mn-ea"/>
        <a:cs typeface="+mn-cs"/>
      </a:defRPr>
    </a:lvl4pPr>
    <a:lvl5pPr marL="7523163" algn="l" defTabSz="3760788" rtl="0" fontAlgn="base">
      <a:spcBef>
        <a:spcPct val="30000"/>
      </a:spcBef>
      <a:spcAft>
        <a:spcPct val="0"/>
      </a:spcAft>
      <a:defRPr sz="4900" kern="1200">
        <a:solidFill>
          <a:schemeClr val="tx1"/>
        </a:solidFill>
        <a:latin typeface="+mn-lt"/>
        <a:ea typeface="+mn-ea"/>
        <a:cs typeface="+mn-cs"/>
      </a:defRPr>
    </a:lvl5pPr>
    <a:lvl6pPr marL="9405006" algn="l" defTabSz="3762002" rtl="0" eaLnBrk="1" latinLnBrk="0" hangingPunct="1">
      <a:defRPr sz="4900" kern="1200">
        <a:solidFill>
          <a:schemeClr val="tx1"/>
        </a:solidFill>
        <a:latin typeface="+mn-lt"/>
        <a:ea typeface="+mn-ea"/>
        <a:cs typeface="+mn-cs"/>
      </a:defRPr>
    </a:lvl6pPr>
    <a:lvl7pPr marL="11286007" algn="l" defTabSz="3762002" rtl="0" eaLnBrk="1" latinLnBrk="0" hangingPunct="1">
      <a:defRPr sz="4900" kern="1200">
        <a:solidFill>
          <a:schemeClr val="tx1"/>
        </a:solidFill>
        <a:latin typeface="+mn-lt"/>
        <a:ea typeface="+mn-ea"/>
        <a:cs typeface="+mn-cs"/>
      </a:defRPr>
    </a:lvl7pPr>
    <a:lvl8pPr marL="13167008" algn="l" defTabSz="3762002" rtl="0" eaLnBrk="1" latinLnBrk="0" hangingPunct="1">
      <a:defRPr sz="4900" kern="1200">
        <a:solidFill>
          <a:schemeClr val="tx1"/>
        </a:solidFill>
        <a:latin typeface="+mn-lt"/>
        <a:ea typeface="+mn-ea"/>
        <a:cs typeface="+mn-cs"/>
      </a:defRPr>
    </a:lvl8pPr>
    <a:lvl9pPr marL="15048010" algn="l" defTabSz="3762002" rtl="0" eaLnBrk="1" latinLnBrk="0" hangingPunct="1">
      <a:defRPr sz="4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3975529" fontAlgn="base">
              <a:spcBef>
                <a:spcPct val="0"/>
              </a:spcBef>
              <a:spcAft>
                <a:spcPct val="0"/>
              </a:spcAft>
            </a:pPr>
            <a:fld id="{2A803A5F-EEC2-4918-93A7-6DA0A63DCDB8}" type="slidenum">
              <a:rPr lang="en-US"/>
              <a:pPr defTabSz="3975529" fontAlgn="base">
                <a:spcBef>
                  <a:spcPct val="0"/>
                </a:spcBef>
                <a:spcAft>
                  <a:spcPct val="0"/>
                </a:spcAft>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3"/>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81001" indent="0" algn="ctr">
              <a:buNone/>
              <a:defRPr>
                <a:solidFill>
                  <a:schemeClr val="tx1">
                    <a:tint val="75000"/>
                  </a:schemeClr>
                </a:solidFill>
              </a:defRPr>
            </a:lvl2pPr>
            <a:lvl3pPr marL="3762002" indent="0" algn="ctr">
              <a:buNone/>
              <a:defRPr>
                <a:solidFill>
                  <a:schemeClr val="tx1">
                    <a:tint val="75000"/>
                  </a:schemeClr>
                </a:solidFill>
              </a:defRPr>
            </a:lvl3pPr>
            <a:lvl4pPr marL="5643004" indent="0" algn="ctr">
              <a:buNone/>
              <a:defRPr>
                <a:solidFill>
                  <a:schemeClr val="tx1">
                    <a:tint val="75000"/>
                  </a:schemeClr>
                </a:solidFill>
              </a:defRPr>
            </a:lvl4pPr>
            <a:lvl5pPr marL="7524005" indent="0" algn="ctr">
              <a:buNone/>
              <a:defRPr>
                <a:solidFill>
                  <a:schemeClr val="tx1">
                    <a:tint val="75000"/>
                  </a:schemeClr>
                </a:solidFill>
              </a:defRPr>
            </a:lvl5pPr>
            <a:lvl6pPr marL="9405006" indent="0" algn="ctr">
              <a:buNone/>
              <a:defRPr>
                <a:solidFill>
                  <a:schemeClr val="tx1">
                    <a:tint val="75000"/>
                  </a:schemeClr>
                </a:solidFill>
              </a:defRPr>
            </a:lvl6pPr>
            <a:lvl7pPr marL="11286007" indent="0" algn="ctr">
              <a:buNone/>
              <a:defRPr>
                <a:solidFill>
                  <a:schemeClr val="tx1">
                    <a:tint val="75000"/>
                  </a:schemeClr>
                </a:solidFill>
              </a:defRPr>
            </a:lvl7pPr>
            <a:lvl8pPr marL="13167008" indent="0" algn="ctr">
              <a:buNone/>
              <a:defRPr>
                <a:solidFill>
                  <a:schemeClr val="tx1">
                    <a:tint val="75000"/>
                  </a:schemeClr>
                </a:solidFill>
              </a:defRPr>
            </a:lvl8pPr>
            <a:lvl9pPr marL="150480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5D4172-C8ED-47A3-8CD8-EA26C2ECBAF9}" type="datetimeFigureOut">
              <a:rPr lang="en-US"/>
              <a:pPr>
                <a:defRPr/>
              </a:pPr>
              <a:t>12/3/2010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918D02-D749-4CF3-95BE-AA4185DD8A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CAA1D6-B9EB-4484-994C-BE9648197AF1}" type="datetimeFigureOut">
              <a:rPr lang="en-US"/>
              <a:pPr>
                <a:defRPr/>
              </a:pPr>
              <a:t>12/3/2010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54E46B-4EF5-4410-BD22-C8FE0F79AD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3655" y="3219455"/>
            <a:ext cx="27978100" cy="6866254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16652" y="3219455"/>
            <a:ext cx="83337400" cy="686625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632306-98C3-40AA-9435-5B011A003576}" type="datetimeFigureOut">
              <a:rPr lang="en-US"/>
              <a:pPr>
                <a:defRPr/>
              </a:pPr>
              <a:t>12/3/2010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1DAE8B-FDB7-48A1-B6D4-FF359EB33B7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F1C032-115E-4081-B359-274C40D2823E}" type="datetimeFigureOut">
              <a:rPr lang="en-US"/>
              <a:pPr>
                <a:defRPr/>
              </a:pPr>
              <a:t>12/3/2010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FB739-AD02-417A-BEA8-4870DC9DA8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1"/>
            <a:ext cx="31089600" cy="5448300"/>
          </a:xfrm>
        </p:spPr>
        <p:txBody>
          <a:bodyPr anchor="t"/>
          <a:lstStyle>
            <a:lvl1pPr algn="l">
              <a:defRPr sz="164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6"/>
            <a:ext cx="31089600" cy="6000749"/>
          </a:xfrm>
        </p:spPr>
        <p:txBody>
          <a:bodyPr anchor="b"/>
          <a:lstStyle>
            <a:lvl1pPr marL="0" indent="0">
              <a:buNone/>
              <a:defRPr sz="8300">
                <a:solidFill>
                  <a:schemeClr val="tx1">
                    <a:tint val="75000"/>
                  </a:schemeClr>
                </a:solidFill>
              </a:defRPr>
            </a:lvl1pPr>
            <a:lvl2pPr marL="1881001" indent="0">
              <a:buNone/>
              <a:defRPr sz="7400">
                <a:solidFill>
                  <a:schemeClr val="tx1">
                    <a:tint val="75000"/>
                  </a:schemeClr>
                </a:solidFill>
              </a:defRPr>
            </a:lvl2pPr>
            <a:lvl3pPr marL="3762002" indent="0">
              <a:buNone/>
              <a:defRPr sz="6600">
                <a:solidFill>
                  <a:schemeClr val="tx1">
                    <a:tint val="75000"/>
                  </a:schemeClr>
                </a:solidFill>
              </a:defRPr>
            </a:lvl3pPr>
            <a:lvl4pPr marL="5643004" indent="0">
              <a:buNone/>
              <a:defRPr sz="5800">
                <a:solidFill>
                  <a:schemeClr val="tx1">
                    <a:tint val="75000"/>
                  </a:schemeClr>
                </a:solidFill>
              </a:defRPr>
            </a:lvl4pPr>
            <a:lvl5pPr marL="7524005" indent="0">
              <a:buNone/>
              <a:defRPr sz="5800">
                <a:solidFill>
                  <a:schemeClr val="tx1">
                    <a:tint val="75000"/>
                  </a:schemeClr>
                </a:solidFill>
              </a:defRPr>
            </a:lvl5pPr>
            <a:lvl6pPr marL="9405006" indent="0">
              <a:buNone/>
              <a:defRPr sz="5800">
                <a:solidFill>
                  <a:schemeClr val="tx1">
                    <a:tint val="75000"/>
                  </a:schemeClr>
                </a:solidFill>
              </a:defRPr>
            </a:lvl6pPr>
            <a:lvl7pPr marL="11286007" indent="0">
              <a:buNone/>
              <a:defRPr sz="5800">
                <a:solidFill>
                  <a:schemeClr val="tx1">
                    <a:tint val="75000"/>
                  </a:schemeClr>
                </a:solidFill>
              </a:defRPr>
            </a:lvl7pPr>
            <a:lvl8pPr marL="13167008" indent="0">
              <a:buNone/>
              <a:defRPr sz="5800">
                <a:solidFill>
                  <a:schemeClr val="tx1">
                    <a:tint val="75000"/>
                  </a:schemeClr>
                </a:solidFill>
              </a:defRPr>
            </a:lvl8pPr>
            <a:lvl9pPr marL="15048010"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CF2151-E564-47EB-8884-21853E13C9D4}" type="datetimeFigureOut">
              <a:rPr lang="en-US"/>
              <a:pPr>
                <a:defRPr/>
              </a:pPr>
              <a:t>12/3/2010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9A3FD8-2C36-4014-A413-831586166B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16656" y="18776954"/>
            <a:ext cx="55657748" cy="53105049"/>
          </a:xfrm>
        </p:spPr>
        <p:txBody>
          <a:bodyPr/>
          <a:lstStyle>
            <a:lvl1pPr>
              <a:defRPr sz="11500"/>
            </a:lvl1pPr>
            <a:lvl2pPr>
              <a:defRPr sz="98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0" y="18776954"/>
            <a:ext cx="55657752" cy="53105049"/>
          </a:xfrm>
        </p:spPr>
        <p:txBody>
          <a:bodyPr/>
          <a:lstStyle>
            <a:lvl1pPr>
              <a:defRPr sz="11500"/>
            </a:lvl1pPr>
            <a:lvl2pPr>
              <a:defRPr sz="98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385678-D2D9-4C4D-9A71-042B4F7DC745}" type="datetimeFigureOut">
              <a:rPr lang="en-US"/>
              <a:pPr>
                <a:defRPr/>
              </a:pPr>
              <a:t>12/3/2010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C9D78B-1FC7-459B-AC83-C94F1E7777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3"/>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1" y="6140453"/>
            <a:ext cx="16160752" cy="2559048"/>
          </a:xfrm>
        </p:spPr>
        <p:txBody>
          <a:bodyPr anchor="b"/>
          <a:lstStyle>
            <a:lvl1pPr marL="0" indent="0">
              <a:buNone/>
              <a:defRPr sz="9800" b="1"/>
            </a:lvl1pPr>
            <a:lvl2pPr marL="1881001" indent="0">
              <a:buNone/>
              <a:defRPr sz="8300" b="1"/>
            </a:lvl2pPr>
            <a:lvl3pPr marL="3762002" indent="0">
              <a:buNone/>
              <a:defRPr sz="7400" b="1"/>
            </a:lvl3pPr>
            <a:lvl4pPr marL="5643004" indent="0">
              <a:buNone/>
              <a:defRPr sz="6600" b="1"/>
            </a:lvl4pPr>
            <a:lvl5pPr marL="7524005" indent="0">
              <a:buNone/>
              <a:defRPr sz="6600" b="1"/>
            </a:lvl5pPr>
            <a:lvl6pPr marL="9405006" indent="0">
              <a:buNone/>
              <a:defRPr sz="6600" b="1"/>
            </a:lvl6pPr>
            <a:lvl7pPr marL="11286007" indent="0">
              <a:buNone/>
              <a:defRPr sz="6600" b="1"/>
            </a:lvl7pPr>
            <a:lvl8pPr marL="13167008" indent="0">
              <a:buNone/>
              <a:defRPr sz="6600" b="1"/>
            </a:lvl8pPr>
            <a:lvl9pPr marL="15048010"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828801" y="8699501"/>
            <a:ext cx="16160752" cy="15805153"/>
          </a:xfrm>
        </p:spPr>
        <p:txBody>
          <a:bodyPr/>
          <a:lstStyle>
            <a:lvl1pPr>
              <a:defRPr sz="9800"/>
            </a:lvl1pPr>
            <a:lvl2pPr>
              <a:defRPr sz="83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4" y="6140453"/>
            <a:ext cx="16167100" cy="2559048"/>
          </a:xfrm>
        </p:spPr>
        <p:txBody>
          <a:bodyPr anchor="b"/>
          <a:lstStyle>
            <a:lvl1pPr marL="0" indent="0">
              <a:buNone/>
              <a:defRPr sz="9800" b="1"/>
            </a:lvl1pPr>
            <a:lvl2pPr marL="1881001" indent="0">
              <a:buNone/>
              <a:defRPr sz="8300" b="1"/>
            </a:lvl2pPr>
            <a:lvl3pPr marL="3762002" indent="0">
              <a:buNone/>
              <a:defRPr sz="7400" b="1"/>
            </a:lvl3pPr>
            <a:lvl4pPr marL="5643004" indent="0">
              <a:buNone/>
              <a:defRPr sz="6600" b="1"/>
            </a:lvl4pPr>
            <a:lvl5pPr marL="7524005" indent="0">
              <a:buNone/>
              <a:defRPr sz="6600" b="1"/>
            </a:lvl5pPr>
            <a:lvl6pPr marL="9405006" indent="0">
              <a:buNone/>
              <a:defRPr sz="6600" b="1"/>
            </a:lvl6pPr>
            <a:lvl7pPr marL="11286007" indent="0">
              <a:buNone/>
              <a:defRPr sz="6600" b="1"/>
            </a:lvl7pPr>
            <a:lvl8pPr marL="13167008" indent="0">
              <a:buNone/>
              <a:defRPr sz="6600" b="1"/>
            </a:lvl8pPr>
            <a:lvl9pPr marL="15048010"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8580104" y="8699501"/>
            <a:ext cx="16167100" cy="15805153"/>
          </a:xfrm>
        </p:spPr>
        <p:txBody>
          <a:bodyPr/>
          <a:lstStyle>
            <a:lvl1pPr>
              <a:defRPr sz="9800"/>
            </a:lvl1pPr>
            <a:lvl2pPr>
              <a:defRPr sz="83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CCB29AB-D4DB-4CD9-8E41-5FC1911425F5}" type="datetimeFigureOut">
              <a:rPr lang="en-US"/>
              <a:pPr>
                <a:defRPr/>
              </a:pPr>
              <a:t>12/3/2010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45481-F268-4768-9865-D7B8198970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4D9CD3-58CA-407A-8F93-8F5B945FD478}" type="datetimeFigureOut">
              <a:rPr lang="en-US"/>
              <a:pPr>
                <a:defRPr/>
              </a:pPr>
              <a:t>12/3/2010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C11365-6A58-4E83-AF58-6479A2BA3B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588804-375F-4C32-A60F-1AF0CF5F23EE}" type="datetimeFigureOut">
              <a:rPr lang="en-US"/>
              <a:pPr>
                <a:defRPr/>
              </a:pPr>
              <a:t>12/3/2010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F52604-DDC1-4D33-BF12-03C7A500C3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4" y="1092200"/>
            <a:ext cx="12033252" cy="4648200"/>
          </a:xfrm>
        </p:spPr>
        <p:txBody>
          <a:bodyPr anchor="b"/>
          <a:lstStyle>
            <a:lvl1pPr algn="l">
              <a:defRPr sz="8300" b="1"/>
            </a:lvl1pPr>
          </a:lstStyle>
          <a:p>
            <a:r>
              <a:rPr lang="en-US" smtClean="0"/>
              <a:t>Click to edit Master title style</a:t>
            </a:r>
            <a:endParaRPr lang="en-US"/>
          </a:p>
        </p:txBody>
      </p:sp>
      <p:sp>
        <p:nvSpPr>
          <p:cNvPr id="3" name="Content Placeholder 2"/>
          <p:cNvSpPr>
            <a:spLocks noGrp="1"/>
          </p:cNvSpPr>
          <p:nvPr>
            <p:ph idx="1"/>
          </p:nvPr>
        </p:nvSpPr>
        <p:spPr>
          <a:xfrm>
            <a:off x="14300200" y="1092205"/>
            <a:ext cx="20447000" cy="23412451"/>
          </a:xfrm>
        </p:spPr>
        <p:txBody>
          <a:bodyPr/>
          <a:lstStyle>
            <a:lvl1pPr>
              <a:defRPr sz="13100"/>
            </a:lvl1pPr>
            <a:lvl2pPr>
              <a:defRPr sz="11500"/>
            </a:lvl2pPr>
            <a:lvl3pPr>
              <a:defRPr sz="98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4" y="5740405"/>
            <a:ext cx="12033252" cy="18764251"/>
          </a:xfrm>
        </p:spPr>
        <p:txBody>
          <a:bodyPr/>
          <a:lstStyle>
            <a:lvl1pPr marL="0" indent="0">
              <a:buNone/>
              <a:defRPr sz="5800"/>
            </a:lvl1pPr>
            <a:lvl2pPr marL="1881001" indent="0">
              <a:buNone/>
              <a:defRPr sz="4900"/>
            </a:lvl2pPr>
            <a:lvl3pPr marL="3762002" indent="0">
              <a:buNone/>
              <a:defRPr sz="4100"/>
            </a:lvl3pPr>
            <a:lvl4pPr marL="5643004" indent="0">
              <a:buNone/>
              <a:defRPr sz="3700"/>
            </a:lvl4pPr>
            <a:lvl5pPr marL="7524005" indent="0">
              <a:buNone/>
              <a:defRPr sz="3700"/>
            </a:lvl5pPr>
            <a:lvl6pPr marL="9405006" indent="0">
              <a:buNone/>
              <a:defRPr sz="3700"/>
            </a:lvl6pPr>
            <a:lvl7pPr marL="11286007" indent="0">
              <a:buNone/>
              <a:defRPr sz="3700"/>
            </a:lvl7pPr>
            <a:lvl8pPr marL="13167008" indent="0">
              <a:buNone/>
              <a:defRPr sz="3700"/>
            </a:lvl8pPr>
            <a:lvl9pPr marL="15048010" indent="0">
              <a:buNone/>
              <a:defRPr sz="3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95B128-4A9E-4ED5-8E3B-35E8ECFA2C3F}" type="datetimeFigureOut">
              <a:rPr lang="en-US"/>
              <a:pPr>
                <a:defRPr/>
              </a:pPr>
              <a:t>12/3/2010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78F2A9-9557-421F-9CA0-ECF3F12719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4"/>
            <a:ext cx="21945600" cy="2266951"/>
          </a:xfrm>
        </p:spPr>
        <p:txBody>
          <a:bodyPr anchor="b"/>
          <a:lstStyle>
            <a:lvl1pPr algn="l">
              <a:defRPr sz="83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rtlCol="0">
            <a:normAutofit/>
          </a:bodyPr>
          <a:lstStyle>
            <a:lvl1pPr marL="0" indent="0">
              <a:buNone/>
              <a:defRPr sz="13100"/>
            </a:lvl1pPr>
            <a:lvl2pPr marL="1881001" indent="0">
              <a:buNone/>
              <a:defRPr sz="11500"/>
            </a:lvl2pPr>
            <a:lvl3pPr marL="3762002" indent="0">
              <a:buNone/>
              <a:defRPr sz="9800"/>
            </a:lvl3pPr>
            <a:lvl4pPr marL="5643004" indent="0">
              <a:buNone/>
              <a:defRPr sz="8300"/>
            </a:lvl4pPr>
            <a:lvl5pPr marL="7524005" indent="0">
              <a:buNone/>
              <a:defRPr sz="8300"/>
            </a:lvl5pPr>
            <a:lvl6pPr marL="9405006" indent="0">
              <a:buNone/>
              <a:defRPr sz="8300"/>
            </a:lvl6pPr>
            <a:lvl7pPr marL="11286007" indent="0">
              <a:buNone/>
              <a:defRPr sz="8300"/>
            </a:lvl7pPr>
            <a:lvl8pPr marL="13167008" indent="0">
              <a:buNone/>
              <a:defRPr sz="8300"/>
            </a:lvl8pPr>
            <a:lvl9pPr marL="15048010" indent="0">
              <a:buNone/>
              <a:defRPr sz="8300"/>
            </a:lvl9pPr>
          </a:lstStyle>
          <a:p>
            <a:pPr lvl="0"/>
            <a:endParaRPr lang="en-US" noProof="0"/>
          </a:p>
        </p:txBody>
      </p:sp>
      <p:sp>
        <p:nvSpPr>
          <p:cNvPr id="4" name="Text Placeholder 3"/>
          <p:cNvSpPr>
            <a:spLocks noGrp="1"/>
          </p:cNvSpPr>
          <p:nvPr>
            <p:ph type="body" sz="half" idx="2"/>
          </p:nvPr>
        </p:nvSpPr>
        <p:spPr>
          <a:xfrm>
            <a:off x="7169152" y="21469355"/>
            <a:ext cx="21945600" cy="3219449"/>
          </a:xfrm>
        </p:spPr>
        <p:txBody>
          <a:bodyPr/>
          <a:lstStyle>
            <a:lvl1pPr marL="0" indent="0">
              <a:buNone/>
              <a:defRPr sz="5800"/>
            </a:lvl1pPr>
            <a:lvl2pPr marL="1881001" indent="0">
              <a:buNone/>
              <a:defRPr sz="4900"/>
            </a:lvl2pPr>
            <a:lvl3pPr marL="3762002" indent="0">
              <a:buNone/>
              <a:defRPr sz="4100"/>
            </a:lvl3pPr>
            <a:lvl4pPr marL="5643004" indent="0">
              <a:buNone/>
              <a:defRPr sz="3700"/>
            </a:lvl4pPr>
            <a:lvl5pPr marL="7524005" indent="0">
              <a:buNone/>
              <a:defRPr sz="3700"/>
            </a:lvl5pPr>
            <a:lvl6pPr marL="9405006" indent="0">
              <a:buNone/>
              <a:defRPr sz="3700"/>
            </a:lvl6pPr>
            <a:lvl7pPr marL="11286007" indent="0">
              <a:buNone/>
              <a:defRPr sz="3700"/>
            </a:lvl7pPr>
            <a:lvl8pPr marL="13167008" indent="0">
              <a:buNone/>
              <a:defRPr sz="3700"/>
            </a:lvl8pPr>
            <a:lvl9pPr marL="15048010" indent="0">
              <a:buNone/>
              <a:defRPr sz="3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6A80D3-53D9-41ED-BAC5-A21A335E951F}" type="datetimeFigureOut">
              <a:rPr lang="en-US"/>
              <a:pPr>
                <a:defRPr/>
              </a:pPr>
              <a:t>12/3/2010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68B3D7-F5CB-4A67-934C-5BEEB28700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098550"/>
            <a:ext cx="32918400" cy="4572000"/>
          </a:xfrm>
          <a:prstGeom prst="rect">
            <a:avLst/>
          </a:prstGeom>
          <a:noFill/>
          <a:ln w="9525">
            <a:noFill/>
            <a:miter lim="800000"/>
            <a:headEnd/>
            <a:tailEnd/>
          </a:ln>
        </p:spPr>
        <p:txBody>
          <a:bodyPr vert="horz" wrap="square" lIns="376200" tIns="188100" rIns="376200" bIns="18810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828800" y="6400800"/>
            <a:ext cx="32918400" cy="18103850"/>
          </a:xfrm>
          <a:prstGeom prst="rect">
            <a:avLst/>
          </a:prstGeom>
          <a:noFill/>
          <a:ln w="9525">
            <a:noFill/>
            <a:miter lim="800000"/>
            <a:headEnd/>
            <a:tailEnd/>
          </a:ln>
        </p:spPr>
        <p:txBody>
          <a:bodyPr vert="horz" wrap="square" lIns="376200" tIns="188100" rIns="376200" bIns="1881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828800" y="25425400"/>
            <a:ext cx="8534400" cy="1460500"/>
          </a:xfrm>
          <a:prstGeom prst="rect">
            <a:avLst/>
          </a:prstGeom>
        </p:spPr>
        <p:txBody>
          <a:bodyPr vert="horz" lIns="376200" tIns="188100" rIns="376200" bIns="188100" rtlCol="0" anchor="ctr"/>
          <a:lstStyle>
            <a:lvl1pPr algn="l" defTabSz="3762002" fontAlgn="auto">
              <a:spcBef>
                <a:spcPts val="0"/>
              </a:spcBef>
              <a:spcAft>
                <a:spcPts val="0"/>
              </a:spcAft>
              <a:defRPr sz="4900" smtClean="0">
                <a:solidFill>
                  <a:schemeClr val="tx1">
                    <a:tint val="75000"/>
                  </a:schemeClr>
                </a:solidFill>
                <a:latin typeface="+mn-lt"/>
                <a:cs typeface="+mn-cs"/>
              </a:defRPr>
            </a:lvl1pPr>
          </a:lstStyle>
          <a:p>
            <a:pPr>
              <a:defRPr/>
            </a:pPr>
            <a:fld id="{0055FF15-48D1-4E5B-96E8-1EDE565F3D8C}" type="datetimeFigureOut">
              <a:rPr lang="en-US"/>
              <a:pPr>
                <a:defRPr/>
              </a:pPr>
              <a:t>12/3/2010</a:t>
            </a:fld>
            <a:endParaRPr lang="en-US"/>
          </a:p>
        </p:txBody>
      </p:sp>
      <p:sp>
        <p:nvSpPr>
          <p:cNvPr id="5" name="Footer Placeholder 4"/>
          <p:cNvSpPr>
            <a:spLocks noGrp="1"/>
          </p:cNvSpPr>
          <p:nvPr>
            <p:ph type="ftr" sz="quarter" idx="3"/>
          </p:nvPr>
        </p:nvSpPr>
        <p:spPr>
          <a:xfrm>
            <a:off x="12496800" y="25425400"/>
            <a:ext cx="11582400" cy="1460500"/>
          </a:xfrm>
          <a:prstGeom prst="rect">
            <a:avLst/>
          </a:prstGeom>
        </p:spPr>
        <p:txBody>
          <a:bodyPr vert="horz" lIns="376200" tIns="188100" rIns="376200" bIns="188100" rtlCol="0" anchor="ctr"/>
          <a:lstStyle>
            <a:lvl1pPr algn="ctr" defTabSz="3762002" fontAlgn="auto">
              <a:spcBef>
                <a:spcPts val="0"/>
              </a:spcBef>
              <a:spcAft>
                <a:spcPts val="0"/>
              </a:spcAft>
              <a:defRPr sz="4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6212800" y="25425400"/>
            <a:ext cx="8534400" cy="1460500"/>
          </a:xfrm>
          <a:prstGeom prst="rect">
            <a:avLst/>
          </a:prstGeom>
        </p:spPr>
        <p:txBody>
          <a:bodyPr vert="horz" lIns="376200" tIns="188100" rIns="376200" bIns="188100" rtlCol="0" anchor="ctr"/>
          <a:lstStyle>
            <a:lvl1pPr algn="r" defTabSz="3762002" fontAlgn="auto">
              <a:spcBef>
                <a:spcPts val="0"/>
              </a:spcBef>
              <a:spcAft>
                <a:spcPts val="0"/>
              </a:spcAft>
              <a:defRPr sz="4900" smtClean="0">
                <a:solidFill>
                  <a:schemeClr val="tx1">
                    <a:tint val="75000"/>
                  </a:schemeClr>
                </a:solidFill>
                <a:latin typeface="+mn-lt"/>
                <a:cs typeface="+mn-cs"/>
              </a:defRPr>
            </a:lvl1pPr>
          </a:lstStyle>
          <a:p>
            <a:pPr>
              <a:defRPr/>
            </a:pPr>
            <a:fld id="{34201D05-8929-4C9A-99B6-C13AC29AB0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0788" rtl="0" fontAlgn="base">
        <a:spcBef>
          <a:spcPct val="0"/>
        </a:spcBef>
        <a:spcAft>
          <a:spcPct val="0"/>
        </a:spcAft>
        <a:defRPr sz="18100" kern="1200">
          <a:solidFill>
            <a:schemeClr val="tx1"/>
          </a:solidFill>
          <a:latin typeface="+mj-lt"/>
          <a:ea typeface="+mj-ea"/>
          <a:cs typeface="+mj-cs"/>
        </a:defRPr>
      </a:lvl1pPr>
      <a:lvl2pPr algn="ctr" defTabSz="3760788" rtl="0" fontAlgn="base">
        <a:spcBef>
          <a:spcPct val="0"/>
        </a:spcBef>
        <a:spcAft>
          <a:spcPct val="0"/>
        </a:spcAft>
        <a:defRPr sz="18100">
          <a:solidFill>
            <a:schemeClr val="tx1"/>
          </a:solidFill>
          <a:latin typeface="Calibri" pitchFamily="34" charset="0"/>
        </a:defRPr>
      </a:lvl2pPr>
      <a:lvl3pPr algn="ctr" defTabSz="3760788" rtl="0" fontAlgn="base">
        <a:spcBef>
          <a:spcPct val="0"/>
        </a:spcBef>
        <a:spcAft>
          <a:spcPct val="0"/>
        </a:spcAft>
        <a:defRPr sz="18100">
          <a:solidFill>
            <a:schemeClr val="tx1"/>
          </a:solidFill>
          <a:latin typeface="Calibri" pitchFamily="34" charset="0"/>
        </a:defRPr>
      </a:lvl3pPr>
      <a:lvl4pPr algn="ctr" defTabSz="3760788" rtl="0" fontAlgn="base">
        <a:spcBef>
          <a:spcPct val="0"/>
        </a:spcBef>
        <a:spcAft>
          <a:spcPct val="0"/>
        </a:spcAft>
        <a:defRPr sz="18100">
          <a:solidFill>
            <a:schemeClr val="tx1"/>
          </a:solidFill>
          <a:latin typeface="Calibri" pitchFamily="34" charset="0"/>
        </a:defRPr>
      </a:lvl4pPr>
      <a:lvl5pPr algn="ctr" defTabSz="3760788" rtl="0" fontAlgn="base">
        <a:spcBef>
          <a:spcPct val="0"/>
        </a:spcBef>
        <a:spcAft>
          <a:spcPct val="0"/>
        </a:spcAft>
        <a:defRPr sz="18100">
          <a:solidFill>
            <a:schemeClr val="tx1"/>
          </a:solidFill>
          <a:latin typeface="Calibri" pitchFamily="34" charset="0"/>
        </a:defRPr>
      </a:lvl5pPr>
      <a:lvl6pPr marL="457200" algn="ctr" defTabSz="3760788" rtl="0" fontAlgn="base">
        <a:spcBef>
          <a:spcPct val="0"/>
        </a:spcBef>
        <a:spcAft>
          <a:spcPct val="0"/>
        </a:spcAft>
        <a:defRPr sz="18100">
          <a:solidFill>
            <a:schemeClr val="tx1"/>
          </a:solidFill>
          <a:latin typeface="Calibri" pitchFamily="34" charset="0"/>
        </a:defRPr>
      </a:lvl6pPr>
      <a:lvl7pPr marL="914400" algn="ctr" defTabSz="3760788" rtl="0" fontAlgn="base">
        <a:spcBef>
          <a:spcPct val="0"/>
        </a:spcBef>
        <a:spcAft>
          <a:spcPct val="0"/>
        </a:spcAft>
        <a:defRPr sz="18100">
          <a:solidFill>
            <a:schemeClr val="tx1"/>
          </a:solidFill>
          <a:latin typeface="Calibri" pitchFamily="34" charset="0"/>
        </a:defRPr>
      </a:lvl7pPr>
      <a:lvl8pPr marL="1371600" algn="ctr" defTabSz="3760788" rtl="0" fontAlgn="base">
        <a:spcBef>
          <a:spcPct val="0"/>
        </a:spcBef>
        <a:spcAft>
          <a:spcPct val="0"/>
        </a:spcAft>
        <a:defRPr sz="18100">
          <a:solidFill>
            <a:schemeClr val="tx1"/>
          </a:solidFill>
          <a:latin typeface="Calibri" pitchFamily="34" charset="0"/>
        </a:defRPr>
      </a:lvl8pPr>
      <a:lvl9pPr marL="1828800" algn="ctr" defTabSz="3760788" rtl="0" fontAlgn="base">
        <a:spcBef>
          <a:spcPct val="0"/>
        </a:spcBef>
        <a:spcAft>
          <a:spcPct val="0"/>
        </a:spcAft>
        <a:defRPr sz="18100">
          <a:solidFill>
            <a:schemeClr val="tx1"/>
          </a:solidFill>
          <a:latin typeface="Calibri" pitchFamily="34" charset="0"/>
        </a:defRPr>
      </a:lvl9pPr>
    </p:titleStyle>
    <p:bodyStyle>
      <a:lvl1pPr marL="1409700" indent="-1409700" algn="l" defTabSz="3760788" rtl="0" fontAlgn="base">
        <a:spcBef>
          <a:spcPct val="20000"/>
        </a:spcBef>
        <a:spcAft>
          <a:spcPct val="0"/>
        </a:spcAft>
        <a:buFont typeface="Arial" charset="0"/>
        <a:buChar char="•"/>
        <a:defRPr sz="13100" kern="1200">
          <a:solidFill>
            <a:schemeClr val="tx1"/>
          </a:solidFill>
          <a:latin typeface="+mn-lt"/>
          <a:ea typeface="+mn-ea"/>
          <a:cs typeface="+mn-cs"/>
        </a:defRPr>
      </a:lvl1pPr>
      <a:lvl2pPr marL="3055938" indent="-1174750" algn="l" defTabSz="3760788" rtl="0" fontAlgn="base">
        <a:spcBef>
          <a:spcPct val="20000"/>
        </a:spcBef>
        <a:spcAft>
          <a:spcPct val="0"/>
        </a:spcAft>
        <a:buFont typeface="Arial" charset="0"/>
        <a:buChar char="–"/>
        <a:defRPr sz="11500" kern="1200">
          <a:solidFill>
            <a:schemeClr val="tx1"/>
          </a:solidFill>
          <a:latin typeface="+mn-lt"/>
          <a:ea typeface="+mn-ea"/>
          <a:cs typeface="+mn-cs"/>
        </a:defRPr>
      </a:lvl2pPr>
      <a:lvl3pPr marL="4702175" indent="-939800" algn="l" defTabSz="3760788" rtl="0" fontAlgn="base">
        <a:spcBef>
          <a:spcPct val="20000"/>
        </a:spcBef>
        <a:spcAft>
          <a:spcPct val="0"/>
        </a:spcAft>
        <a:buFont typeface="Arial" charset="0"/>
        <a:buChar char="•"/>
        <a:defRPr sz="9800" kern="1200">
          <a:solidFill>
            <a:schemeClr val="tx1"/>
          </a:solidFill>
          <a:latin typeface="+mn-lt"/>
          <a:ea typeface="+mn-ea"/>
          <a:cs typeface="+mn-cs"/>
        </a:defRPr>
      </a:lvl3pPr>
      <a:lvl4pPr marL="6583363" indent="-939800" algn="l" defTabSz="3760788" rtl="0" fontAlgn="base">
        <a:spcBef>
          <a:spcPct val="20000"/>
        </a:spcBef>
        <a:spcAft>
          <a:spcPct val="0"/>
        </a:spcAft>
        <a:buFont typeface="Arial" charset="0"/>
        <a:buChar char="–"/>
        <a:defRPr sz="8300" kern="1200">
          <a:solidFill>
            <a:schemeClr val="tx1"/>
          </a:solidFill>
          <a:latin typeface="+mn-lt"/>
          <a:ea typeface="+mn-ea"/>
          <a:cs typeface="+mn-cs"/>
        </a:defRPr>
      </a:lvl4pPr>
      <a:lvl5pPr marL="8462963" indent="-939800" algn="l" defTabSz="3760788" rtl="0" fontAlgn="base">
        <a:spcBef>
          <a:spcPct val="20000"/>
        </a:spcBef>
        <a:spcAft>
          <a:spcPct val="0"/>
        </a:spcAft>
        <a:buFont typeface="Arial" charset="0"/>
        <a:buChar char="»"/>
        <a:defRPr sz="8300" kern="1200">
          <a:solidFill>
            <a:schemeClr val="tx1"/>
          </a:solidFill>
          <a:latin typeface="+mn-lt"/>
          <a:ea typeface="+mn-ea"/>
          <a:cs typeface="+mn-cs"/>
        </a:defRPr>
      </a:lvl5pPr>
      <a:lvl6pPr marL="10345507" indent="-940501" algn="l" defTabSz="3762002"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508" indent="-940501" algn="l" defTabSz="3762002"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510" indent="-940501" algn="l" defTabSz="3762002"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511" indent="-940501" algn="l" defTabSz="3762002"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2002" rtl="0" eaLnBrk="1" latinLnBrk="0" hangingPunct="1">
        <a:defRPr sz="7400" kern="1200">
          <a:solidFill>
            <a:schemeClr val="tx1"/>
          </a:solidFill>
          <a:latin typeface="+mn-lt"/>
          <a:ea typeface="+mn-ea"/>
          <a:cs typeface="+mn-cs"/>
        </a:defRPr>
      </a:lvl1pPr>
      <a:lvl2pPr marL="1881001" algn="l" defTabSz="3762002" rtl="0" eaLnBrk="1" latinLnBrk="0" hangingPunct="1">
        <a:defRPr sz="7400" kern="1200">
          <a:solidFill>
            <a:schemeClr val="tx1"/>
          </a:solidFill>
          <a:latin typeface="+mn-lt"/>
          <a:ea typeface="+mn-ea"/>
          <a:cs typeface="+mn-cs"/>
        </a:defRPr>
      </a:lvl2pPr>
      <a:lvl3pPr marL="3762002" algn="l" defTabSz="3762002" rtl="0" eaLnBrk="1" latinLnBrk="0" hangingPunct="1">
        <a:defRPr sz="7400" kern="1200">
          <a:solidFill>
            <a:schemeClr val="tx1"/>
          </a:solidFill>
          <a:latin typeface="+mn-lt"/>
          <a:ea typeface="+mn-ea"/>
          <a:cs typeface="+mn-cs"/>
        </a:defRPr>
      </a:lvl3pPr>
      <a:lvl4pPr marL="5643004" algn="l" defTabSz="3762002" rtl="0" eaLnBrk="1" latinLnBrk="0" hangingPunct="1">
        <a:defRPr sz="7400" kern="1200">
          <a:solidFill>
            <a:schemeClr val="tx1"/>
          </a:solidFill>
          <a:latin typeface="+mn-lt"/>
          <a:ea typeface="+mn-ea"/>
          <a:cs typeface="+mn-cs"/>
        </a:defRPr>
      </a:lvl4pPr>
      <a:lvl5pPr marL="7524005" algn="l" defTabSz="3762002" rtl="0" eaLnBrk="1" latinLnBrk="0" hangingPunct="1">
        <a:defRPr sz="7400" kern="1200">
          <a:solidFill>
            <a:schemeClr val="tx1"/>
          </a:solidFill>
          <a:latin typeface="+mn-lt"/>
          <a:ea typeface="+mn-ea"/>
          <a:cs typeface="+mn-cs"/>
        </a:defRPr>
      </a:lvl5pPr>
      <a:lvl6pPr marL="9405006" algn="l" defTabSz="3762002" rtl="0" eaLnBrk="1" latinLnBrk="0" hangingPunct="1">
        <a:defRPr sz="7400" kern="1200">
          <a:solidFill>
            <a:schemeClr val="tx1"/>
          </a:solidFill>
          <a:latin typeface="+mn-lt"/>
          <a:ea typeface="+mn-ea"/>
          <a:cs typeface="+mn-cs"/>
        </a:defRPr>
      </a:lvl6pPr>
      <a:lvl7pPr marL="11286007" algn="l" defTabSz="3762002" rtl="0" eaLnBrk="1" latinLnBrk="0" hangingPunct="1">
        <a:defRPr sz="7400" kern="1200">
          <a:solidFill>
            <a:schemeClr val="tx1"/>
          </a:solidFill>
          <a:latin typeface="+mn-lt"/>
          <a:ea typeface="+mn-ea"/>
          <a:cs typeface="+mn-cs"/>
        </a:defRPr>
      </a:lvl7pPr>
      <a:lvl8pPr marL="13167008" algn="l" defTabSz="3762002" rtl="0" eaLnBrk="1" latinLnBrk="0" hangingPunct="1">
        <a:defRPr sz="7400" kern="1200">
          <a:solidFill>
            <a:schemeClr val="tx1"/>
          </a:solidFill>
          <a:latin typeface="+mn-lt"/>
          <a:ea typeface="+mn-ea"/>
          <a:cs typeface="+mn-cs"/>
        </a:defRPr>
      </a:lvl8pPr>
      <a:lvl9pPr marL="15048010" algn="l" defTabSz="376200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3886200" y="609601"/>
            <a:ext cx="28665487" cy="4185761"/>
          </a:xfrm>
          <a:prstGeom prst="rect">
            <a:avLst/>
          </a:prstGeom>
          <a:noFill/>
        </p:spPr>
        <p:txBody>
          <a:bodyPr wrap="square">
            <a:spAutoFit/>
          </a:bodyPr>
          <a:lstStyle/>
          <a:p>
            <a:pPr algn="ctr" defTabSz="3762002" fontAlgn="auto">
              <a:spcBef>
                <a:spcPts val="0"/>
              </a:spcBef>
              <a:spcAft>
                <a:spcPts val="0"/>
              </a:spcAft>
              <a:defRPr/>
            </a:pPr>
            <a:r>
              <a:rPr lang="en-US" sz="7000" b="1" dirty="0" smtClean="0">
                <a:solidFill>
                  <a:schemeClr val="tx2">
                    <a:lumMod val="75000"/>
                  </a:schemeClr>
                </a:solidFill>
                <a:latin typeface="+mn-lt"/>
                <a:cs typeface="+mn-cs"/>
              </a:rPr>
              <a:t>Manure Composting: A Value Added Product for Livestock Producers</a:t>
            </a:r>
            <a:endParaRPr lang="en-US" sz="7000" b="1" dirty="0">
              <a:solidFill>
                <a:schemeClr val="tx2">
                  <a:lumMod val="75000"/>
                </a:schemeClr>
              </a:solidFill>
              <a:latin typeface="+mn-lt"/>
              <a:cs typeface="+mn-cs"/>
            </a:endParaRPr>
          </a:p>
          <a:p>
            <a:pPr algn="ctr" defTabSz="3762002" fontAlgn="auto">
              <a:spcBef>
                <a:spcPts val="0"/>
              </a:spcBef>
              <a:spcAft>
                <a:spcPts val="0"/>
              </a:spcAft>
              <a:defRPr/>
            </a:pPr>
            <a:r>
              <a:rPr lang="en-US" sz="3600" b="1" dirty="0" smtClean="0">
                <a:solidFill>
                  <a:schemeClr val="tx2">
                    <a:lumMod val="75000"/>
                  </a:schemeClr>
                </a:solidFill>
                <a:latin typeface="+mn-lt"/>
                <a:cs typeface="+mn-cs"/>
              </a:rPr>
              <a:t>G. Nathan Brown, Producer, Amaltheia Organic Dairy LLC, Belgrade, Montana</a:t>
            </a:r>
          </a:p>
          <a:p>
            <a:pPr algn="ctr" defTabSz="3762002" fontAlgn="auto">
              <a:spcBef>
                <a:spcPts val="0"/>
              </a:spcBef>
              <a:spcAft>
                <a:spcPts val="0"/>
              </a:spcAft>
              <a:defRPr/>
            </a:pPr>
            <a:r>
              <a:rPr lang="en-US" sz="3600" b="1" dirty="0" smtClean="0">
                <a:solidFill>
                  <a:schemeClr val="tx2">
                    <a:lumMod val="75000"/>
                  </a:schemeClr>
                </a:solidFill>
                <a:latin typeface="+mn-lt"/>
                <a:cs typeface="+mn-cs"/>
              </a:rPr>
              <a:t>Thomas </a:t>
            </a:r>
            <a:r>
              <a:rPr lang="en-US" sz="3600" b="1" dirty="0">
                <a:solidFill>
                  <a:schemeClr val="tx2">
                    <a:lumMod val="75000"/>
                  </a:schemeClr>
                </a:solidFill>
                <a:latin typeface="+mn-lt"/>
                <a:cs typeface="+mn-cs"/>
              </a:rPr>
              <a:t>M. Bass, Livestock Environment Associate Specialist, Montana State University </a:t>
            </a:r>
            <a:r>
              <a:rPr lang="en-US" sz="3600" b="1" dirty="0" smtClean="0">
                <a:solidFill>
                  <a:schemeClr val="tx2">
                    <a:lumMod val="75000"/>
                  </a:schemeClr>
                </a:solidFill>
                <a:latin typeface="+mn-lt"/>
                <a:cs typeface="+mn-cs"/>
              </a:rPr>
              <a:t>Extension</a:t>
            </a:r>
          </a:p>
          <a:p>
            <a:pPr algn="ctr" defTabSz="3762002" fontAlgn="auto">
              <a:spcBef>
                <a:spcPts val="0"/>
              </a:spcBef>
              <a:spcAft>
                <a:spcPts val="0"/>
              </a:spcAft>
              <a:defRPr/>
            </a:pPr>
            <a:r>
              <a:rPr lang="en-US" sz="3600" b="1" dirty="0" smtClean="0">
                <a:solidFill>
                  <a:schemeClr val="tx2">
                    <a:lumMod val="75000"/>
                  </a:schemeClr>
                </a:solidFill>
                <a:latin typeface="+mn-lt"/>
                <a:cs typeface="+mn-cs"/>
              </a:rPr>
              <a:t>Joel Schumacher, Agricultural Economics Associate Specialist, Montana State University Extension</a:t>
            </a:r>
          </a:p>
          <a:p>
            <a:pPr algn="ctr" defTabSz="3762002" fontAlgn="auto">
              <a:spcBef>
                <a:spcPts val="0"/>
              </a:spcBef>
              <a:spcAft>
                <a:spcPts val="0"/>
              </a:spcAft>
              <a:defRPr/>
            </a:pPr>
            <a:r>
              <a:rPr lang="en-US" sz="8800" b="1" dirty="0" smtClean="0">
                <a:solidFill>
                  <a:schemeClr val="tx2">
                    <a:lumMod val="75000"/>
                  </a:schemeClr>
                </a:solidFill>
                <a:latin typeface="+mn-lt"/>
                <a:cs typeface="+mn-cs"/>
              </a:rPr>
              <a:t> </a:t>
            </a:r>
            <a:endParaRPr lang="en-US" sz="8800" dirty="0">
              <a:solidFill>
                <a:schemeClr val="tx2">
                  <a:lumMod val="75000"/>
                </a:schemeClr>
              </a:solidFill>
              <a:latin typeface="+mn-lt"/>
              <a:cs typeface="+mn-cs"/>
            </a:endParaRPr>
          </a:p>
        </p:txBody>
      </p:sp>
      <p:sp>
        <p:nvSpPr>
          <p:cNvPr id="2053" name="Subtitle 2"/>
          <p:cNvSpPr txBox="1">
            <a:spLocks/>
          </p:cNvSpPr>
          <p:nvPr/>
        </p:nvSpPr>
        <p:spPr bwMode="auto">
          <a:xfrm>
            <a:off x="914400" y="4495800"/>
            <a:ext cx="10972800" cy="4953000"/>
          </a:xfrm>
          <a:prstGeom prst="rect">
            <a:avLst/>
          </a:prstGeom>
          <a:solidFill>
            <a:schemeClr val="accent1">
              <a:alpha val="50195"/>
            </a:schemeClr>
          </a:solidFill>
          <a:ln w="9525">
            <a:noFill/>
            <a:miter lim="800000"/>
            <a:headEnd/>
            <a:tailEnd/>
          </a:ln>
        </p:spPr>
        <p:txBody>
          <a:bodyPr lIns="376200" tIns="188100" rIns="376200" bIns="188100"/>
          <a:lstStyle/>
          <a:p>
            <a:pPr>
              <a:spcBef>
                <a:spcPct val="20000"/>
              </a:spcBef>
              <a:buFont typeface="Arial" charset="0"/>
              <a:buNone/>
            </a:pPr>
            <a:r>
              <a:rPr lang="en-US" sz="2800" b="1" dirty="0" smtClean="0">
                <a:solidFill>
                  <a:schemeClr val="bg1"/>
                </a:solidFill>
                <a:latin typeface="Calibri" pitchFamily="34" charset="0"/>
              </a:rPr>
              <a:t>Background</a:t>
            </a:r>
            <a:r>
              <a:rPr lang="en-US" sz="2800" b="1" dirty="0">
                <a:solidFill>
                  <a:schemeClr val="bg1"/>
                </a:solidFill>
                <a:latin typeface="Calibri" pitchFamily="34" charset="0"/>
              </a:rPr>
              <a:t>:</a:t>
            </a:r>
            <a:r>
              <a:rPr lang="en-US" sz="2800" dirty="0">
                <a:solidFill>
                  <a:schemeClr val="bg1"/>
                </a:solidFill>
                <a:latin typeface="Calibri" pitchFamily="34" charset="0"/>
              </a:rPr>
              <a:t> </a:t>
            </a:r>
            <a:r>
              <a:rPr lang="en-US" sz="2800" dirty="0" smtClean="0">
                <a:solidFill>
                  <a:schemeClr val="bg1"/>
                </a:solidFill>
                <a:latin typeface="Calibri" pitchFamily="34" charset="0"/>
              </a:rPr>
              <a:t>Amaltheia Organic Dairy LLC is a family-run diversified operation that primarily produces artisan goat cheeses, solely from their own milk goat </a:t>
            </a:r>
            <a:r>
              <a:rPr lang="en-US" sz="2800" dirty="0" smtClean="0">
                <a:solidFill>
                  <a:schemeClr val="bg1"/>
                </a:solidFill>
                <a:latin typeface="Calibri" pitchFamily="34" charset="0"/>
              </a:rPr>
              <a:t>herd (figure 1.).  </a:t>
            </a:r>
            <a:r>
              <a:rPr lang="en-US" sz="2800" dirty="0" smtClean="0">
                <a:solidFill>
                  <a:schemeClr val="bg1"/>
                </a:solidFill>
                <a:latin typeface="Calibri" pitchFamily="34" charset="0"/>
              </a:rPr>
              <a:t>Amaltheia operates its own cheese plant and markets to local grocers, specialty grocers, and </a:t>
            </a:r>
            <a:r>
              <a:rPr lang="en-US" sz="2800" dirty="0" smtClean="0">
                <a:solidFill>
                  <a:schemeClr val="bg1"/>
                </a:solidFill>
                <a:latin typeface="Calibri" pitchFamily="34" charset="0"/>
              </a:rPr>
              <a:t>restaurants; Amaltheia also produces organic </a:t>
            </a:r>
            <a:r>
              <a:rPr lang="en-US" sz="2800" dirty="0" smtClean="0">
                <a:solidFill>
                  <a:schemeClr val="bg1"/>
                </a:solidFill>
                <a:latin typeface="Calibri" pitchFamily="34" charset="0"/>
              </a:rPr>
              <a:t>free-range pork.  They are able to feed whey, a byproduct of cheese production, as part of the hog diet.  As part of their manure management, Amaltheia has been composting manure from the goat lots.  This compost is sold locally.  Amaltheia also uses some of this material for their own organic farm ground and for organic-transition farm ground in the area.     </a:t>
            </a:r>
            <a:endParaRPr lang="en-US" sz="2800" dirty="0">
              <a:solidFill>
                <a:schemeClr val="bg1"/>
              </a:solidFill>
              <a:latin typeface="Calibri" pitchFamily="34" charset="0"/>
            </a:endParaRPr>
          </a:p>
          <a:p>
            <a:pPr>
              <a:spcBef>
                <a:spcPct val="20000"/>
              </a:spcBef>
              <a:buFont typeface="Arial" charset="0"/>
              <a:buNone/>
            </a:pPr>
            <a:r>
              <a:rPr lang="en-US" sz="2600" dirty="0">
                <a:solidFill>
                  <a:schemeClr val="bg1"/>
                </a:solidFill>
                <a:latin typeface="Calibri" pitchFamily="34" charset="0"/>
              </a:rPr>
              <a:t>  </a:t>
            </a:r>
          </a:p>
          <a:p>
            <a:pPr>
              <a:spcBef>
                <a:spcPct val="20000"/>
              </a:spcBef>
              <a:buFont typeface="Arial" charset="0"/>
              <a:buNone/>
            </a:pPr>
            <a:r>
              <a:rPr lang="en-US" sz="2800" dirty="0">
                <a:solidFill>
                  <a:schemeClr val="bg1"/>
                </a:solidFill>
                <a:latin typeface="Calibri" pitchFamily="34" charset="0"/>
              </a:rPr>
              <a:t>         </a:t>
            </a:r>
          </a:p>
          <a:p>
            <a:pPr>
              <a:spcBef>
                <a:spcPct val="20000"/>
              </a:spcBef>
              <a:buFont typeface="Arial" charset="0"/>
              <a:buNone/>
            </a:pPr>
            <a:endParaRPr lang="en-US" sz="2800" dirty="0">
              <a:solidFill>
                <a:schemeClr val="bg1"/>
              </a:solidFill>
              <a:latin typeface="Calibri" pitchFamily="34" charset="0"/>
            </a:endParaRPr>
          </a:p>
        </p:txBody>
      </p:sp>
      <p:sp>
        <p:nvSpPr>
          <p:cNvPr id="2083" name="Subtitle 2"/>
          <p:cNvSpPr txBox="1">
            <a:spLocks/>
          </p:cNvSpPr>
          <p:nvPr/>
        </p:nvSpPr>
        <p:spPr bwMode="auto">
          <a:xfrm>
            <a:off x="12801600" y="4495800"/>
            <a:ext cx="10972800" cy="8610600"/>
          </a:xfrm>
          <a:prstGeom prst="rect">
            <a:avLst/>
          </a:prstGeom>
          <a:solidFill>
            <a:schemeClr val="accent1">
              <a:alpha val="50195"/>
            </a:schemeClr>
          </a:solidFill>
          <a:ln w="9525">
            <a:noFill/>
            <a:miter lim="800000"/>
            <a:headEnd/>
            <a:tailEnd/>
          </a:ln>
        </p:spPr>
        <p:txBody>
          <a:bodyPr lIns="376200" tIns="188100" rIns="376200" bIns="188100"/>
          <a:lstStyle/>
          <a:p>
            <a:r>
              <a:rPr lang="en-US" sz="2800" b="1" dirty="0" smtClean="0">
                <a:solidFill>
                  <a:schemeClr val="bg1"/>
                </a:solidFill>
                <a:latin typeface="Calibri" pitchFamily="34" charset="0"/>
              </a:rPr>
              <a:t>Amaltheia’s </a:t>
            </a:r>
            <a:r>
              <a:rPr lang="en-US" sz="2800" b="1" dirty="0" smtClean="0">
                <a:solidFill>
                  <a:schemeClr val="bg1"/>
                </a:solidFill>
                <a:latin typeface="Calibri" pitchFamily="34" charset="0"/>
              </a:rPr>
              <a:t>Compost Production: </a:t>
            </a:r>
            <a:r>
              <a:rPr lang="en-US" sz="2800" dirty="0" smtClean="0">
                <a:solidFill>
                  <a:schemeClr val="bg1"/>
                </a:solidFill>
                <a:latin typeface="Calibri" pitchFamily="34" charset="0"/>
              </a:rPr>
              <a:t> Goat lots, pens and barns are seasonally cleaned in the fall.  The material is a mix of manure and carbon based bedding material.  Windrows are built with a dump truck and manure spreader and then shaped with a skid-steer loader.  The windrows are turned several times in the fall to achieve and maintain desired temperatures before winter.  The process is largely dormant and unmanaged during the Montana winter.  In late spring, the windrows are worked again, temperatures come back up and the process is completed over the summer.</a:t>
            </a:r>
          </a:p>
          <a:p>
            <a:endParaRPr lang="en-US" sz="2800" dirty="0">
              <a:solidFill>
                <a:schemeClr val="bg1"/>
              </a:solidFill>
              <a:latin typeface="Calibri" pitchFamily="34" charset="0"/>
            </a:endParaRPr>
          </a:p>
          <a:p>
            <a:r>
              <a:rPr lang="en-US" sz="2800" dirty="0" smtClean="0">
                <a:solidFill>
                  <a:schemeClr val="bg1"/>
                </a:solidFill>
                <a:latin typeface="Calibri" pitchFamily="34" charset="0"/>
              </a:rPr>
              <a:t>To prepare a consumer friendly product, the compost is screened (</a:t>
            </a:r>
            <a:r>
              <a:rPr lang="en-US" sz="2800" dirty="0" smtClean="0">
                <a:solidFill>
                  <a:schemeClr val="bg1"/>
                </a:solidFill>
                <a:latin typeface="Calibri" pitchFamily="34" charset="0"/>
              </a:rPr>
              <a:t>figure 2.) </a:t>
            </a:r>
            <a:r>
              <a:rPr lang="en-US" sz="2800" dirty="0" smtClean="0">
                <a:solidFill>
                  <a:schemeClr val="bg1"/>
                </a:solidFill>
                <a:latin typeface="Calibri" pitchFamily="34" charset="0"/>
              </a:rPr>
              <a:t>and piled into finished rows.  This material will be sold over the coming year, especially in the early summer at the start of gardening season.  Compost is marketed in bulk for pick-up or delivery.  Additionally, a small amount is bagged (</a:t>
            </a:r>
            <a:r>
              <a:rPr lang="en-US" sz="2800" dirty="0" smtClean="0">
                <a:solidFill>
                  <a:schemeClr val="bg1"/>
                </a:solidFill>
                <a:latin typeface="Calibri" pitchFamily="34" charset="0"/>
              </a:rPr>
              <a:t>figure 3.) </a:t>
            </a:r>
            <a:r>
              <a:rPr lang="en-US" sz="2800" dirty="0" smtClean="0">
                <a:solidFill>
                  <a:schemeClr val="bg1"/>
                </a:solidFill>
                <a:latin typeface="Calibri" pitchFamily="34" charset="0"/>
              </a:rPr>
              <a:t>for home garden consumers and sale at local markets.  An economic analysis has been conducted to examine time and labor required to produce the compost, and to determine the revenue potential of the different marketing strategies.     </a:t>
            </a:r>
            <a:endParaRPr lang="en-US" sz="2800" dirty="0">
              <a:solidFill>
                <a:schemeClr val="bg1"/>
              </a:solidFill>
              <a:latin typeface="Calibri" pitchFamily="34" charset="0"/>
            </a:endParaRPr>
          </a:p>
          <a:p>
            <a:r>
              <a:rPr lang="en-US" sz="2600" dirty="0">
                <a:solidFill>
                  <a:schemeClr val="bg1"/>
                </a:solidFill>
                <a:latin typeface="Calibri" pitchFamily="34" charset="0"/>
              </a:rPr>
              <a:t>  </a:t>
            </a:r>
          </a:p>
          <a:p>
            <a:endParaRPr lang="en-US" sz="2600" dirty="0">
              <a:solidFill>
                <a:schemeClr val="bg1"/>
              </a:solidFill>
              <a:latin typeface="Calibri" pitchFamily="34" charset="0"/>
            </a:endParaRPr>
          </a:p>
          <a:p>
            <a:r>
              <a:rPr lang="en-US" sz="2600" dirty="0">
                <a:solidFill>
                  <a:schemeClr val="bg1"/>
                </a:solidFill>
                <a:latin typeface="Calibri" pitchFamily="34" charset="0"/>
              </a:rPr>
              <a:t>  </a:t>
            </a:r>
          </a:p>
          <a:p>
            <a:pPr>
              <a:spcBef>
                <a:spcPct val="20000"/>
              </a:spcBef>
              <a:buFont typeface="Arial" charset="0"/>
              <a:buNone/>
            </a:pPr>
            <a:endParaRPr lang="en-US" sz="2800" dirty="0">
              <a:solidFill>
                <a:schemeClr val="bg1"/>
              </a:solidFill>
              <a:latin typeface="Calibri" pitchFamily="34" charset="0"/>
            </a:endParaRPr>
          </a:p>
        </p:txBody>
      </p:sp>
      <p:sp>
        <p:nvSpPr>
          <p:cNvPr id="2090" name="Subtitle 2"/>
          <p:cNvSpPr txBox="1">
            <a:spLocks/>
          </p:cNvSpPr>
          <p:nvPr/>
        </p:nvSpPr>
        <p:spPr bwMode="auto">
          <a:xfrm>
            <a:off x="609600" y="23850600"/>
            <a:ext cx="14630400" cy="3124200"/>
          </a:xfrm>
          <a:prstGeom prst="rect">
            <a:avLst/>
          </a:prstGeom>
          <a:solidFill>
            <a:schemeClr val="accent1">
              <a:alpha val="45097"/>
            </a:schemeClr>
          </a:solidFill>
          <a:ln w="15875">
            <a:solidFill>
              <a:srgbClr val="FFCC00"/>
            </a:solidFill>
            <a:miter lim="800000"/>
            <a:headEnd/>
            <a:tailEnd/>
          </a:ln>
        </p:spPr>
        <p:txBody>
          <a:bodyPr lIns="376200" tIns="188100" rIns="376200" bIns="188100"/>
          <a:lstStyle/>
          <a:p>
            <a:pPr>
              <a:spcBef>
                <a:spcPct val="20000"/>
              </a:spcBef>
              <a:buFont typeface="Arial" charset="0"/>
              <a:buNone/>
            </a:pPr>
            <a:endParaRPr lang="en-US" sz="2600" dirty="0">
              <a:solidFill>
                <a:schemeClr val="bg1"/>
              </a:solidFill>
              <a:latin typeface="Calibri" pitchFamily="34" charset="0"/>
            </a:endParaRPr>
          </a:p>
          <a:p>
            <a:pPr>
              <a:spcBef>
                <a:spcPct val="20000"/>
              </a:spcBef>
              <a:buFont typeface="Arial" charset="0"/>
              <a:buNone/>
            </a:pPr>
            <a:endParaRPr lang="en-US" sz="2600" dirty="0">
              <a:solidFill>
                <a:schemeClr val="bg1"/>
              </a:solidFill>
              <a:latin typeface="Calibri" pitchFamily="34" charset="0"/>
            </a:endParaRPr>
          </a:p>
          <a:p>
            <a:pPr>
              <a:spcBef>
                <a:spcPct val="20000"/>
              </a:spcBef>
              <a:buFont typeface="Arial" charset="0"/>
              <a:buNone/>
            </a:pPr>
            <a:endParaRPr lang="en-US" sz="2600" dirty="0">
              <a:solidFill>
                <a:schemeClr val="bg1"/>
              </a:solidFill>
              <a:latin typeface="Calibri" pitchFamily="34" charset="0"/>
            </a:endParaRPr>
          </a:p>
          <a:p>
            <a:pPr>
              <a:spcBef>
                <a:spcPct val="20000"/>
              </a:spcBef>
              <a:buFont typeface="Arial" charset="0"/>
              <a:buNone/>
            </a:pPr>
            <a:r>
              <a:rPr lang="en-US" sz="2600" dirty="0">
                <a:solidFill>
                  <a:schemeClr val="bg1"/>
                </a:solidFill>
                <a:latin typeface="Calibri" pitchFamily="34" charset="0"/>
              </a:rPr>
              <a:t>         </a:t>
            </a:r>
          </a:p>
          <a:p>
            <a:pPr>
              <a:spcBef>
                <a:spcPct val="20000"/>
              </a:spcBef>
              <a:buFont typeface="Arial" charset="0"/>
              <a:buNone/>
            </a:pPr>
            <a:endParaRPr lang="en-US" sz="2600" dirty="0">
              <a:solidFill>
                <a:schemeClr val="bg1"/>
              </a:solidFill>
              <a:latin typeface="Calibri" pitchFamily="34" charset="0"/>
            </a:endParaRPr>
          </a:p>
        </p:txBody>
      </p:sp>
      <p:sp>
        <p:nvSpPr>
          <p:cNvPr id="2084" name="Subtitle 2"/>
          <p:cNvSpPr txBox="1">
            <a:spLocks/>
          </p:cNvSpPr>
          <p:nvPr/>
        </p:nvSpPr>
        <p:spPr bwMode="auto">
          <a:xfrm>
            <a:off x="12801600" y="13716000"/>
            <a:ext cx="10972800" cy="5867400"/>
          </a:xfrm>
          <a:prstGeom prst="rect">
            <a:avLst/>
          </a:prstGeom>
          <a:solidFill>
            <a:schemeClr val="accent1">
              <a:alpha val="50195"/>
            </a:schemeClr>
          </a:solidFill>
          <a:ln w="9525">
            <a:noFill/>
            <a:miter lim="800000"/>
            <a:headEnd/>
            <a:tailEnd/>
          </a:ln>
        </p:spPr>
        <p:txBody>
          <a:bodyPr lIns="376200" tIns="188100" rIns="376200" bIns="188100"/>
          <a:lstStyle/>
          <a:p>
            <a:r>
              <a:rPr lang="en-US" sz="2800" b="1" dirty="0" smtClean="0">
                <a:solidFill>
                  <a:schemeClr val="bg1"/>
                </a:solidFill>
                <a:latin typeface="Calibri" pitchFamily="34" charset="0"/>
              </a:rPr>
              <a:t>Labor and Economics:</a:t>
            </a:r>
            <a:r>
              <a:rPr lang="en-US" sz="2800" dirty="0">
                <a:solidFill>
                  <a:schemeClr val="bg1"/>
                </a:solidFill>
                <a:latin typeface="Calibri" pitchFamily="34" charset="0"/>
              </a:rPr>
              <a:t> </a:t>
            </a:r>
            <a:r>
              <a:rPr lang="en-US" sz="2800" dirty="0" smtClean="0">
                <a:solidFill>
                  <a:schemeClr val="bg1"/>
                </a:solidFill>
                <a:latin typeface="Calibri" pitchFamily="34" charset="0"/>
              </a:rPr>
              <a:t>  The cost to produce compost</a:t>
            </a:r>
            <a:r>
              <a:rPr lang="en-US" sz="2800" dirty="0">
                <a:solidFill>
                  <a:schemeClr val="bg1"/>
                </a:solidFill>
                <a:latin typeface="Calibri" pitchFamily="34" charset="0"/>
              </a:rPr>
              <a:t> </a:t>
            </a:r>
            <a:r>
              <a:rPr lang="en-US" sz="2800" dirty="0" smtClean="0">
                <a:solidFill>
                  <a:schemeClr val="bg1"/>
                </a:solidFill>
                <a:latin typeface="Calibri" pitchFamily="34" charset="0"/>
              </a:rPr>
              <a:t> was based on labor and equipment logs kept by the producer for the 2009/2010 composting season.  Standard formulas for equipment operation costs were used, as was a hourly labor rate of $12</a:t>
            </a:r>
            <a:r>
              <a:rPr lang="en-US" sz="2800" dirty="0" smtClean="0">
                <a:solidFill>
                  <a:schemeClr val="bg1"/>
                </a:solidFill>
                <a:latin typeface="Calibri" pitchFamily="34" charset="0"/>
              </a:rPr>
              <a:t>.  Labor included production and delivery times when appropriate.  </a:t>
            </a:r>
            <a:r>
              <a:rPr lang="en-US" sz="2800" dirty="0" smtClean="0">
                <a:solidFill>
                  <a:schemeClr val="bg1"/>
                </a:solidFill>
                <a:latin typeface="Calibri" pitchFamily="34" charset="0"/>
              </a:rPr>
              <a:t>Producing compost for: onsite bulk sale cost $7.58/cubic yard , delivered bulk sale cost $13.57/cubic yard , delivered bagged sale cost  $26.59/cubic yard .  Regardless of the fertilizer value gained for the farm, land applying raw manure cost approximately $5.44/cubic yard (Table 1.).  All four options include the fixed cost of $4.07 for pen cleaning, which must be done regardless of the fate of the manure and bedding.  </a:t>
            </a:r>
            <a:r>
              <a:rPr lang="en-US" sz="2800" dirty="0" smtClean="0">
                <a:solidFill>
                  <a:schemeClr val="bg1"/>
                </a:solidFill>
                <a:latin typeface="Calibri" pitchFamily="34" charset="0"/>
              </a:rPr>
              <a:t>Per unit (cubic yard) profits are also shown in Table 1. and range from $17.42/ cubic yard to $21.44/cubic yard.</a:t>
            </a:r>
            <a:r>
              <a:rPr lang="en-US" sz="2800" dirty="0">
                <a:solidFill>
                  <a:schemeClr val="bg1"/>
                </a:solidFill>
                <a:latin typeface="Calibri" pitchFamily="34" charset="0"/>
              </a:rPr>
              <a:t>    </a:t>
            </a:r>
          </a:p>
          <a:p>
            <a:pPr>
              <a:spcBef>
                <a:spcPct val="20000"/>
              </a:spcBef>
              <a:buFont typeface="Arial" charset="0"/>
              <a:buNone/>
            </a:pPr>
            <a:endParaRPr lang="en-US" sz="2800" dirty="0">
              <a:solidFill>
                <a:schemeClr val="bg1"/>
              </a:solidFill>
              <a:latin typeface="Calibri" pitchFamily="34" charset="0"/>
            </a:endParaRPr>
          </a:p>
        </p:txBody>
      </p:sp>
      <p:sp>
        <p:nvSpPr>
          <p:cNvPr id="2092" name="Subtitle 2"/>
          <p:cNvSpPr txBox="1">
            <a:spLocks/>
          </p:cNvSpPr>
          <p:nvPr/>
        </p:nvSpPr>
        <p:spPr bwMode="auto">
          <a:xfrm>
            <a:off x="24612600" y="10896600"/>
            <a:ext cx="10972800" cy="8001000"/>
          </a:xfrm>
          <a:prstGeom prst="rect">
            <a:avLst/>
          </a:prstGeom>
          <a:solidFill>
            <a:schemeClr val="accent1">
              <a:alpha val="50195"/>
            </a:schemeClr>
          </a:solidFill>
          <a:ln w="9525">
            <a:noFill/>
            <a:miter lim="800000"/>
            <a:headEnd/>
            <a:tailEnd/>
          </a:ln>
        </p:spPr>
        <p:txBody>
          <a:bodyPr lIns="376200" tIns="188100" rIns="376200" bIns="188100"/>
          <a:lstStyle/>
          <a:p>
            <a:r>
              <a:rPr lang="en-US" sz="2800" b="1" dirty="0" smtClean="0">
                <a:solidFill>
                  <a:schemeClr val="bg1"/>
                </a:solidFill>
                <a:latin typeface="Calibri" pitchFamily="34" charset="0"/>
              </a:rPr>
              <a:t>Summary</a:t>
            </a:r>
            <a:r>
              <a:rPr lang="en-US" sz="2800" b="1" dirty="0" smtClean="0">
                <a:solidFill>
                  <a:schemeClr val="bg1"/>
                </a:solidFill>
                <a:latin typeface="Calibri" pitchFamily="34" charset="0"/>
              </a:rPr>
              <a:t>:</a:t>
            </a:r>
            <a:r>
              <a:rPr lang="en-US" sz="2800" dirty="0" smtClean="0">
                <a:solidFill>
                  <a:schemeClr val="bg1"/>
                </a:solidFill>
                <a:latin typeface="Calibri" pitchFamily="34" charset="0"/>
              </a:rPr>
              <a:t>  Amaltheia Organic Dairy, LLC, has demonstrated over the last five years that profit can be made on compost exports.  The data shown here gives the first detailed analysis of actual cost of production and profit potential.  The operation was able to start composting with equipment already owned and in service by the business.  Additionally, it is assumed that much of this success is due to the location of Amaltheia Organic Dairy;  the dairy is within 10 miles of an urban center with a high population of gardeners and small acreage  urban-fringe land owners.   </a:t>
            </a:r>
          </a:p>
          <a:p>
            <a:endParaRPr lang="en-US" sz="2800" dirty="0" smtClean="0">
              <a:solidFill>
                <a:schemeClr val="bg1"/>
              </a:solidFill>
              <a:latin typeface="Calibri" pitchFamily="34" charset="0"/>
            </a:endParaRPr>
          </a:p>
          <a:p>
            <a:r>
              <a:rPr lang="en-US" sz="2800" dirty="0" smtClean="0">
                <a:solidFill>
                  <a:schemeClr val="bg1"/>
                </a:solidFill>
                <a:latin typeface="Calibri" pitchFamily="34" charset="0"/>
              </a:rPr>
              <a:t>The detailed analysis of production costs will hopefully lead to identifying efficiencies to improve profit margins.  It is also recommended that Amaltheia calculate the value of their manure as a fertilizer resource for their own farm ground.  A</a:t>
            </a:r>
            <a:r>
              <a:rPr lang="en-US" sz="2800" dirty="0" smtClean="0">
                <a:solidFill>
                  <a:schemeClr val="bg1"/>
                </a:solidFill>
                <a:latin typeface="Calibri" pitchFamily="34" charset="0"/>
              </a:rPr>
              <a:t>ny producer that is considering compost as a money making venture must understand that it is essentially another enterprise within the business.  Additionally, markets must be identified and compost purchasing contracts should obtained prior to the start of large scale composting.     </a:t>
            </a:r>
            <a:endParaRPr lang="en-US" sz="2800" dirty="0">
              <a:solidFill>
                <a:schemeClr val="bg1"/>
              </a:solidFill>
              <a:latin typeface="Calibri" pitchFamily="34" charset="0"/>
            </a:endParaRPr>
          </a:p>
          <a:p>
            <a:pPr>
              <a:spcBef>
                <a:spcPct val="20000"/>
              </a:spcBef>
            </a:pPr>
            <a:endParaRPr lang="en-US" sz="2800" dirty="0">
              <a:solidFill>
                <a:schemeClr val="bg1"/>
              </a:solidFill>
              <a:latin typeface="Calibri" pitchFamily="34" charset="0"/>
            </a:endParaRPr>
          </a:p>
          <a:p>
            <a:pPr>
              <a:spcBef>
                <a:spcPct val="20000"/>
              </a:spcBef>
              <a:buFont typeface="Arial" charset="0"/>
              <a:buNone/>
            </a:pPr>
            <a:endParaRPr lang="en-US" sz="2800" dirty="0">
              <a:solidFill>
                <a:schemeClr val="bg1"/>
              </a:solidFill>
              <a:latin typeface="Calibri" pitchFamily="34" charset="0"/>
            </a:endParaRPr>
          </a:p>
          <a:p>
            <a:pPr>
              <a:spcBef>
                <a:spcPct val="20000"/>
              </a:spcBef>
              <a:buFont typeface="Arial" charset="0"/>
              <a:buNone/>
            </a:pPr>
            <a:endParaRPr lang="en-US" sz="2800" dirty="0">
              <a:solidFill>
                <a:schemeClr val="bg1"/>
              </a:solidFill>
              <a:latin typeface="Calibri" pitchFamily="34" charset="0"/>
            </a:endParaRPr>
          </a:p>
          <a:p>
            <a:pPr>
              <a:spcBef>
                <a:spcPct val="20000"/>
              </a:spcBef>
              <a:buFont typeface="Arial" charset="0"/>
              <a:buNone/>
            </a:pPr>
            <a:endParaRPr lang="en-US" sz="2800" dirty="0">
              <a:solidFill>
                <a:schemeClr val="bg1"/>
              </a:solidFill>
              <a:latin typeface="Calibri" pitchFamily="34" charset="0"/>
            </a:endParaRPr>
          </a:p>
          <a:p>
            <a:pPr>
              <a:spcBef>
                <a:spcPct val="20000"/>
              </a:spcBef>
              <a:buFont typeface="Arial" charset="0"/>
              <a:buNone/>
            </a:pPr>
            <a:r>
              <a:rPr lang="en-US" sz="2800" dirty="0">
                <a:solidFill>
                  <a:schemeClr val="bg1"/>
                </a:solidFill>
                <a:latin typeface="Calibri" pitchFamily="34" charset="0"/>
              </a:rPr>
              <a:t>         </a:t>
            </a:r>
          </a:p>
          <a:p>
            <a:pPr>
              <a:spcBef>
                <a:spcPct val="20000"/>
              </a:spcBef>
              <a:buFont typeface="Arial" charset="0"/>
              <a:buNone/>
            </a:pPr>
            <a:endParaRPr lang="en-US" sz="2800" dirty="0">
              <a:solidFill>
                <a:schemeClr val="bg1"/>
              </a:solidFill>
              <a:latin typeface="Calibri" pitchFamily="34" charset="0"/>
            </a:endParaRPr>
          </a:p>
        </p:txBody>
      </p:sp>
      <p:sp>
        <p:nvSpPr>
          <p:cNvPr id="2093" name="Subtitle 2"/>
          <p:cNvSpPr txBox="1">
            <a:spLocks/>
          </p:cNvSpPr>
          <p:nvPr/>
        </p:nvSpPr>
        <p:spPr bwMode="auto">
          <a:xfrm>
            <a:off x="914400" y="10058400"/>
            <a:ext cx="10972800" cy="5181600"/>
          </a:xfrm>
          <a:prstGeom prst="rect">
            <a:avLst/>
          </a:prstGeom>
          <a:solidFill>
            <a:schemeClr val="accent1">
              <a:alpha val="50195"/>
            </a:schemeClr>
          </a:solidFill>
          <a:ln w="9525">
            <a:noFill/>
            <a:miter lim="800000"/>
            <a:headEnd/>
            <a:tailEnd/>
          </a:ln>
        </p:spPr>
        <p:txBody>
          <a:bodyPr lIns="376200" tIns="188100" rIns="376200" bIns="188100"/>
          <a:lstStyle/>
          <a:p>
            <a:r>
              <a:rPr lang="en-US" sz="2800" b="1" dirty="0">
                <a:solidFill>
                  <a:schemeClr val="bg1"/>
                </a:solidFill>
                <a:latin typeface="Calibri" pitchFamily="34" charset="0"/>
              </a:rPr>
              <a:t>Composting Basics:  </a:t>
            </a:r>
            <a:r>
              <a:rPr lang="en-US" sz="2800" dirty="0">
                <a:solidFill>
                  <a:schemeClr val="bg1"/>
                </a:solidFill>
                <a:latin typeface="Calibri" pitchFamily="34" charset="0"/>
              </a:rPr>
              <a:t>Composting is an aerobic microbial process that converts organic matter into a stabilized product.  </a:t>
            </a:r>
            <a:r>
              <a:rPr lang="en-US" sz="2800" dirty="0" smtClean="0">
                <a:solidFill>
                  <a:schemeClr val="bg1"/>
                </a:solidFill>
                <a:latin typeface="Calibri" pitchFamily="34" charset="0"/>
              </a:rPr>
              <a:t>Manure (nitrogen source) and high carbon materials, such as sawdust, straw, or crop residues are mixed and formed into piles or windrows.  </a:t>
            </a:r>
            <a:r>
              <a:rPr lang="en-US" sz="2800" dirty="0">
                <a:solidFill>
                  <a:schemeClr val="bg1"/>
                </a:solidFill>
                <a:latin typeface="Calibri" pitchFamily="34" charset="0"/>
              </a:rPr>
              <a:t>A carbon to nitrogen ratio (C:N) of 25:1 or 30:1 is </a:t>
            </a:r>
            <a:r>
              <a:rPr lang="en-US" sz="2800" dirty="0" smtClean="0">
                <a:solidFill>
                  <a:schemeClr val="bg1"/>
                </a:solidFill>
                <a:latin typeface="Calibri" pitchFamily="34" charset="0"/>
              </a:rPr>
              <a:t>ideal, with a </a:t>
            </a:r>
            <a:r>
              <a:rPr lang="en-US" sz="2800" dirty="0">
                <a:solidFill>
                  <a:schemeClr val="bg1"/>
                </a:solidFill>
                <a:latin typeface="Calibri" pitchFamily="34" charset="0"/>
              </a:rPr>
              <a:t>moisture content </a:t>
            </a:r>
            <a:r>
              <a:rPr lang="en-US" sz="2800" dirty="0" smtClean="0">
                <a:solidFill>
                  <a:schemeClr val="bg1"/>
                </a:solidFill>
                <a:latin typeface="Calibri" pitchFamily="34" charset="0"/>
              </a:rPr>
              <a:t>in </a:t>
            </a:r>
            <a:r>
              <a:rPr lang="en-US" sz="2800" dirty="0">
                <a:solidFill>
                  <a:schemeClr val="bg1"/>
                </a:solidFill>
                <a:latin typeface="Calibri" pitchFamily="34" charset="0"/>
              </a:rPr>
              <a:t>the range of 45% to </a:t>
            </a:r>
            <a:r>
              <a:rPr lang="en-US" sz="2800" dirty="0" smtClean="0">
                <a:solidFill>
                  <a:schemeClr val="bg1"/>
                </a:solidFill>
                <a:latin typeface="Calibri" pitchFamily="34" charset="0"/>
              </a:rPr>
              <a:t>55%.  </a:t>
            </a:r>
            <a:r>
              <a:rPr lang="en-US" sz="2800" dirty="0">
                <a:solidFill>
                  <a:schemeClr val="bg1"/>
                </a:solidFill>
                <a:latin typeface="Calibri" pitchFamily="34" charset="0"/>
              </a:rPr>
              <a:t>In some climates</a:t>
            </a:r>
            <a:r>
              <a:rPr lang="en-US" sz="2800" dirty="0" smtClean="0">
                <a:solidFill>
                  <a:schemeClr val="bg1"/>
                </a:solidFill>
                <a:latin typeface="Calibri" pitchFamily="34" charset="0"/>
              </a:rPr>
              <a:t>, especially arid western regions, </a:t>
            </a:r>
            <a:r>
              <a:rPr lang="en-US" sz="2800" dirty="0">
                <a:solidFill>
                  <a:schemeClr val="bg1"/>
                </a:solidFill>
                <a:latin typeface="Calibri" pitchFamily="34" charset="0"/>
              </a:rPr>
              <a:t>maintaining proper moisture may require adding water.  For an outside windrow or stockpile, direct </a:t>
            </a:r>
            <a:r>
              <a:rPr lang="en-US" sz="2800" dirty="0" smtClean="0">
                <a:solidFill>
                  <a:schemeClr val="bg1"/>
                </a:solidFill>
                <a:latin typeface="Calibri" pitchFamily="34" charset="0"/>
              </a:rPr>
              <a:t>precipitation </a:t>
            </a:r>
            <a:r>
              <a:rPr lang="en-US" sz="2800" dirty="0">
                <a:solidFill>
                  <a:schemeClr val="bg1"/>
                </a:solidFill>
                <a:latin typeface="Calibri" pitchFamily="34" charset="0"/>
              </a:rPr>
              <a:t>can often provide for </a:t>
            </a:r>
            <a:r>
              <a:rPr lang="en-US" sz="2800" dirty="0" smtClean="0">
                <a:solidFill>
                  <a:schemeClr val="bg1"/>
                </a:solidFill>
                <a:latin typeface="Calibri" pitchFamily="34" charset="0"/>
              </a:rPr>
              <a:t>adequate </a:t>
            </a:r>
            <a:r>
              <a:rPr lang="en-US" sz="2800" dirty="0">
                <a:solidFill>
                  <a:schemeClr val="bg1"/>
                </a:solidFill>
                <a:latin typeface="Calibri" pitchFamily="34" charset="0"/>
              </a:rPr>
              <a:t>moisture </a:t>
            </a:r>
            <a:r>
              <a:rPr lang="en-US" sz="2800" dirty="0" smtClean="0">
                <a:solidFill>
                  <a:schemeClr val="bg1"/>
                </a:solidFill>
                <a:latin typeface="Calibri" pitchFamily="34" charset="0"/>
              </a:rPr>
              <a:t>levels. In humid climates, leaching and run-off can be a problem; this may require covering or other stormwater controls to preserve environmental quality. </a:t>
            </a:r>
            <a:endParaRPr lang="en-US" sz="2800" dirty="0">
              <a:solidFill>
                <a:schemeClr val="bg1"/>
              </a:solidFill>
              <a:latin typeface="Calibri" pitchFamily="34" charset="0"/>
            </a:endParaRPr>
          </a:p>
          <a:p>
            <a:endParaRPr lang="en-US" sz="2600" dirty="0">
              <a:solidFill>
                <a:schemeClr val="bg1"/>
              </a:solidFill>
              <a:latin typeface="Calibri" pitchFamily="34" charset="0"/>
            </a:endParaRPr>
          </a:p>
          <a:p>
            <a:r>
              <a:rPr lang="en-US" sz="2600" dirty="0">
                <a:solidFill>
                  <a:schemeClr val="bg1"/>
                </a:solidFill>
                <a:latin typeface="Calibri" pitchFamily="34" charset="0"/>
              </a:rPr>
              <a:t>  </a:t>
            </a:r>
          </a:p>
          <a:p>
            <a:endParaRPr lang="en-US" sz="2600" dirty="0">
              <a:solidFill>
                <a:schemeClr val="bg1"/>
              </a:solidFill>
              <a:latin typeface="Calibri" pitchFamily="34" charset="0"/>
            </a:endParaRPr>
          </a:p>
          <a:p>
            <a:r>
              <a:rPr lang="en-US" sz="2600" dirty="0">
                <a:solidFill>
                  <a:schemeClr val="bg1"/>
                </a:solidFill>
                <a:latin typeface="Calibri" pitchFamily="34" charset="0"/>
              </a:rPr>
              <a:t>  </a:t>
            </a:r>
          </a:p>
          <a:p>
            <a:pPr>
              <a:spcBef>
                <a:spcPct val="20000"/>
              </a:spcBef>
              <a:buFont typeface="Arial" charset="0"/>
              <a:buNone/>
            </a:pPr>
            <a:endParaRPr lang="en-US" sz="2800" dirty="0">
              <a:solidFill>
                <a:schemeClr val="bg1"/>
              </a:solidFill>
              <a:latin typeface="Calibri" pitchFamily="34" charset="0"/>
            </a:endParaRPr>
          </a:p>
        </p:txBody>
      </p:sp>
      <p:sp>
        <p:nvSpPr>
          <p:cNvPr id="2094" name="Subtitle 2"/>
          <p:cNvSpPr txBox="1">
            <a:spLocks/>
          </p:cNvSpPr>
          <p:nvPr/>
        </p:nvSpPr>
        <p:spPr bwMode="auto">
          <a:xfrm>
            <a:off x="914400" y="15849600"/>
            <a:ext cx="10972800" cy="5105400"/>
          </a:xfrm>
          <a:prstGeom prst="rect">
            <a:avLst/>
          </a:prstGeom>
          <a:solidFill>
            <a:schemeClr val="accent1">
              <a:alpha val="50195"/>
            </a:schemeClr>
          </a:solidFill>
          <a:ln w="9525">
            <a:noFill/>
            <a:miter lim="800000"/>
            <a:headEnd/>
            <a:tailEnd/>
          </a:ln>
        </p:spPr>
        <p:txBody>
          <a:bodyPr lIns="376200" tIns="188100" rIns="376200" bIns="188100"/>
          <a:lstStyle/>
          <a:p>
            <a:r>
              <a:rPr lang="en-US" sz="2800" b="1" dirty="0">
                <a:solidFill>
                  <a:schemeClr val="bg1"/>
                </a:solidFill>
                <a:latin typeface="Calibri" pitchFamily="34" charset="0"/>
              </a:rPr>
              <a:t>Temperature and Turning: </a:t>
            </a:r>
            <a:r>
              <a:rPr lang="en-US" sz="2800" dirty="0">
                <a:solidFill>
                  <a:schemeClr val="bg1"/>
                </a:solidFill>
                <a:latin typeface="Calibri" pitchFamily="34" charset="0"/>
              </a:rPr>
              <a:t>The best results occur with an internal pile temperature between 105 and 150 degrees F.  To destroy most pathogens, 131 degrees F should be reached in the first few days and maintained for 72 hours.  Similarly, most weed seeds are destroyed above 145 degrees F.  Temperatures greater than 160 degrees F will inhibit the microbial activity and can lead to combustion. </a:t>
            </a:r>
            <a:r>
              <a:rPr lang="en-US" sz="2800" dirty="0" smtClean="0">
                <a:solidFill>
                  <a:schemeClr val="bg1"/>
                </a:solidFill>
                <a:latin typeface="Calibri" pitchFamily="34" charset="0"/>
              </a:rPr>
              <a:t> Turning piles every few days in the beginning and weekly afterwards </a:t>
            </a:r>
            <a:r>
              <a:rPr lang="en-US" sz="2800" dirty="0">
                <a:solidFill>
                  <a:schemeClr val="bg1"/>
                </a:solidFill>
                <a:latin typeface="Calibri" pitchFamily="34" charset="0"/>
              </a:rPr>
              <a:t>will </a:t>
            </a:r>
            <a:r>
              <a:rPr lang="en-US" sz="2800" dirty="0" smtClean="0">
                <a:solidFill>
                  <a:schemeClr val="bg1"/>
                </a:solidFill>
                <a:latin typeface="Calibri" pitchFamily="34" charset="0"/>
              </a:rPr>
              <a:t>oxygenate the piles, and accelerate </a:t>
            </a:r>
            <a:r>
              <a:rPr lang="en-US" sz="2800" dirty="0">
                <a:solidFill>
                  <a:schemeClr val="bg1"/>
                </a:solidFill>
                <a:latin typeface="Calibri" pitchFamily="34" charset="0"/>
              </a:rPr>
              <a:t>and enhance </a:t>
            </a:r>
            <a:r>
              <a:rPr lang="en-US" sz="2800" dirty="0" smtClean="0">
                <a:solidFill>
                  <a:schemeClr val="bg1"/>
                </a:solidFill>
                <a:latin typeface="Calibri" pitchFamily="34" charset="0"/>
              </a:rPr>
              <a:t>composting.  Additionally, all producers who decide to compost will also experience a period of trial and error, in which they work out the nuances of their situation relative to general guidelines.</a:t>
            </a:r>
            <a:endParaRPr lang="en-US" sz="2800" dirty="0">
              <a:solidFill>
                <a:schemeClr val="bg1"/>
              </a:solidFill>
              <a:latin typeface="Calibri" pitchFamily="34" charset="0"/>
            </a:endParaRPr>
          </a:p>
          <a:p>
            <a:pPr>
              <a:spcBef>
                <a:spcPct val="20000"/>
              </a:spcBef>
              <a:buFont typeface="Arial" charset="0"/>
              <a:buNone/>
            </a:pPr>
            <a:r>
              <a:rPr lang="en-US" sz="2800" dirty="0">
                <a:solidFill>
                  <a:schemeClr val="bg1"/>
                </a:solidFill>
                <a:latin typeface="Calibri" pitchFamily="34" charset="0"/>
              </a:rPr>
              <a:t>         </a:t>
            </a:r>
          </a:p>
          <a:p>
            <a:pPr>
              <a:spcBef>
                <a:spcPct val="20000"/>
              </a:spcBef>
              <a:buFont typeface="Arial" charset="0"/>
              <a:buNone/>
            </a:pPr>
            <a:endParaRPr lang="en-US" sz="2800" dirty="0">
              <a:solidFill>
                <a:schemeClr val="bg1"/>
              </a:solidFill>
              <a:latin typeface="Calibri" pitchFamily="34" charset="0"/>
            </a:endParaRPr>
          </a:p>
        </p:txBody>
      </p:sp>
      <p:grpSp>
        <p:nvGrpSpPr>
          <p:cNvPr id="31" name="Group 30"/>
          <p:cNvGrpSpPr/>
          <p:nvPr/>
        </p:nvGrpSpPr>
        <p:grpSpPr>
          <a:xfrm>
            <a:off x="914400" y="24107775"/>
            <a:ext cx="11506200" cy="2562225"/>
            <a:chOff x="21336000" y="23774400"/>
            <a:chExt cx="11506200" cy="2562225"/>
          </a:xfrm>
        </p:grpSpPr>
        <p:pic>
          <p:nvPicPr>
            <p:cNvPr id="2051" name="Picture 6" descr="MSU_ExtensionReverse"/>
            <p:cNvPicPr>
              <a:picLocks noChangeAspect="1" noChangeArrowheads="1"/>
            </p:cNvPicPr>
            <p:nvPr/>
          </p:nvPicPr>
          <p:blipFill>
            <a:blip r:embed="rId4" cstate="print"/>
            <a:srcRect/>
            <a:stretch>
              <a:fillRect/>
            </a:stretch>
          </p:blipFill>
          <p:spPr bwMode="auto">
            <a:xfrm>
              <a:off x="21336000" y="23774400"/>
              <a:ext cx="2805112" cy="2562225"/>
            </a:xfrm>
            <a:prstGeom prst="rect">
              <a:avLst/>
            </a:prstGeom>
            <a:noFill/>
            <a:ln w="9525">
              <a:noFill/>
              <a:miter lim="800000"/>
              <a:headEnd/>
              <a:tailEnd/>
            </a:ln>
          </p:spPr>
        </p:pic>
        <p:sp>
          <p:nvSpPr>
            <p:cNvPr id="2052" name="TextBox 6"/>
            <p:cNvSpPr txBox="1">
              <a:spLocks noChangeArrowheads="1"/>
            </p:cNvSpPr>
            <p:nvPr/>
          </p:nvSpPr>
          <p:spPr bwMode="auto">
            <a:xfrm>
              <a:off x="24688800" y="24079200"/>
              <a:ext cx="8153400" cy="2062103"/>
            </a:xfrm>
            <a:prstGeom prst="rect">
              <a:avLst/>
            </a:prstGeom>
            <a:noFill/>
            <a:ln w="9525">
              <a:noFill/>
              <a:miter lim="800000"/>
              <a:headEnd/>
              <a:tailEnd/>
            </a:ln>
          </p:spPr>
          <p:txBody>
            <a:bodyPr wrap="square">
              <a:spAutoFit/>
            </a:bodyPr>
            <a:lstStyle/>
            <a:p>
              <a:r>
                <a:rPr lang="en-US" sz="3200" b="1" dirty="0">
                  <a:solidFill>
                    <a:srgbClr val="FFDA3F"/>
                  </a:solidFill>
                  <a:latin typeface="Calibri" pitchFamily="34" charset="0"/>
                </a:rPr>
                <a:t>Department of Animal and Range Sciences </a:t>
              </a:r>
              <a:endParaRPr lang="en-US" sz="3200" b="1" dirty="0" smtClean="0">
                <a:solidFill>
                  <a:srgbClr val="FFDA3F"/>
                </a:solidFill>
                <a:latin typeface="Calibri" pitchFamily="34" charset="0"/>
              </a:endParaRPr>
            </a:p>
            <a:p>
              <a:r>
                <a:rPr lang="en-US" sz="3200" b="1" dirty="0" smtClean="0">
                  <a:solidFill>
                    <a:srgbClr val="FFDA3F"/>
                  </a:solidFill>
                  <a:latin typeface="Calibri" pitchFamily="34" charset="0"/>
                </a:rPr>
                <a:t>Animal Biosciences Building</a:t>
              </a:r>
              <a:br>
                <a:rPr lang="en-US" sz="3200" b="1" dirty="0" smtClean="0">
                  <a:solidFill>
                    <a:srgbClr val="FFDA3F"/>
                  </a:solidFill>
                  <a:latin typeface="Calibri" pitchFamily="34" charset="0"/>
                </a:rPr>
              </a:br>
              <a:r>
                <a:rPr lang="en-US" sz="3200" b="1" dirty="0" smtClean="0">
                  <a:solidFill>
                    <a:srgbClr val="FFDA3F"/>
                  </a:solidFill>
                  <a:latin typeface="Calibri" pitchFamily="34" charset="0"/>
                </a:rPr>
                <a:t>MSU </a:t>
              </a:r>
              <a:r>
                <a:rPr lang="en-US" sz="3200" b="1" dirty="0">
                  <a:solidFill>
                    <a:srgbClr val="FFDA3F"/>
                  </a:solidFill>
                  <a:latin typeface="Calibri" pitchFamily="34" charset="0"/>
                </a:rPr>
                <a:t>- Bozeman, Montana 59717</a:t>
              </a:r>
            </a:p>
            <a:p>
              <a:r>
                <a:rPr lang="en-US" sz="3200" b="1" dirty="0">
                  <a:solidFill>
                    <a:srgbClr val="FFDA3F"/>
                  </a:solidFill>
                  <a:latin typeface="Calibri" pitchFamily="34" charset="0"/>
                </a:rPr>
                <a:t>www.animalrangeextension.montana.edu</a:t>
              </a:r>
            </a:p>
          </p:txBody>
        </p:sp>
      </p:grpSp>
      <p:pic>
        <p:nvPicPr>
          <p:cNvPr id="32" name="Picture 31" descr="P6040011.JPG"/>
          <p:cNvPicPr>
            <a:picLocks noChangeAspect="1"/>
          </p:cNvPicPr>
          <p:nvPr/>
        </p:nvPicPr>
        <p:blipFill>
          <a:blip r:embed="rId5" cstate="print"/>
          <a:srcRect l="24050" r="15824"/>
          <a:stretch>
            <a:fillRect/>
          </a:stretch>
        </p:blipFill>
        <p:spPr>
          <a:xfrm>
            <a:off x="31546800" y="21640800"/>
            <a:ext cx="4031785" cy="5029200"/>
          </a:xfrm>
          <a:prstGeom prst="rect">
            <a:avLst/>
          </a:prstGeom>
          <a:ln w="15875">
            <a:solidFill>
              <a:srgbClr val="FFCC00"/>
            </a:solidFill>
          </a:ln>
        </p:spPr>
      </p:pic>
      <p:pic>
        <p:nvPicPr>
          <p:cNvPr id="33" name="Picture 32" descr="P7160045.JPG"/>
          <p:cNvPicPr>
            <a:picLocks noChangeAspect="1"/>
          </p:cNvPicPr>
          <p:nvPr/>
        </p:nvPicPr>
        <p:blipFill>
          <a:blip r:embed="rId6" cstate="print"/>
          <a:stretch>
            <a:fillRect/>
          </a:stretch>
        </p:blipFill>
        <p:spPr>
          <a:xfrm>
            <a:off x="24307799" y="22021800"/>
            <a:ext cx="6096001" cy="4572000"/>
          </a:xfrm>
          <a:prstGeom prst="rect">
            <a:avLst/>
          </a:prstGeom>
          <a:ln w="15875">
            <a:solidFill>
              <a:srgbClr val="FFCC00"/>
            </a:solidFill>
          </a:ln>
        </p:spPr>
      </p:pic>
      <p:pic>
        <p:nvPicPr>
          <p:cNvPr id="34" name="Picture 33" descr="P7160042.JPG"/>
          <p:cNvPicPr>
            <a:picLocks noChangeAspect="1"/>
          </p:cNvPicPr>
          <p:nvPr/>
        </p:nvPicPr>
        <p:blipFill>
          <a:blip r:embed="rId7" cstate="print"/>
          <a:srcRect l="26751" b="24346"/>
          <a:stretch>
            <a:fillRect/>
          </a:stretch>
        </p:blipFill>
        <p:spPr>
          <a:xfrm>
            <a:off x="17228015" y="22021800"/>
            <a:ext cx="5902209" cy="4572000"/>
          </a:xfrm>
          <a:prstGeom prst="rect">
            <a:avLst/>
          </a:prstGeom>
          <a:ln w="15875">
            <a:solidFill>
              <a:srgbClr val="FFCC00"/>
            </a:solidFill>
          </a:ln>
        </p:spPr>
      </p:pic>
      <p:grpSp>
        <p:nvGrpSpPr>
          <p:cNvPr id="37" name="Group 36"/>
          <p:cNvGrpSpPr/>
          <p:nvPr/>
        </p:nvGrpSpPr>
        <p:grpSpPr>
          <a:xfrm>
            <a:off x="12192000" y="24231600"/>
            <a:ext cx="2590800" cy="2438400"/>
            <a:chOff x="12115800" y="24307800"/>
            <a:chExt cx="2590800" cy="2438400"/>
          </a:xfrm>
        </p:grpSpPr>
        <p:sp>
          <p:nvSpPr>
            <p:cNvPr id="36" name="Rectangle 35"/>
            <p:cNvSpPr/>
            <p:nvPr/>
          </p:nvSpPr>
          <p:spPr>
            <a:xfrm>
              <a:off x="12115800" y="24307800"/>
              <a:ext cx="25908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SARE_Western_Logo_ High.jpg"/>
            <p:cNvPicPr>
              <a:picLocks noChangeAspect="1"/>
            </p:cNvPicPr>
            <p:nvPr/>
          </p:nvPicPr>
          <p:blipFill>
            <a:blip r:embed="rId8" cstate="print"/>
            <a:stretch>
              <a:fillRect/>
            </a:stretch>
          </p:blipFill>
          <p:spPr>
            <a:xfrm>
              <a:off x="12268200" y="24460200"/>
              <a:ext cx="2292096" cy="2072931"/>
            </a:xfrm>
            <a:prstGeom prst="rect">
              <a:avLst/>
            </a:prstGeom>
          </p:spPr>
        </p:pic>
      </p:grpSp>
      <p:graphicFrame>
        <p:nvGraphicFramePr>
          <p:cNvPr id="19" name="Table 18"/>
          <p:cNvGraphicFramePr>
            <a:graphicFrameLocks noGrp="1"/>
          </p:cNvGraphicFramePr>
          <p:nvPr/>
        </p:nvGraphicFramePr>
        <p:xfrm>
          <a:off x="24612600" y="4495800"/>
          <a:ext cx="10972800" cy="5709225"/>
        </p:xfrm>
        <a:graphic>
          <a:graphicData uri="http://schemas.openxmlformats.org/drawingml/2006/table">
            <a:tbl>
              <a:tblPr/>
              <a:tblGrid>
                <a:gridCol w="4274478"/>
                <a:gridCol w="1621354"/>
                <a:gridCol w="1621354"/>
                <a:gridCol w="1621354"/>
                <a:gridCol w="1834260"/>
              </a:tblGrid>
              <a:tr h="478455">
                <a:tc gridSpan="5">
                  <a:txBody>
                    <a:bodyPr/>
                    <a:lstStyle/>
                    <a:p>
                      <a:pPr algn="l" fontAlgn="b"/>
                      <a:r>
                        <a:rPr lang="en-US" sz="2800" b="1" i="0" u="none" strike="noStrike" dirty="0" smtClean="0">
                          <a:solidFill>
                            <a:schemeClr val="bg1"/>
                          </a:solidFill>
                          <a:latin typeface="Calibri"/>
                        </a:rPr>
                        <a:t>  </a:t>
                      </a:r>
                      <a:br>
                        <a:rPr lang="en-US" sz="2800" b="1" i="0" u="none" strike="noStrike" dirty="0" smtClean="0">
                          <a:solidFill>
                            <a:schemeClr val="bg1"/>
                          </a:solidFill>
                          <a:latin typeface="Calibri"/>
                        </a:rPr>
                      </a:br>
                      <a:r>
                        <a:rPr lang="en-US" sz="2800" b="1" i="0" u="none" strike="noStrike" dirty="0" smtClean="0">
                          <a:solidFill>
                            <a:schemeClr val="bg1"/>
                          </a:solidFill>
                          <a:latin typeface="Calibri"/>
                        </a:rPr>
                        <a:t>  Table </a:t>
                      </a:r>
                      <a:r>
                        <a:rPr lang="en-US" sz="2800" b="1" i="0" u="none" strike="noStrike" dirty="0">
                          <a:solidFill>
                            <a:schemeClr val="bg1"/>
                          </a:solidFill>
                          <a:latin typeface="Calibri"/>
                        </a:rPr>
                        <a:t>1.  Compost Production Cost and </a:t>
                      </a:r>
                      <a:r>
                        <a:rPr lang="en-US" sz="2800" b="1" i="0" u="none" strike="noStrike" dirty="0" smtClean="0">
                          <a:solidFill>
                            <a:schemeClr val="bg1"/>
                          </a:solidFill>
                          <a:latin typeface="Calibri"/>
                        </a:rPr>
                        <a:t>Profit</a:t>
                      </a:r>
                      <a:br>
                        <a:rPr lang="en-US" sz="2800" b="1" i="0" u="none" strike="noStrike" dirty="0" smtClean="0">
                          <a:solidFill>
                            <a:schemeClr val="bg1"/>
                          </a:solidFill>
                          <a:latin typeface="Calibri"/>
                        </a:rPr>
                      </a:br>
                      <a:r>
                        <a:rPr lang="en-US" sz="2800" b="0" i="0" u="none" strike="noStrike" dirty="0">
                          <a:solidFill>
                            <a:schemeClr val="bg1"/>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hMerge="1">
                  <a:txBody>
                    <a:bodyPr/>
                    <a:lstStyle/>
                    <a:p>
                      <a:endParaRPr lang="en-US"/>
                    </a:p>
                  </a:txBody>
                  <a:tcPr/>
                </a:tc>
                <a:tc hMerge="1">
                  <a:txBody>
                    <a:bodyPr/>
                    <a:lstStyle/>
                    <a:p>
                      <a:pPr algn="l" fontAlgn="b"/>
                      <a:endParaRPr lang="en-US" sz="2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n-US" sz="2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n-US" sz="28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343">
                <a:tc>
                  <a:txBody>
                    <a:bodyPr/>
                    <a:lstStyle/>
                    <a:p>
                      <a:pPr algn="l" fontAlgn="ctr"/>
                      <a:r>
                        <a:rPr lang="en-US" sz="2800" b="0" i="0" u="none" strike="noStrike" dirty="0" smtClean="0">
                          <a:solidFill>
                            <a:schemeClr val="bg1"/>
                          </a:solidFill>
                          <a:latin typeface="Calibri"/>
                        </a:rPr>
                        <a:t>  Method/Market</a:t>
                      </a:r>
                      <a:endParaRPr lang="en-US" sz="2800" b="0" i="0" u="none" strike="noStrike" dirty="0">
                        <a:solidFill>
                          <a:schemeClr val="bg1"/>
                        </a:solidFill>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ctr"/>
                      <a:r>
                        <a:rPr lang="en-US" sz="2800" b="0" i="0" u="none" strike="noStrike">
                          <a:solidFill>
                            <a:schemeClr val="bg1"/>
                          </a:solidFill>
                          <a:latin typeface="Calibri"/>
                        </a:rPr>
                        <a:t>On Site Bulk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ctr"/>
                      <a:r>
                        <a:rPr lang="en-US" sz="2800" b="0" i="0" u="none" strike="noStrike">
                          <a:solidFill>
                            <a:schemeClr val="bg1"/>
                          </a:solidFill>
                          <a:latin typeface="Calibri"/>
                        </a:rPr>
                        <a:t>Delivered Bulk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ctr"/>
                      <a:r>
                        <a:rPr lang="en-US" sz="2800" b="0" i="0" u="none" strike="noStrike" dirty="0" smtClean="0">
                          <a:solidFill>
                            <a:schemeClr val="bg1"/>
                          </a:solidFill>
                          <a:latin typeface="Calibri"/>
                        </a:rPr>
                        <a:t>Delivered</a:t>
                      </a:r>
                    </a:p>
                    <a:p>
                      <a:pPr algn="ctr" fontAlgn="ctr"/>
                      <a:r>
                        <a:rPr lang="en-US" sz="2800" b="0" i="0" u="none" strike="noStrike" dirty="0" smtClean="0">
                          <a:solidFill>
                            <a:schemeClr val="bg1"/>
                          </a:solidFill>
                          <a:latin typeface="Calibri"/>
                        </a:rPr>
                        <a:t>Bagged</a:t>
                      </a:r>
                      <a:endParaRPr lang="en-US" sz="2800" b="0" i="0" u="none" strike="noStrike" dirty="0">
                        <a:solidFill>
                          <a:schemeClr val="bg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ctr"/>
                      <a:r>
                        <a:rPr lang="en-US" sz="2800" b="0" i="0" u="none" strike="noStrike" dirty="0" smtClean="0">
                          <a:solidFill>
                            <a:schemeClr val="bg1"/>
                          </a:solidFill>
                          <a:latin typeface="Calibri"/>
                        </a:rPr>
                        <a:t>Spread Raw </a:t>
                      </a:r>
                      <a:r>
                        <a:rPr lang="en-US" sz="2800" b="0" i="0" u="none" strike="noStrike" dirty="0">
                          <a:solidFill>
                            <a:schemeClr val="bg1"/>
                          </a:solidFill>
                          <a:latin typeface="Calibri"/>
                        </a:rPr>
                        <a:t>Manure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r>
              <a:tr h="867774">
                <a:tc>
                  <a:txBody>
                    <a:bodyPr/>
                    <a:lstStyle/>
                    <a:p>
                      <a:pPr algn="l" fontAlgn="b"/>
                      <a:r>
                        <a:rPr lang="en-US" sz="2800" b="0" i="0" u="none" strike="noStrike" dirty="0" smtClean="0">
                          <a:solidFill>
                            <a:schemeClr val="bg1"/>
                          </a:solidFill>
                          <a:latin typeface="Calibri"/>
                        </a:rPr>
                        <a:t>  Total </a:t>
                      </a:r>
                      <a:r>
                        <a:rPr lang="en-US" sz="2800" b="0" i="0" u="none" strike="noStrike" dirty="0">
                          <a:solidFill>
                            <a:schemeClr val="bg1"/>
                          </a:solidFill>
                          <a:latin typeface="Calibri"/>
                        </a:rPr>
                        <a:t>Production Cost </a:t>
                      </a:r>
                      <a:r>
                        <a:rPr lang="en-US" sz="2800" b="0" i="0" u="none" strike="noStrike" dirty="0" smtClean="0">
                          <a:solidFill>
                            <a:schemeClr val="bg1"/>
                          </a:solidFill>
                          <a:latin typeface="Calibri"/>
                        </a:rPr>
                        <a:t/>
                      </a:r>
                      <a:br>
                        <a:rPr lang="en-US" sz="2800" b="0" i="0" u="none" strike="noStrike" dirty="0" smtClean="0">
                          <a:solidFill>
                            <a:schemeClr val="bg1"/>
                          </a:solidFill>
                          <a:latin typeface="Calibri"/>
                        </a:rPr>
                      </a:br>
                      <a:r>
                        <a:rPr lang="en-US" sz="2800" b="0" i="0" u="none" strike="noStrike" dirty="0" smtClean="0">
                          <a:solidFill>
                            <a:schemeClr val="bg1"/>
                          </a:solidFill>
                          <a:latin typeface="Calibri"/>
                        </a:rPr>
                        <a:t>  per </a:t>
                      </a:r>
                      <a:r>
                        <a:rPr lang="en-US" sz="2800" b="0" i="0" u="none" strike="noStrike" dirty="0">
                          <a:solidFill>
                            <a:schemeClr val="bg1"/>
                          </a:solidFill>
                          <a:latin typeface="Calibri"/>
                        </a:rPr>
                        <a:t>Cubic Yard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b"/>
                      <a:r>
                        <a:rPr lang="en-US" sz="2800" b="0" i="0" u="none" strike="noStrike" dirty="0" smtClean="0">
                          <a:solidFill>
                            <a:schemeClr val="bg1"/>
                          </a:solidFill>
                          <a:latin typeface="Calibri"/>
                        </a:rPr>
                        <a:t> $7.58 </a:t>
                      </a:r>
                      <a:endParaRPr lang="en-US" sz="28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b"/>
                      <a:r>
                        <a:rPr lang="en-US" sz="2800" b="0" i="0" u="none" strike="noStrike" dirty="0">
                          <a:solidFill>
                            <a:schemeClr val="bg1"/>
                          </a:solidFill>
                          <a:latin typeface="Calibri"/>
                        </a:rPr>
                        <a:t> </a:t>
                      </a:r>
                      <a:r>
                        <a:rPr lang="en-US" sz="2800" b="0" i="0" u="none" strike="noStrike" dirty="0" smtClean="0">
                          <a:solidFill>
                            <a:schemeClr val="bg1"/>
                          </a:solidFill>
                          <a:latin typeface="Calibri"/>
                        </a:rPr>
                        <a:t>                $13.56 </a:t>
                      </a:r>
                      <a:endParaRPr lang="en-US" sz="28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b"/>
                      <a:r>
                        <a:rPr lang="en-US" sz="2800" b="0" i="0" u="none" strike="noStrike" dirty="0" smtClean="0">
                          <a:solidFill>
                            <a:schemeClr val="bg1"/>
                          </a:solidFill>
                          <a:latin typeface="Calibri"/>
                        </a:rPr>
                        <a:t>             $26.59 </a:t>
                      </a:r>
                      <a:endParaRPr lang="en-US" sz="28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b"/>
                      <a:r>
                        <a:rPr lang="en-US" sz="2800" b="0" i="0" u="none" strike="noStrike" dirty="0">
                          <a:solidFill>
                            <a:schemeClr val="bg1"/>
                          </a:solidFill>
                          <a:latin typeface="Calibri"/>
                        </a:rPr>
                        <a:t> </a:t>
                      </a:r>
                      <a:r>
                        <a:rPr lang="en-US" sz="2800" b="0" i="0" u="none" strike="noStrike" dirty="0" smtClean="0">
                          <a:solidFill>
                            <a:schemeClr val="bg1"/>
                          </a:solidFill>
                          <a:latin typeface="Calibri"/>
                        </a:rPr>
                        <a:t>               $5.44 </a:t>
                      </a:r>
                      <a:endParaRPr lang="en-US" sz="28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r>
              <a:tr h="867774">
                <a:tc>
                  <a:txBody>
                    <a:bodyPr/>
                    <a:lstStyle/>
                    <a:p>
                      <a:pPr algn="l" fontAlgn="b"/>
                      <a:r>
                        <a:rPr lang="en-US" sz="2800" b="0" i="0" u="none" strike="noStrike" dirty="0" smtClean="0">
                          <a:solidFill>
                            <a:schemeClr val="bg1"/>
                          </a:solidFill>
                          <a:latin typeface="Calibri"/>
                        </a:rPr>
                        <a:t>  Current </a:t>
                      </a:r>
                      <a:r>
                        <a:rPr lang="en-US" sz="2800" b="0" i="0" u="none" strike="noStrike" dirty="0">
                          <a:solidFill>
                            <a:schemeClr val="bg1"/>
                          </a:solidFill>
                          <a:latin typeface="Calibri"/>
                        </a:rPr>
                        <a:t>Wholesale </a:t>
                      </a:r>
                      <a:r>
                        <a:rPr lang="en-US" sz="2800" b="0" i="0" u="none" strike="noStrike" dirty="0" smtClean="0">
                          <a:solidFill>
                            <a:schemeClr val="bg1"/>
                          </a:solidFill>
                          <a:latin typeface="Calibri"/>
                        </a:rPr>
                        <a:t/>
                      </a:r>
                      <a:br>
                        <a:rPr lang="en-US" sz="2800" b="0" i="0" u="none" strike="noStrike" dirty="0" smtClean="0">
                          <a:solidFill>
                            <a:schemeClr val="bg1"/>
                          </a:solidFill>
                          <a:latin typeface="Calibri"/>
                        </a:rPr>
                      </a:br>
                      <a:r>
                        <a:rPr lang="en-US" sz="2800" b="0" i="0" u="none" strike="noStrike" dirty="0" smtClean="0">
                          <a:solidFill>
                            <a:schemeClr val="bg1"/>
                          </a:solidFill>
                          <a:latin typeface="Calibri"/>
                        </a:rPr>
                        <a:t>  per </a:t>
                      </a:r>
                      <a:r>
                        <a:rPr lang="en-US" sz="2800" b="0" i="0" u="none" strike="noStrike" dirty="0">
                          <a:solidFill>
                            <a:schemeClr val="bg1"/>
                          </a:solidFill>
                          <a:latin typeface="Calibri"/>
                        </a:rPr>
                        <a:t>Cubic Yard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b"/>
                      <a:r>
                        <a:rPr lang="en-US" sz="2800" b="0" i="0" u="none" strike="noStrike" dirty="0">
                          <a:solidFill>
                            <a:schemeClr val="bg1"/>
                          </a:solidFill>
                          <a:latin typeface="Calibri"/>
                        </a:rPr>
                        <a:t> </a:t>
                      </a:r>
                      <a:r>
                        <a:rPr lang="en-US" sz="2800" b="0" i="0" u="none" strike="noStrike" dirty="0" smtClean="0">
                          <a:solidFill>
                            <a:schemeClr val="bg1"/>
                          </a:solidFill>
                          <a:latin typeface="Calibri"/>
                        </a:rPr>
                        <a:t>$25.00 </a:t>
                      </a:r>
                      <a:endParaRPr lang="en-US" sz="28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b"/>
                      <a:r>
                        <a:rPr lang="en-US" sz="2800" b="0" i="0" u="none" strike="noStrike" dirty="0">
                          <a:solidFill>
                            <a:schemeClr val="bg1"/>
                          </a:solidFill>
                          <a:latin typeface="Calibri"/>
                        </a:rPr>
                        <a:t> </a:t>
                      </a:r>
                      <a:r>
                        <a:rPr lang="en-US" sz="2800" b="0" i="0" u="none" strike="noStrike" dirty="0" smtClean="0">
                          <a:solidFill>
                            <a:schemeClr val="bg1"/>
                          </a:solidFill>
                          <a:latin typeface="Calibri"/>
                        </a:rPr>
                        <a:t>$35.00 </a:t>
                      </a:r>
                      <a:endParaRPr lang="en-US" sz="28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b"/>
                      <a:r>
                        <a:rPr lang="en-US" sz="2800" b="0" i="0" u="none" strike="noStrike" dirty="0">
                          <a:solidFill>
                            <a:schemeClr val="bg1"/>
                          </a:solidFill>
                          <a:latin typeface="Calibri"/>
                        </a:rPr>
                        <a:t> </a:t>
                      </a:r>
                      <a:r>
                        <a:rPr lang="en-US" sz="2800" b="0" i="0" u="none" strike="noStrike" dirty="0" smtClean="0">
                          <a:solidFill>
                            <a:schemeClr val="bg1"/>
                          </a:solidFill>
                          <a:latin typeface="Calibri"/>
                        </a:rPr>
                        <a:t>$45.00 </a:t>
                      </a:r>
                      <a:endParaRPr lang="en-US" sz="28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b"/>
                      <a:r>
                        <a:rPr lang="en-US" sz="2800" b="0" i="0" u="none" strike="noStrike" dirty="0" smtClean="0">
                          <a:solidFill>
                            <a:schemeClr val="bg1"/>
                          </a:solidFill>
                          <a:latin typeface="Calibri"/>
                        </a:rPr>
                        <a:t>n/a*</a:t>
                      </a:r>
                      <a:endParaRPr lang="en-US" sz="28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r>
              <a:tr h="867774">
                <a:tc>
                  <a:txBody>
                    <a:bodyPr/>
                    <a:lstStyle/>
                    <a:p>
                      <a:pPr algn="l" fontAlgn="b"/>
                      <a:r>
                        <a:rPr lang="en-US" sz="2800" b="0" i="0" u="none" strike="noStrike" dirty="0" smtClean="0">
                          <a:solidFill>
                            <a:schemeClr val="bg1"/>
                          </a:solidFill>
                          <a:latin typeface="Calibri"/>
                        </a:rPr>
                        <a:t>  Current Profit</a:t>
                      </a:r>
                      <a:br>
                        <a:rPr lang="en-US" sz="2800" b="0" i="0" u="none" strike="noStrike" dirty="0" smtClean="0">
                          <a:solidFill>
                            <a:schemeClr val="bg1"/>
                          </a:solidFill>
                          <a:latin typeface="Calibri"/>
                        </a:rPr>
                      </a:br>
                      <a:r>
                        <a:rPr lang="en-US" sz="2800" b="0" i="0" u="none" strike="noStrike" dirty="0" smtClean="0">
                          <a:solidFill>
                            <a:schemeClr val="bg1"/>
                          </a:solidFill>
                          <a:latin typeface="Calibri"/>
                        </a:rPr>
                        <a:t>  per Cubic Yard</a:t>
                      </a:r>
                      <a:endParaRPr lang="en-US" sz="28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b"/>
                      <a:r>
                        <a:rPr lang="en-US" sz="2800" b="0" i="0" u="none" strike="noStrike" dirty="0">
                          <a:solidFill>
                            <a:schemeClr val="bg1"/>
                          </a:solidFill>
                          <a:latin typeface="Calibri"/>
                        </a:rPr>
                        <a:t> </a:t>
                      </a:r>
                      <a:r>
                        <a:rPr lang="en-US" sz="2800" b="0" i="0" u="none" strike="noStrike" dirty="0" smtClean="0">
                          <a:solidFill>
                            <a:schemeClr val="bg1"/>
                          </a:solidFill>
                          <a:latin typeface="Calibri"/>
                        </a:rPr>
                        <a:t>$17.42 </a:t>
                      </a:r>
                      <a:endParaRPr lang="en-US" sz="28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b"/>
                      <a:r>
                        <a:rPr lang="en-US" sz="2800" b="0" i="0" u="none" strike="noStrike" dirty="0" smtClean="0">
                          <a:solidFill>
                            <a:schemeClr val="bg1"/>
                          </a:solidFill>
                          <a:latin typeface="Calibri"/>
                        </a:rPr>
                        <a:t>$21.44 </a:t>
                      </a:r>
                      <a:endParaRPr lang="en-US" sz="28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b"/>
                      <a:r>
                        <a:rPr lang="en-US" sz="2800" b="0" i="0" u="none" strike="noStrike" dirty="0">
                          <a:solidFill>
                            <a:schemeClr val="bg1"/>
                          </a:solidFill>
                          <a:latin typeface="Calibri"/>
                        </a:rPr>
                        <a:t> </a:t>
                      </a:r>
                      <a:r>
                        <a:rPr lang="en-US" sz="2800" b="0" i="0" u="none" strike="noStrike" dirty="0" smtClean="0">
                          <a:solidFill>
                            <a:schemeClr val="bg1"/>
                          </a:solidFill>
                          <a:latin typeface="Calibri"/>
                        </a:rPr>
                        <a:t>$18.41 </a:t>
                      </a:r>
                      <a:endParaRPr lang="en-US" sz="28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a:txBody>
                    <a:bodyPr/>
                    <a:lstStyle/>
                    <a:p>
                      <a:pPr algn="ctr" fontAlgn="b"/>
                      <a:r>
                        <a:rPr lang="en-US" sz="2800" b="0" i="0" u="none" strike="noStrike" dirty="0">
                          <a:solidFill>
                            <a:schemeClr val="bg1"/>
                          </a:solidFill>
                          <a:latin typeface="Calibri"/>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r>
              <a:tr h="619839">
                <a:tc gridSpan="5">
                  <a:txBody>
                    <a:bodyPr/>
                    <a:lstStyle/>
                    <a:p>
                      <a:pPr algn="l" fontAlgn="b"/>
                      <a:r>
                        <a:rPr lang="en-US" sz="2000" b="0" i="1" u="none" strike="noStrike" dirty="0" smtClean="0">
                          <a:solidFill>
                            <a:schemeClr val="bg1"/>
                          </a:solidFill>
                          <a:latin typeface="Calibri"/>
                        </a:rPr>
                        <a:t/>
                      </a:r>
                      <a:br>
                        <a:rPr lang="en-US" sz="2000" b="0" i="1" u="none" strike="noStrike" dirty="0" smtClean="0">
                          <a:solidFill>
                            <a:schemeClr val="bg1"/>
                          </a:solidFill>
                          <a:latin typeface="Calibri"/>
                        </a:rPr>
                      </a:br>
                      <a:r>
                        <a:rPr lang="en-US" sz="2000" b="0" i="1" u="none" strike="noStrike" dirty="0" smtClean="0">
                          <a:solidFill>
                            <a:schemeClr val="bg1"/>
                          </a:solidFill>
                          <a:latin typeface="Calibri"/>
                        </a:rPr>
                        <a:t>                                                  *</a:t>
                      </a:r>
                      <a:r>
                        <a:rPr lang="en-US" sz="2000" b="0" i="1" u="none" strike="noStrike" dirty="0">
                          <a:solidFill>
                            <a:schemeClr val="bg1"/>
                          </a:solidFill>
                          <a:latin typeface="Calibri"/>
                        </a:rPr>
                        <a:t>offset in purchased fertilizer, </a:t>
                      </a:r>
                      <a:r>
                        <a:rPr lang="en-US" sz="2000" b="0" i="1" u="none" strike="noStrike" dirty="0" err="1">
                          <a:solidFill>
                            <a:schemeClr val="bg1"/>
                          </a:solidFill>
                          <a:latin typeface="Calibri"/>
                        </a:rPr>
                        <a:t>ie</a:t>
                      </a:r>
                      <a:r>
                        <a:rPr lang="en-US" sz="2000" b="0" i="1" u="none" strike="noStrike" dirty="0">
                          <a:solidFill>
                            <a:schemeClr val="bg1"/>
                          </a:solidFill>
                          <a:latin typeface="Calibri"/>
                        </a:rPr>
                        <a:t>: savings, </a:t>
                      </a:r>
                      <a:r>
                        <a:rPr lang="en-US" sz="2000" b="0" i="1" u="none" strike="noStrike" dirty="0" smtClean="0">
                          <a:solidFill>
                            <a:schemeClr val="bg1"/>
                          </a:solidFill>
                          <a:latin typeface="Calibri"/>
                        </a:rPr>
                        <a:t>may represent a value to producer</a:t>
                      </a:r>
                      <a:br>
                        <a:rPr lang="en-US" sz="2000" b="0" i="1" u="none" strike="noStrike" dirty="0" smtClean="0">
                          <a:solidFill>
                            <a:schemeClr val="bg1"/>
                          </a:solidFill>
                          <a:latin typeface="Calibri"/>
                        </a:rPr>
                      </a:br>
                      <a:endParaRPr lang="en-US" sz="2000" b="0" i="1"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alpha val="50000"/>
                      </a:schemeClr>
                    </a:solidFill>
                  </a:tcPr>
                </a:tc>
                <a:tc hMerge="1">
                  <a:txBody>
                    <a:bodyPr/>
                    <a:lstStyle/>
                    <a:p>
                      <a:endParaRPr lang="en-US"/>
                    </a:p>
                  </a:txBody>
                  <a:tcPr/>
                </a:tc>
                <a:tc hMerge="1">
                  <a:txBody>
                    <a:bodyPr/>
                    <a:lstStyle/>
                    <a:p>
                      <a:endParaRPr lang="en-US"/>
                    </a:p>
                  </a:txBody>
                  <a:tcPr/>
                </a:tc>
                <a:tc hMerge="1">
                  <a:txBody>
                    <a:bodyPr/>
                    <a:lstStyle/>
                    <a:p>
                      <a:pPr algn="l" fontAlgn="b"/>
                      <a:endParaRPr lang="en-US" sz="28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28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1" name="TextBox 20"/>
          <p:cNvSpPr txBox="1"/>
          <p:nvPr/>
        </p:nvSpPr>
        <p:spPr bwMode="auto">
          <a:xfrm>
            <a:off x="17373600" y="22174200"/>
            <a:ext cx="1905000" cy="749206"/>
          </a:xfrm>
          <a:prstGeom prst="rect">
            <a:avLst/>
          </a:prstGeom>
          <a:solidFill>
            <a:schemeClr val="accent1">
              <a:alpha val="45097"/>
            </a:schemeClr>
          </a:solidFill>
          <a:ln w="9525">
            <a:noFill/>
            <a:miter lim="800000"/>
            <a:headEnd/>
            <a:tailEnd/>
          </a:ln>
        </p:spPr>
        <p:txBody>
          <a:bodyPr wrap="square" lIns="376200" tIns="188100" rIns="376200" bIns="188100" rtlCol="0">
            <a:spAutoFit/>
          </a:bodyPr>
          <a:lstStyle/>
          <a:p>
            <a:pPr algn="ctr">
              <a:spcBef>
                <a:spcPct val="20000"/>
              </a:spcBef>
              <a:buFont typeface="Arial" charset="0"/>
              <a:buNone/>
            </a:pPr>
            <a:r>
              <a:rPr lang="en-US" sz="2400" b="1" dirty="0" smtClean="0">
                <a:solidFill>
                  <a:schemeClr val="bg1"/>
                </a:solidFill>
                <a:latin typeface="Calibri" pitchFamily="34" charset="0"/>
              </a:rPr>
              <a:t>Figure 1.</a:t>
            </a:r>
            <a:endParaRPr lang="en-US" sz="2400" b="1" dirty="0">
              <a:solidFill>
                <a:schemeClr val="bg1"/>
              </a:solidFill>
              <a:latin typeface="Calibri" pitchFamily="34" charset="0"/>
            </a:endParaRPr>
          </a:p>
        </p:txBody>
      </p:sp>
      <p:sp>
        <p:nvSpPr>
          <p:cNvPr id="22" name="TextBox 21"/>
          <p:cNvSpPr txBox="1"/>
          <p:nvPr/>
        </p:nvSpPr>
        <p:spPr bwMode="auto">
          <a:xfrm>
            <a:off x="24460200" y="22174200"/>
            <a:ext cx="1905000" cy="749206"/>
          </a:xfrm>
          <a:prstGeom prst="rect">
            <a:avLst/>
          </a:prstGeom>
          <a:solidFill>
            <a:schemeClr val="accent1">
              <a:alpha val="45097"/>
            </a:schemeClr>
          </a:solidFill>
          <a:ln w="9525">
            <a:noFill/>
            <a:miter lim="800000"/>
            <a:headEnd/>
            <a:tailEnd/>
          </a:ln>
        </p:spPr>
        <p:txBody>
          <a:bodyPr wrap="square" lIns="376200" tIns="188100" rIns="376200" bIns="188100" rtlCol="0">
            <a:spAutoFit/>
          </a:bodyPr>
          <a:lstStyle/>
          <a:p>
            <a:pPr algn="ctr">
              <a:spcBef>
                <a:spcPct val="20000"/>
              </a:spcBef>
              <a:buFont typeface="Arial" charset="0"/>
              <a:buNone/>
            </a:pPr>
            <a:r>
              <a:rPr lang="en-US" sz="2400" b="1" dirty="0" smtClean="0">
                <a:solidFill>
                  <a:schemeClr val="bg1"/>
                </a:solidFill>
                <a:latin typeface="Calibri" pitchFamily="34" charset="0"/>
              </a:rPr>
              <a:t>Figure 2.</a:t>
            </a:r>
            <a:endParaRPr lang="en-US" sz="2400" b="1" dirty="0">
              <a:solidFill>
                <a:schemeClr val="bg1"/>
              </a:solidFill>
              <a:latin typeface="Calibri" pitchFamily="34" charset="0"/>
            </a:endParaRPr>
          </a:p>
        </p:txBody>
      </p:sp>
      <p:sp>
        <p:nvSpPr>
          <p:cNvPr id="23" name="TextBox 22"/>
          <p:cNvSpPr txBox="1"/>
          <p:nvPr/>
        </p:nvSpPr>
        <p:spPr bwMode="auto">
          <a:xfrm>
            <a:off x="31699200" y="21793200"/>
            <a:ext cx="1905000" cy="749206"/>
          </a:xfrm>
          <a:prstGeom prst="rect">
            <a:avLst/>
          </a:prstGeom>
          <a:solidFill>
            <a:schemeClr val="accent1">
              <a:alpha val="45097"/>
            </a:schemeClr>
          </a:solidFill>
          <a:ln w="9525">
            <a:noFill/>
            <a:miter lim="800000"/>
            <a:headEnd/>
            <a:tailEnd/>
          </a:ln>
        </p:spPr>
        <p:txBody>
          <a:bodyPr wrap="square" lIns="376200" tIns="188100" rIns="376200" bIns="188100" rtlCol="0">
            <a:spAutoFit/>
          </a:bodyPr>
          <a:lstStyle/>
          <a:p>
            <a:pPr algn="ctr">
              <a:spcBef>
                <a:spcPct val="20000"/>
              </a:spcBef>
              <a:buFont typeface="Arial" charset="0"/>
              <a:buNone/>
            </a:pPr>
            <a:r>
              <a:rPr lang="en-US" sz="2400" b="1" dirty="0" smtClean="0">
                <a:solidFill>
                  <a:schemeClr val="tx2">
                    <a:lumMod val="75000"/>
                  </a:schemeClr>
                </a:solidFill>
                <a:latin typeface="Calibri" pitchFamily="34" charset="0"/>
              </a:rPr>
              <a:t>Figure 3.</a:t>
            </a:r>
            <a:endParaRPr lang="en-US" sz="2400" b="1" dirty="0">
              <a:solidFill>
                <a:schemeClr val="tx2">
                  <a:lumMod val="75000"/>
                </a:schemeClr>
              </a:solidFill>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alpha val="45097"/>
          </a:schemeClr>
        </a:solidFill>
        <a:ln w="9525">
          <a:noFill/>
          <a:miter lim="800000"/>
          <a:headEnd/>
          <a:tailEnd/>
        </a:ln>
      </a:spPr>
      <a:bodyPr lIns="376200" tIns="188100" rIns="376200" bIns="188100"/>
      <a:lstStyle>
        <a:defPPr>
          <a:spcBef>
            <a:spcPct val="20000"/>
          </a:spcBef>
          <a:buFont typeface="Arial" charset="0"/>
          <a:buNone/>
          <a:defRPr sz="2600" dirty="0">
            <a:solidFill>
              <a:schemeClr val="bg1"/>
            </a:solidFill>
            <a:latin typeface="Calibri"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3377</TotalTime>
  <Words>902</Words>
  <Application>Microsoft Office PowerPoint</Application>
  <PresentationFormat>Custom</PresentationFormat>
  <Paragraphs>64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Montana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Bass</dc:creator>
  <cp:lastModifiedBy>Thomas Bass</cp:lastModifiedBy>
  <cp:revision>99</cp:revision>
  <dcterms:created xsi:type="dcterms:W3CDTF">2007-09-20T15:55:32Z</dcterms:created>
  <dcterms:modified xsi:type="dcterms:W3CDTF">2010-12-03T20:33:25Z</dcterms:modified>
</cp:coreProperties>
</file>