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3891200" cy="32918400"/>
  <p:notesSz cx="7315200" cy="9601200"/>
  <p:defaultTextStyle>
    <a:defPPr>
      <a:defRPr lang="en-US"/>
    </a:defPPr>
    <a:lvl1pPr algn="l" defTabSz="3760318" rtl="0" fontAlgn="base">
      <a:spcBef>
        <a:spcPct val="0"/>
      </a:spcBef>
      <a:spcAft>
        <a:spcPct val="0"/>
      </a:spcAft>
      <a:defRPr sz="7400" kern="1200">
        <a:solidFill>
          <a:schemeClr val="tx1"/>
        </a:solidFill>
        <a:latin typeface="Arial" charset="0"/>
        <a:ea typeface="+mn-ea"/>
        <a:cs typeface="Arial" charset="0"/>
      </a:defRPr>
    </a:lvl1pPr>
    <a:lvl2pPr marL="1879365" indent="-1422222" algn="l" defTabSz="3760318" rtl="0" fontAlgn="base">
      <a:spcBef>
        <a:spcPct val="0"/>
      </a:spcBef>
      <a:spcAft>
        <a:spcPct val="0"/>
      </a:spcAft>
      <a:defRPr sz="7400" kern="1200">
        <a:solidFill>
          <a:schemeClr val="tx1"/>
        </a:solidFill>
        <a:latin typeface="Arial" charset="0"/>
        <a:ea typeface="+mn-ea"/>
        <a:cs typeface="Arial" charset="0"/>
      </a:defRPr>
    </a:lvl2pPr>
    <a:lvl3pPr marL="3760318" indent="-2846033" algn="l" defTabSz="3760318" rtl="0" fontAlgn="base">
      <a:spcBef>
        <a:spcPct val="0"/>
      </a:spcBef>
      <a:spcAft>
        <a:spcPct val="0"/>
      </a:spcAft>
      <a:defRPr sz="7400" kern="1200">
        <a:solidFill>
          <a:schemeClr val="tx1"/>
        </a:solidFill>
        <a:latin typeface="Arial" charset="0"/>
        <a:ea typeface="+mn-ea"/>
        <a:cs typeface="Arial" charset="0"/>
      </a:defRPr>
    </a:lvl3pPr>
    <a:lvl4pPr marL="5641270" indent="-4269842" algn="l" defTabSz="3760318" rtl="0" fontAlgn="base">
      <a:spcBef>
        <a:spcPct val="0"/>
      </a:spcBef>
      <a:spcAft>
        <a:spcPct val="0"/>
      </a:spcAft>
      <a:defRPr sz="7400" kern="1200">
        <a:solidFill>
          <a:schemeClr val="tx1"/>
        </a:solidFill>
        <a:latin typeface="Arial" charset="0"/>
        <a:ea typeface="+mn-ea"/>
        <a:cs typeface="Arial" charset="0"/>
      </a:defRPr>
    </a:lvl4pPr>
    <a:lvl5pPr marL="7522223" indent="-5693653" algn="l" defTabSz="3760318" rtl="0" fontAlgn="base">
      <a:spcBef>
        <a:spcPct val="0"/>
      </a:spcBef>
      <a:spcAft>
        <a:spcPct val="0"/>
      </a:spcAft>
      <a:defRPr sz="7400" kern="1200">
        <a:solidFill>
          <a:schemeClr val="tx1"/>
        </a:solidFill>
        <a:latin typeface="Arial" charset="0"/>
        <a:ea typeface="+mn-ea"/>
        <a:cs typeface="Arial" charset="0"/>
      </a:defRPr>
    </a:lvl5pPr>
    <a:lvl6pPr marL="2285714" algn="l" defTabSz="914286" rtl="0" eaLnBrk="1" latinLnBrk="0" hangingPunct="1">
      <a:defRPr sz="7400" kern="1200">
        <a:solidFill>
          <a:schemeClr val="tx1"/>
        </a:solidFill>
        <a:latin typeface="Arial" charset="0"/>
        <a:ea typeface="+mn-ea"/>
        <a:cs typeface="Arial" charset="0"/>
      </a:defRPr>
    </a:lvl6pPr>
    <a:lvl7pPr marL="2742858" algn="l" defTabSz="914286" rtl="0" eaLnBrk="1" latinLnBrk="0" hangingPunct="1">
      <a:defRPr sz="7400" kern="1200">
        <a:solidFill>
          <a:schemeClr val="tx1"/>
        </a:solidFill>
        <a:latin typeface="Arial" charset="0"/>
        <a:ea typeface="+mn-ea"/>
        <a:cs typeface="Arial" charset="0"/>
      </a:defRPr>
    </a:lvl7pPr>
    <a:lvl8pPr marL="3200000" algn="l" defTabSz="914286" rtl="0" eaLnBrk="1" latinLnBrk="0" hangingPunct="1">
      <a:defRPr sz="7400" kern="1200">
        <a:solidFill>
          <a:schemeClr val="tx1"/>
        </a:solidFill>
        <a:latin typeface="Arial" charset="0"/>
        <a:ea typeface="+mn-ea"/>
        <a:cs typeface="Arial" charset="0"/>
      </a:defRPr>
    </a:lvl8pPr>
    <a:lvl9pPr marL="3657144" algn="l" defTabSz="914286" rtl="0" eaLnBrk="1" latinLnBrk="0" hangingPunct="1">
      <a:defRPr sz="7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245B"/>
    <a:srgbClr val="FFCC00"/>
    <a:srgbClr val="FFDA3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636" autoAdjust="0"/>
  </p:normalViewPr>
  <p:slideViewPr>
    <p:cSldViewPr>
      <p:cViewPr>
        <p:scale>
          <a:sx n="66" d="100"/>
          <a:sy n="66" d="100"/>
        </p:scale>
        <p:origin x="5610" y="7650"/>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defTabSz="3976812"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defTabSz="3976812" fontAlgn="auto">
              <a:spcBef>
                <a:spcPts val="0"/>
              </a:spcBef>
              <a:spcAft>
                <a:spcPts val="0"/>
              </a:spcAft>
              <a:defRPr sz="1300" smtClean="0">
                <a:latin typeface="+mn-lt"/>
                <a:cs typeface="+mn-cs"/>
              </a:defRPr>
            </a:lvl1pPr>
          </a:lstStyle>
          <a:p>
            <a:pPr>
              <a:defRPr/>
            </a:pPr>
            <a:fld id="{D460B1A1-D110-4CD3-A41B-3350D2A4ADCE}" type="datetimeFigureOut">
              <a:rPr lang="en-US"/>
              <a:pPr>
                <a:defRPr/>
              </a:pPr>
              <a:t>2/11/2011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defTabSz="3976812"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defTabSz="3976812" fontAlgn="auto">
              <a:spcBef>
                <a:spcPts val="0"/>
              </a:spcBef>
              <a:spcAft>
                <a:spcPts val="0"/>
              </a:spcAft>
              <a:defRPr sz="1300" smtClean="0">
                <a:latin typeface="+mn-lt"/>
                <a:cs typeface="+mn-cs"/>
              </a:defRPr>
            </a:lvl1pPr>
          </a:lstStyle>
          <a:p>
            <a:pPr>
              <a:defRPr/>
            </a:pPr>
            <a:fld id="{7C7BE637-4C67-4CF6-9E5A-0237F676D36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3760318" rtl="0" fontAlgn="base">
      <a:spcBef>
        <a:spcPct val="30000"/>
      </a:spcBef>
      <a:spcAft>
        <a:spcPct val="0"/>
      </a:spcAft>
      <a:defRPr sz="4900" kern="1200">
        <a:solidFill>
          <a:schemeClr val="tx1"/>
        </a:solidFill>
        <a:latin typeface="+mn-lt"/>
        <a:ea typeface="+mn-ea"/>
        <a:cs typeface="+mn-cs"/>
      </a:defRPr>
    </a:lvl1pPr>
    <a:lvl2pPr marL="1879365" algn="l" defTabSz="3760318" rtl="0" fontAlgn="base">
      <a:spcBef>
        <a:spcPct val="30000"/>
      </a:spcBef>
      <a:spcAft>
        <a:spcPct val="0"/>
      </a:spcAft>
      <a:defRPr sz="4900" kern="1200">
        <a:solidFill>
          <a:schemeClr val="tx1"/>
        </a:solidFill>
        <a:latin typeface="+mn-lt"/>
        <a:ea typeface="+mn-ea"/>
        <a:cs typeface="+mn-cs"/>
      </a:defRPr>
    </a:lvl2pPr>
    <a:lvl3pPr marL="3760318" algn="l" defTabSz="3760318" rtl="0" fontAlgn="base">
      <a:spcBef>
        <a:spcPct val="30000"/>
      </a:spcBef>
      <a:spcAft>
        <a:spcPct val="0"/>
      </a:spcAft>
      <a:defRPr sz="4900" kern="1200">
        <a:solidFill>
          <a:schemeClr val="tx1"/>
        </a:solidFill>
        <a:latin typeface="+mn-lt"/>
        <a:ea typeface="+mn-ea"/>
        <a:cs typeface="+mn-cs"/>
      </a:defRPr>
    </a:lvl3pPr>
    <a:lvl4pPr marL="5641270" algn="l" defTabSz="3760318" rtl="0" fontAlgn="base">
      <a:spcBef>
        <a:spcPct val="30000"/>
      </a:spcBef>
      <a:spcAft>
        <a:spcPct val="0"/>
      </a:spcAft>
      <a:defRPr sz="4900" kern="1200">
        <a:solidFill>
          <a:schemeClr val="tx1"/>
        </a:solidFill>
        <a:latin typeface="+mn-lt"/>
        <a:ea typeface="+mn-ea"/>
        <a:cs typeface="+mn-cs"/>
      </a:defRPr>
    </a:lvl4pPr>
    <a:lvl5pPr marL="7522223" algn="l" defTabSz="3760318" rtl="0" fontAlgn="base">
      <a:spcBef>
        <a:spcPct val="30000"/>
      </a:spcBef>
      <a:spcAft>
        <a:spcPct val="0"/>
      </a:spcAft>
      <a:defRPr sz="4900" kern="1200">
        <a:solidFill>
          <a:schemeClr val="tx1"/>
        </a:solidFill>
        <a:latin typeface="+mn-lt"/>
        <a:ea typeface="+mn-ea"/>
        <a:cs typeface="+mn-cs"/>
      </a:defRPr>
    </a:lvl5pPr>
    <a:lvl6pPr marL="9403831" algn="l" defTabSz="3761533" rtl="0" eaLnBrk="1" latinLnBrk="0" hangingPunct="1">
      <a:defRPr sz="4900" kern="1200">
        <a:solidFill>
          <a:schemeClr val="tx1"/>
        </a:solidFill>
        <a:latin typeface="+mn-lt"/>
        <a:ea typeface="+mn-ea"/>
        <a:cs typeface="+mn-cs"/>
      </a:defRPr>
    </a:lvl6pPr>
    <a:lvl7pPr marL="11284598" algn="l" defTabSz="3761533" rtl="0" eaLnBrk="1" latinLnBrk="0" hangingPunct="1">
      <a:defRPr sz="4900" kern="1200">
        <a:solidFill>
          <a:schemeClr val="tx1"/>
        </a:solidFill>
        <a:latin typeface="+mn-lt"/>
        <a:ea typeface="+mn-ea"/>
        <a:cs typeface="+mn-cs"/>
      </a:defRPr>
    </a:lvl7pPr>
    <a:lvl8pPr marL="13165363" algn="l" defTabSz="3761533" rtl="0" eaLnBrk="1" latinLnBrk="0" hangingPunct="1">
      <a:defRPr sz="4900" kern="1200">
        <a:solidFill>
          <a:schemeClr val="tx1"/>
        </a:solidFill>
        <a:latin typeface="+mn-lt"/>
        <a:ea typeface="+mn-ea"/>
        <a:cs typeface="+mn-cs"/>
      </a:defRPr>
    </a:lvl8pPr>
    <a:lvl9pPr marL="15046131" algn="l" defTabSz="3761533" rtl="0" eaLnBrk="1" latinLnBrk="0" hangingPunct="1">
      <a:defRPr sz="4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3975529" fontAlgn="base">
              <a:spcBef>
                <a:spcPct val="0"/>
              </a:spcBef>
              <a:spcAft>
                <a:spcPct val="0"/>
              </a:spcAft>
            </a:pPr>
            <a:fld id="{2A803A5F-EEC2-4918-93A7-6DA0A63DCDB8}" type="slidenum">
              <a:rPr lang="en-US"/>
              <a:pPr defTabSz="3975529" fontAlgn="base">
                <a:spcBef>
                  <a:spcPct val="0"/>
                </a:spcBef>
                <a:spcAft>
                  <a:spcPct val="0"/>
                </a:spcAft>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5"/>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1880766" indent="0" algn="ctr">
              <a:buNone/>
              <a:defRPr>
                <a:solidFill>
                  <a:schemeClr val="tx1">
                    <a:tint val="75000"/>
                  </a:schemeClr>
                </a:solidFill>
              </a:defRPr>
            </a:lvl2pPr>
            <a:lvl3pPr marL="3761533" indent="0" algn="ctr">
              <a:buNone/>
              <a:defRPr>
                <a:solidFill>
                  <a:schemeClr val="tx1">
                    <a:tint val="75000"/>
                  </a:schemeClr>
                </a:solidFill>
              </a:defRPr>
            </a:lvl3pPr>
            <a:lvl4pPr marL="5642299" indent="0" algn="ctr">
              <a:buNone/>
              <a:defRPr>
                <a:solidFill>
                  <a:schemeClr val="tx1">
                    <a:tint val="75000"/>
                  </a:schemeClr>
                </a:solidFill>
              </a:defRPr>
            </a:lvl4pPr>
            <a:lvl5pPr marL="7523065" indent="0" algn="ctr">
              <a:buNone/>
              <a:defRPr>
                <a:solidFill>
                  <a:schemeClr val="tx1">
                    <a:tint val="75000"/>
                  </a:schemeClr>
                </a:solidFill>
              </a:defRPr>
            </a:lvl5pPr>
            <a:lvl6pPr marL="9403831" indent="0" algn="ctr">
              <a:buNone/>
              <a:defRPr>
                <a:solidFill>
                  <a:schemeClr val="tx1">
                    <a:tint val="75000"/>
                  </a:schemeClr>
                </a:solidFill>
              </a:defRPr>
            </a:lvl6pPr>
            <a:lvl7pPr marL="11284598" indent="0" algn="ctr">
              <a:buNone/>
              <a:defRPr>
                <a:solidFill>
                  <a:schemeClr val="tx1">
                    <a:tint val="75000"/>
                  </a:schemeClr>
                </a:solidFill>
              </a:defRPr>
            </a:lvl7pPr>
            <a:lvl8pPr marL="13165363" indent="0" algn="ctr">
              <a:buNone/>
              <a:defRPr>
                <a:solidFill>
                  <a:schemeClr val="tx1">
                    <a:tint val="75000"/>
                  </a:schemeClr>
                </a:solidFill>
              </a:defRPr>
            </a:lvl8pPr>
            <a:lvl9pPr marL="1504613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E5D4172-C8ED-47A3-8CD8-EA26C2ECBAF9}" type="datetimeFigureOut">
              <a:rPr lang="en-US"/>
              <a:pPr>
                <a:defRPr/>
              </a:pPr>
              <a:t>2/11/2011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918D02-D749-4CF3-95BE-AA4185DD8AD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4CAA1D6-B9EB-4484-994C-BE9648197AF1}" type="datetimeFigureOut">
              <a:rPr lang="en-US"/>
              <a:pPr>
                <a:defRPr/>
              </a:pPr>
              <a:t>2/11/2011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54E46B-4EF5-4410-BD22-C8FE0F79AD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6387" y="3863347"/>
            <a:ext cx="33573720" cy="8239505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59983" y="3863347"/>
            <a:ext cx="100004880" cy="823950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632306-98C3-40AA-9435-5B011A003576}" type="datetimeFigureOut">
              <a:rPr lang="en-US"/>
              <a:pPr>
                <a:defRPr/>
              </a:pPr>
              <a:t>2/11/2011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1DAE8B-FDB7-48A1-B6D4-FF359EB33B7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F1C032-115E-4081-B359-274C40D2823E}" type="datetimeFigureOut">
              <a:rPr lang="en-US"/>
              <a:pPr>
                <a:defRPr/>
              </a:pPr>
              <a:t>2/11/2011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FB739-AD02-417A-BEA8-4870DC9DA8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1"/>
            <a:ext cx="37307520" cy="6537960"/>
          </a:xfrm>
        </p:spPr>
        <p:txBody>
          <a:bodyPr anchor="t"/>
          <a:lstStyle>
            <a:lvl1pPr algn="l">
              <a:defRPr sz="164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32"/>
            <a:ext cx="37307520" cy="7200899"/>
          </a:xfrm>
        </p:spPr>
        <p:txBody>
          <a:bodyPr anchor="b"/>
          <a:lstStyle>
            <a:lvl1pPr marL="0" indent="0">
              <a:buNone/>
              <a:defRPr sz="8300">
                <a:solidFill>
                  <a:schemeClr val="tx1">
                    <a:tint val="75000"/>
                  </a:schemeClr>
                </a:solidFill>
              </a:defRPr>
            </a:lvl1pPr>
            <a:lvl2pPr marL="1880766" indent="0">
              <a:buNone/>
              <a:defRPr sz="7400">
                <a:solidFill>
                  <a:schemeClr val="tx1">
                    <a:tint val="75000"/>
                  </a:schemeClr>
                </a:solidFill>
              </a:defRPr>
            </a:lvl2pPr>
            <a:lvl3pPr marL="3761533" indent="0">
              <a:buNone/>
              <a:defRPr sz="6600">
                <a:solidFill>
                  <a:schemeClr val="tx1">
                    <a:tint val="75000"/>
                  </a:schemeClr>
                </a:solidFill>
              </a:defRPr>
            </a:lvl3pPr>
            <a:lvl4pPr marL="5642299" indent="0">
              <a:buNone/>
              <a:defRPr sz="5800">
                <a:solidFill>
                  <a:schemeClr val="tx1">
                    <a:tint val="75000"/>
                  </a:schemeClr>
                </a:solidFill>
              </a:defRPr>
            </a:lvl4pPr>
            <a:lvl5pPr marL="7523065" indent="0">
              <a:buNone/>
              <a:defRPr sz="5800">
                <a:solidFill>
                  <a:schemeClr val="tx1">
                    <a:tint val="75000"/>
                  </a:schemeClr>
                </a:solidFill>
              </a:defRPr>
            </a:lvl5pPr>
            <a:lvl6pPr marL="9403831" indent="0">
              <a:buNone/>
              <a:defRPr sz="5800">
                <a:solidFill>
                  <a:schemeClr val="tx1">
                    <a:tint val="75000"/>
                  </a:schemeClr>
                </a:solidFill>
              </a:defRPr>
            </a:lvl6pPr>
            <a:lvl7pPr marL="11284598" indent="0">
              <a:buNone/>
              <a:defRPr sz="5800">
                <a:solidFill>
                  <a:schemeClr val="tx1">
                    <a:tint val="75000"/>
                  </a:schemeClr>
                </a:solidFill>
              </a:defRPr>
            </a:lvl7pPr>
            <a:lvl8pPr marL="13165363" indent="0">
              <a:buNone/>
              <a:defRPr sz="5800">
                <a:solidFill>
                  <a:schemeClr val="tx1">
                    <a:tint val="75000"/>
                  </a:schemeClr>
                </a:solidFill>
              </a:defRPr>
            </a:lvl8pPr>
            <a:lvl9pPr marL="15046131"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8CF2151-E564-47EB-8884-21853E13C9D4}" type="datetimeFigureOut">
              <a:rPr lang="en-US"/>
              <a:pPr>
                <a:defRPr/>
              </a:pPr>
              <a:t>2/11/2011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9A3FD8-2C36-4014-A413-831586166BB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59990" y="22532348"/>
            <a:ext cx="66789298" cy="63726059"/>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980803" y="22532348"/>
            <a:ext cx="66789302" cy="63726059"/>
          </a:xfrm>
        </p:spPr>
        <p:txBody>
          <a:bodyPr/>
          <a:lstStyle>
            <a:lvl1pPr>
              <a:defRPr sz="11500"/>
            </a:lvl1pPr>
            <a:lvl2pPr>
              <a:defRPr sz="98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D385678-D2D9-4C4D-9A71-042B4F7DC745}" type="datetimeFigureOut">
              <a:rPr lang="en-US"/>
              <a:pPr>
                <a:defRPr/>
              </a:pPr>
              <a:t>2/11/2011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C9D78B-1FC7-459B-AC83-C94F1E7777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4"/>
            <a:ext cx="3950208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4" y="7368546"/>
            <a:ext cx="19392902" cy="3070858"/>
          </a:xfrm>
        </p:spPr>
        <p:txBody>
          <a:bodyPr anchor="b"/>
          <a:lstStyle>
            <a:lvl1pPr marL="0" indent="0">
              <a:buNone/>
              <a:defRPr sz="9800" b="1"/>
            </a:lvl1pPr>
            <a:lvl2pPr marL="1880766" indent="0">
              <a:buNone/>
              <a:defRPr sz="8300" b="1"/>
            </a:lvl2pPr>
            <a:lvl3pPr marL="3761533" indent="0">
              <a:buNone/>
              <a:defRPr sz="7400" b="1"/>
            </a:lvl3pPr>
            <a:lvl4pPr marL="5642299" indent="0">
              <a:buNone/>
              <a:defRPr sz="6600" b="1"/>
            </a:lvl4pPr>
            <a:lvl5pPr marL="7523065" indent="0">
              <a:buNone/>
              <a:defRPr sz="6600" b="1"/>
            </a:lvl5pPr>
            <a:lvl6pPr marL="9403831" indent="0">
              <a:buNone/>
              <a:defRPr sz="6600" b="1"/>
            </a:lvl6pPr>
            <a:lvl7pPr marL="11284598" indent="0">
              <a:buNone/>
              <a:defRPr sz="6600" b="1"/>
            </a:lvl7pPr>
            <a:lvl8pPr marL="13165363" indent="0">
              <a:buNone/>
              <a:defRPr sz="6600" b="1"/>
            </a:lvl8pPr>
            <a:lvl9pPr marL="15046131"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4" y="10439402"/>
            <a:ext cx="19392902" cy="18966184"/>
          </a:xfrm>
        </p:spPr>
        <p:txBody>
          <a:bodyPr/>
          <a:lstStyle>
            <a:lvl1pPr>
              <a:defRPr sz="98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8" y="7368546"/>
            <a:ext cx="19400520" cy="3070858"/>
          </a:xfrm>
        </p:spPr>
        <p:txBody>
          <a:bodyPr anchor="b"/>
          <a:lstStyle>
            <a:lvl1pPr marL="0" indent="0">
              <a:buNone/>
              <a:defRPr sz="9800" b="1"/>
            </a:lvl1pPr>
            <a:lvl2pPr marL="1880766" indent="0">
              <a:buNone/>
              <a:defRPr sz="8300" b="1"/>
            </a:lvl2pPr>
            <a:lvl3pPr marL="3761533" indent="0">
              <a:buNone/>
              <a:defRPr sz="7400" b="1"/>
            </a:lvl3pPr>
            <a:lvl4pPr marL="5642299" indent="0">
              <a:buNone/>
              <a:defRPr sz="6600" b="1"/>
            </a:lvl4pPr>
            <a:lvl5pPr marL="7523065" indent="0">
              <a:buNone/>
              <a:defRPr sz="6600" b="1"/>
            </a:lvl5pPr>
            <a:lvl6pPr marL="9403831" indent="0">
              <a:buNone/>
              <a:defRPr sz="6600" b="1"/>
            </a:lvl6pPr>
            <a:lvl7pPr marL="11284598" indent="0">
              <a:buNone/>
              <a:defRPr sz="6600" b="1"/>
            </a:lvl7pPr>
            <a:lvl8pPr marL="13165363" indent="0">
              <a:buNone/>
              <a:defRPr sz="6600" b="1"/>
            </a:lvl8pPr>
            <a:lvl9pPr marL="15046131"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8" y="10439402"/>
            <a:ext cx="19400520" cy="18966184"/>
          </a:xfrm>
        </p:spPr>
        <p:txBody>
          <a:bodyPr/>
          <a:lstStyle>
            <a:lvl1pPr>
              <a:defRPr sz="9800"/>
            </a:lvl1pPr>
            <a:lvl2pPr>
              <a:defRPr sz="83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CB29AB-D4DB-4CD9-8E41-5FC1911425F5}" type="datetimeFigureOut">
              <a:rPr lang="en-US"/>
              <a:pPr>
                <a:defRPr/>
              </a:pPr>
              <a:t>2/11/2011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5481-F268-4768-9865-D7B81989707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14D9CD3-58CA-407A-8F93-8F5B945FD478}" type="datetimeFigureOut">
              <a:rPr lang="en-US"/>
              <a:pPr>
                <a:defRPr/>
              </a:pPr>
              <a:t>2/11/2011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FC11365-6A58-4E83-AF58-6479A2BA3B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588804-375F-4C32-A60F-1AF0CF5F23EE}" type="datetimeFigureOut">
              <a:rPr lang="en-US"/>
              <a:pPr>
                <a:defRPr/>
              </a:pPr>
              <a:t>2/11/2011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F52604-DDC1-4D33-BF12-03C7A500C3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7" y="1310640"/>
            <a:ext cx="14439902" cy="5577840"/>
          </a:xfrm>
        </p:spPr>
        <p:txBody>
          <a:bodyPr anchor="b"/>
          <a:lstStyle>
            <a:lvl1pPr algn="l">
              <a:defRPr sz="8300" b="1"/>
            </a:lvl1pPr>
          </a:lstStyle>
          <a:p>
            <a:r>
              <a:rPr lang="en-US" smtClean="0"/>
              <a:t>Click to edit Master title style</a:t>
            </a:r>
            <a:endParaRPr lang="en-US"/>
          </a:p>
        </p:txBody>
      </p:sp>
      <p:sp>
        <p:nvSpPr>
          <p:cNvPr id="3" name="Content Placeholder 2"/>
          <p:cNvSpPr>
            <a:spLocks noGrp="1"/>
          </p:cNvSpPr>
          <p:nvPr>
            <p:ph idx="1"/>
          </p:nvPr>
        </p:nvSpPr>
        <p:spPr>
          <a:xfrm>
            <a:off x="17160241" y="1310651"/>
            <a:ext cx="24536400" cy="28094941"/>
          </a:xfrm>
        </p:spPr>
        <p:txBody>
          <a:bodyPr/>
          <a:lstStyle>
            <a:lvl1pPr>
              <a:defRPr sz="13100"/>
            </a:lvl1pPr>
            <a:lvl2pPr>
              <a:defRPr sz="11500"/>
            </a:lvl2pPr>
            <a:lvl3pPr>
              <a:defRPr sz="98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7" y="6888491"/>
            <a:ext cx="14439902" cy="22517101"/>
          </a:xfrm>
        </p:spPr>
        <p:txBody>
          <a:bodyPr/>
          <a:lstStyle>
            <a:lvl1pPr marL="0" indent="0">
              <a:buNone/>
              <a:defRPr sz="5800"/>
            </a:lvl1pPr>
            <a:lvl2pPr marL="1880766" indent="0">
              <a:buNone/>
              <a:defRPr sz="4900"/>
            </a:lvl2pPr>
            <a:lvl3pPr marL="3761533" indent="0">
              <a:buNone/>
              <a:defRPr sz="4100"/>
            </a:lvl3pPr>
            <a:lvl4pPr marL="5642299" indent="0">
              <a:buNone/>
              <a:defRPr sz="3700"/>
            </a:lvl4pPr>
            <a:lvl5pPr marL="7523065" indent="0">
              <a:buNone/>
              <a:defRPr sz="3700"/>
            </a:lvl5pPr>
            <a:lvl6pPr marL="9403831" indent="0">
              <a:buNone/>
              <a:defRPr sz="3700"/>
            </a:lvl6pPr>
            <a:lvl7pPr marL="11284598" indent="0">
              <a:buNone/>
              <a:defRPr sz="3700"/>
            </a:lvl7pPr>
            <a:lvl8pPr marL="13165363" indent="0">
              <a:buNone/>
              <a:defRPr sz="3700"/>
            </a:lvl8pPr>
            <a:lvl9pPr marL="15046131"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95B128-4A9E-4ED5-8E3B-35E8ECFA2C3F}" type="datetimeFigureOut">
              <a:rPr lang="en-US"/>
              <a:pPr>
                <a:defRPr/>
              </a:pPr>
              <a:t>2/11/2011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78F2A9-9557-421F-9CA0-ECF3F127199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90"/>
            <a:ext cx="26334720" cy="2720341"/>
          </a:xfrm>
        </p:spPr>
        <p:txBody>
          <a:bodyPr anchor="b"/>
          <a:lstStyle>
            <a:lvl1pPr algn="l">
              <a:defRPr sz="83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3100"/>
            </a:lvl1pPr>
            <a:lvl2pPr marL="1880766" indent="0">
              <a:buNone/>
              <a:defRPr sz="11500"/>
            </a:lvl2pPr>
            <a:lvl3pPr marL="3761533" indent="0">
              <a:buNone/>
              <a:defRPr sz="9800"/>
            </a:lvl3pPr>
            <a:lvl4pPr marL="5642299" indent="0">
              <a:buNone/>
              <a:defRPr sz="8300"/>
            </a:lvl4pPr>
            <a:lvl5pPr marL="7523065" indent="0">
              <a:buNone/>
              <a:defRPr sz="8300"/>
            </a:lvl5pPr>
            <a:lvl6pPr marL="9403831" indent="0">
              <a:buNone/>
              <a:defRPr sz="8300"/>
            </a:lvl6pPr>
            <a:lvl7pPr marL="11284598" indent="0">
              <a:buNone/>
              <a:defRPr sz="8300"/>
            </a:lvl7pPr>
            <a:lvl8pPr marL="13165363" indent="0">
              <a:buNone/>
              <a:defRPr sz="8300"/>
            </a:lvl8pPr>
            <a:lvl9pPr marL="15046131" indent="0">
              <a:buNone/>
              <a:defRPr sz="8300"/>
            </a:lvl9pPr>
          </a:lstStyle>
          <a:p>
            <a:pPr lvl="0"/>
            <a:endParaRPr lang="en-US" noProof="0"/>
          </a:p>
        </p:txBody>
      </p:sp>
      <p:sp>
        <p:nvSpPr>
          <p:cNvPr id="4" name="Text Placeholder 3"/>
          <p:cNvSpPr>
            <a:spLocks noGrp="1"/>
          </p:cNvSpPr>
          <p:nvPr>
            <p:ph type="body" sz="half" idx="2"/>
          </p:nvPr>
        </p:nvSpPr>
        <p:spPr>
          <a:xfrm>
            <a:off x="8602982" y="25763231"/>
            <a:ext cx="26334720" cy="3863339"/>
          </a:xfrm>
        </p:spPr>
        <p:txBody>
          <a:bodyPr/>
          <a:lstStyle>
            <a:lvl1pPr marL="0" indent="0">
              <a:buNone/>
              <a:defRPr sz="5800"/>
            </a:lvl1pPr>
            <a:lvl2pPr marL="1880766" indent="0">
              <a:buNone/>
              <a:defRPr sz="4900"/>
            </a:lvl2pPr>
            <a:lvl3pPr marL="3761533" indent="0">
              <a:buNone/>
              <a:defRPr sz="4100"/>
            </a:lvl3pPr>
            <a:lvl4pPr marL="5642299" indent="0">
              <a:buNone/>
              <a:defRPr sz="3700"/>
            </a:lvl4pPr>
            <a:lvl5pPr marL="7523065" indent="0">
              <a:buNone/>
              <a:defRPr sz="3700"/>
            </a:lvl5pPr>
            <a:lvl6pPr marL="9403831" indent="0">
              <a:buNone/>
              <a:defRPr sz="3700"/>
            </a:lvl6pPr>
            <a:lvl7pPr marL="11284598" indent="0">
              <a:buNone/>
              <a:defRPr sz="3700"/>
            </a:lvl7pPr>
            <a:lvl8pPr marL="13165363" indent="0">
              <a:buNone/>
              <a:defRPr sz="3700"/>
            </a:lvl8pPr>
            <a:lvl9pPr marL="15046131" indent="0">
              <a:buNone/>
              <a:defRPr sz="3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6A80D3-53D9-41ED-BAC5-A21A335E951F}" type="datetimeFigureOut">
              <a:rPr lang="en-US"/>
              <a:pPr>
                <a:defRPr/>
              </a:pPr>
              <a:t>2/11/2011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668B3D7-F5CB-4A67-934C-5BEEB28700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4560" y="1318260"/>
            <a:ext cx="39502080" cy="5486400"/>
          </a:xfrm>
          <a:prstGeom prst="rect">
            <a:avLst/>
          </a:prstGeom>
          <a:noFill/>
          <a:ln w="9525">
            <a:noFill/>
            <a:miter lim="800000"/>
            <a:headEnd/>
            <a:tailEnd/>
          </a:ln>
        </p:spPr>
        <p:txBody>
          <a:bodyPr vert="horz" wrap="square" lIns="376153" tIns="188077" rIns="376153" bIns="18807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4560" y="7680960"/>
            <a:ext cx="39502080" cy="21724620"/>
          </a:xfrm>
          <a:prstGeom prst="rect">
            <a:avLst/>
          </a:prstGeom>
          <a:noFill/>
          <a:ln w="9525">
            <a:noFill/>
            <a:miter lim="800000"/>
            <a:headEnd/>
            <a:tailEnd/>
          </a:ln>
        </p:spPr>
        <p:txBody>
          <a:bodyPr vert="horz" wrap="square" lIns="376153" tIns="188077" rIns="376153" bIns="1880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4560" y="30510481"/>
            <a:ext cx="10241280" cy="1752600"/>
          </a:xfrm>
          <a:prstGeom prst="rect">
            <a:avLst/>
          </a:prstGeom>
        </p:spPr>
        <p:txBody>
          <a:bodyPr vert="horz" lIns="376153" tIns="188077" rIns="376153" bIns="188077" rtlCol="0" anchor="ctr"/>
          <a:lstStyle>
            <a:lvl1pPr algn="l" defTabSz="3761533" fontAlgn="auto">
              <a:spcBef>
                <a:spcPts val="0"/>
              </a:spcBef>
              <a:spcAft>
                <a:spcPts val="0"/>
              </a:spcAft>
              <a:defRPr sz="4900" smtClean="0">
                <a:solidFill>
                  <a:schemeClr val="tx1">
                    <a:tint val="75000"/>
                  </a:schemeClr>
                </a:solidFill>
                <a:latin typeface="+mn-lt"/>
                <a:cs typeface="+mn-cs"/>
              </a:defRPr>
            </a:lvl1pPr>
          </a:lstStyle>
          <a:p>
            <a:pPr>
              <a:defRPr/>
            </a:pPr>
            <a:fld id="{0055FF15-48D1-4E5B-96E8-1EDE565F3D8C}" type="datetimeFigureOut">
              <a:rPr lang="en-US"/>
              <a:pPr>
                <a:defRPr/>
              </a:pPr>
              <a:t>2/11/2011</a:t>
            </a:fld>
            <a:endParaRPr lang="en-US"/>
          </a:p>
        </p:txBody>
      </p:sp>
      <p:sp>
        <p:nvSpPr>
          <p:cNvPr id="5" name="Footer Placeholder 4"/>
          <p:cNvSpPr>
            <a:spLocks noGrp="1"/>
          </p:cNvSpPr>
          <p:nvPr>
            <p:ph type="ftr" sz="quarter" idx="3"/>
          </p:nvPr>
        </p:nvSpPr>
        <p:spPr>
          <a:xfrm>
            <a:off x="14996160" y="30510481"/>
            <a:ext cx="13898880" cy="1752600"/>
          </a:xfrm>
          <a:prstGeom prst="rect">
            <a:avLst/>
          </a:prstGeom>
        </p:spPr>
        <p:txBody>
          <a:bodyPr vert="horz" lIns="376153" tIns="188077" rIns="376153" bIns="188077" rtlCol="0" anchor="ctr"/>
          <a:lstStyle>
            <a:lvl1pPr algn="ctr" defTabSz="3761533" fontAlgn="auto">
              <a:spcBef>
                <a:spcPts val="0"/>
              </a:spcBef>
              <a:spcAft>
                <a:spcPts val="0"/>
              </a:spcAft>
              <a:defRPr sz="4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1455360" y="30510481"/>
            <a:ext cx="10241280" cy="1752600"/>
          </a:xfrm>
          <a:prstGeom prst="rect">
            <a:avLst/>
          </a:prstGeom>
        </p:spPr>
        <p:txBody>
          <a:bodyPr vert="horz" lIns="376153" tIns="188077" rIns="376153" bIns="188077" rtlCol="0" anchor="ctr"/>
          <a:lstStyle>
            <a:lvl1pPr algn="r" defTabSz="3761533" fontAlgn="auto">
              <a:spcBef>
                <a:spcPts val="0"/>
              </a:spcBef>
              <a:spcAft>
                <a:spcPts val="0"/>
              </a:spcAft>
              <a:defRPr sz="4900" smtClean="0">
                <a:solidFill>
                  <a:schemeClr val="tx1">
                    <a:tint val="75000"/>
                  </a:schemeClr>
                </a:solidFill>
                <a:latin typeface="+mn-lt"/>
                <a:cs typeface="+mn-cs"/>
              </a:defRPr>
            </a:lvl1pPr>
          </a:lstStyle>
          <a:p>
            <a:pPr>
              <a:defRPr/>
            </a:pPr>
            <a:fld id="{34201D05-8929-4C9A-99B6-C13AC29AB0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760318" rtl="0" fontAlgn="base">
        <a:spcBef>
          <a:spcPct val="0"/>
        </a:spcBef>
        <a:spcAft>
          <a:spcPct val="0"/>
        </a:spcAft>
        <a:defRPr sz="18100" kern="1200">
          <a:solidFill>
            <a:schemeClr val="tx1"/>
          </a:solidFill>
          <a:latin typeface="+mj-lt"/>
          <a:ea typeface="+mj-ea"/>
          <a:cs typeface="+mj-cs"/>
        </a:defRPr>
      </a:lvl1pPr>
      <a:lvl2pPr algn="ctr" defTabSz="3760318" rtl="0" fontAlgn="base">
        <a:spcBef>
          <a:spcPct val="0"/>
        </a:spcBef>
        <a:spcAft>
          <a:spcPct val="0"/>
        </a:spcAft>
        <a:defRPr sz="18100">
          <a:solidFill>
            <a:schemeClr val="tx1"/>
          </a:solidFill>
          <a:latin typeface="Calibri" pitchFamily="34" charset="0"/>
        </a:defRPr>
      </a:lvl2pPr>
      <a:lvl3pPr algn="ctr" defTabSz="3760318" rtl="0" fontAlgn="base">
        <a:spcBef>
          <a:spcPct val="0"/>
        </a:spcBef>
        <a:spcAft>
          <a:spcPct val="0"/>
        </a:spcAft>
        <a:defRPr sz="18100">
          <a:solidFill>
            <a:schemeClr val="tx1"/>
          </a:solidFill>
          <a:latin typeface="Calibri" pitchFamily="34" charset="0"/>
        </a:defRPr>
      </a:lvl3pPr>
      <a:lvl4pPr algn="ctr" defTabSz="3760318" rtl="0" fontAlgn="base">
        <a:spcBef>
          <a:spcPct val="0"/>
        </a:spcBef>
        <a:spcAft>
          <a:spcPct val="0"/>
        </a:spcAft>
        <a:defRPr sz="18100">
          <a:solidFill>
            <a:schemeClr val="tx1"/>
          </a:solidFill>
          <a:latin typeface="Calibri" pitchFamily="34" charset="0"/>
        </a:defRPr>
      </a:lvl4pPr>
      <a:lvl5pPr algn="ctr" defTabSz="3760318" rtl="0" fontAlgn="base">
        <a:spcBef>
          <a:spcPct val="0"/>
        </a:spcBef>
        <a:spcAft>
          <a:spcPct val="0"/>
        </a:spcAft>
        <a:defRPr sz="18100">
          <a:solidFill>
            <a:schemeClr val="tx1"/>
          </a:solidFill>
          <a:latin typeface="Calibri" pitchFamily="34" charset="0"/>
        </a:defRPr>
      </a:lvl5pPr>
      <a:lvl6pPr marL="457143" algn="ctr" defTabSz="3760318" rtl="0" fontAlgn="base">
        <a:spcBef>
          <a:spcPct val="0"/>
        </a:spcBef>
        <a:spcAft>
          <a:spcPct val="0"/>
        </a:spcAft>
        <a:defRPr sz="18100">
          <a:solidFill>
            <a:schemeClr val="tx1"/>
          </a:solidFill>
          <a:latin typeface="Calibri" pitchFamily="34" charset="0"/>
        </a:defRPr>
      </a:lvl6pPr>
      <a:lvl7pPr marL="914286" algn="ctr" defTabSz="3760318" rtl="0" fontAlgn="base">
        <a:spcBef>
          <a:spcPct val="0"/>
        </a:spcBef>
        <a:spcAft>
          <a:spcPct val="0"/>
        </a:spcAft>
        <a:defRPr sz="18100">
          <a:solidFill>
            <a:schemeClr val="tx1"/>
          </a:solidFill>
          <a:latin typeface="Calibri" pitchFamily="34" charset="0"/>
        </a:defRPr>
      </a:lvl7pPr>
      <a:lvl8pPr marL="1371428" algn="ctr" defTabSz="3760318" rtl="0" fontAlgn="base">
        <a:spcBef>
          <a:spcPct val="0"/>
        </a:spcBef>
        <a:spcAft>
          <a:spcPct val="0"/>
        </a:spcAft>
        <a:defRPr sz="18100">
          <a:solidFill>
            <a:schemeClr val="tx1"/>
          </a:solidFill>
          <a:latin typeface="Calibri" pitchFamily="34" charset="0"/>
        </a:defRPr>
      </a:lvl8pPr>
      <a:lvl9pPr marL="1828571" algn="ctr" defTabSz="3760318" rtl="0" fontAlgn="base">
        <a:spcBef>
          <a:spcPct val="0"/>
        </a:spcBef>
        <a:spcAft>
          <a:spcPct val="0"/>
        </a:spcAft>
        <a:defRPr sz="18100">
          <a:solidFill>
            <a:schemeClr val="tx1"/>
          </a:solidFill>
          <a:latin typeface="Calibri" pitchFamily="34" charset="0"/>
        </a:defRPr>
      </a:lvl9pPr>
    </p:titleStyle>
    <p:bodyStyle>
      <a:lvl1pPr marL="1409525" indent="-1409525" algn="l" defTabSz="3760318" rtl="0" fontAlgn="base">
        <a:spcBef>
          <a:spcPct val="20000"/>
        </a:spcBef>
        <a:spcAft>
          <a:spcPct val="0"/>
        </a:spcAft>
        <a:buFont typeface="Arial" charset="0"/>
        <a:buChar char="•"/>
        <a:defRPr sz="13100" kern="1200">
          <a:solidFill>
            <a:schemeClr val="tx1"/>
          </a:solidFill>
          <a:latin typeface="+mn-lt"/>
          <a:ea typeface="+mn-ea"/>
          <a:cs typeface="+mn-cs"/>
        </a:defRPr>
      </a:lvl1pPr>
      <a:lvl2pPr marL="3055556" indent="-1174604" algn="l" defTabSz="3760318" rtl="0" fontAlgn="base">
        <a:spcBef>
          <a:spcPct val="20000"/>
        </a:spcBef>
        <a:spcAft>
          <a:spcPct val="0"/>
        </a:spcAft>
        <a:buFont typeface="Arial" charset="0"/>
        <a:buChar char="–"/>
        <a:defRPr sz="11500" kern="1200">
          <a:solidFill>
            <a:schemeClr val="tx1"/>
          </a:solidFill>
          <a:latin typeface="+mn-lt"/>
          <a:ea typeface="+mn-ea"/>
          <a:cs typeface="+mn-cs"/>
        </a:defRPr>
      </a:lvl2pPr>
      <a:lvl3pPr marL="4701587" indent="-939683" algn="l" defTabSz="3760318" rtl="0" fontAlgn="base">
        <a:spcBef>
          <a:spcPct val="20000"/>
        </a:spcBef>
        <a:spcAft>
          <a:spcPct val="0"/>
        </a:spcAft>
        <a:buFont typeface="Arial" charset="0"/>
        <a:buChar char="•"/>
        <a:defRPr sz="9800" kern="1200">
          <a:solidFill>
            <a:schemeClr val="tx1"/>
          </a:solidFill>
          <a:latin typeface="+mn-lt"/>
          <a:ea typeface="+mn-ea"/>
          <a:cs typeface="+mn-cs"/>
        </a:defRPr>
      </a:lvl3pPr>
      <a:lvl4pPr marL="6582541" indent="-939683" algn="l" defTabSz="3760318" rtl="0" fontAlgn="base">
        <a:spcBef>
          <a:spcPct val="20000"/>
        </a:spcBef>
        <a:spcAft>
          <a:spcPct val="0"/>
        </a:spcAft>
        <a:buFont typeface="Arial" charset="0"/>
        <a:buChar char="–"/>
        <a:defRPr sz="8300" kern="1200">
          <a:solidFill>
            <a:schemeClr val="tx1"/>
          </a:solidFill>
          <a:latin typeface="+mn-lt"/>
          <a:ea typeface="+mn-ea"/>
          <a:cs typeface="+mn-cs"/>
        </a:defRPr>
      </a:lvl4pPr>
      <a:lvl5pPr marL="8461907" indent="-939683" algn="l" defTabSz="3760318" rtl="0" fontAlgn="base">
        <a:spcBef>
          <a:spcPct val="20000"/>
        </a:spcBef>
        <a:spcAft>
          <a:spcPct val="0"/>
        </a:spcAft>
        <a:buFont typeface="Arial" charset="0"/>
        <a:buChar char="»"/>
        <a:defRPr sz="8300" kern="1200">
          <a:solidFill>
            <a:schemeClr val="tx1"/>
          </a:solidFill>
          <a:latin typeface="+mn-lt"/>
          <a:ea typeface="+mn-ea"/>
          <a:cs typeface="+mn-cs"/>
        </a:defRPr>
      </a:lvl5pPr>
      <a:lvl6pPr marL="10344215" indent="-940384" algn="l" defTabSz="3761533"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4981" indent="-940384" algn="l" defTabSz="3761533"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5749" indent="-940384" algn="l" defTabSz="3761533"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6514" indent="-940384" algn="l" defTabSz="3761533"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533" rtl="0" eaLnBrk="1" latinLnBrk="0" hangingPunct="1">
        <a:defRPr sz="7400" kern="1200">
          <a:solidFill>
            <a:schemeClr val="tx1"/>
          </a:solidFill>
          <a:latin typeface="+mn-lt"/>
          <a:ea typeface="+mn-ea"/>
          <a:cs typeface="+mn-cs"/>
        </a:defRPr>
      </a:lvl1pPr>
      <a:lvl2pPr marL="1880766" algn="l" defTabSz="3761533" rtl="0" eaLnBrk="1" latinLnBrk="0" hangingPunct="1">
        <a:defRPr sz="7400" kern="1200">
          <a:solidFill>
            <a:schemeClr val="tx1"/>
          </a:solidFill>
          <a:latin typeface="+mn-lt"/>
          <a:ea typeface="+mn-ea"/>
          <a:cs typeface="+mn-cs"/>
        </a:defRPr>
      </a:lvl2pPr>
      <a:lvl3pPr marL="3761533" algn="l" defTabSz="3761533" rtl="0" eaLnBrk="1" latinLnBrk="0" hangingPunct="1">
        <a:defRPr sz="7400" kern="1200">
          <a:solidFill>
            <a:schemeClr val="tx1"/>
          </a:solidFill>
          <a:latin typeface="+mn-lt"/>
          <a:ea typeface="+mn-ea"/>
          <a:cs typeface="+mn-cs"/>
        </a:defRPr>
      </a:lvl3pPr>
      <a:lvl4pPr marL="5642299" algn="l" defTabSz="3761533" rtl="0" eaLnBrk="1" latinLnBrk="0" hangingPunct="1">
        <a:defRPr sz="7400" kern="1200">
          <a:solidFill>
            <a:schemeClr val="tx1"/>
          </a:solidFill>
          <a:latin typeface="+mn-lt"/>
          <a:ea typeface="+mn-ea"/>
          <a:cs typeface="+mn-cs"/>
        </a:defRPr>
      </a:lvl4pPr>
      <a:lvl5pPr marL="7523065" algn="l" defTabSz="3761533" rtl="0" eaLnBrk="1" latinLnBrk="0" hangingPunct="1">
        <a:defRPr sz="7400" kern="1200">
          <a:solidFill>
            <a:schemeClr val="tx1"/>
          </a:solidFill>
          <a:latin typeface="+mn-lt"/>
          <a:ea typeface="+mn-ea"/>
          <a:cs typeface="+mn-cs"/>
        </a:defRPr>
      </a:lvl5pPr>
      <a:lvl6pPr marL="9403831" algn="l" defTabSz="3761533" rtl="0" eaLnBrk="1" latinLnBrk="0" hangingPunct="1">
        <a:defRPr sz="7400" kern="1200">
          <a:solidFill>
            <a:schemeClr val="tx1"/>
          </a:solidFill>
          <a:latin typeface="+mn-lt"/>
          <a:ea typeface="+mn-ea"/>
          <a:cs typeface="+mn-cs"/>
        </a:defRPr>
      </a:lvl6pPr>
      <a:lvl7pPr marL="11284598" algn="l" defTabSz="3761533" rtl="0" eaLnBrk="1" latinLnBrk="0" hangingPunct="1">
        <a:defRPr sz="7400" kern="1200">
          <a:solidFill>
            <a:schemeClr val="tx1"/>
          </a:solidFill>
          <a:latin typeface="+mn-lt"/>
          <a:ea typeface="+mn-ea"/>
          <a:cs typeface="+mn-cs"/>
        </a:defRPr>
      </a:lvl7pPr>
      <a:lvl8pPr marL="13165363" algn="l" defTabSz="3761533" rtl="0" eaLnBrk="1" latinLnBrk="0" hangingPunct="1">
        <a:defRPr sz="7400" kern="1200">
          <a:solidFill>
            <a:schemeClr val="tx1"/>
          </a:solidFill>
          <a:latin typeface="+mn-lt"/>
          <a:ea typeface="+mn-ea"/>
          <a:cs typeface="+mn-cs"/>
        </a:defRPr>
      </a:lvl8pPr>
      <a:lvl9pPr marL="15046131" algn="l" defTabSz="3761533"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5" name="TextBox 4"/>
          <p:cNvSpPr txBox="1"/>
          <p:nvPr/>
        </p:nvSpPr>
        <p:spPr>
          <a:xfrm>
            <a:off x="2971800" y="838200"/>
            <a:ext cx="38100000" cy="2031313"/>
          </a:xfrm>
          <a:prstGeom prst="rect">
            <a:avLst/>
          </a:prstGeom>
          <a:noFill/>
        </p:spPr>
        <p:txBody>
          <a:bodyPr wrap="square" lIns="91429" tIns="45714" rIns="91429" bIns="45714">
            <a:spAutoFit/>
          </a:bodyPr>
          <a:lstStyle/>
          <a:p>
            <a:pPr algn="ctr" defTabSz="3761533" fontAlgn="auto">
              <a:spcBef>
                <a:spcPts val="0"/>
              </a:spcBef>
              <a:spcAft>
                <a:spcPts val="0"/>
              </a:spcAft>
              <a:defRPr/>
            </a:pPr>
            <a:r>
              <a:rPr lang="en-US" sz="6400" b="1" dirty="0" smtClean="0">
                <a:solidFill>
                  <a:srgbClr val="23245B"/>
                </a:solidFill>
                <a:latin typeface="+mj-lt"/>
              </a:rPr>
              <a:t>Identifying Manure and Compost Export </a:t>
            </a:r>
            <a:r>
              <a:rPr lang="en-US" sz="6400" b="1" dirty="0" smtClean="0">
                <a:solidFill>
                  <a:srgbClr val="23245B"/>
                </a:solidFill>
                <a:latin typeface="+mj-lt"/>
              </a:rPr>
              <a:t>Markets in Montana: </a:t>
            </a:r>
            <a:br>
              <a:rPr lang="en-US" sz="6400" b="1" dirty="0" smtClean="0">
                <a:solidFill>
                  <a:srgbClr val="23245B"/>
                </a:solidFill>
                <a:latin typeface="+mj-lt"/>
              </a:rPr>
            </a:br>
            <a:r>
              <a:rPr lang="en-US" sz="6200" b="1" dirty="0" smtClean="0">
                <a:solidFill>
                  <a:srgbClr val="23245B"/>
                </a:solidFill>
                <a:latin typeface="+mj-lt"/>
              </a:rPr>
              <a:t>to </a:t>
            </a:r>
            <a:r>
              <a:rPr lang="en-US" sz="6200" b="1" dirty="0" smtClean="0">
                <a:solidFill>
                  <a:srgbClr val="23245B"/>
                </a:solidFill>
                <a:latin typeface="+mj-lt"/>
              </a:rPr>
              <a:t>Improve Nutrient Balance on Animal Feeding Operations </a:t>
            </a:r>
          </a:p>
        </p:txBody>
      </p:sp>
      <p:sp>
        <p:nvSpPr>
          <p:cNvPr id="2053" name="Subtitle 2"/>
          <p:cNvSpPr txBox="1">
            <a:spLocks/>
          </p:cNvSpPr>
          <p:nvPr/>
        </p:nvSpPr>
        <p:spPr bwMode="auto">
          <a:xfrm>
            <a:off x="1097280" y="3581400"/>
            <a:ext cx="13167360" cy="10591800"/>
          </a:xfrm>
          <a:prstGeom prst="rect">
            <a:avLst/>
          </a:prstGeom>
          <a:solidFill>
            <a:schemeClr val="accent1">
              <a:alpha val="50195"/>
            </a:schemeClr>
          </a:solidFill>
          <a:ln w="9525">
            <a:solidFill>
              <a:schemeClr val="tx2"/>
            </a:solidFill>
            <a:miter lim="800000"/>
            <a:headEnd/>
            <a:tailEnd/>
          </a:ln>
        </p:spPr>
        <p:txBody>
          <a:bodyPr lIns="376153" tIns="188077" rIns="376153" bIns="188077"/>
          <a:lstStyle/>
          <a:p>
            <a:pPr>
              <a:spcBef>
                <a:spcPct val="20000"/>
              </a:spcBef>
              <a:buFont typeface="Arial" charset="0"/>
              <a:buNone/>
            </a:pPr>
            <a:r>
              <a:rPr lang="en-US" sz="3200" b="1" dirty="0" smtClean="0">
                <a:solidFill>
                  <a:schemeClr val="bg1"/>
                </a:solidFill>
                <a:latin typeface="+mn-lt"/>
              </a:rPr>
              <a:t>Background</a:t>
            </a:r>
            <a:r>
              <a:rPr lang="en-US" sz="3200" b="1" dirty="0">
                <a:solidFill>
                  <a:schemeClr val="bg1"/>
                </a:solidFill>
                <a:latin typeface="+mn-lt"/>
              </a:rPr>
              <a:t>:</a:t>
            </a:r>
            <a:r>
              <a:rPr lang="en-US" sz="3200" dirty="0">
                <a:solidFill>
                  <a:schemeClr val="bg1"/>
                </a:solidFill>
                <a:latin typeface="+mn-lt"/>
              </a:rPr>
              <a:t> </a:t>
            </a:r>
            <a:r>
              <a:rPr lang="en-US" sz="3200" dirty="0" smtClean="0">
                <a:solidFill>
                  <a:schemeClr val="bg1"/>
                </a:solidFill>
                <a:latin typeface="+mn-lt"/>
              </a:rPr>
              <a:t> The current model of animal feeding relies heavily on imported nutrients in the form of feed, replacement stock, and commercial fertilizer.  Nutrient exports are primarily represented by animals, food, fiber or crops sold, and sometimes exported manure.  However, animal feeding </a:t>
            </a:r>
            <a:r>
              <a:rPr lang="en-US" sz="3200" dirty="0" smtClean="0">
                <a:solidFill>
                  <a:schemeClr val="bg1"/>
                </a:solidFill>
                <a:latin typeface="+mn-lt"/>
              </a:rPr>
              <a:t>operations (AFOs) </a:t>
            </a:r>
            <a:r>
              <a:rPr lang="en-US" sz="3200" dirty="0" smtClean="0">
                <a:solidFill>
                  <a:schemeClr val="bg1"/>
                </a:solidFill>
                <a:latin typeface="+mn-lt"/>
              </a:rPr>
              <a:t>often have a positive nutrient balance; </a:t>
            </a:r>
            <a:r>
              <a:rPr lang="en-US" sz="3200" dirty="0" err="1" smtClean="0">
                <a:solidFill>
                  <a:schemeClr val="bg1"/>
                </a:solidFill>
                <a:latin typeface="+mn-lt"/>
              </a:rPr>
              <a:t>ie</a:t>
            </a:r>
            <a:r>
              <a:rPr lang="en-US" sz="3200" dirty="0" smtClean="0">
                <a:solidFill>
                  <a:schemeClr val="bg1"/>
                </a:solidFill>
                <a:latin typeface="+mn-lt"/>
              </a:rPr>
              <a:t>: more nutrients than they can use (figure 1.).  Additionally, long term land-application of manure based on nitrogen rates can result in high soil phosphorus, thereby restricting manure use until phosphorus levels can be reduced through crop harvest and export.  It may take many years to draw down soil phosphorus levels in this manner. </a:t>
            </a:r>
            <a:br>
              <a:rPr lang="en-US" sz="3200" dirty="0" smtClean="0">
                <a:solidFill>
                  <a:schemeClr val="bg1"/>
                </a:solidFill>
                <a:latin typeface="+mn-lt"/>
              </a:rPr>
            </a:br>
            <a:r>
              <a:rPr lang="en-US" sz="3200" dirty="0" smtClean="0">
                <a:solidFill>
                  <a:schemeClr val="bg1"/>
                </a:solidFill>
                <a:latin typeface="+mn-lt"/>
              </a:rPr>
              <a:t/>
            </a:r>
            <a:br>
              <a:rPr lang="en-US" sz="3200" dirty="0" smtClean="0">
                <a:solidFill>
                  <a:schemeClr val="bg1"/>
                </a:solidFill>
                <a:latin typeface="+mn-lt"/>
              </a:rPr>
            </a:br>
            <a:r>
              <a:rPr lang="en-US" sz="3200" dirty="0" smtClean="0">
                <a:solidFill>
                  <a:schemeClr val="bg1"/>
                </a:solidFill>
                <a:latin typeface="+mn-lt"/>
              </a:rPr>
              <a:t>The nutrient management planning process can identify an operation’s nutrient balance. Many </a:t>
            </a:r>
            <a:r>
              <a:rPr lang="en-US" sz="3200" dirty="0" smtClean="0">
                <a:solidFill>
                  <a:schemeClr val="bg1"/>
                </a:solidFill>
                <a:latin typeface="+mn-lt"/>
              </a:rPr>
              <a:t>AFOs </a:t>
            </a:r>
            <a:r>
              <a:rPr lang="en-US" sz="3200" dirty="0" smtClean="0">
                <a:solidFill>
                  <a:schemeClr val="bg1"/>
                </a:solidFill>
                <a:latin typeface="+mn-lt"/>
              </a:rPr>
              <a:t>may be in need of manure management options that not only focus on agronomic use of manure on-site, but </a:t>
            </a:r>
            <a:r>
              <a:rPr lang="en-US" sz="3200" dirty="0" smtClean="0">
                <a:solidFill>
                  <a:schemeClr val="bg1"/>
                </a:solidFill>
                <a:latin typeface="+mn-lt"/>
              </a:rPr>
              <a:t>also manure </a:t>
            </a:r>
            <a:r>
              <a:rPr lang="en-US" sz="3200" dirty="0" smtClean="0">
                <a:solidFill>
                  <a:schemeClr val="bg1"/>
                </a:solidFill>
                <a:latin typeface="+mn-lt"/>
              </a:rPr>
              <a:t>export to other </a:t>
            </a:r>
            <a:r>
              <a:rPr lang="en-US" sz="3200" dirty="0" smtClean="0">
                <a:solidFill>
                  <a:schemeClr val="bg1"/>
                </a:solidFill>
                <a:latin typeface="+mn-lt"/>
              </a:rPr>
              <a:t>enterprises. </a:t>
            </a:r>
            <a:r>
              <a:rPr lang="en-US" sz="3200" dirty="0" smtClean="0">
                <a:solidFill>
                  <a:schemeClr val="bg1"/>
                </a:solidFill>
                <a:latin typeface="+mn-lt"/>
              </a:rPr>
              <a:t> In 2010 MSU Extension, the Montana Agricultural Experiment Station, and a private custom manure services company identified and tested markets for exporting compost and raw manure within the region.  Transportation distances varied; a separate aspect of these case studies will examine  economics.  The initial work simply identified and worked with introducing regional manure resources to </a:t>
            </a:r>
            <a:r>
              <a:rPr lang="en-US" sz="3200" dirty="0" smtClean="0">
                <a:solidFill>
                  <a:schemeClr val="bg1"/>
                </a:solidFill>
                <a:latin typeface="+mn-lt"/>
              </a:rPr>
              <a:t>users external to AFOs.   </a:t>
            </a:r>
            <a:endParaRPr lang="en-US" sz="3200" dirty="0">
              <a:solidFill>
                <a:schemeClr val="bg1"/>
              </a:solidFill>
              <a:latin typeface="+mn-lt"/>
            </a:endParaRPr>
          </a:p>
          <a:p>
            <a:pPr>
              <a:spcBef>
                <a:spcPct val="20000"/>
              </a:spcBef>
              <a:buFont typeface="Arial" charset="0"/>
              <a:buNone/>
            </a:pPr>
            <a:r>
              <a:rPr lang="en-US" sz="2600" dirty="0">
                <a:solidFill>
                  <a:schemeClr val="bg1"/>
                </a:solidFill>
                <a:latin typeface="Calibri" pitchFamily="34" charset="0"/>
              </a:rPr>
              <a:t>  </a:t>
            </a: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0" name="Subtitle 2"/>
          <p:cNvSpPr txBox="1">
            <a:spLocks/>
          </p:cNvSpPr>
          <p:nvPr/>
        </p:nvSpPr>
        <p:spPr bwMode="auto">
          <a:xfrm>
            <a:off x="731520" y="28651200"/>
            <a:ext cx="17556480" cy="3657600"/>
          </a:xfrm>
          <a:prstGeom prst="rect">
            <a:avLst/>
          </a:prstGeom>
          <a:solidFill>
            <a:schemeClr val="accent1">
              <a:alpha val="45097"/>
            </a:schemeClr>
          </a:solidFill>
          <a:ln w="15875">
            <a:solidFill>
              <a:srgbClr val="FFCC00"/>
            </a:solidFill>
            <a:miter lim="800000"/>
            <a:headEnd/>
            <a:tailEnd/>
          </a:ln>
        </p:spPr>
        <p:txBody>
          <a:bodyPr lIns="376153" tIns="188077" rIns="376153" bIns="188077"/>
          <a:lstStyle/>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endParaRPr lang="en-US" sz="2600" dirty="0">
              <a:solidFill>
                <a:schemeClr val="bg1"/>
              </a:solidFill>
              <a:latin typeface="Calibri" pitchFamily="34" charset="0"/>
            </a:endParaRPr>
          </a:p>
          <a:p>
            <a:pPr>
              <a:spcBef>
                <a:spcPct val="20000"/>
              </a:spcBef>
              <a:buFont typeface="Arial" charset="0"/>
              <a:buNone/>
            </a:pPr>
            <a:r>
              <a:rPr lang="en-US" sz="2600" dirty="0">
                <a:solidFill>
                  <a:schemeClr val="bg1"/>
                </a:solidFill>
                <a:latin typeface="Calibri" pitchFamily="34" charset="0"/>
              </a:rPr>
              <a:t>         </a:t>
            </a:r>
          </a:p>
          <a:p>
            <a:pPr>
              <a:spcBef>
                <a:spcPct val="20000"/>
              </a:spcBef>
              <a:buFont typeface="Arial" charset="0"/>
              <a:buNone/>
            </a:pPr>
            <a:endParaRPr lang="en-US" sz="2600" dirty="0">
              <a:solidFill>
                <a:schemeClr val="bg1"/>
              </a:solidFill>
              <a:latin typeface="Calibri" pitchFamily="34" charset="0"/>
            </a:endParaRPr>
          </a:p>
        </p:txBody>
      </p:sp>
      <p:sp>
        <p:nvSpPr>
          <p:cNvPr id="2092" name="Subtitle 2"/>
          <p:cNvSpPr txBox="1">
            <a:spLocks/>
          </p:cNvSpPr>
          <p:nvPr/>
        </p:nvSpPr>
        <p:spPr bwMode="auto">
          <a:xfrm>
            <a:off x="15361921" y="19964400"/>
            <a:ext cx="27340560" cy="5166360"/>
          </a:xfrm>
          <a:prstGeom prst="rect">
            <a:avLst/>
          </a:prstGeom>
          <a:solidFill>
            <a:schemeClr val="accent1">
              <a:alpha val="45000"/>
            </a:schemeClr>
          </a:solidFill>
          <a:ln w="9525">
            <a:solidFill>
              <a:schemeClr val="tx2">
                <a:lumMod val="75000"/>
              </a:schemeClr>
            </a:solidFill>
            <a:miter lim="800000"/>
            <a:headEnd/>
            <a:tailEnd/>
          </a:ln>
        </p:spPr>
        <p:txBody>
          <a:bodyPr lIns="376153" tIns="188077" rIns="376153" bIns="188077"/>
          <a:lstStyle/>
          <a:p>
            <a:r>
              <a:rPr lang="en-US" sz="3200" b="1" dirty="0" smtClean="0">
                <a:solidFill>
                  <a:schemeClr val="bg1"/>
                </a:solidFill>
                <a:latin typeface="+mn-lt"/>
              </a:rPr>
              <a:t>Summary and Discussion:  </a:t>
            </a:r>
            <a:r>
              <a:rPr lang="en-US" sz="3200" dirty="0" smtClean="0">
                <a:solidFill>
                  <a:schemeClr val="bg1"/>
                </a:solidFill>
                <a:latin typeface="+mn-lt"/>
              </a:rPr>
              <a:t>Both the MSU feedlot and the manure services company successfully brokered manure and manure compost during 2010.  Between the two entities, all of the markets identified in Table 1 were accessed.  For the feedlot, a contract was established with a local commercial landscaper before the manure compost was prepared at the lot.  The manure services provider engaged in extensive marketing, demonstration and education to access new markets.  They custom applied 12,000 tons of raw manure on crop land for multiple clients.  Since they have all the necessary equipment and training, they can provide custom services from lot cleaning to transportation and agronomic application in accordance with best management practices and individual producer’s permits.  The service provider also provided custom composting services on-site, and then aggregated compost to deliver necessary amounts to a variety of clients.  They composted 1,500 tons of manure in 2010, and obtained contracts for additional services and material for 2011.  A business plan was developed to recover equipment investments over a 2-5 year period, at which time profits will be greatly enhanced.  The economic sustainability of these scenarios will be examined.  Though success in accessing all of the markets here was found, it is not yet known how much exported manure these markets will support, nor the cycles that demand will follow.</a:t>
            </a:r>
            <a:endParaRPr lang="en-US" sz="3200" dirty="0">
              <a:solidFill>
                <a:schemeClr val="bg1"/>
              </a:solidFill>
              <a:latin typeface="+mn-lt"/>
            </a:endParaRPr>
          </a:p>
          <a:p>
            <a:pPr>
              <a:spcBef>
                <a:spcPct val="20000"/>
              </a:spcBef>
              <a:buFont typeface="Arial" charset="0"/>
              <a:buNone/>
            </a:pPr>
            <a:endParaRPr lang="en-US" sz="2800" dirty="0">
              <a:solidFill>
                <a:schemeClr val="bg1"/>
              </a:solidFill>
              <a:latin typeface="Calibri" pitchFamily="34" charset="0"/>
            </a:endParaRPr>
          </a:p>
          <a:p>
            <a:pPr>
              <a:spcBef>
                <a:spcPct val="20000"/>
              </a:spcBef>
              <a:buFont typeface="Arial" charset="0"/>
              <a:buNone/>
            </a:pPr>
            <a:endParaRPr lang="en-US" sz="2800" dirty="0">
              <a:solidFill>
                <a:schemeClr val="bg1"/>
              </a:solidFill>
              <a:latin typeface="Calibri" pitchFamily="34" charset="0"/>
            </a:endParaRP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sp>
        <p:nvSpPr>
          <p:cNvPr id="2094" name="Subtitle 2"/>
          <p:cNvSpPr txBox="1">
            <a:spLocks/>
          </p:cNvSpPr>
          <p:nvPr/>
        </p:nvSpPr>
        <p:spPr bwMode="auto">
          <a:xfrm>
            <a:off x="1097280" y="15163800"/>
            <a:ext cx="13167360" cy="5715000"/>
          </a:xfrm>
          <a:prstGeom prst="rect">
            <a:avLst/>
          </a:prstGeom>
          <a:solidFill>
            <a:schemeClr val="accent1">
              <a:alpha val="50195"/>
            </a:schemeClr>
          </a:solidFill>
          <a:ln w="9525">
            <a:solidFill>
              <a:schemeClr val="tx2">
                <a:lumMod val="75000"/>
              </a:schemeClr>
            </a:solidFill>
            <a:miter lim="800000"/>
            <a:headEnd/>
            <a:tailEnd/>
          </a:ln>
        </p:spPr>
        <p:txBody>
          <a:bodyPr lIns="376153" tIns="188077" rIns="376153" bIns="188077"/>
          <a:lstStyle/>
          <a:p>
            <a:r>
              <a:rPr lang="en-US" sz="3200" b="1" dirty="0" smtClean="0">
                <a:solidFill>
                  <a:schemeClr val="bg1"/>
                </a:solidFill>
                <a:latin typeface="Calibri" pitchFamily="34" charset="0"/>
              </a:rPr>
              <a:t>Export Strategies:   </a:t>
            </a:r>
            <a:r>
              <a:rPr lang="en-US" sz="3200" dirty="0" smtClean="0">
                <a:solidFill>
                  <a:schemeClr val="bg1"/>
                </a:solidFill>
                <a:latin typeface="Calibri" pitchFamily="34" charset="0"/>
              </a:rPr>
              <a:t>The goal of efficient on-site use of manure nutrients and/or export is to bring a feeding operation back into appropriate nutrient balance (figure 2.).  In a best case scenario exports can provide additional income.  Education for potential </a:t>
            </a:r>
            <a:r>
              <a:rPr lang="en-US" sz="3200" dirty="0" smtClean="0">
                <a:solidFill>
                  <a:schemeClr val="bg1"/>
                </a:solidFill>
                <a:latin typeface="Calibri" pitchFamily="34" charset="0"/>
              </a:rPr>
              <a:t>export markets </a:t>
            </a:r>
            <a:r>
              <a:rPr lang="en-US" sz="3200" dirty="0" smtClean="0">
                <a:solidFill>
                  <a:schemeClr val="bg1"/>
                </a:solidFill>
                <a:latin typeface="Calibri" pitchFamily="34" charset="0"/>
              </a:rPr>
              <a:t>is imperative; they must understand the nutrient values and soil enhancement </a:t>
            </a:r>
            <a:r>
              <a:rPr lang="en-US" sz="3200" dirty="0" smtClean="0">
                <a:solidFill>
                  <a:schemeClr val="bg1"/>
                </a:solidFill>
                <a:latin typeface="Calibri" pitchFamily="34" charset="0"/>
              </a:rPr>
              <a:t>benefits of manure, </a:t>
            </a:r>
            <a:r>
              <a:rPr lang="en-US" sz="3200" dirty="0" smtClean="0">
                <a:solidFill>
                  <a:schemeClr val="bg1"/>
                </a:solidFill>
                <a:latin typeface="Calibri" pitchFamily="34" charset="0"/>
              </a:rPr>
              <a:t>in addition to proper usage and the role of best management practices.  It can be difficult to successfully market manure and compost in the rural and unpopulated west.  Table 1. outlines markets accessed by Montana cattle feeders and manure brokers in 2010, and initial barriers to </a:t>
            </a:r>
            <a:r>
              <a:rPr lang="en-US" sz="3200" dirty="0" smtClean="0">
                <a:solidFill>
                  <a:schemeClr val="bg1"/>
                </a:solidFill>
                <a:latin typeface="Calibri" pitchFamily="34" charset="0"/>
              </a:rPr>
              <a:t>cooperation.  </a:t>
            </a:r>
            <a:r>
              <a:rPr lang="en-US" sz="3200" dirty="0" smtClean="0">
                <a:solidFill>
                  <a:schemeClr val="bg1"/>
                </a:solidFill>
                <a:latin typeface="Calibri" pitchFamily="34" charset="0"/>
              </a:rPr>
              <a:t>Table 2. outlines the considerations for marketing raw compost versus manure, based on the end </a:t>
            </a:r>
            <a:r>
              <a:rPr lang="en-US" sz="3200" dirty="0" smtClean="0">
                <a:solidFill>
                  <a:schemeClr val="bg1"/>
                </a:solidFill>
                <a:latin typeface="Calibri" pitchFamily="34" charset="0"/>
              </a:rPr>
              <a:t>user or market.    </a:t>
            </a:r>
            <a:endParaRPr lang="en-US" sz="3200" dirty="0">
              <a:solidFill>
                <a:schemeClr val="bg1"/>
              </a:solidFill>
              <a:latin typeface="Calibri" pitchFamily="34" charset="0"/>
            </a:endParaRPr>
          </a:p>
          <a:p>
            <a:pPr>
              <a:spcBef>
                <a:spcPct val="20000"/>
              </a:spcBef>
              <a:buFont typeface="Arial" charset="0"/>
              <a:buNone/>
            </a:pPr>
            <a:r>
              <a:rPr lang="en-US" sz="2800" dirty="0">
                <a:solidFill>
                  <a:schemeClr val="bg1"/>
                </a:solidFill>
                <a:latin typeface="Calibri" pitchFamily="34" charset="0"/>
              </a:rPr>
              <a:t>         </a:t>
            </a:r>
          </a:p>
          <a:p>
            <a:pPr>
              <a:spcBef>
                <a:spcPct val="20000"/>
              </a:spcBef>
              <a:buFont typeface="Arial" charset="0"/>
              <a:buNone/>
            </a:pPr>
            <a:endParaRPr lang="en-US" sz="2800" dirty="0">
              <a:solidFill>
                <a:schemeClr val="bg1"/>
              </a:solidFill>
              <a:latin typeface="Calibri" pitchFamily="34" charset="0"/>
            </a:endParaRPr>
          </a:p>
        </p:txBody>
      </p:sp>
      <p:pic>
        <p:nvPicPr>
          <p:cNvPr id="2051" name="Picture 6" descr="MSU_ExtensionReverse"/>
          <p:cNvPicPr>
            <a:picLocks noChangeAspect="1" noChangeArrowheads="1"/>
          </p:cNvPicPr>
          <p:nvPr/>
        </p:nvPicPr>
        <p:blipFill>
          <a:blip r:embed="rId4" cstate="print"/>
          <a:srcRect/>
          <a:stretch>
            <a:fillRect/>
          </a:stretch>
        </p:blipFill>
        <p:spPr bwMode="auto">
          <a:xfrm>
            <a:off x="1097281" y="28929333"/>
            <a:ext cx="3366134" cy="3074670"/>
          </a:xfrm>
          <a:prstGeom prst="rect">
            <a:avLst/>
          </a:prstGeom>
          <a:noFill/>
          <a:ln w="9525">
            <a:noFill/>
            <a:miter lim="800000"/>
            <a:headEnd/>
            <a:tailEnd/>
          </a:ln>
        </p:spPr>
      </p:pic>
      <p:grpSp>
        <p:nvGrpSpPr>
          <p:cNvPr id="37" name="Group 36"/>
          <p:cNvGrpSpPr/>
          <p:nvPr/>
        </p:nvGrpSpPr>
        <p:grpSpPr>
          <a:xfrm>
            <a:off x="14630400" y="29077920"/>
            <a:ext cx="3108960" cy="2926080"/>
            <a:chOff x="12115800" y="24307800"/>
            <a:chExt cx="2590800" cy="2438400"/>
          </a:xfrm>
        </p:grpSpPr>
        <p:sp>
          <p:nvSpPr>
            <p:cNvPr id="36" name="Rectangle 35"/>
            <p:cNvSpPr/>
            <p:nvPr/>
          </p:nvSpPr>
          <p:spPr>
            <a:xfrm>
              <a:off x="12115800" y="24307800"/>
              <a:ext cx="25908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SARE_Western_Logo_ High.jpg"/>
            <p:cNvPicPr>
              <a:picLocks noChangeAspect="1"/>
            </p:cNvPicPr>
            <p:nvPr/>
          </p:nvPicPr>
          <p:blipFill>
            <a:blip r:embed="rId5" cstate="print"/>
            <a:stretch>
              <a:fillRect/>
            </a:stretch>
          </p:blipFill>
          <p:spPr>
            <a:xfrm>
              <a:off x="12268200" y="24460200"/>
              <a:ext cx="2292096" cy="2072931"/>
            </a:xfrm>
            <a:prstGeom prst="rect">
              <a:avLst/>
            </a:prstGeom>
          </p:spPr>
        </p:pic>
      </p:grpSp>
      <p:graphicFrame>
        <p:nvGraphicFramePr>
          <p:cNvPr id="24" name="Table 23"/>
          <p:cNvGraphicFramePr>
            <a:graphicFrameLocks noGrp="1"/>
          </p:cNvGraphicFramePr>
          <p:nvPr/>
        </p:nvGraphicFramePr>
        <p:xfrm>
          <a:off x="29626560" y="3581400"/>
          <a:ext cx="13075920" cy="15544800"/>
        </p:xfrm>
        <a:graphic>
          <a:graphicData uri="http://schemas.openxmlformats.org/drawingml/2006/table">
            <a:tbl>
              <a:tblPr/>
              <a:tblGrid>
                <a:gridCol w="5120640"/>
                <a:gridCol w="1828800"/>
                <a:gridCol w="1800612"/>
                <a:gridCol w="4325868"/>
              </a:tblGrid>
              <a:tr h="1447800">
                <a:tc gridSpan="4">
                  <a:txBody>
                    <a:bodyPr/>
                    <a:lstStyle/>
                    <a:p>
                      <a:pPr marL="0" marR="0" algn="l">
                        <a:spcBef>
                          <a:spcPts val="0"/>
                        </a:spcBef>
                        <a:spcAft>
                          <a:spcPts val="0"/>
                        </a:spcAft>
                      </a:pPr>
                      <a:endParaRPr lang="en-US" sz="3100" b="1" dirty="0" smtClean="0">
                        <a:solidFill>
                          <a:schemeClr val="bg1"/>
                        </a:solidFill>
                        <a:latin typeface="+mn-lt"/>
                        <a:ea typeface="Calibri"/>
                        <a:cs typeface="Times New Roman"/>
                      </a:endParaRPr>
                    </a:p>
                    <a:p>
                      <a:pPr marL="0" marR="0" algn="l">
                        <a:spcBef>
                          <a:spcPts val="0"/>
                        </a:spcBef>
                        <a:spcAft>
                          <a:spcPts val="0"/>
                        </a:spcAft>
                      </a:pPr>
                      <a:r>
                        <a:rPr lang="en-US" sz="3100" b="1" dirty="0" smtClean="0">
                          <a:solidFill>
                            <a:schemeClr val="bg1"/>
                          </a:solidFill>
                          <a:latin typeface="+mn-lt"/>
                          <a:ea typeface="Calibri"/>
                          <a:cs typeface="Times New Roman"/>
                        </a:rPr>
                        <a:t>Table 2. User Considerations: Raw Manure versus Compost</a:t>
                      </a:r>
                    </a:p>
                    <a:p>
                      <a:pPr marL="0" marR="0" algn="l">
                        <a:spcBef>
                          <a:spcPts val="0"/>
                        </a:spcBef>
                        <a:spcAft>
                          <a:spcPts val="0"/>
                        </a:spcAft>
                      </a:pPr>
                      <a:endParaRPr lang="en-US" sz="3100" b="1"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hMerge="1">
                  <a:txBody>
                    <a:bodyPr/>
                    <a:lstStyle/>
                    <a:p>
                      <a:pPr marL="0" marR="0" algn="ctr">
                        <a:spcBef>
                          <a:spcPts val="0"/>
                        </a:spcBef>
                        <a:spcAft>
                          <a:spcPts val="0"/>
                        </a:spcAft>
                      </a:pPr>
                      <a:endParaRPr lang="en-US" sz="2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2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gn="ctr">
                        <a:spcBef>
                          <a:spcPts val="0"/>
                        </a:spcBef>
                        <a:spcAft>
                          <a:spcPts val="0"/>
                        </a:spcAft>
                      </a:pPr>
                      <a:r>
                        <a:rPr lang="en-US" sz="3100" b="0" dirty="0" smtClean="0">
                          <a:solidFill>
                            <a:schemeClr val="bg1"/>
                          </a:solidFill>
                          <a:latin typeface="+mn-lt"/>
                          <a:ea typeface="Calibri"/>
                          <a:cs typeface="Times New Roman"/>
                        </a:rPr>
                        <a:t>Use/Application</a:t>
                      </a:r>
                      <a:endParaRPr lang="en-US" sz="3100" b="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b="0" dirty="0" smtClean="0">
                          <a:solidFill>
                            <a:schemeClr val="bg1"/>
                          </a:solidFill>
                          <a:latin typeface="+mn-lt"/>
                          <a:ea typeface="Calibri"/>
                          <a:cs typeface="Times New Roman"/>
                        </a:rPr>
                        <a:t>Manure</a:t>
                      </a:r>
                      <a:endParaRPr lang="en-US" sz="3100" b="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b="0" dirty="0">
                          <a:solidFill>
                            <a:schemeClr val="bg1"/>
                          </a:solidFill>
                          <a:latin typeface="+mn-lt"/>
                          <a:ea typeface="Calibri"/>
                          <a:cs typeface="Times New Roman"/>
                        </a:rPr>
                        <a:t>Compost</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b="0" dirty="0">
                          <a:solidFill>
                            <a:schemeClr val="bg1"/>
                          </a:solidFill>
                          <a:latin typeface="+mn-lt"/>
                          <a:ea typeface="Calibri"/>
                          <a:cs typeface="Times New Roman"/>
                        </a:rPr>
                        <a:t>Notes</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584960">
                <a:tc>
                  <a:txBody>
                    <a:bodyPr/>
                    <a:lstStyle/>
                    <a:p>
                      <a:pPr marL="0" marR="0">
                        <a:spcBef>
                          <a:spcPts val="0"/>
                        </a:spcBef>
                        <a:spcAft>
                          <a:spcPts val="0"/>
                        </a:spcAft>
                      </a:pPr>
                      <a:r>
                        <a:rPr lang="en-US" sz="3100" dirty="0">
                          <a:solidFill>
                            <a:schemeClr val="bg1"/>
                          </a:solidFill>
                          <a:latin typeface="+mn-lt"/>
                          <a:ea typeface="Calibri"/>
                          <a:cs typeface="Times New Roman"/>
                        </a:rPr>
                        <a:t>Use on fields for conventional crop production</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Raw manure will have a higher nitrogen component than compost</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524000">
                <a:tc>
                  <a:txBody>
                    <a:bodyPr/>
                    <a:lstStyle/>
                    <a:p>
                      <a:pPr marL="0" marR="0">
                        <a:spcBef>
                          <a:spcPts val="0"/>
                        </a:spcBef>
                        <a:spcAft>
                          <a:spcPts val="0"/>
                        </a:spcAft>
                      </a:pPr>
                      <a:r>
                        <a:rPr lang="en-US" sz="3100" dirty="0">
                          <a:solidFill>
                            <a:schemeClr val="bg1"/>
                          </a:solidFill>
                          <a:latin typeface="+mn-lt"/>
                          <a:ea typeface="Calibri"/>
                          <a:cs typeface="Times New Roman"/>
                        </a:rPr>
                        <a:t>Use on fields for organic crop production</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Compost has more flexibility for certified organic growers</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975360">
                <a:tc>
                  <a:txBody>
                    <a:bodyPr/>
                    <a:lstStyle/>
                    <a:p>
                      <a:pPr marL="0" marR="0">
                        <a:spcBef>
                          <a:spcPts val="0"/>
                        </a:spcBef>
                        <a:spcAft>
                          <a:spcPts val="0"/>
                        </a:spcAft>
                      </a:pPr>
                      <a:r>
                        <a:rPr lang="en-US" sz="3100" dirty="0">
                          <a:solidFill>
                            <a:schemeClr val="bg1"/>
                          </a:solidFill>
                          <a:latin typeface="+mn-lt"/>
                          <a:ea typeface="Calibri"/>
                          <a:cs typeface="Times New Roman"/>
                        </a:rPr>
                        <a:t>For use in gardens, pots and beds</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Consumer friendly</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234440">
                <a:tc>
                  <a:txBody>
                    <a:bodyPr/>
                    <a:lstStyle/>
                    <a:p>
                      <a:pPr marL="0" marR="0">
                        <a:spcBef>
                          <a:spcPts val="0"/>
                        </a:spcBef>
                        <a:spcAft>
                          <a:spcPts val="0"/>
                        </a:spcAft>
                      </a:pPr>
                      <a:r>
                        <a:rPr lang="en-US" sz="3100" dirty="0">
                          <a:solidFill>
                            <a:schemeClr val="bg1"/>
                          </a:solidFill>
                          <a:latin typeface="+mn-lt"/>
                          <a:ea typeface="Calibri"/>
                          <a:cs typeface="Times New Roman"/>
                        </a:rPr>
                        <a:t>Use in commercial </a:t>
                      </a:r>
                      <a:r>
                        <a:rPr lang="en-US" sz="3100" dirty="0" smtClean="0">
                          <a:solidFill>
                            <a:schemeClr val="bg1"/>
                          </a:solidFill>
                          <a:latin typeface="+mn-lt"/>
                          <a:ea typeface="Calibri"/>
                          <a:cs typeface="Times New Roman"/>
                        </a:rPr>
                        <a:t>nurseries, sod farms, and sports fields</a:t>
                      </a: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smtClean="0">
                          <a:solidFill>
                            <a:schemeClr val="bg1"/>
                          </a:solidFill>
                          <a:latin typeface="+mn-lt"/>
                          <a:ea typeface="Calibri"/>
                          <a:cs typeface="Times New Roman"/>
                        </a:rPr>
                        <a:t>Manure odor a concern</a:t>
                      </a: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143000">
                <a:tc>
                  <a:txBody>
                    <a:bodyPr/>
                    <a:lstStyle/>
                    <a:p>
                      <a:pPr marL="0" marR="0">
                        <a:spcBef>
                          <a:spcPts val="0"/>
                        </a:spcBef>
                        <a:spcAft>
                          <a:spcPts val="0"/>
                        </a:spcAft>
                      </a:pPr>
                      <a:r>
                        <a:rPr lang="en-US" sz="3100">
                          <a:solidFill>
                            <a:schemeClr val="bg1"/>
                          </a:solidFill>
                          <a:latin typeface="+mn-lt"/>
                          <a:ea typeface="Calibri"/>
                          <a:cs typeface="Times New Roman"/>
                        </a:rPr>
                        <a:t>Erosion control and land remediation</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smtClean="0">
                          <a:solidFill>
                            <a:schemeClr val="bg1"/>
                          </a:solidFill>
                          <a:latin typeface="+mn-lt"/>
                          <a:ea typeface="Calibri"/>
                          <a:cs typeface="Times New Roman"/>
                        </a:rPr>
                        <a:t>Compost preferred due to reduced weed  content</a:t>
                      </a: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975360">
                <a:tc>
                  <a:txBody>
                    <a:bodyPr/>
                    <a:lstStyle/>
                    <a:p>
                      <a:pPr marL="0" marR="0">
                        <a:spcBef>
                          <a:spcPts val="0"/>
                        </a:spcBef>
                        <a:spcAft>
                          <a:spcPts val="0"/>
                        </a:spcAft>
                      </a:pPr>
                      <a:r>
                        <a:rPr lang="en-US" sz="3100">
                          <a:solidFill>
                            <a:schemeClr val="bg1"/>
                          </a:solidFill>
                          <a:latin typeface="+mn-lt"/>
                          <a:ea typeface="Calibri"/>
                          <a:cs typeface="Times New Roman"/>
                        </a:rPr>
                        <a:t>Need to reduce manure bulk for export</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smtClean="0">
                          <a:solidFill>
                            <a:schemeClr val="bg1"/>
                          </a:solidFill>
                          <a:latin typeface="+mn-lt"/>
                          <a:ea typeface="Calibri"/>
                          <a:cs typeface="Times New Roman"/>
                        </a:rPr>
                        <a:t>Reduction in volume</a:t>
                      </a: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920240">
                <a:tc>
                  <a:txBody>
                    <a:bodyPr/>
                    <a:lstStyle/>
                    <a:p>
                      <a:pPr marL="0" marR="0">
                        <a:spcBef>
                          <a:spcPts val="0"/>
                        </a:spcBef>
                        <a:spcAft>
                          <a:spcPts val="0"/>
                        </a:spcAft>
                      </a:pPr>
                      <a:r>
                        <a:rPr lang="en-US" sz="3100" dirty="0">
                          <a:solidFill>
                            <a:schemeClr val="bg1"/>
                          </a:solidFill>
                          <a:latin typeface="+mn-lt"/>
                          <a:ea typeface="Calibri"/>
                          <a:cs typeface="Times New Roman"/>
                        </a:rPr>
                        <a:t>Value added business opportunity; compost may have enhanced benefits </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Markets must exist in area for compost; premium price must be acceptable</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1143000">
                <a:tc>
                  <a:txBody>
                    <a:bodyPr/>
                    <a:lstStyle/>
                    <a:p>
                      <a:pPr marL="0" marR="0">
                        <a:spcBef>
                          <a:spcPts val="0"/>
                        </a:spcBef>
                        <a:spcAft>
                          <a:spcPts val="0"/>
                        </a:spcAft>
                      </a:pPr>
                      <a:r>
                        <a:rPr lang="en-US" sz="3100">
                          <a:solidFill>
                            <a:schemeClr val="bg1"/>
                          </a:solidFill>
                          <a:latin typeface="+mn-lt"/>
                          <a:ea typeface="Calibri"/>
                          <a:cs typeface="Times New Roman"/>
                        </a:rPr>
                        <a:t>Neighbors sensitive to raw manure field application</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Land applied compost will have little to no odor</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975360">
                <a:tc>
                  <a:txBody>
                    <a:bodyPr/>
                    <a:lstStyle/>
                    <a:p>
                      <a:pPr marL="0" marR="0">
                        <a:spcBef>
                          <a:spcPts val="0"/>
                        </a:spcBef>
                        <a:spcAft>
                          <a:spcPts val="0"/>
                        </a:spcAft>
                      </a:pPr>
                      <a:r>
                        <a:rPr lang="en-US" sz="3100">
                          <a:solidFill>
                            <a:schemeClr val="bg1"/>
                          </a:solidFill>
                          <a:latin typeface="+mn-lt"/>
                          <a:ea typeface="Calibri"/>
                          <a:cs typeface="Times New Roman"/>
                        </a:rPr>
                        <a:t>Need to export manure due to nutrient balance</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Depends on opportunity for use</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r h="2148840">
                <a:tc>
                  <a:txBody>
                    <a:bodyPr/>
                    <a:lstStyle/>
                    <a:p>
                      <a:pPr marL="0" marR="0">
                        <a:spcBef>
                          <a:spcPts val="0"/>
                        </a:spcBef>
                        <a:spcAft>
                          <a:spcPts val="0"/>
                        </a:spcAft>
                      </a:pPr>
                      <a:r>
                        <a:rPr lang="en-US" sz="3100">
                          <a:solidFill>
                            <a:schemeClr val="bg1"/>
                          </a:solidFill>
                          <a:latin typeface="+mn-lt"/>
                          <a:ea typeface="Calibri"/>
                          <a:cs typeface="Times New Roman"/>
                        </a:rPr>
                        <a:t>Need to export manure due to nutrient balance and transportation distance is great</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endParaRPr lang="en-US" sz="3100" dirty="0">
                        <a:solidFill>
                          <a:schemeClr val="bg1"/>
                        </a:solidFill>
                        <a:latin typeface="+mn-lt"/>
                        <a:ea typeface="Calibri"/>
                        <a:cs typeface="Times New Roman"/>
                      </a:endParaRP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mn-lt"/>
                          <a:ea typeface="Calibri"/>
                          <a:cs typeface="Times New Roman"/>
                        </a:rPr>
                        <a:t>X</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mn-lt"/>
                          <a:ea typeface="Calibri"/>
                          <a:cs typeface="Times New Roman"/>
                        </a:rPr>
                        <a:t>Composting reduces overall volume and some nitrogen; concentrates phosphorus</a:t>
                      </a:r>
                    </a:p>
                  </a:txBody>
                  <a:tcPr marL="82296" marR="8229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50000"/>
                      </a:schemeClr>
                    </a:solidFill>
                  </a:tcPr>
                </a:tc>
              </a:tr>
            </a:tbl>
          </a:graphicData>
        </a:graphic>
      </p:graphicFrame>
      <p:graphicFrame>
        <p:nvGraphicFramePr>
          <p:cNvPr id="25" name="Table 24"/>
          <p:cNvGraphicFramePr>
            <a:graphicFrameLocks noGrp="1"/>
          </p:cNvGraphicFramePr>
          <p:nvPr/>
        </p:nvGraphicFramePr>
        <p:xfrm>
          <a:off x="15361921" y="3581400"/>
          <a:ext cx="13075920" cy="14417040"/>
        </p:xfrm>
        <a:graphic>
          <a:graphicData uri="http://schemas.openxmlformats.org/drawingml/2006/table">
            <a:tbl>
              <a:tblPr/>
              <a:tblGrid>
                <a:gridCol w="4358640"/>
                <a:gridCol w="4358640"/>
                <a:gridCol w="4358640"/>
              </a:tblGrid>
              <a:tr h="1082040">
                <a:tc gridSpan="3">
                  <a:txBody>
                    <a:bodyPr/>
                    <a:lstStyle/>
                    <a:p>
                      <a:pPr marL="0" marR="0">
                        <a:spcBef>
                          <a:spcPts val="0"/>
                        </a:spcBef>
                        <a:spcAft>
                          <a:spcPts val="0"/>
                        </a:spcAft>
                      </a:pPr>
                      <a:endParaRPr lang="en-US" sz="3100" b="1" dirty="0" smtClean="0">
                        <a:solidFill>
                          <a:schemeClr val="bg1"/>
                        </a:solidFill>
                        <a:latin typeface="Calibri"/>
                        <a:ea typeface="Calibri"/>
                        <a:cs typeface="Times New Roman"/>
                      </a:endParaRPr>
                    </a:p>
                    <a:p>
                      <a:pPr marL="0" marR="0">
                        <a:spcBef>
                          <a:spcPts val="0"/>
                        </a:spcBef>
                        <a:spcAft>
                          <a:spcPts val="0"/>
                        </a:spcAft>
                      </a:pPr>
                      <a:r>
                        <a:rPr lang="en-US" sz="3100" b="1" dirty="0" smtClean="0">
                          <a:solidFill>
                            <a:schemeClr val="bg1"/>
                          </a:solidFill>
                          <a:latin typeface="Calibri"/>
                          <a:ea typeface="Calibri"/>
                          <a:cs typeface="Times New Roman"/>
                        </a:rPr>
                        <a:t>Table </a:t>
                      </a:r>
                      <a:r>
                        <a:rPr lang="en-US" sz="3100" b="1" dirty="0">
                          <a:solidFill>
                            <a:schemeClr val="bg1"/>
                          </a:solidFill>
                          <a:latin typeface="Calibri"/>
                          <a:ea typeface="Calibri"/>
                          <a:cs typeface="Times New Roman"/>
                        </a:rPr>
                        <a:t>1. Market Barriers Excluding </a:t>
                      </a:r>
                      <a:r>
                        <a:rPr lang="en-US" sz="3100" b="1" dirty="0" smtClean="0">
                          <a:solidFill>
                            <a:schemeClr val="bg1"/>
                          </a:solidFill>
                          <a:latin typeface="Calibri"/>
                          <a:ea typeface="Calibri"/>
                          <a:cs typeface="Times New Roman"/>
                        </a:rPr>
                        <a:t>Transportation</a:t>
                      </a:r>
                      <a:br>
                        <a:rPr lang="en-US" sz="3100" b="1" dirty="0" smtClean="0">
                          <a:solidFill>
                            <a:schemeClr val="bg1"/>
                          </a:solidFill>
                          <a:latin typeface="Calibri"/>
                          <a:ea typeface="Calibri"/>
                          <a:cs typeface="Times New Roman"/>
                        </a:rPr>
                      </a:br>
                      <a:endParaRPr lang="en-US" sz="3100" dirty="0">
                        <a:solidFill>
                          <a:schemeClr val="bg1"/>
                        </a:solidFill>
                        <a:latin typeface="Calibri"/>
                        <a:ea typeface="Calibri"/>
                        <a:cs typeface="Times New Roman"/>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hMerge="1">
                  <a:txBody>
                    <a:bodyPr/>
                    <a:lstStyle/>
                    <a:p>
                      <a:endParaRPr lang="en-US"/>
                    </a:p>
                  </a:txBody>
                  <a:tcPr/>
                </a:tc>
                <a:tc hMerge="1">
                  <a:txBody>
                    <a:bodyPr/>
                    <a:lstStyle/>
                    <a:p>
                      <a:endParaRPr lang="en-US"/>
                    </a:p>
                  </a:txBody>
                  <a:tcPr/>
                </a:tc>
              </a:tr>
              <a:tr h="487680">
                <a:tc>
                  <a:txBody>
                    <a:bodyPr/>
                    <a:lstStyle/>
                    <a:p>
                      <a:pPr marL="0" marR="0" algn="ctr">
                        <a:spcBef>
                          <a:spcPts val="0"/>
                        </a:spcBef>
                        <a:spcAft>
                          <a:spcPts val="0"/>
                        </a:spcAft>
                      </a:pPr>
                      <a:r>
                        <a:rPr lang="en-US" sz="3100">
                          <a:solidFill>
                            <a:schemeClr val="bg1"/>
                          </a:solidFill>
                          <a:latin typeface="Calibri"/>
                          <a:ea typeface="Calibri"/>
                          <a:cs typeface="Times New Roman"/>
                        </a:rPr>
                        <a:t>Potential Market</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Calibri"/>
                          <a:ea typeface="Calibri"/>
                          <a:cs typeface="Times New Roman"/>
                        </a:rPr>
                        <a:t>Barrier</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lgn="ctr">
                        <a:spcBef>
                          <a:spcPts val="0"/>
                        </a:spcBef>
                        <a:spcAft>
                          <a:spcPts val="0"/>
                        </a:spcAft>
                      </a:pPr>
                      <a:r>
                        <a:rPr lang="en-US" sz="3100" dirty="0">
                          <a:solidFill>
                            <a:schemeClr val="bg1"/>
                          </a:solidFill>
                          <a:latin typeface="Calibri"/>
                          <a:ea typeface="Calibri"/>
                          <a:cs typeface="Times New Roman"/>
                        </a:rPr>
                        <a:t>Solution</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2072640">
                <a:tc>
                  <a:txBody>
                    <a:bodyPr/>
                    <a:lstStyle/>
                    <a:p>
                      <a:pPr marL="0" marR="0">
                        <a:spcBef>
                          <a:spcPts val="0"/>
                        </a:spcBef>
                        <a:spcAft>
                          <a:spcPts val="0"/>
                        </a:spcAft>
                      </a:pPr>
                      <a:r>
                        <a:rPr lang="en-US" sz="3100">
                          <a:solidFill>
                            <a:schemeClr val="bg1"/>
                          </a:solidFill>
                          <a:latin typeface="Calibri"/>
                          <a:ea typeface="Calibri"/>
                          <a:cs typeface="Times New Roman"/>
                        </a:rPr>
                        <a:t>Conventional Crop Production</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Fear of weeds; lack of knowledge</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Education; documentation of weed content or composting temps to destroy weeds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3886200">
                <a:tc>
                  <a:txBody>
                    <a:bodyPr/>
                    <a:lstStyle/>
                    <a:p>
                      <a:pPr marL="0" marR="0">
                        <a:spcBef>
                          <a:spcPts val="0"/>
                        </a:spcBef>
                        <a:spcAft>
                          <a:spcPts val="0"/>
                        </a:spcAft>
                      </a:pPr>
                      <a:r>
                        <a:rPr lang="en-US" sz="3100">
                          <a:solidFill>
                            <a:schemeClr val="bg1"/>
                          </a:solidFill>
                          <a:latin typeface="Calibri"/>
                          <a:ea typeface="Calibri"/>
                          <a:cs typeface="Times New Roman"/>
                        </a:rPr>
                        <a:t>Organic Crop Production</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Fear of weeds; distrust of conventional animal </a:t>
                      </a:r>
                      <a:r>
                        <a:rPr lang="en-US" sz="3100" dirty="0" smtClean="0">
                          <a:solidFill>
                            <a:schemeClr val="bg1"/>
                          </a:solidFill>
                          <a:latin typeface="Calibri"/>
                          <a:ea typeface="Calibri"/>
                          <a:cs typeface="Times New Roman"/>
                        </a:rPr>
                        <a:t>feeding; fear of ag chemical residues</a:t>
                      </a:r>
                      <a:endParaRPr lang="en-US" sz="3100" dirty="0">
                        <a:solidFill>
                          <a:schemeClr val="bg1"/>
                        </a:solidFill>
                        <a:latin typeface="Calibri"/>
                        <a:ea typeface="Calibri"/>
                        <a:cs typeface="Times New Roman"/>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Education; documentation of weed content or composting temps to destroy weeds</a:t>
                      </a:r>
                      <a:r>
                        <a:rPr lang="en-US" sz="3100" dirty="0" smtClean="0">
                          <a:solidFill>
                            <a:schemeClr val="bg1"/>
                          </a:solidFill>
                          <a:latin typeface="Calibri"/>
                          <a:ea typeface="Calibri"/>
                          <a:cs typeface="Times New Roman"/>
                        </a:rPr>
                        <a:t>; documentation of ag chemical </a:t>
                      </a:r>
                      <a:r>
                        <a:rPr lang="en-US" sz="3100" dirty="0" smtClean="0">
                          <a:solidFill>
                            <a:schemeClr val="bg1"/>
                          </a:solidFill>
                          <a:latin typeface="Calibri"/>
                          <a:ea typeface="Calibri"/>
                          <a:cs typeface="Times New Roman"/>
                        </a:rPr>
                        <a:t>use; </a:t>
                      </a:r>
                      <a:r>
                        <a:rPr lang="en-US" sz="3100" dirty="0">
                          <a:solidFill>
                            <a:schemeClr val="bg1"/>
                          </a:solidFill>
                          <a:latin typeface="Calibri"/>
                          <a:ea typeface="Calibri"/>
                          <a:cs typeface="Times New Roman"/>
                        </a:rPr>
                        <a:t>discussions between feeders and organic growers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1143000">
                <a:tc>
                  <a:txBody>
                    <a:bodyPr/>
                    <a:lstStyle/>
                    <a:p>
                      <a:pPr marL="0" marR="0">
                        <a:spcBef>
                          <a:spcPts val="0"/>
                        </a:spcBef>
                        <a:spcAft>
                          <a:spcPts val="0"/>
                        </a:spcAft>
                      </a:pPr>
                      <a:r>
                        <a:rPr lang="en-US" sz="3100" dirty="0">
                          <a:solidFill>
                            <a:schemeClr val="bg1"/>
                          </a:solidFill>
                          <a:latin typeface="Calibri"/>
                          <a:ea typeface="Calibri"/>
                          <a:cs typeface="Times New Roman"/>
                        </a:rPr>
                        <a:t>Commercial </a:t>
                      </a:r>
                      <a:r>
                        <a:rPr lang="en-US" sz="3100" dirty="0" smtClean="0">
                          <a:solidFill>
                            <a:schemeClr val="bg1"/>
                          </a:solidFill>
                          <a:latin typeface="Calibri"/>
                          <a:ea typeface="Calibri"/>
                          <a:cs typeface="Times New Roman"/>
                        </a:rPr>
                        <a:t>Horticulture and Sod Farming</a:t>
                      </a:r>
                      <a:endParaRPr lang="en-US" sz="3100" dirty="0">
                        <a:solidFill>
                          <a:schemeClr val="bg1"/>
                        </a:solidFill>
                        <a:latin typeface="Calibri"/>
                        <a:ea typeface="Calibri"/>
                        <a:cs typeface="Times New Roman"/>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a:solidFill>
                            <a:schemeClr val="bg1"/>
                          </a:solidFill>
                          <a:latin typeface="Calibri"/>
                          <a:ea typeface="Calibri"/>
                          <a:cs typeface="Times New Roman"/>
                        </a:rPr>
                        <a:t>Fear of residual herbicides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Documentation of herbicide </a:t>
                      </a:r>
                      <a:r>
                        <a:rPr lang="en-US" sz="3100" dirty="0" smtClean="0">
                          <a:solidFill>
                            <a:schemeClr val="bg1"/>
                          </a:solidFill>
                          <a:latin typeface="Calibri"/>
                          <a:ea typeface="Calibri"/>
                          <a:cs typeface="Times New Roman"/>
                        </a:rPr>
                        <a:t>use/residues</a:t>
                      </a:r>
                      <a:endParaRPr lang="en-US" sz="3100" dirty="0">
                        <a:solidFill>
                          <a:schemeClr val="bg1"/>
                        </a:solidFill>
                        <a:latin typeface="Calibri"/>
                        <a:ea typeface="Calibri"/>
                        <a:cs typeface="Times New Roman"/>
                      </a:endParaRP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1143000">
                <a:tc>
                  <a:txBody>
                    <a:bodyPr/>
                    <a:lstStyle/>
                    <a:p>
                      <a:pPr marL="0" marR="0">
                        <a:spcBef>
                          <a:spcPts val="0"/>
                        </a:spcBef>
                        <a:spcAft>
                          <a:spcPts val="0"/>
                        </a:spcAft>
                      </a:pPr>
                      <a:r>
                        <a:rPr lang="en-US" sz="3100">
                          <a:solidFill>
                            <a:schemeClr val="bg1"/>
                          </a:solidFill>
                          <a:latin typeface="Calibri"/>
                          <a:ea typeface="Calibri"/>
                          <a:cs typeface="Times New Roman"/>
                        </a:rPr>
                        <a:t>Golf Courses &amp; Sports Fields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a:solidFill>
                            <a:schemeClr val="bg1"/>
                          </a:solidFill>
                          <a:latin typeface="Calibri"/>
                          <a:ea typeface="Calibri"/>
                          <a:cs typeface="Times New Roman"/>
                        </a:rPr>
                        <a:t>Unaware of option/lack of knowledge</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smtClean="0">
                          <a:solidFill>
                            <a:schemeClr val="bg1"/>
                          </a:solidFill>
                          <a:latin typeface="Calibri"/>
                          <a:ea typeface="Calibri"/>
                          <a:cs typeface="Times New Roman"/>
                        </a:rPr>
                        <a:t>Education, demonstration </a:t>
                      </a:r>
                      <a:r>
                        <a:rPr lang="en-US" sz="3100" dirty="0">
                          <a:solidFill>
                            <a:schemeClr val="bg1"/>
                          </a:solidFill>
                          <a:latin typeface="Calibri"/>
                          <a:ea typeface="Calibri"/>
                          <a:cs typeface="Times New Roman"/>
                        </a:rPr>
                        <a:t>and marketing</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1676400">
                <a:tc>
                  <a:txBody>
                    <a:bodyPr/>
                    <a:lstStyle/>
                    <a:p>
                      <a:pPr marL="0" marR="0">
                        <a:spcBef>
                          <a:spcPts val="0"/>
                        </a:spcBef>
                        <a:spcAft>
                          <a:spcPts val="0"/>
                        </a:spcAft>
                      </a:pPr>
                      <a:r>
                        <a:rPr lang="en-US" sz="3100">
                          <a:solidFill>
                            <a:schemeClr val="bg1"/>
                          </a:solidFill>
                          <a:latin typeface="Calibri"/>
                          <a:ea typeface="Calibri"/>
                          <a:cs typeface="Times New Roman"/>
                        </a:rPr>
                        <a:t>Construction E&amp;S Control</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a:solidFill>
                            <a:schemeClr val="bg1"/>
                          </a:solidFill>
                          <a:latin typeface="Calibri"/>
                          <a:ea typeface="Calibri"/>
                          <a:cs typeface="Times New Roman"/>
                        </a:rPr>
                        <a:t>Standards for Use; lack of knowledge</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Education of standards for manure and compost use; marketing</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r h="2590800">
                <a:tc>
                  <a:txBody>
                    <a:bodyPr/>
                    <a:lstStyle/>
                    <a:p>
                      <a:pPr marL="0" marR="0">
                        <a:spcBef>
                          <a:spcPts val="0"/>
                        </a:spcBef>
                        <a:spcAft>
                          <a:spcPts val="0"/>
                        </a:spcAft>
                      </a:pPr>
                      <a:r>
                        <a:rPr lang="en-US" sz="3100" dirty="0">
                          <a:solidFill>
                            <a:schemeClr val="bg1"/>
                          </a:solidFill>
                          <a:latin typeface="Calibri"/>
                          <a:ea typeface="Calibri"/>
                          <a:cs typeface="Times New Roman"/>
                        </a:rPr>
                        <a:t>Remediation</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Fear of weeds; often need very large amounts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c>
                  <a:txBody>
                    <a:bodyPr/>
                    <a:lstStyle/>
                    <a:p>
                      <a:pPr marL="0" marR="0">
                        <a:spcBef>
                          <a:spcPts val="0"/>
                        </a:spcBef>
                        <a:spcAft>
                          <a:spcPts val="0"/>
                        </a:spcAft>
                      </a:pPr>
                      <a:r>
                        <a:rPr lang="en-US" sz="3100" dirty="0">
                          <a:solidFill>
                            <a:schemeClr val="bg1"/>
                          </a:solidFill>
                          <a:latin typeface="Calibri"/>
                          <a:ea typeface="Calibri"/>
                          <a:cs typeface="Times New Roman"/>
                        </a:rPr>
                        <a:t>Documentation of weed content or composting temps to destroy weeds; </a:t>
                      </a:r>
                      <a:r>
                        <a:rPr lang="en-US" sz="3100" dirty="0" smtClean="0">
                          <a:solidFill>
                            <a:schemeClr val="bg1"/>
                          </a:solidFill>
                          <a:latin typeface="Calibri"/>
                          <a:ea typeface="Calibri"/>
                          <a:cs typeface="Times New Roman"/>
                        </a:rPr>
                        <a:t>broker </a:t>
                      </a:r>
                      <a:r>
                        <a:rPr lang="en-US" sz="3100" dirty="0">
                          <a:solidFill>
                            <a:schemeClr val="bg1"/>
                          </a:solidFill>
                          <a:latin typeface="Calibri"/>
                          <a:ea typeface="Calibri"/>
                          <a:cs typeface="Times New Roman"/>
                        </a:rPr>
                        <a:t>aggregates supply from multiple sources</a:t>
                      </a:r>
                    </a:p>
                  </a:txBody>
                  <a:tcPr marL="82296" marR="822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50000"/>
                      </a:schemeClr>
                    </a:solidFill>
                  </a:tcPr>
                </a:tc>
              </a:tr>
            </a:tbl>
          </a:graphicData>
        </a:graphic>
      </p:graphicFrame>
      <p:sp>
        <p:nvSpPr>
          <p:cNvPr id="361" name="Rectangle 360"/>
          <p:cNvSpPr/>
          <p:nvPr/>
        </p:nvSpPr>
        <p:spPr>
          <a:xfrm>
            <a:off x="32589216" y="26060400"/>
            <a:ext cx="9381744" cy="64739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2"/>
          <p:cNvSpPr>
            <a:spLocks noChangeArrowheads="1"/>
          </p:cNvSpPr>
          <p:nvPr/>
        </p:nvSpPr>
        <p:spPr bwMode="auto">
          <a:xfrm>
            <a:off x="34531934" y="27279600"/>
            <a:ext cx="5010150" cy="4495800"/>
          </a:xfrm>
          <a:prstGeom prst="rect">
            <a:avLst/>
          </a:prstGeom>
          <a:noFill/>
          <a:ln w="25400">
            <a:solidFill>
              <a:schemeClr val="bg1"/>
            </a:solidFill>
            <a:prstDash val="dash"/>
            <a:miter lim="800000"/>
            <a:headEnd/>
            <a:tailEnd/>
          </a:ln>
        </p:spPr>
        <p:txBody>
          <a:bodyPr wrap="none" anchor="ctr"/>
          <a:lstStyle/>
          <a:p>
            <a:pPr fontAlgn="auto">
              <a:spcBef>
                <a:spcPts val="0"/>
              </a:spcBef>
              <a:spcAft>
                <a:spcPts val="0"/>
              </a:spcAft>
              <a:defRPr/>
            </a:pPr>
            <a:endParaRPr lang="en-US" dirty="0">
              <a:latin typeface="+mn-lt"/>
              <a:cs typeface="+mn-cs"/>
            </a:endParaRPr>
          </a:p>
        </p:txBody>
      </p:sp>
      <p:grpSp>
        <p:nvGrpSpPr>
          <p:cNvPr id="363" name="Group 3"/>
          <p:cNvGrpSpPr>
            <a:grpSpLocks/>
          </p:cNvGrpSpPr>
          <p:nvPr/>
        </p:nvGrpSpPr>
        <p:grpSpPr bwMode="auto">
          <a:xfrm>
            <a:off x="38155244" y="30958154"/>
            <a:ext cx="1392556" cy="817246"/>
            <a:chOff x="3302" y="2910"/>
            <a:chExt cx="731" cy="429"/>
          </a:xfrm>
        </p:grpSpPr>
        <p:sp>
          <p:nvSpPr>
            <p:cNvPr id="364" name="Rectangle 4"/>
            <p:cNvSpPr>
              <a:spLocks noChangeArrowheads="1"/>
            </p:cNvSpPr>
            <p:nvPr/>
          </p:nvSpPr>
          <p:spPr bwMode="auto">
            <a:xfrm>
              <a:off x="3302" y="2910"/>
              <a:ext cx="428" cy="241"/>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defRPr/>
              </a:pPr>
              <a:r>
                <a:rPr lang="en-US" sz="2400" dirty="0">
                  <a:solidFill>
                    <a:schemeClr val="bg1"/>
                  </a:solidFill>
                  <a:latin typeface="+mn-lt"/>
                  <a:cs typeface="+mn-cs"/>
                </a:rPr>
                <a:t>Farm</a:t>
              </a:r>
            </a:p>
          </p:txBody>
        </p:sp>
        <p:sp>
          <p:nvSpPr>
            <p:cNvPr id="365" name="Rectangle 5"/>
            <p:cNvSpPr>
              <a:spLocks noChangeArrowheads="1"/>
            </p:cNvSpPr>
            <p:nvPr/>
          </p:nvSpPr>
          <p:spPr bwMode="auto">
            <a:xfrm>
              <a:off x="3302" y="3098"/>
              <a:ext cx="731" cy="241"/>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defRPr/>
              </a:pPr>
              <a:r>
                <a:rPr lang="en-US" sz="2400" dirty="0">
                  <a:solidFill>
                    <a:schemeClr val="bg1"/>
                  </a:solidFill>
                  <a:latin typeface="+mn-lt"/>
                  <a:cs typeface="+mn-cs"/>
                </a:rPr>
                <a:t>Boundary</a:t>
              </a:r>
            </a:p>
          </p:txBody>
        </p:sp>
      </p:grpSp>
      <p:grpSp>
        <p:nvGrpSpPr>
          <p:cNvPr id="366" name="Group 7"/>
          <p:cNvGrpSpPr>
            <a:grpSpLocks/>
          </p:cNvGrpSpPr>
          <p:nvPr/>
        </p:nvGrpSpPr>
        <p:grpSpPr bwMode="auto">
          <a:xfrm>
            <a:off x="39624000" y="27508200"/>
            <a:ext cx="1769745" cy="1628775"/>
            <a:chOff x="4458" y="943"/>
            <a:chExt cx="929" cy="855"/>
          </a:xfrm>
        </p:grpSpPr>
        <p:sp>
          <p:nvSpPr>
            <p:cNvPr id="367" name="Rectangle 8"/>
            <p:cNvSpPr>
              <a:spLocks noChangeArrowheads="1"/>
            </p:cNvSpPr>
            <p:nvPr/>
          </p:nvSpPr>
          <p:spPr bwMode="auto">
            <a:xfrm>
              <a:off x="4551" y="943"/>
              <a:ext cx="836" cy="855"/>
            </a:xfrm>
            <a:prstGeom prst="rect">
              <a:avLst/>
            </a:prstGeom>
            <a:noFill/>
            <a:ln w="12700">
              <a:noFill/>
              <a:miter lim="800000"/>
              <a:headEnd/>
              <a:tailEnd/>
            </a:ln>
          </p:spPr>
          <p:txBody>
            <a:bodyPr wrap="none" lIns="90488" tIns="44450" rIns="90488" bIns="44450">
              <a:spAutoFit/>
            </a:bodyPr>
            <a:lstStyle/>
            <a:p>
              <a:pPr algn="ctr" fontAlgn="auto">
                <a:spcBef>
                  <a:spcPts val="0"/>
                </a:spcBef>
                <a:spcAft>
                  <a:spcPts val="0"/>
                </a:spcAft>
                <a:defRPr/>
              </a:pPr>
              <a:r>
                <a:rPr lang="en-US" sz="3200" dirty="0" smtClean="0">
                  <a:solidFill>
                    <a:schemeClr val="bg1"/>
                  </a:solidFill>
                  <a:latin typeface="+mn-lt"/>
                  <a:cs typeface="+mn-cs"/>
                </a:rPr>
                <a:t>Nutrient</a:t>
              </a:r>
              <a:endParaRPr lang="en-US" sz="3200" dirty="0">
                <a:solidFill>
                  <a:schemeClr val="bg1"/>
                </a:solidFill>
                <a:latin typeface="+mn-lt"/>
                <a:cs typeface="+mn-cs"/>
              </a:endParaRPr>
            </a:p>
            <a:p>
              <a:pPr algn="ctr" fontAlgn="auto">
                <a:spcBef>
                  <a:spcPts val="0"/>
                </a:spcBef>
                <a:spcAft>
                  <a:spcPts val="0"/>
                </a:spcAft>
                <a:defRPr/>
              </a:pPr>
              <a:r>
                <a:rPr lang="en-US" sz="3200" dirty="0">
                  <a:solidFill>
                    <a:schemeClr val="bg1"/>
                  </a:solidFill>
                  <a:latin typeface="+mn-lt"/>
                  <a:cs typeface="+mn-cs"/>
                </a:rPr>
                <a:t>Outputs</a:t>
              </a:r>
            </a:p>
            <a:p>
              <a:pPr algn="ctr" fontAlgn="auto">
                <a:spcBef>
                  <a:spcPts val="0"/>
                </a:spcBef>
                <a:spcAft>
                  <a:spcPts val="0"/>
                </a:spcAft>
                <a:defRPr/>
              </a:pPr>
              <a:endParaRPr lang="en-US" sz="3600" dirty="0">
                <a:solidFill>
                  <a:schemeClr val="tx2">
                    <a:lumMod val="75000"/>
                  </a:schemeClr>
                </a:solidFill>
                <a:latin typeface="+mn-lt"/>
                <a:cs typeface="+mn-cs"/>
              </a:endParaRPr>
            </a:p>
          </p:txBody>
        </p:sp>
        <p:sp>
          <p:nvSpPr>
            <p:cNvPr id="368" name="Rectangle 9"/>
            <p:cNvSpPr>
              <a:spLocks noChangeArrowheads="1"/>
            </p:cNvSpPr>
            <p:nvPr/>
          </p:nvSpPr>
          <p:spPr bwMode="auto">
            <a:xfrm>
              <a:off x="4458" y="1520"/>
              <a:ext cx="701" cy="264"/>
            </a:xfrm>
            <a:prstGeom prst="rect">
              <a:avLst/>
            </a:prstGeom>
            <a:noFill/>
            <a:ln w="12700">
              <a:noFill/>
              <a:miter lim="800000"/>
              <a:headEnd/>
              <a:tailEnd/>
            </a:ln>
          </p:spPr>
          <p:txBody>
            <a:bodyPr wrap="none" anchor="ctr"/>
            <a:lstStyle/>
            <a:p>
              <a:endParaRPr lang="en-US">
                <a:latin typeface="Calibri" pitchFamily="34" charset="0"/>
              </a:endParaRPr>
            </a:p>
          </p:txBody>
        </p:sp>
      </p:grpSp>
      <p:sp>
        <p:nvSpPr>
          <p:cNvPr id="369" name="Freeform 10"/>
          <p:cNvSpPr>
            <a:spLocks/>
          </p:cNvSpPr>
          <p:nvPr/>
        </p:nvSpPr>
        <p:spPr bwMode="auto">
          <a:xfrm>
            <a:off x="39393494" y="28651200"/>
            <a:ext cx="1777366" cy="1442086"/>
          </a:xfrm>
          <a:custGeom>
            <a:avLst/>
            <a:gdLst>
              <a:gd name="T0" fmla="*/ 2147483647 w 933"/>
              <a:gd name="T1" fmla="*/ 0 h 757"/>
              <a:gd name="T2" fmla="*/ 2147483647 w 933"/>
              <a:gd name="T3" fmla="*/ 2147483647 h 757"/>
              <a:gd name="T4" fmla="*/ 0 w 933"/>
              <a:gd name="T5" fmla="*/ 2147483647 h 757"/>
              <a:gd name="T6" fmla="*/ 2147483647 w 933"/>
              <a:gd name="T7" fmla="*/ 2147483647 h 757"/>
              <a:gd name="T8" fmla="*/ 2147483647 w 933"/>
              <a:gd name="T9" fmla="*/ 2147483647 h 757"/>
              <a:gd name="T10" fmla="*/ 2147483647 w 933"/>
              <a:gd name="T11" fmla="*/ 2147483647 h 757"/>
              <a:gd name="T12" fmla="*/ 2147483647 w 933"/>
              <a:gd name="T13" fmla="*/ 2147483647 h 757"/>
              <a:gd name="T14" fmla="*/ 2147483647 w 933"/>
              <a:gd name="T15" fmla="*/ 0 h 757"/>
              <a:gd name="T16" fmla="*/ 0 60000 65536"/>
              <a:gd name="T17" fmla="*/ 0 60000 65536"/>
              <a:gd name="T18" fmla="*/ 0 60000 65536"/>
              <a:gd name="T19" fmla="*/ 0 60000 65536"/>
              <a:gd name="T20" fmla="*/ 0 60000 65536"/>
              <a:gd name="T21" fmla="*/ 0 60000 65536"/>
              <a:gd name="T22" fmla="*/ 0 60000 65536"/>
              <a:gd name="T23" fmla="*/ 0 60000 65536"/>
              <a:gd name="T24" fmla="*/ 0 w 933"/>
              <a:gd name="T25" fmla="*/ 0 h 757"/>
              <a:gd name="T26" fmla="*/ 933 w 933"/>
              <a:gd name="T27" fmla="*/ 757 h 7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3" h="757">
                <a:moveTo>
                  <a:pt x="671" y="0"/>
                </a:moveTo>
                <a:lnTo>
                  <a:pt x="671" y="204"/>
                </a:lnTo>
                <a:lnTo>
                  <a:pt x="0" y="204"/>
                </a:lnTo>
                <a:lnTo>
                  <a:pt x="2" y="552"/>
                </a:lnTo>
                <a:lnTo>
                  <a:pt x="671" y="552"/>
                </a:lnTo>
                <a:lnTo>
                  <a:pt x="671" y="756"/>
                </a:lnTo>
                <a:lnTo>
                  <a:pt x="932" y="379"/>
                </a:lnTo>
                <a:lnTo>
                  <a:pt x="671" y="0"/>
                </a:lnTo>
              </a:path>
            </a:pathLst>
          </a:custGeom>
          <a:solidFill>
            <a:srgbClr val="F6D40A"/>
          </a:solidFill>
          <a:ln w="12700" cap="rnd">
            <a:noFill/>
            <a:round/>
            <a:headEnd/>
            <a:tailEnd/>
          </a:ln>
        </p:spPr>
        <p:txBody>
          <a:bodyPr/>
          <a:lstStyle/>
          <a:p>
            <a:endParaRPr lang="en-US">
              <a:latin typeface="Calibri" pitchFamily="34" charset="0"/>
            </a:endParaRPr>
          </a:p>
        </p:txBody>
      </p:sp>
      <p:sp>
        <p:nvSpPr>
          <p:cNvPr id="370" name="Freeform 13"/>
          <p:cNvSpPr>
            <a:spLocks/>
          </p:cNvSpPr>
          <p:nvPr/>
        </p:nvSpPr>
        <p:spPr bwMode="auto">
          <a:xfrm>
            <a:off x="32905064" y="28595954"/>
            <a:ext cx="1840230" cy="1426846"/>
          </a:xfrm>
          <a:custGeom>
            <a:avLst/>
            <a:gdLst>
              <a:gd name="T0" fmla="*/ 2147483647 w 966"/>
              <a:gd name="T1" fmla="*/ 0 h 955"/>
              <a:gd name="T2" fmla="*/ 2147483647 w 966"/>
              <a:gd name="T3" fmla="*/ 2147483647 h 955"/>
              <a:gd name="T4" fmla="*/ 0 w 966"/>
              <a:gd name="T5" fmla="*/ 2147483647 h 955"/>
              <a:gd name="T6" fmla="*/ 2147483647 w 966"/>
              <a:gd name="T7" fmla="*/ 2147483647 h 955"/>
              <a:gd name="T8" fmla="*/ 2147483647 w 966"/>
              <a:gd name="T9" fmla="*/ 2147483647 h 955"/>
              <a:gd name="T10" fmla="*/ 2147483647 w 966"/>
              <a:gd name="T11" fmla="*/ 2147483647 h 955"/>
              <a:gd name="T12" fmla="*/ 2147483647 w 966"/>
              <a:gd name="T13" fmla="*/ 2147483647 h 955"/>
              <a:gd name="T14" fmla="*/ 2147483647 w 966"/>
              <a:gd name="T15" fmla="*/ 0 h 955"/>
              <a:gd name="T16" fmla="*/ 0 60000 65536"/>
              <a:gd name="T17" fmla="*/ 0 60000 65536"/>
              <a:gd name="T18" fmla="*/ 0 60000 65536"/>
              <a:gd name="T19" fmla="*/ 0 60000 65536"/>
              <a:gd name="T20" fmla="*/ 0 60000 65536"/>
              <a:gd name="T21" fmla="*/ 0 60000 65536"/>
              <a:gd name="T22" fmla="*/ 0 60000 65536"/>
              <a:gd name="T23" fmla="*/ 0 60000 65536"/>
              <a:gd name="T24" fmla="*/ 0 w 966"/>
              <a:gd name="T25" fmla="*/ 0 h 955"/>
              <a:gd name="T26" fmla="*/ 966 w 966"/>
              <a:gd name="T27" fmla="*/ 955 h 9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6" h="955">
                <a:moveTo>
                  <a:pt x="695" y="0"/>
                </a:moveTo>
                <a:lnTo>
                  <a:pt x="695" y="258"/>
                </a:lnTo>
                <a:lnTo>
                  <a:pt x="0" y="258"/>
                </a:lnTo>
                <a:lnTo>
                  <a:pt x="2" y="696"/>
                </a:lnTo>
                <a:lnTo>
                  <a:pt x="695" y="696"/>
                </a:lnTo>
                <a:lnTo>
                  <a:pt x="695" y="954"/>
                </a:lnTo>
                <a:lnTo>
                  <a:pt x="965" y="479"/>
                </a:lnTo>
                <a:lnTo>
                  <a:pt x="695" y="0"/>
                </a:lnTo>
              </a:path>
            </a:pathLst>
          </a:custGeom>
          <a:solidFill>
            <a:srgbClr val="92D050"/>
          </a:solidFill>
          <a:ln w="12700" cap="rnd">
            <a:noFill/>
            <a:round/>
            <a:headEnd/>
            <a:tailEnd/>
          </a:ln>
        </p:spPr>
        <p:txBody>
          <a:bodyPr/>
          <a:lstStyle/>
          <a:p>
            <a:endParaRPr lang="en-US">
              <a:latin typeface="Calibri" pitchFamily="34" charset="0"/>
            </a:endParaRPr>
          </a:p>
        </p:txBody>
      </p:sp>
      <p:sp>
        <p:nvSpPr>
          <p:cNvPr id="371" name="Rectangle 14"/>
          <p:cNvSpPr>
            <a:spLocks noChangeArrowheads="1"/>
          </p:cNvSpPr>
          <p:nvPr/>
        </p:nvSpPr>
        <p:spPr bwMode="auto">
          <a:xfrm>
            <a:off x="35604238" y="29034106"/>
            <a:ext cx="2648162" cy="520655"/>
          </a:xfrm>
          <a:prstGeom prst="rect">
            <a:avLst/>
          </a:prstGeom>
          <a:noFill/>
          <a:ln w="12700">
            <a:noFill/>
            <a:miter lim="800000"/>
            <a:headEnd/>
            <a:tailEnd/>
          </a:ln>
        </p:spPr>
        <p:txBody>
          <a:bodyPr wrap="none" lIns="90488" tIns="44450" rIns="90488" bIns="44450">
            <a:spAutoFit/>
          </a:bodyPr>
          <a:lstStyle/>
          <a:p>
            <a:r>
              <a:rPr lang="en-US" sz="2800" dirty="0">
                <a:solidFill>
                  <a:srgbClr val="D49FFF"/>
                </a:solidFill>
                <a:latin typeface="Britannic Bold" pitchFamily="34" charset="0"/>
              </a:rPr>
              <a:t>Feed     Manure</a:t>
            </a:r>
          </a:p>
        </p:txBody>
      </p:sp>
      <p:sp>
        <p:nvSpPr>
          <p:cNvPr id="372" name="Freeform 15"/>
          <p:cNvSpPr>
            <a:spLocks/>
          </p:cNvSpPr>
          <p:nvPr/>
        </p:nvSpPr>
        <p:spPr bwMode="auto">
          <a:xfrm>
            <a:off x="34911030" y="28348306"/>
            <a:ext cx="840104" cy="1741170"/>
          </a:xfrm>
          <a:custGeom>
            <a:avLst/>
            <a:gdLst>
              <a:gd name="T0" fmla="*/ 2147483647 w 441"/>
              <a:gd name="T1" fmla="*/ 2147483647 h 914"/>
              <a:gd name="T2" fmla="*/ 2147483647 w 441"/>
              <a:gd name="T3" fmla="*/ 2147483647 h 914"/>
              <a:gd name="T4" fmla="*/ 2147483647 w 441"/>
              <a:gd name="T5" fmla="*/ 2147483647 h 914"/>
              <a:gd name="T6" fmla="*/ 2147483647 w 441"/>
              <a:gd name="T7" fmla="*/ 2147483647 h 914"/>
              <a:gd name="T8" fmla="*/ 2147483647 w 441"/>
              <a:gd name="T9" fmla="*/ 2147483647 h 914"/>
              <a:gd name="T10" fmla="*/ 2147483647 w 441"/>
              <a:gd name="T11" fmla="*/ 2147483647 h 914"/>
              <a:gd name="T12" fmla="*/ 2147483647 w 441"/>
              <a:gd name="T13" fmla="*/ 2147483647 h 914"/>
              <a:gd name="T14" fmla="*/ 2147483647 w 441"/>
              <a:gd name="T15" fmla="*/ 2147483647 h 914"/>
              <a:gd name="T16" fmla="*/ 2147483647 w 441"/>
              <a:gd name="T17" fmla="*/ 2147483647 h 914"/>
              <a:gd name="T18" fmla="*/ 2147483647 w 441"/>
              <a:gd name="T19" fmla="*/ 2147483647 h 914"/>
              <a:gd name="T20" fmla="*/ 2147483647 w 441"/>
              <a:gd name="T21" fmla="*/ 2147483647 h 914"/>
              <a:gd name="T22" fmla="*/ 2147483647 w 441"/>
              <a:gd name="T23" fmla="*/ 2147483647 h 914"/>
              <a:gd name="T24" fmla="*/ 2147483647 w 441"/>
              <a:gd name="T25" fmla="*/ 2147483647 h 914"/>
              <a:gd name="T26" fmla="*/ 2147483647 w 441"/>
              <a:gd name="T27" fmla="*/ 2147483647 h 914"/>
              <a:gd name="T28" fmla="*/ 2147483647 w 441"/>
              <a:gd name="T29" fmla="*/ 2147483647 h 914"/>
              <a:gd name="T30" fmla="*/ 2147483647 w 441"/>
              <a:gd name="T31" fmla="*/ 2147483647 h 914"/>
              <a:gd name="T32" fmla="*/ 0 w 441"/>
              <a:gd name="T33" fmla="*/ 2147483647 h 914"/>
              <a:gd name="T34" fmla="*/ 2147483647 w 441"/>
              <a:gd name="T35" fmla="*/ 2147483647 h 914"/>
              <a:gd name="T36" fmla="*/ 2147483647 w 441"/>
              <a:gd name="T37" fmla="*/ 2147483647 h 914"/>
              <a:gd name="T38" fmla="*/ 2147483647 w 441"/>
              <a:gd name="T39" fmla="*/ 2147483647 h 914"/>
              <a:gd name="T40" fmla="*/ 2147483647 w 441"/>
              <a:gd name="T41" fmla="*/ 2147483647 h 914"/>
              <a:gd name="T42" fmla="*/ 2147483647 w 441"/>
              <a:gd name="T43" fmla="*/ 2147483647 h 914"/>
              <a:gd name="T44" fmla="*/ 2147483647 w 441"/>
              <a:gd name="T45" fmla="*/ 2147483647 h 914"/>
              <a:gd name="T46" fmla="*/ 2147483647 w 441"/>
              <a:gd name="T47" fmla="*/ 2147483647 h 914"/>
              <a:gd name="T48" fmla="*/ 2147483647 w 441"/>
              <a:gd name="T49" fmla="*/ 2147483647 h 914"/>
              <a:gd name="T50" fmla="*/ 2147483647 w 441"/>
              <a:gd name="T51" fmla="*/ 2147483647 h 914"/>
              <a:gd name="T52" fmla="*/ 2147483647 w 441"/>
              <a:gd name="T53" fmla="*/ 2147483647 h 914"/>
              <a:gd name="T54" fmla="*/ 2147483647 w 441"/>
              <a:gd name="T55" fmla="*/ 2147483647 h 914"/>
              <a:gd name="T56" fmla="*/ 2147483647 w 441"/>
              <a:gd name="T57" fmla="*/ 2147483647 h 914"/>
              <a:gd name="T58" fmla="*/ 2147483647 w 441"/>
              <a:gd name="T59" fmla="*/ 2147483647 h 914"/>
              <a:gd name="T60" fmla="*/ 2147483647 w 441"/>
              <a:gd name="T61" fmla="*/ 2147483647 h 914"/>
              <a:gd name="T62" fmla="*/ 2147483647 w 441"/>
              <a:gd name="T63" fmla="*/ 2147483647 h 914"/>
              <a:gd name="T64" fmla="*/ 2147483647 w 441"/>
              <a:gd name="T65" fmla="*/ 2147483647 h 914"/>
              <a:gd name="T66" fmla="*/ 2147483647 w 441"/>
              <a:gd name="T67" fmla="*/ 2147483647 h 914"/>
              <a:gd name="T68" fmla="*/ 2147483647 w 441"/>
              <a:gd name="T69" fmla="*/ 2147483647 h 914"/>
              <a:gd name="T70" fmla="*/ 2147483647 w 441"/>
              <a:gd name="T71" fmla="*/ 2147483647 h 914"/>
              <a:gd name="T72" fmla="*/ 2147483647 w 441"/>
              <a:gd name="T73" fmla="*/ 2147483647 h 914"/>
              <a:gd name="T74" fmla="*/ 2147483647 w 441"/>
              <a:gd name="T75" fmla="*/ 2147483647 h 914"/>
              <a:gd name="T76" fmla="*/ 2147483647 w 441"/>
              <a:gd name="T77" fmla="*/ 2147483647 h 914"/>
              <a:gd name="T78" fmla="*/ 2147483647 w 441"/>
              <a:gd name="T79" fmla="*/ 2147483647 h 914"/>
              <a:gd name="T80" fmla="*/ 2147483647 w 441"/>
              <a:gd name="T81" fmla="*/ 2147483647 h 914"/>
              <a:gd name="T82" fmla="*/ 2147483647 w 441"/>
              <a:gd name="T83" fmla="*/ 2147483647 h 914"/>
              <a:gd name="T84" fmla="*/ 2147483647 w 441"/>
              <a:gd name="T85" fmla="*/ 2147483647 h 914"/>
              <a:gd name="T86" fmla="*/ 2147483647 w 441"/>
              <a:gd name="T87" fmla="*/ 2147483647 h 914"/>
              <a:gd name="T88" fmla="*/ 2147483647 w 441"/>
              <a:gd name="T89" fmla="*/ 2147483647 h 914"/>
              <a:gd name="T90" fmla="*/ 2147483647 w 441"/>
              <a:gd name="T91" fmla="*/ 2147483647 h 914"/>
              <a:gd name="T92" fmla="*/ 2147483647 w 441"/>
              <a:gd name="T93" fmla="*/ 2147483647 h 914"/>
              <a:gd name="T94" fmla="*/ 2147483647 w 441"/>
              <a:gd name="T95" fmla="*/ 2147483647 h 914"/>
              <a:gd name="T96" fmla="*/ 2147483647 w 441"/>
              <a:gd name="T97" fmla="*/ 0 h 914"/>
              <a:gd name="T98" fmla="*/ 2147483647 w 441"/>
              <a:gd name="T99" fmla="*/ 2147483647 h 914"/>
              <a:gd name="T100" fmla="*/ 2147483647 w 441"/>
              <a:gd name="T101" fmla="*/ 2147483647 h 914"/>
              <a:gd name="T102" fmla="*/ 2147483647 w 441"/>
              <a:gd name="T103" fmla="*/ 2147483647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1"/>
              <a:gd name="T157" fmla="*/ 0 h 914"/>
              <a:gd name="T158" fmla="*/ 441 w 441"/>
              <a:gd name="T159" fmla="*/ 914 h 9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1" h="914">
                <a:moveTo>
                  <a:pt x="165" y="127"/>
                </a:moveTo>
                <a:lnTo>
                  <a:pt x="158" y="133"/>
                </a:lnTo>
                <a:lnTo>
                  <a:pt x="149" y="141"/>
                </a:lnTo>
                <a:lnTo>
                  <a:pt x="140" y="150"/>
                </a:lnTo>
                <a:lnTo>
                  <a:pt x="133" y="155"/>
                </a:lnTo>
                <a:lnTo>
                  <a:pt x="127" y="163"/>
                </a:lnTo>
                <a:lnTo>
                  <a:pt x="120" y="171"/>
                </a:lnTo>
                <a:lnTo>
                  <a:pt x="113" y="179"/>
                </a:lnTo>
                <a:lnTo>
                  <a:pt x="107" y="185"/>
                </a:lnTo>
                <a:lnTo>
                  <a:pt x="101" y="194"/>
                </a:lnTo>
                <a:lnTo>
                  <a:pt x="93" y="205"/>
                </a:lnTo>
                <a:lnTo>
                  <a:pt x="86" y="214"/>
                </a:lnTo>
                <a:lnTo>
                  <a:pt x="80" y="223"/>
                </a:lnTo>
                <a:lnTo>
                  <a:pt x="74" y="233"/>
                </a:lnTo>
                <a:lnTo>
                  <a:pt x="67" y="243"/>
                </a:lnTo>
                <a:lnTo>
                  <a:pt x="61" y="253"/>
                </a:lnTo>
                <a:lnTo>
                  <a:pt x="56" y="263"/>
                </a:lnTo>
                <a:lnTo>
                  <a:pt x="52" y="272"/>
                </a:lnTo>
                <a:lnTo>
                  <a:pt x="47" y="282"/>
                </a:lnTo>
                <a:lnTo>
                  <a:pt x="42" y="292"/>
                </a:lnTo>
                <a:lnTo>
                  <a:pt x="38" y="303"/>
                </a:lnTo>
                <a:lnTo>
                  <a:pt x="33" y="314"/>
                </a:lnTo>
                <a:lnTo>
                  <a:pt x="30" y="324"/>
                </a:lnTo>
                <a:lnTo>
                  <a:pt x="25" y="334"/>
                </a:lnTo>
                <a:lnTo>
                  <a:pt x="20" y="351"/>
                </a:lnTo>
                <a:lnTo>
                  <a:pt x="15" y="369"/>
                </a:lnTo>
                <a:lnTo>
                  <a:pt x="11" y="384"/>
                </a:lnTo>
                <a:lnTo>
                  <a:pt x="8" y="402"/>
                </a:lnTo>
                <a:lnTo>
                  <a:pt x="6" y="416"/>
                </a:lnTo>
                <a:lnTo>
                  <a:pt x="3" y="431"/>
                </a:lnTo>
                <a:lnTo>
                  <a:pt x="2" y="448"/>
                </a:lnTo>
                <a:lnTo>
                  <a:pt x="1" y="465"/>
                </a:lnTo>
                <a:lnTo>
                  <a:pt x="0" y="482"/>
                </a:lnTo>
                <a:lnTo>
                  <a:pt x="0" y="499"/>
                </a:lnTo>
                <a:lnTo>
                  <a:pt x="1" y="516"/>
                </a:lnTo>
                <a:lnTo>
                  <a:pt x="1" y="531"/>
                </a:lnTo>
                <a:lnTo>
                  <a:pt x="3" y="548"/>
                </a:lnTo>
                <a:lnTo>
                  <a:pt x="6" y="565"/>
                </a:lnTo>
                <a:lnTo>
                  <a:pt x="9" y="581"/>
                </a:lnTo>
                <a:lnTo>
                  <a:pt x="13" y="600"/>
                </a:lnTo>
                <a:lnTo>
                  <a:pt x="19" y="622"/>
                </a:lnTo>
                <a:lnTo>
                  <a:pt x="25" y="640"/>
                </a:lnTo>
                <a:lnTo>
                  <a:pt x="31" y="661"/>
                </a:lnTo>
                <a:lnTo>
                  <a:pt x="40" y="679"/>
                </a:lnTo>
                <a:lnTo>
                  <a:pt x="49" y="700"/>
                </a:lnTo>
                <a:lnTo>
                  <a:pt x="62" y="727"/>
                </a:lnTo>
                <a:lnTo>
                  <a:pt x="74" y="746"/>
                </a:lnTo>
                <a:lnTo>
                  <a:pt x="86" y="765"/>
                </a:lnTo>
                <a:lnTo>
                  <a:pt x="99" y="781"/>
                </a:lnTo>
                <a:lnTo>
                  <a:pt x="112" y="797"/>
                </a:lnTo>
                <a:lnTo>
                  <a:pt x="125" y="813"/>
                </a:lnTo>
                <a:lnTo>
                  <a:pt x="140" y="829"/>
                </a:lnTo>
                <a:lnTo>
                  <a:pt x="157" y="845"/>
                </a:lnTo>
                <a:lnTo>
                  <a:pt x="176" y="862"/>
                </a:lnTo>
                <a:lnTo>
                  <a:pt x="194" y="877"/>
                </a:lnTo>
                <a:lnTo>
                  <a:pt x="212" y="890"/>
                </a:lnTo>
                <a:lnTo>
                  <a:pt x="234" y="901"/>
                </a:lnTo>
                <a:lnTo>
                  <a:pt x="256" y="913"/>
                </a:lnTo>
                <a:lnTo>
                  <a:pt x="360" y="716"/>
                </a:lnTo>
                <a:lnTo>
                  <a:pt x="340" y="704"/>
                </a:lnTo>
                <a:lnTo>
                  <a:pt x="326" y="694"/>
                </a:lnTo>
                <a:lnTo>
                  <a:pt x="313" y="682"/>
                </a:lnTo>
                <a:lnTo>
                  <a:pt x="300" y="669"/>
                </a:lnTo>
                <a:lnTo>
                  <a:pt x="289" y="658"/>
                </a:lnTo>
                <a:lnTo>
                  <a:pt x="280" y="646"/>
                </a:lnTo>
                <a:lnTo>
                  <a:pt x="271" y="633"/>
                </a:lnTo>
                <a:lnTo>
                  <a:pt x="262" y="620"/>
                </a:lnTo>
                <a:lnTo>
                  <a:pt x="253" y="604"/>
                </a:lnTo>
                <a:lnTo>
                  <a:pt x="247" y="587"/>
                </a:lnTo>
                <a:lnTo>
                  <a:pt x="239" y="569"/>
                </a:lnTo>
                <a:lnTo>
                  <a:pt x="234" y="554"/>
                </a:lnTo>
                <a:lnTo>
                  <a:pt x="230" y="535"/>
                </a:lnTo>
                <a:lnTo>
                  <a:pt x="228" y="518"/>
                </a:lnTo>
                <a:lnTo>
                  <a:pt x="227" y="501"/>
                </a:lnTo>
                <a:lnTo>
                  <a:pt x="227" y="488"/>
                </a:lnTo>
                <a:lnTo>
                  <a:pt x="228" y="476"/>
                </a:lnTo>
                <a:lnTo>
                  <a:pt x="228" y="464"/>
                </a:lnTo>
                <a:lnTo>
                  <a:pt x="230" y="452"/>
                </a:lnTo>
                <a:lnTo>
                  <a:pt x="232" y="439"/>
                </a:lnTo>
                <a:lnTo>
                  <a:pt x="235" y="428"/>
                </a:lnTo>
                <a:lnTo>
                  <a:pt x="238" y="417"/>
                </a:lnTo>
                <a:lnTo>
                  <a:pt x="241" y="406"/>
                </a:lnTo>
                <a:lnTo>
                  <a:pt x="246" y="394"/>
                </a:lnTo>
                <a:lnTo>
                  <a:pt x="252" y="382"/>
                </a:lnTo>
                <a:lnTo>
                  <a:pt x="256" y="370"/>
                </a:lnTo>
                <a:lnTo>
                  <a:pt x="261" y="362"/>
                </a:lnTo>
                <a:lnTo>
                  <a:pt x="268" y="350"/>
                </a:lnTo>
                <a:lnTo>
                  <a:pt x="275" y="341"/>
                </a:lnTo>
                <a:lnTo>
                  <a:pt x="281" y="333"/>
                </a:lnTo>
                <a:lnTo>
                  <a:pt x="288" y="325"/>
                </a:lnTo>
                <a:lnTo>
                  <a:pt x="299" y="313"/>
                </a:lnTo>
                <a:lnTo>
                  <a:pt x="309" y="304"/>
                </a:lnTo>
                <a:lnTo>
                  <a:pt x="321" y="295"/>
                </a:lnTo>
                <a:lnTo>
                  <a:pt x="332" y="286"/>
                </a:lnTo>
                <a:lnTo>
                  <a:pt x="338" y="282"/>
                </a:lnTo>
                <a:lnTo>
                  <a:pt x="402" y="384"/>
                </a:lnTo>
                <a:lnTo>
                  <a:pt x="440" y="98"/>
                </a:lnTo>
                <a:lnTo>
                  <a:pt x="162" y="0"/>
                </a:lnTo>
                <a:lnTo>
                  <a:pt x="217" y="88"/>
                </a:lnTo>
                <a:lnTo>
                  <a:pt x="209" y="94"/>
                </a:lnTo>
                <a:lnTo>
                  <a:pt x="198" y="102"/>
                </a:lnTo>
                <a:lnTo>
                  <a:pt x="186" y="111"/>
                </a:lnTo>
                <a:lnTo>
                  <a:pt x="174" y="119"/>
                </a:lnTo>
                <a:lnTo>
                  <a:pt x="165" y="127"/>
                </a:lnTo>
              </a:path>
            </a:pathLst>
          </a:custGeom>
          <a:solidFill>
            <a:srgbClr val="D49FFF"/>
          </a:solidFill>
          <a:ln w="12700" cap="rnd">
            <a:solidFill>
              <a:srgbClr val="D49FFF"/>
            </a:solidFill>
            <a:round/>
            <a:headEnd/>
            <a:tailEnd/>
          </a:ln>
        </p:spPr>
        <p:txBody>
          <a:bodyPr/>
          <a:lstStyle/>
          <a:p>
            <a:endParaRPr lang="en-US">
              <a:latin typeface="Calibri" pitchFamily="34" charset="0"/>
            </a:endParaRPr>
          </a:p>
        </p:txBody>
      </p:sp>
      <p:sp>
        <p:nvSpPr>
          <p:cNvPr id="373" name="Freeform 16"/>
          <p:cNvSpPr>
            <a:spLocks/>
          </p:cNvSpPr>
          <p:nvPr/>
        </p:nvSpPr>
        <p:spPr bwMode="auto">
          <a:xfrm>
            <a:off x="38248590" y="28494990"/>
            <a:ext cx="840104" cy="1741170"/>
          </a:xfrm>
          <a:custGeom>
            <a:avLst/>
            <a:gdLst>
              <a:gd name="T0" fmla="*/ 2147483647 w 441"/>
              <a:gd name="T1" fmla="*/ 2147483647 h 914"/>
              <a:gd name="T2" fmla="*/ 2147483647 w 441"/>
              <a:gd name="T3" fmla="*/ 2147483647 h 914"/>
              <a:gd name="T4" fmla="*/ 2147483647 w 441"/>
              <a:gd name="T5" fmla="*/ 2147483647 h 914"/>
              <a:gd name="T6" fmla="*/ 2147483647 w 441"/>
              <a:gd name="T7" fmla="*/ 2147483647 h 914"/>
              <a:gd name="T8" fmla="*/ 2147483647 w 441"/>
              <a:gd name="T9" fmla="*/ 2147483647 h 914"/>
              <a:gd name="T10" fmla="*/ 2147483647 w 441"/>
              <a:gd name="T11" fmla="*/ 2147483647 h 914"/>
              <a:gd name="T12" fmla="*/ 2147483647 w 441"/>
              <a:gd name="T13" fmla="*/ 2147483647 h 914"/>
              <a:gd name="T14" fmla="*/ 2147483647 w 441"/>
              <a:gd name="T15" fmla="*/ 2147483647 h 914"/>
              <a:gd name="T16" fmla="*/ 2147483647 w 441"/>
              <a:gd name="T17" fmla="*/ 2147483647 h 914"/>
              <a:gd name="T18" fmla="*/ 2147483647 w 441"/>
              <a:gd name="T19" fmla="*/ 2147483647 h 914"/>
              <a:gd name="T20" fmla="*/ 2147483647 w 441"/>
              <a:gd name="T21" fmla="*/ 2147483647 h 914"/>
              <a:gd name="T22" fmla="*/ 2147483647 w 441"/>
              <a:gd name="T23" fmla="*/ 2147483647 h 914"/>
              <a:gd name="T24" fmla="*/ 2147483647 w 441"/>
              <a:gd name="T25" fmla="*/ 2147483647 h 914"/>
              <a:gd name="T26" fmla="*/ 2147483647 w 441"/>
              <a:gd name="T27" fmla="*/ 2147483647 h 914"/>
              <a:gd name="T28" fmla="*/ 2147483647 w 441"/>
              <a:gd name="T29" fmla="*/ 2147483647 h 914"/>
              <a:gd name="T30" fmla="*/ 2147483647 w 441"/>
              <a:gd name="T31" fmla="*/ 2147483647 h 914"/>
              <a:gd name="T32" fmla="*/ 2147483647 w 441"/>
              <a:gd name="T33" fmla="*/ 2147483647 h 914"/>
              <a:gd name="T34" fmla="*/ 2147483647 w 441"/>
              <a:gd name="T35" fmla="*/ 2147483647 h 914"/>
              <a:gd name="T36" fmla="*/ 2147483647 w 441"/>
              <a:gd name="T37" fmla="*/ 2147483647 h 914"/>
              <a:gd name="T38" fmla="*/ 2147483647 w 441"/>
              <a:gd name="T39" fmla="*/ 2147483647 h 914"/>
              <a:gd name="T40" fmla="*/ 2147483647 w 441"/>
              <a:gd name="T41" fmla="*/ 2147483647 h 914"/>
              <a:gd name="T42" fmla="*/ 2147483647 w 441"/>
              <a:gd name="T43" fmla="*/ 2147483647 h 914"/>
              <a:gd name="T44" fmla="*/ 2147483647 w 441"/>
              <a:gd name="T45" fmla="*/ 2147483647 h 914"/>
              <a:gd name="T46" fmla="*/ 2147483647 w 441"/>
              <a:gd name="T47" fmla="*/ 2147483647 h 914"/>
              <a:gd name="T48" fmla="*/ 2147483647 w 441"/>
              <a:gd name="T49" fmla="*/ 2147483647 h 914"/>
              <a:gd name="T50" fmla="*/ 2147483647 w 441"/>
              <a:gd name="T51" fmla="*/ 2147483647 h 914"/>
              <a:gd name="T52" fmla="*/ 2147483647 w 441"/>
              <a:gd name="T53" fmla="*/ 2147483647 h 914"/>
              <a:gd name="T54" fmla="*/ 2147483647 w 441"/>
              <a:gd name="T55" fmla="*/ 2147483647 h 914"/>
              <a:gd name="T56" fmla="*/ 2147483647 w 441"/>
              <a:gd name="T57" fmla="*/ 0 h 914"/>
              <a:gd name="T58" fmla="*/ 2147483647 w 441"/>
              <a:gd name="T59" fmla="*/ 2147483647 h 914"/>
              <a:gd name="T60" fmla="*/ 2147483647 w 441"/>
              <a:gd name="T61" fmla="*/ 2147483647 h 914"/>
              <a:gd name="T62" fmla="*/ 2147483647 w 441"/>
              <a:gd name="T63" fmla="*/ 2147483647 h 914"/>
              <a:gd name="T64" fmla="*/ 2147483647 w 441"/>
              <a:gd name="T65" fmla="*/ 2147483647 h 914"/>
              <a:gd name="T66" fmla="*/ 2147483647 w 441"/>
              <a:gd name="T67" fmla="*/ 2147483647 h 914"/>
              <a:gd name="T68" fmla="*/ 2147483647 w 441"/>
              <a:gd name="T69" fmla="*/ 2147483647 h 914"/>
              <a:gd name="T70" fmla="*/ 2147483647 w 441"/>
              <a:gd name="T71" fmla="*/ 2147483647 h 914"/>
              <a:gd name="T72" fmla="*/ 2147483647 w 441"/>
              <a:gd name="T73" fmla="*/ 2147483647 h 914"/>
              <a:gd name="T74" fmla="*/ 2147483647 w 441"/>
              <a:gd name="T75" fmla="*/ 2147483647 h 914"/>
              <a:gd name="T76" fmla="*/ 2147483647 w 441"/>
              <a:gd name="T77" fmla="*/ 2147483647 h 914"/>
              <a:gd name="T78" fmla="*/ 2147483647 w 441"/>
              <a:gd name="T79" fmla="*/ 2147483647 h 914"/>
              <a:gd name="T80" fmla="*/ 2147483647 w 441"/>
              <a:gd name="T81" fmla="*/ 2147483647 h 914"/>
              <a:gd name="T82" fmla="*/ 2147483647 w 441"/>
              <a:gd name="T83" fmla="*/ 2147483647 h 914"/>
              <a:gd name="T84" fmla="*/ 2147483647 w 441"/>
              <a:gd name="T85" fmla="*/ 2147483647 h 914"/>
              <a:gd name="T86" fmla="*/ 2147483647 w 441"/>
              <a:gd name="T87" fmla="*/ 2147483647 h 914"/>
              <a:gd name="T88" fmla="*/ 2147483647 w 441"/>
              <a:gd name="T89" fmla="*/ 2147483647 h 914"/>
              <a:gd name="T90" fmla="*/ 2147483647 w 441"/>
              <a:gd name="T91" fmla="*/ 2147483647 h 914"/>
              <a:gd name="T92" fmla="*/ 2147483647 w 441"/>
              <a:gd name="T93" fmla="*/ 2147483647 h 914"/>
              <a:gd name="T94" fmla="*/ 2147483647 w 441"/>
              <a:gd name="T95" fmla="*/ 2147483647 h 914"/>
              <a:gd name="T96" fmla="*/ 2147483647 w 441"/>
              <a:gd name="T97" fmla="*/ 2147483647 h 914"/>
              <a:gd name="T98" fmla="*/ 2147483647 w 441"/>
              <a:gd name="T99" fmla="*/ 2147483647 h 914"/>
              <a:gd name="T100" fmla="*/ 2147483647 w 441"/>
              <a:gd name="T101" fmla="*/ 2147483647 h 914"/>
              <a:gd name="T102" fmla="*/ 2147483647 w 441"/>
              <a:gd name="T103" fmla="*/ 2147483647 h 9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1"/>
              <a:gd name="T157" fmla="*/ 0 h 914"/>
              <a:gd name="T158" fmla="*/ 441 w 441"/>
              <a:gd name="T159" fmla="*/ 914 h 91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1" h="914">
                <a:moveTo>
                  <a:pt x="275" y="786"/>
                </a:moveTo>
                <a:lnTo>
                  <a:pt x="282" y="780"/>
                </a:lnTo>
                <a:lnTo>
                  <a:pt x="291" y="772"/>
                </a:lnTo>
                <a:lnTo>
                  <a:pt x="300" y="763"/>
                </a:lnTo>
                <a:lnTo>
                  <a:pt x="307" y="758"/>
                </a:lnTo>
                <a:lnTo>
                  <a:pt x="313" y="750"/>
                </a:lnTo>
                <a:lnTo>
                  <a:pt x="320" y="742"/>
                </a:lnTo>
                <a:lnTo>
                  <a:pt x="327" y="734"/>
                </a:lnTo>
                <a:lnTo>
                  <a:pt x="333" y="728"/>
                </a:lnTo>
                <a:lnTo>
                  <a:pt x="339" y="719"/>
                </a:lnTo>
                <a:lnTo>
                  <a:pt x="347" y="708"/>
                </a:lnTo>
                <a:lnTo>
                  <a:pt x="354" y="699"/>
                </a:lnTo>
                <a:lnTo>
                  <a:pt x="360" y="690"/>
                </a:lnTo>
                <a:lnTo>
                  <a:pt x="366" y="680"/>
                </a:lnTo>
                <a:lnTo>
                  <a:pt x="373" y="670"/>
                </a:lnTo>
                <a:lnTo>
                  <a:pt x="379" y="660"/>
                </a:lnTo>
                <a:lnTo>
                  <a:pt x="384" y="650"/>
                </a:lnTo>
                <a:lnTo>
                  <a:pt x="388" y="641"/>
                </a:lnTo>
                <a:lnTo>
                  <a:pt x="393" y="631"/>
                </a:lnTo>
                <a:lnTo>
                  <a:pt x="398" y="621"/>
                </a:lnTo>
                <a:lnTo>
                  <a:pt x="402" y="610"/>
                </a:lnTo>
                <a:lnTo>
                  <a:pt x="407" y="599"/>
                </a:lnTo>
                <a:lnTo>
                  <a:pt x="410" y="589"/>
                </a:lnTo>
                <a:lnTo>
                  <a:pt x="415" y="579"/>
                </a:lnTo>
                <a:lnTo>
                  <a:pt x="420" y="562"/>
                </a:lnTo>
                <a:lnTo>
                  <a:pt x="425" y="544"/>
                </a:lnTo>
                <a:lnTo>
                  <a:pt x="429" y="529"/>
                </a:lnTo>
                <a:lnTo>
                  <a:pt x="432" y="511"/>
                </a:lnTo>
                <a:lnTo>
                  <a:pt x="434" y="497"/>
                </a:lnTo>
                <a:lnTo>
                  <a:pt x="437" y="482"/>
                </a:lnTo>
                <a:lnTo>
                  <a:pt x="438" y="465"/>
                </a:lnTo>
                <a:lnTo>
                  <a:pt x="439" y="448"/>
                </a:lnTo>
                <a:lnTo>
                  <a:pt x="440" y="431"/>
                </a:lnTo>
                <a:lnTo>
                  <a:pt x="440" y="414"/>
                </a:lnTo>
                <a:lnTo>
                  <a:pt x="439" y="397"/>
                </a:lnTo>
                <a:lnTo>
                  <a:pt x="439" y="382"/>
                </a:lnTo>
                <a:lnTo>
                  <a:pt x="437" y="365"/>
                </a:lnTo>
                <a:lnTo>
                  <a:pt x="434" y="348"/>
                </a:lnTo>
                <a:lnTo>
                  <a:pt x="431" y="332"/>
                </a:lnTo>
                <a:lnTo>
                  <a:pt x="427" y="313"/>
                </a:lnTo>
                <a:lnTo>
                  <a:pt x="421" y="291"/>
                </a:lnTo>
                <a:lnTo>
                  <a:pt x="415" y="273"/>
                </a:lnTo>
                <a:lnTo>
                  <a:pt x="409" y="252"/>
                </a:lnTo>
                <a:lnTo>
                  <a:pt x="400" y="234"/>
                </a:lnTo>
                <a:lnTo>
                  <a:pt x="391" y="213"/>
                </a:lnTo>
                <a:lnTo>
                  <a:pt x="378" y="186"/>
                </a:lnTo>
                <a:lnTo>
                  <a:pt x="366" y="167"/>
                </a:lnTo>
                <a:lnTo>
                  <a:pt x="354" y="148"/>
                </a:lnTo>
                <a:lnTo>
                  <a:pt x="341" y="132"/>
                </a:lnTo>
                <a:lnTo>
                  <a:pt x="328" y="116"/>
                </a:lnTo>
                <a:lnTo>
                  <a:pt x="315" y="100"/>
                </a:lnTo>
                <a:lnTo>
                  <a:pt x="300" y="84"/>
                </a:lnTo>
                <a:lnTo>
                  <a:pt x="283" y="68"/>
                </a:lnTo>
                <a:lnTo>
                  <a:pt x="264" y="51"/>
                </a:lnTo>
                <a:lnTo>
                  <a:pt x="246" y="36"/>
                </a:lnTo>
                <a:lnTo>
                  <a:pt x="228" y="23"/>
                </a:lnTo>
                <a:lnTo>
                  <a:pt x="206" y="12"/>
                </a:lnTo>
                <a:lnTo>
                  <a:pt x="184" y="0"/>
                </a:lnTo>
                <a:lnTo>
                  <a:pt x="80" y="197"/>
                </a:lnTo>
                <a:lnTo>
                  <a:pt x="100" y="209"/>
                </a:lnTo>
                <a:lnTo>
                  <a:pt x="114" y="219"/>
                </a:lnTo>
                <a:lnTo>
                  <a:pt x="127" y="231"/>
                </a:lnTo>
                <a:lnTo>
                  <a:pt x="140" y="244"/>
                </a:lnTo>
                <a:lnTo>
                  <a:pt x="151" y="255"/>
                </a:lnTo>
                <a:lnTo>
                  <a:pt x="160" y="267"/>
                </a:lnTo>
                <a:lnTo>
                  <a:pt x="169" y="280"/>
                </a:lnTo>
                <a:lnTo>
                  <a:pt x="178" y="293"/>
                </a:lnTo>
                <a:lnTo>
                  <a:pt x="187" y="309"/>
                </a:lnTo>
                <a:lnTo>
                  <a:pt x="193" y="326"/>
                </a:lnTo>
                <a:lnTo>
                  <a:pt x="201" y="344"/>
                </a:lnTo>
                <a:lnTo>
                  <a:pt x="206" y="359"/>
                </a:lnTo>
                <a:lnTo>
                  <a:pt x="210" y="378"/>
                </a:lnTo>
                <a:lnTo>
                  <a:pt x="212" y="395"/>
                </a:lnTo>
                <a:lnTo>
                  <a:pt x="213" y="412"/>
                </a:lnTo>
                <a:lnTo>
                  <a:pt x="213" y="425"/>
                </a:lnTo>
                <a:lnTo>
                  <a:pt x="212" y="437"/>
                </a:lnTo>
                <a:lnTo>
                  <a:pt x="212" y="449"/>
                </a:lnTo>
                <a:lnTo>
                  <a:pt x="210" y="461"/>
                </a:lnTo>
                <a:lnTo>
                  <a:pt x="208" y="474"/>
                </a:lnTo>
                <a:lnTo>
                  <a:pt x="205" y="485"/>
                </a:lnTo>
                <a:lnTo>
                  <a:pt x="202" y="496"/>
                </a:lnTo>
                <a:lnTo>
                  <a:pt x="199" y="507"/>
                </a:lnTo>
                <a:lnTo>
                  <a:pt x="194" y="519"/>
                </a:lnTo>
                <a:lnTo>
                  <a:pt x="188" y="531"/>
                </a:lnTo>
                <a:lnTo>
                  <a:pt x="184" y="543"/>
                </a:lnTo>
                <a:lnTo>
                  <a:pt x="179" y="551"/>
                </a:lnTo>
                <a:lnTo>
                  <a:pt x="172" y="563"/>
                </a:lnTo>
                <a:lnTo>
                  <a:pt x="165" y="572"/>
                </a:lnTo>
                <a:lnTo>
                  <a:pt x="159" y="580"/>
                </a:lnTo>
                <a:lnTo>
                  <a:pt x="152" y="588"/>
                </a:lnTo>
                <a:lnTo>
                  <a:pt x="141" y="600"/>
                </a:lnTo>
                <a:lnTo>
                  <a:pt x="131" y="609"/>
                </a:lnTo>
                <a:lnTo>
                  <a:pt x="119" y="618"/>
                </a:lnTo>
                <a:lnTo>
                  <a:pt x="108" y="627"/>
                </a:lnTo>
                <a:lnTo>
                  <a:pt x="102" y="631"/>
                </a:lnTo>
                <a:lnTo>
                  <a:pt x="38" y="529"/>
                </a:lnTo>
                <a:lnTo>
                  <a:pt x="0" y="815"/>
                </a:lnTo>
                <a:lnTo>
                  <a:pt x="278" y="913"/>
                </a:lnTo>
                <a:lnTo>
                  <a:pt x="223" y="825"/>
                </a:lnTo>
                <a:lnTo>
                  <a:pt x="231" y="819"/>
                </a:lnTo>
                <a:lnTo>
                  <a:pt x="242" y="811"/>
                </a:lnTo>
                <a:lnTo>
                  <a:pt x="254" y="802"/>
                </a:lnTo>
                <a:lnTo>
                  <a:pt x="266" y="794"/>
                </a:lnTo>
                <a:lnTo>
                  <a:pt x="275" y="786"/>
                </a:lnTo>
              </a:path>
            </a:pathLst>
          </a:custGeom>
          <a:solidFill>
            <a:srgbClr val="D49FFF"/>
          </a:solidFill>
          <a:ln w="12700" cap="rnd">
            <a:solidFill>
              <a:srgbClr val="D49FFF"/>
            </a:solidFill>
            <a:round/>
            <a:headEnd/>
            <a:tailEnd/>
          </a:ln>
        </p:spPr>
        <p:txBody>
          <a:bodyPr/>
          <a:lstStyle/>
          <a:p>
            <a:endParaRPr lang="en-US">
              <a:latin typeface="Calibri" pitchFamily="34" charset="0"/>
            </a:endParaRPr>
          </a:p>
        </p:txBody>
      </p:sp>
      <p:sp>
        <p:nvSpPr>
          <p:cNvPr id="374" name="Rectangle 17"/>
          <p:cNvSpPr>
            <a:spLocks noChangeArrowheads="1"/>
          </p:cNvSpPr>
          <p:nvPr/>
        </p:nvSpPr>
        <p:spPr bwMode="auto">
          <a:xfrm>
            <a:off x="32748856" y="26959560"/>
            <a:ext cx="1592809" cy="2182649"/>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defRPr/>
            </a:pPr>
            <a:r>
              <a:rPr lang="en-US" sz="4000" dirty="0">
                <a:solidFill>
                  <a:schemeClr val="tx2">
                    <a:lumMod val="75000"/>
                  </a:schemeClr>
                </a:solidFill>
                <a:latin typeface="+mn-lt"/>
                <a:cs typeface="+mn-cs"/>
              </a:rPr>
              <a:t>  </a:t>
            </a:r>
          </a:p>
          <a:p>
            <a:pPr fontAlgn="auto">
              <a:spcBef>
                <a:spcPts val="0"/>
              </a:spcBef>
              <a:spcAft>
                <a:spcPts val="0"/>
              </a:spcAft>
              <a:defRPr/>
            </a:pPr>
            <a:r>
              <a:rPr lang="en-US" sz="3200" dirty="0" smtClean="0">
                <a:solidFill>
                  <a:schemeClr val="bg1"/>
                </a:solidFill>
                <a:latin typeface="+mn-lt"/>
                <a:cs typeface="+mn-cs"/>
              </a:rPr>
              <a:t>Nutrient</a:t>
            </a:r>
            <a:br>
              <a:rPr lang="en-US" sz="3200" dirty="0" smtClean="0">
                <a:solidFill>
                  <a:schemeClr val="bg1"/>
                </a:solidFill>
                <a:latin typeface="+mn-lt"/>
                <a:cs typeface="+mn-cs"/>
              </a:rPr>
            </a:br>
            <a:r>
              <a:rPr lang="en-US" sz="3200" dirty="0" smtClean="0">
                <a:solidFill>
                  <a:schemeClr val="bg1"/>
                </a:solidFill>
                <a:latin typeface="+mn-lt"/>
                <a:cs typeface="+mn-cs"/>
              </a:rPr>
              <a:t>Inputs</a:t>
            </a:r>
            <a:endParaRPr lang="en-US" sz="3200" dirty="0">
              <a:solidFill>
                <a:schemeClr val="bg1"/>
              </a:solidFill>
              <a:latin typeface="+mn-lt"/>
              <a:cs typeface="+mn-cs"/>
            </a:endParaRPr>
          </a:p>
          <a:p>
            <a:pPr fontAlgn="auto">
              <a:spcBef>
                <a:spcPts val="0"/>
              </a:spcBef>
              <a:spcAft>
                <a:spcPts val="0"/>
              </a:spcAft>
              <a:defRPr/>
            </a:pPr>
            <a:endParaRPr lang="en-US" sz="1600" dirty="0">
              <a:solidFill>
                <a:schemeClr val="tx2">
                  <a:lumMod val="75000"/>
                </a:schemeClr>
              </a:solidFill>
              <a:latin typeface="+mn-lt"/>
              <a:cs typeface="+mn-cs"/>
            </a:endParaRPr>
          </a:p>
          <a:p>
            <a:pPr fontAlgn="auto">
              <a:spcBef>
                <a:spcPts val="0"/>
              </a:spcBef>
              <a:spcAft>
                <a:spcPts val="0"/>
              </a:spcAft>
              <a:defRPr/>
            </a:pPr>
            <a:endParaRPr lang="en-US" sz="1600" dirty="0">
              <a:solidFill>
                <a:schemeClr val="tx2">
                  <a:lumMod val="75000"/>
                </a:schemeClr>
              </a:solidFill>
              <a:latin typeface="+mn-lt"/>
              <a:cs typeface="+mn-cs"/>
            </a:endParaRPr>
          </a:p>
        </p:txBody>
      </p:sp>
      <p:grpSp>
        <p:nvGrpSpPr>
          <p:cNvPr id="375" name="Group 18"/>
          <p:cNvGrpSpPr>
            <a:grpSpLocks/>
          </p:cNvGrpSpPr>
          <p:nvPr/>
        </p:nvGrpSpPr>
        <p:grpSpPr bwMode="auto">
          <a:xfrm>
            <a:off x="36235004" y="27456766"/>
            <a:ext cx="1449706" cy="1331594"/>
            <a:chOff x="2432" y="1109"/>
            <a:chExt cx="761" cy="699"/>
          </a:xfrm>
        </p:grpSpPr>
        <p:sp>
          <p:nvSpPr>
            <p:cNvPr id="376" name="Freeform 19"/>
            <p:cNvSpPr>
              <a:spLocks/>
            </p:cNvSpPr>
            <p:nvPr/>
          </p:nvSpPr>
          <p:spPr bwMode="auto">
            <a:xfrm>
              <a:off x="2432" y="1125"/>
              <a:ext cx="81" cy="46"/>
            </a:xfrm>
            <a:custGeom>
              <a:avLst/>
              <a:gdLst>
                <a:gd name="T0" fmla="*/ 80 w 81"/>
                <a:gd name="T1" fmla="*/ 18 h 46"/>
                <a:gd name="T2" fmla="*/ 69 w 81"/>
                <a:gd name="T3" fmla="*/ 10 h 46"/>
                <a:gd name="T4" fmla="*/ 56 w 81"/>
                <a:gd name="T5" fmla="*/ 4 h 46"/>
                <a:gd name="T6" fmla="*/ 46 w 81"/>
                <a:gd name="T7" fmla="*/ 1 h 46"/>
                <a:gd name="T8" fmla="*/ 36 w 81"/>
                <a:gd name="T9" fmla="*/ 0 h 46"/>
                <a:gd name="T10" fmla="*/ 25 w 81"/>
                <a:gd name="T11" fmla="*/ 1 h 46"/>
                <a:gd name="T12" fmla="*/ 18 w 81"/>
                <a:gd name="T13" fmla="*/ 2 h 46"/>
                <a:gd name="T14" fmla="*/ 11 w 81"/>
                <a:gd name="T15" fmla="*/ 4 h 46"/>
                <a:gd name="T16" fmla="*/ 6 w 81"/>
                <a:gd name="T17" fmla="*/ 7 h 46"/>
                <a:gd name="T18" fmla="*/ 2 w 81"/>
                <a:gd name="T19" fmla="*/ 11 h 46"/>
                <a:gd name="T20" fmla="*/ 0 w 81"/>
                <a:gd name="T21" fmla="*/ 16 h 46"/>
                <a:gd name="T22" fmla="*/ 0 w 81"/>
                <a:gd name="T23" fmla="*/ 20 h 46"/>
                <a:gd name="T24" fmla="*/ 2 w 81"/>
                <a:gd name="T25" fmla="*/ 26 h 46"/>
                <a:gd name="T26" fmla="*/ 7 w 81"/>
                <a:gd name="T27" fmla="*/ 31 h 46"/>
                <a:gd name="T28" fmla="*/ 12 w 81"/>
                <a:gd name="T29" fmla="*/ 36 h 46"/>
                <a:gd name="T30" fmla="*/ 19 w 81"/>
                <a:gd name="T31" fmla="*/ 40 h 46"/>
                <a:gd name="T32" fmla="*/ 29 w 81"/>
                <a:gd name="T33" fmla="*/ 43 h 46"/>
                <a:gd name="T34" fmla="*/ 45 w 81"/>
                <a:gd name="T35" fmla="*/ 45 h 46"/>
                <a:gd name="T36" fmla="*/ 56 w 81"/>
                <a:gd name="T37" fmla="*/ 44 h 46"/>
                <a:gd name="T38" fmla="*/ 67 w 81"/>
                <a:gd name="T39" fmla="*/ 41 h 46"/>
                <a:gd name="T40" fmla="*/ 80 w 81"/>
                <a:gd name="T41" fmla="*/ 18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6"/>
                <a:gd name="T65" fmla="*/ 81 w 81"/>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6">
                  <a:moveTo>
                    <a:pt x="80" y="18"/>
                  </a:moveTo>
                  <a:lnTo>
                    <a:pt x="69" y="10"/>
                  </a:lnTo>
                  <a:lnTo>
                    <a:pt x="56" y="4"/>
                  </a:lnTo>
                  <a:lnTo>
                    <a:pt x="46" y="1"/>
                  </a:lnTo>
                  <a:lnTo>
                    <a:pt x="36" y="0"/>
                  </a:lnTo>
                  <a:lnTo>
                    <a:pt x="25" y="1"/>
                  </a:lnTo>
                  <a:lnTo>
                    <a:pt x="18" y="2"/>
                  </a:lnTo>
                  <a:lnTo>
                    <a:pt x="11" y="4"/>
                  </a:lnTo>
                  <a:lnTo>
                    <a:pt x="6" y="7"/>
                  </a:lnTo>
                  <a:lnTo>
                    <a:pt x="2" y="11"/>
                  </a:lnTo>
                  <a:lnTo>
                    <a:pt x="0" y="16"/>
                  </a:lnTo>
                  <a:lnTo>
                    <a:pt x="0" y="20"/>
                  </a:lnTo>
                  <a:lnTo>
                    <a:pt x="2" y="26"/>
                  </a:lnTo>
                  <a:lnTo>
                    <a:pt x="7" y="31"/>
                  </a:lnTo>
                  <a:lnTo>
                    <a:pt x="12" y="36"/>
                  </a:lnTo>
                  <a:lnTo>
                    <a:pt x="19" y="40"/>
                  </a:lnTo>
                  <a:lnTo>
                    <a:pt x="29" y="43"/>
                  </a:lnTo>
                  <a:lnTo>
                    <a:pt x="45" y="45"/>
                  </a:lnTo>
                  <a:lnTo>
                    <a:pt x="56" y="44"/>
                  </a:lnTo>
                  <a:lnTo>
                    <a:pt x="67" y="41"/>
                  </a:lnTo>
                  <a:lnTo>
                    <a:pt x="80" y="18"/>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377" name="Freeform 20"/>
            <p:cNvSpPr>
              <a:spLocks/>
            </p:cNvSpPr>
            <p:nvPr/>
          </p:nvSpPr>
          <p:spPr bwMode="auto">
            <a:xfrm>
              <a:off x="3120" y="1389"/>
              <a:ext cx="73" cy="164"/>
            </a:xfrm>
            <a:custGeom>
              <a:avLst/>
              <a:gdLst>
                <a:gd name="T0" fmla="*/ 4 w 73"/>
                <a:gd name="T1" fmla="*/ 0 h 164"/>
                <a:gd name="T2" fmla="*/ 14 w 73"/>
                <a:gd name="T3" fmla="*/ 29 h 164"/>
                <a:gd name="T4" fmla="*/ 26 w 73"/>
                <a:gd name="T5" fmla="*/ 59 h 164"/>
                <a:gd name="T6" fmla="*/ 41 w 73"/>
                <a:gd name="T7" fmla="*/ 85 h 164"/>
                <a:gd name="T8" fmla="*/ 70 w 73"/>
                <a:gd name="T9" fmla="*/ 125 h 164"/>
                <a:gd name="T10" fmla="*/ 49 w 73"/>
                <a:gd name="T11" fmla="*/ 104 h 164"/>
                <a:gd name="T12" fmla="*/ 71 w 73"/>
                <a:gd name="T13" fmla="*/ 147 h 164"/>
                <a:gd name="T14" fmla="*/ 46 w 73"/>
                <a:gd name="T15" fmla="*/ 116 h 164"/>
                <a:gd name="T16" fmla="*/ 72 w 73"/>
                <a:gd name="T17" fmla="*/ 161 h 164"/>
                <a:gd name="T18" fmla="*/ 40 w 73"/>
                <a:gd name="T19" fmla="*/ 120 h 164"/>
                <a:gd name="T20" fmla="*/ 51 w 73"/>
                <a:gd name="T21" fmla="*/ 163 h 164"/>
                <a:gd name="T22" fmla="*/ 28 w 73"/>
                <a:gd name="T23" fmla="*/ 108 h 164"/>
                <a:gd name="T24" fmla="*/ 17 w 73"/>
                <a:gd name="T25" fmla="*/ 76 h 164"/>
                <a:gd name="T26" fmla="*/ 7 w 73"/>
                <a:gd name="T27" fmla="*/ 46 h 164"/>
                <a:gd name="T28" fmla="*/ 0 w 73"/>
                <a:gd name="T29" fmla="*/ 26 h 164"/>
                <a:gd name="T30" fmla="*/ 4 w 73"/>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64"/>
                <a:gd name="T50" fmla="*/ 73 w 73"/>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64">
                  <a:moveTo>
                    <a:pt x="4" y="0"/>
                  </a:moveTo>
                  <a:lnTo>
                    <a:pt x="14" y="29"/>
                  </a:lnTo>
                  <a:lnTo>
                    <a:pt x="26" y="59"/>
                  </a:lnTo>
                  <a:lnTo>
                    <a:pt x="41" y="85"/>
                  </a:lnTo>
                  <a:lnTo>
                    <a:pt x="70" y="125"/>
                  </a:lnTo>
                  <a:lnTo>
                    <a:pt x="49" y="104"/>
                  </a:lnTo>
                  <a:lnTo>
                    <a:pt x="71" y="147"/>
                  </a:lnTo>
                  <a:lnTo>
                    <a:pt x="46" y="116"/>
                  </a:lnTo>
                  <a:lnTo>
                    <a:pt x="72" y="161"/>
                  </a:lnTo>
                  <a:lnTo>
                    <a:pt x="40" y="120"/>
                  </a:lnTo>
                  <a:lnTo>
                    <a:pt x="51" y="163"/>
                  </a:lnTo>
                  <a:lnTo>
                    <a:pt x="28" y="108"/>
                  </a:lnTo>
                  <a:lnTo>
                    <a:pt x="17" y="76"/>
                  </a:lnTo>
                  <a:lnTo>
                    <a:pt x="7" y="46"/>
                  </a:lnTo>
                  <a:lnTo>
                    <a:pt x="0" y="26"/>
                  </a:lnTo>
                  <a:lnTo>
                    <a:pt x="4" y="0"/>
                  </a:lnTo>
                </a:path>
              </a:pathLst>
            </a:custGeom>
            <a:solidFill>
              <a:srgbClr val="9F7F5F"/>
            </a:solidFill>
            <a:ln w="12700" cap="rnd">
              <a:solidFill>
                <a:srgbClr val="000000"/>
              </a:solidFill>
              <a:round/>
              <a:headEnd/>
              <a:tailEnd/>
            </a:ln>
          </p:spPr>
          <p:txBody>
            <a:bodyPr/>
            <a:lstStyle/>
            <a:p>
              <a:endParaRPr lang="en-US">
                <a:latin typeface="Calibri" pitchFamily="34" charset="0"/>
              </a:endParaRPr>
            </a:p>
          </p:txBody>
        </p:sp>
        <p:sp>
          <p:nvSpPr>
            <p:cNvPr id="378" name="Freeform 21"/>
            <p:cNvSpPr>
              <a:spLocks/>
            </p:cNvSpPr>
            <p:nvPr/>
          </p:nvSpPr>
          <p:spPr bwMode="auto">
            <a:xfrm>
              <a:off x="2908" y="1516"/>
              <a:ext cx="68" cy="206"/>
            </a:xfrm>
            <a:custGeom>
              <a:avLst/>
              <a:gdLst>
                <a:gd name="T0" fmla="*/ 67 w 68"/>
                <a:gd name="T1" fmla="*/ 0 h 206"/>
                <a:gd name="T2" fmla="*/ 56 w 68"/>
                <a:gd name="T3" fmla="*/ 48 h 206"/>
                <a:gd name="T4" fmla="*/ 53 w 68"/>
                <a:gd name="T5" fmla="*/ 87 h 206"/>
                <a:gd name="T6" fmla="*/ 53 w 68"/>
                <a:gd name="T7" fmla="*/ 129 h 206"/>
                <a:gd name="T8" fmla="*/ 53 w 68"/>
                <a:gd name="T9" fmla="*/ 151 h 206"/>
                <a:gd name="T10" fmla="*/ 39 w 68"/>
                <a:gd name="T11" fmla="*/ 163 h 206"/>
                <a:gd name="T12" fmla="*/ 47 w 68"/>
                <a:gd name="T13" fmla="*/ 188 h 206"/>
                <a:gd name="T14" fmla="*/ 37 w 68"/>
                <a:gd name="T15" fmla="*/ 196 h 206"/>
                <a:gd name="T16" fmla="*/ 23 w 68"/>
                <a:gd name="T17" fmla="*/ 204 h 206"/>
                <a:gd name="T18" fmla="*/ 10 w 68"/>
                <a:gd name="T19" fmla="*/ 205 h 206"/>
                <a:gd name="T20" fmla="*/ 10 w 68"/>
                <a:gd name="T21" fmla="*/ 194 h 206"/>
                <a:gd name="T22" fmla="*/ 3 w 68"/>
                <a:gd name="T23" fmla="*/ 205 h 206"/>
                <a:gd name="T24" fmla="*/ 0 w 68"/>
                <a:gd name="T25" fmla="*/ 198 h 206"/>
                <a:gd name="T26" fmla="*/ 2 w 68"/>
                <a:gd name="T27" fmla="*/ 190 h 206"/>
                <a:gd name="T28" fmla="*/ 10 w 68"/>
                <a:gd name="T29" fmla="*/ 169 h 206"/>
                <a:gd name="T30" fmla="*/ 12 w 68"/>
                <a:gd name="T31" fmla="*/ 154 h 206"/>
                <a:gd name="T32" fmla="*/ 12 w 68"/>
                <a:gd name="T33" fmla="*/ 134 h 206"/>
                <a:gd name="T34" fmla="*/ 11 w 68"/>
                <a:gd name="T35" fmla="*/ 101 h 206"/>
                <a:gd name="T36" fmla="*/ 7 w 68"/>
                <a:gd name="T37" fmla="*/ 52 h 206"/>
                <a:gd name="T38" fmla="*/ 6 w 68"/>
                <a:gd name="T39" fmla="*/ 14 h 206"/>
                <a:gd name="T40" fmla="*/ 67 w 68"/>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06"/>
                <a:gd name="T65" fmla="*/ 68 w 68"/>
                <a:gd name="T66" fmla="*/ 206 h 2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06">
                  <a:moveTo>
                    <a:pt x="67" y="0"/>
                  </a:moveTo>
                  <a:lnTo>
                    <a:pt x="56" y="48"/>
                  </a:lnTo>
                  <a:lnTo>
                    <a:pt x="53" y="87"/>
                  </a:lnTo>
                  <a:lnTo>
                    <a:pt x="53" y="129"/>
                  </a:lnTo>
                  <a:lnTo>
                    <a:pt x="53" y="151"/>
                  </a:lnTo>
                  <a:lnTo>
                    <a:pt x="39" y="163"/>
                  </a:lnTo>
                  <a:lnTo>
                    <a:pt x="47" y="188"/>
                  </a:lnTo>
                  <a:lnTo>
                    <a:pt x="37" y="196"/>
                  </a:lnTo>
                  <a:lnTo>
                    <a:pt x="23" y="204"/>
                  </a:lnTo>
                  <a:lnTo>
                    <a:pt x="10" y="205"/>
                  </a:lnTo>
                  <a:lnTo>
                    <a:pt x="10" y="194"/>
                  </a:lnTo>
                  <a:lnTo>
                    <a:pt x="3" y="205"/>
                  </a:lnTo>
                  <a:lnTo>
                    <a:pt x="0" y="198"/>
                  </a:lnTo>
                  <a:lnTo>
                    <a:pt x="2" y="190"/>
                  </a:lnTo>
                  <a:lnTo>
                    <a:pt x="10" y="169"/>
                  </a:lnTo>
                  <a:lnTo>
                    <a:pt x="12" y="154"/>
                  </a:lnTo>
                  <a:lnTo>
                    <a:pt x="12" y="134"/>
                  </a:lnTo>
                  <a:lnTo>
                    <a:pt x="11" y="101"/>
                  </a:lnTo>
                  <a:lnTo>
                    <a:pt x="7" y="52"/>
                  </a:lnTo>
                  <a:lnTo>
                    <a:pt x="6" y="14"/>
                  </a:lnTo>
                  <a:lnTo>
                    <a:pt x="67" y="0"/>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379" name="Freeform 22"/>
            <p:cNvSpPr>
              <a:spLocks/>
            </p:cNvSpPr>
            <p:nvPr/>
          </p:nvSpPr>
          <p:spPr bwMode="auto">
            <a:xfrm>
              <a:off x="2856" y="1512"/>
              <a:ext cx="167" cy="79"/>
            </a:xfrm>
            <a:custGeom>
              <a:avLst/>
              <a:gdLst>
                <a:gd name="T0" fmla="*/ 166 w 167"/>
                <a:gd name="T1" fmla="*/ 17 h 79"/>
                <a:gd name="T2" fmla="*/ 159 w 167"/>
                <a:gd name="T3" fmla="*/ 47 h 79"/>
                <a:gd name="T4" fmla="*/ 157 w 167"/>
                <a:gd name="T5" fmla="*/ 55 h 79"/>
                <a:gd name="T6" fmla="*/ 154 w 167"/>
                <a:gd name="T7" fmla="*/ 63 h 79"/>
                <a:gd name="T8" fmla="*/ 149 w 167"/>
                <a:gd name="T9" fmla="*/ 70 h 79"/>
                <a:gd name="T10" fmla="*/ 143 w 167"/>
                <a:gd name="T11" fmla="*/ 74 h 79"/>
                <a:gd name="T12" fmla="*/ 138 w 167"/>
                <a:gd name="T13" fmla="*/ 76 h 79"/>
                <a:gd name="T14" fmla="*/ 133 w 167"/>
                <a:gd name="T15" fmla="*/ 78 h 79"/>
                <a:gd name="T16" fmla="*/ 125 w 167"/>
                <a:gd name="T17" fmla="*/ 78 h 79"/>
                <a:gd name="T18" fmla="*/ 117 w 167"/>
                <a:gd name="T19" fmla="*/ 74 h 79"/>
                <a:gd name="T20" fmla="*/ 113 w 167"/>
                <a:gd name="T21" fmla="*/ 71 h 79"/>
                <a:gd name="T22" fmla="*/ 106 w 167"/>
                <a:gd name="T23" fmla="*/ 62 h 79"/>
                <a:gd name="T24" fmla="*/ 102 w 167"/>
                <a:gd name="T25" fmla="*/ 51 h 79"/>
                <a:gd name="T26" fmla="*/ 99 w 167"/>
                <a:gd name="T27" fmla="*/ 40 h 79"/>
                <a:gd name="T28" fmla="*/ 99 w 167"/>
                <a:gd name="T29" fmla="*/ 27 h 79"/>
                <a:gd name="T30" fmla="*/ 97 w 167"/>
                <a:gd name="T31" fmla="*/ 17 h 79"/>
                <a:gd name="T32" fmla="*/ 78 w 167"/>
                <a:gd name="T33" fmla="*/ 23 h 79"/>
                <a:gd name="T34" fmla="*/ 58 w 167"/>
                <a:gd name="T35" fmla="*/ 30 h 79"/>
                <a:gd name="T36" fmla="*/ 44 w 167"/>
                <a:gd name="T37" fmla="*/ 38 h 79"/>
                <a:gd name="T38" fmla="*/ 26 w 167"/>
                <a:gd name="T39" fmla="*/ 49 h 79"/>
                <a:gd name="T40" fmla="*/ 19 w 167"/>
                <a:gd name="T41" fmla="*/ 54 h 79"/>
                <a:gd name="T42" fmla="*/ 10 w 167"/>
                <a:gd name="T43" fmla="*/ 58 h 79"/>
                <a:gd name="T44" fmla="*/ 6 w 167"/>
                <a:gd name="T45" fmla="*/ 59 h 79"/>
                <a:gd name="T46" fmla="*/ 2 w 167"/>
                <a:gd name="T47" fmla="*/ 57 h 79"/>
                <a:gd name="T48" fmla="*/ 0 w 167"/>
                <a:gd name="T49" fmla="*/ 53 h 79"/>
                <a:gd name="T50" fmla="*/ 0 w 167"/>
                <a:gd name="T51" fmla="*/ 45 h 79"/>
                <a:gd name="T52" fmla="*/ 3 w 167"/>
                <a:gd name="T53" fmla="*/ 40 h 79"/>
                <a:gd name="T54" fmla="*/ 55 w 167"/>
                <a:gd name="T55" fmla="*/ 19 h 79"/>
                <a:gd name="T56" fmla="*/ 103 w 167"/>
                <a:gd name="T57" fmla="*/ 0 h 79"/>
                <a:gd name="T58" fmla="*/ 134 w 167"/>
                <a:gd name="T59" fmla="*/ 1 h 79"/>
                <a:gd name="T60" fmla="*/ 166 w 167"/>
                <a:gd name="T61" fmla="*/ 17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79"/>
                <a:gd name="T95" fmla="*/ 167 w 167"/>
                <a:gd name="T96" fmla="*/ 79 h 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79">
                  <a:moveTo>
                    <a:pt x="166" y="17"/>
                  </a:moveTo>
                  <a:lnTo>
                    <a:pt x="159" y="47"/>
                  </a:lnTo>
                  <a:lnTo>
                    <a:pt x="157" y="55"/>
                  </a:lnTo>
                  <a:lnTo>
                    <a:pt x="154" y="63"/>
                  </a:lnTo>
                  <a:lnTo>
                    <a:pt x="149" y="70"/>
                  </a:lnTo>
                  <a:lnTo>
                    <a:pt x="143" y="74"/>
                  </a:lnTo>
                  <a:lnTo>
                    <a:pt x="138" y="76"/>
                  </a:lnTo>
                  <a:lnTo>
                    <a:pt x="133" y="78"/>
                  </a:lnTo>
                  <a:lnTo>
                    <a:pt x="125" y="78"/>
                  </a:lnTo>
                  <a:lnTo>
                    <a:pt x="117" y="74"/>
                  </a:lnTo>
                  <a:lnTo>
                    <a:pt x="113" y="71"/>
                  </a:lnTo>
                  <a:lnTo>
                    <a:pt x="106" y="62"/>
                  </a:lnTo>
                  <a:lnTo>
                    <a:pt x="102" y="51"/>
                  </a:lnTo>
                  <a:lnTo>
                    <a:pt x="99" y="40"/>
                  </a:lnTo>
                  <a:lnTo>
                    <a:pt x="99" y="27"/>
                  </a:lnTo>
                  <a:lnTo>
                    <a:pt x="97" y="17"/>
                  </a:lnTo>
                  <a:lnTo>
                    <a:pt x="78" y="23"/>
                  </a:lnTo>
                  <a:lnTo>
                    <a:pt x="58" y="30"/>
                  </a:lnTo>
                  <a:lnTo>
                    <a:pt x="44" y="38"/>
                  </a:lnTo>
                  <a:lnTo>
                    <a:pt x="26" y="49"/>
                  </a:lnTo>
                  <a:lnTo>
                    <a:pt x="19" y="54"/>
                  </a:lnTo>
                  <a:lnTo>
                    <a:pt x="10" y="58"/>
                  </a:lnTo>
                  <a:lnTo>
                    <a:pt x="6" y="59"/>
                  </a:lnTo>
                  <a:lnTo>
                    <a:pt x="2" y="57"/>
                  </a:lnTo>
                  <a:lnTo>
                    <a:pt x="0" y="53"/>
                  </a:lnTo>
                  <a:lnTo>
                    <a:pt x="0" y="45"/>
                  </a:lnTo>
                  <a:lnTo>
                    <a:pt x="3" y="40"/>
                  </a:lnTo>
                  <a:lnTo>
                    <a:pt x="55" y="19"/>
                  </a:lnTo>
                  <a:lnTo>
                    <a:pt x="103" y="0"/>
                  </a:lnTo>
                  <a:lnTo>
                    <a:pt x="134" y="1"/>
                  </a:lnTo>
                  <a:lnTo>
                    <a:pt x="166" y="17"/>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380" name="Freeform 23"/>
            <p:cNvSpPr>
              <a:spLocks/>
            </p:cNvSpPr>
            <p:nvPr/>
          </p:nvSpPr>
          <p:spPr bwMode="auto">
            <a:xfrm>
              <a:off x="2461" y="1109"/>
              <a:ext cx="672" cy="699"/>
            </a:xfrm>
            <a:custGeom>
              <a:avLst/>
              <a:gdLst>
                <a:gd name="T0" fmla="*/ 29 w 672"/>
                <a:gd name="T1" fmla="*/ 50 h 699"/>
                <a:gd name="T2" fmla="*/ 58 w 672"/>
                <a:gd name="T3" fmla="*/ 13 h 699"/>
                <a:gd name="T4" fmla="*/ 84 w 672"/>
                <a:gd name="T5" fmla="*/ 11 h 699"/>
                <a:gd name="T6" fmla="*/ 121 w 672"/>
                <a:gd name="T7" fmla="*/ 4 h 699"/>
                <a:gd name="T8" fmla="*/ 154 w 672"/>
                <a:gd name="T9" fmla="*/ 16 h 699"/>
                <a:gd name="T10" fmla="*/ 197 w 672"/>
                <a:gd name="T11" fmla="*/ 0 h 699"/>
                <a:gd name="T12" fmla="*/ 244 w 672"/>
                <a:gd name="T13" fmla="*/ 11 h 699"/>
                <a:gd name="T14" fmla="*/ 321 w 672"/>
                <a:gd name="T15" fmla="*/ 39 h 699"/>
                <a:gd name="T16" fmla="*/ 399 w 672"/>
                <a:gd name="T17" fmla="*/ 49 h 699"/>
                <a:gd name="T18" fmla="*/ 521 w 672"/>
                <a:gd name="T19" fmla="*/ 61 h 699"/>
                <a:gd name="T20" fmla="*/ 569 w 672"/>
                <a:gd name="T21" fmla="*/ 64 h 699"/>
                <a:gd name="T22" fmla="*/ 611 w 672"/>
                <a:gd name="T23" fmla="*/ 82 h 699"/>
                <a:gd name="T24" fmla="*/ 640 w 672"/>
                <a:gd name="T25" fmla="*/ 117 h 699"/>
                <a:gd name="T26" fmla="*/ 661 w 672"/>
                <a:gd name="T27" fmla="*/ 178 h 699"/>
                <a:gd name="T28" fmla="*/ 667 w 672"/>
                <a:gd name="T29" fmla="*/ 274 h 699"/>
                <a:gd name="T30" fmla="*/ 643 w 672"/>
                <a:gd name="T31" fmla="*/ 398 h 699"/>
                <a:gd name="T32" fmla="*/ 610 w 672"/>
                <a:gd name="T33" fmla="*/ 546 h 699"/>
                <a:gd name="T34" fmla="*/ 603 w 672"/>
                <a:gd name="T35" fmla="*/ 594 h 699"/>
                <a:gd name="T36" fmla="*/ 577 w 672"/>
                <a:gd name="T37" fmla="*/ 643 h 699"/>
                <a:gd name="T38" fmla="*/ 558 w 672"/>
                <a:gd name="T39" fmla="*/ 631 h 699"/>
                <a:gd name="T40" fmla="*/ 566 w 672"/>
                <a:gd name="T41" fmla="*/ 493 h 699"/>
                <a:gd name="T42" fmla="*/ 527 w 672"/>
                <a:gd name="T43" fmla="*/ 412 h 699"/>
                <a:gd name="T44" fmla="*/ 391 w 672"/>
                <a:gd name="T45" fmla="*/ 451 h 699"/>
                <a:gd name="T46" fmla="*/ 321 w 672"/>
                <a:gd name="T47" fmla="*/ 596 h 699"/>
                <a:gd name="T48" fmla="*/ 304 w 672"/>
                <a:gd name="T49" fmla="*/ 649 h 699"/>
                <a:gd name="T50" fmla="*/ 284 w 672"/>
                <a:gd name="T51" fmla="*/ 695 h 699"/>
                <a:gd name="T52" fmla="*/ 265 w 672"/>
                <a:gd name="T53" fmla="*/ 678 h 699"/>
                <a:gd name="T54" fmla="*/ 253 w 672"/>
                <a:gd name="T55" fmla="*/ 678 h 699"/>
                <a:gd name="T56" fmla="*/ 273 w 672"/>
                <a:gd name="T57" fmla="*/ 641 h 699"/>
                <a:gd name="T58" fmla="*/ 269 w 672"/>
                <a:gd name="T59" fmla="*/ 501 h 699"/>
                <a:gd name="T60" fmla="*/ 222 w 672"/>
                <a:gd name="T61" fmla="*/ 505 h 699"/>
                <a:gd name="T62" fmla="*/ 198 w 672"/>
                <a:gd name="T63" fmla="*/ 618 h 699"/>
                <a:gd name="T64" fmla="*/ 185 w 672"/>
                <a:gd name="T65" fmla="*/ 642 h 699"/>
                <a:gd name="T66" fmla="*/ 152 w 672"/>
                <a:gd name="T67" fmla="*/ 673 h 699"/>
                <a:gd name="T68" fmla="*/ 132 w 672"/>
                <a:gd name="T69" fmla="*/ 672 h 699"/>
                <a:gd name="T70" fmla="*/ 160 w 672"/>
                <a:gd name="T71" fmla="*/ 559 h 699"/>
                <a:gd name="T72" fmla="*/ 143 w 672"/>
                <a:gd name="T73" fmla="*/ 431 h 699"/>
                <a:gd name="T74" fmla="*/ 110 w 672"/>
                <a:gd name="T75" fmla="*/ 292 h 699"/>
                <a:gd name="T76" fmla="*/ 87 w 672"/>
                <a:gd name="T77" fmla="*/ 259 h 699"/>
                <a:gd name="T78" fmla="*/ 50 w 672"/>
                <a:gd name="T79" fmla="*/ 245 h 699"/>
                <a:gd name="T80" fmla="*/ 31 w 672"/>
                <a:gd name="T81" fmla="*/ 238 h 699"/>
                <a:gd name="T82" fmla="*/ 21 w 672"/>
                <a:gd name="T83" fmla="*/ 222 h 699"/>
                <a:gd name="T84" fmla="*/ 12 w 672"/>
                <a:gd name="T85" fmla="*/ 212 h 699"/>
                <a:gd name="T86" fmla="*/ 0 w 672"/>
                <a:gd name="T87" fmla="*/ 201 h 699"/>
                <a:gd name="T88" fmla="*/ 4 w 672"/>
                <a:gd name="T89" fmla="*/ 173 h 699"/>
                <a:gd name="T90" fmla="*/ 25 w 672"/>
                <a:gd name="T91" fmla="*/ 146 h 699"/>
                <a:gd name="T92" fmla="*/ 24 w 672"/>
                <a:gd name="T93" fmla="*/ 114 h 699"/>
                <a:gd name="T94" fmla="*/ 16 w 672"/>
                <a:gd name="T95" fmla="*/ 76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2"/>
                <a:gd name="T145" fmla="*/ 0 h 699"/>
                <a:gd name="T146" fmla="*/ 672 w 672"/>
                <a:gd name="T147" fmla="*/ 699 h 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2" h="699">
                  <a:moveTo>
                    <a:pt x="16" y="76"/>
                  </a:moveTo>
                  <a:lnTo>
                    <a:pt x="21" y="63"/>
                  </a:lnTo>
                  <a:lnTo>
                    <a:pt x="29" y="50"/>
                  </a:lnTo>
                  <a:lnTo>
                    <a:pt x="40" y="35"/>
                  </a:lnTo>
                  <a:lnTo>
                    <a:pt x="51" y="22"/>
                  </a:lnTo>
                  <a:lnTo>
                    <a:pt x="58" y="13"/>
                  </a:lnTo>
                  <a:lnTo>
                    <a:pt x="65" y="9"/>
                  </a:lnTo>
                  <a:lnTo>
                    <a:pt x="74" y="9"/>
                  </a:lnTo>
                  <a:lnTo>
                    <a:pt x="84" y="11"/>
                  </a:lnTo>
                  <a:lnTo>
                    <a:pt x="94" y="14"/>
                  </a:lnTo>
                  <a:lnTo>
                    <a:pt x="108" y="7"/>
                  </a:lnTo>
                  <a:lnTo>
                    <a:pt x="121" y="4"/>
                  </a:lnTo>
                  <a:lnTo>
                    <a:pt x="134" y="7"/>
                  </a:lnTo>
                  <a:lnTo>
                    <a:pt x="146" y="12"/>
                  </a:lnTo>
                  <a:lnTo>
                    <a:pt x="154" y="16"/>
                  </a:lnTo>
                  <a:lnTo>
                    <a:pt x="168" y="9"/>
                  </a:lnTo>
                  <a:lnTo>
                    <a:pt x="182" y="3"/>
                  </a:lnTo>
                  <a:lnTo>
                    <a:pt x="197" y="0"/>
                  </a:lnTo>
                  <a:lnTo>
                    <a:pt x="212" y="0"/>
                  </a:lnTo>
                  <a:lnTo>
                    <a:pt x="228" y="6"/>
                  </a:lnTo>
                  <a:lnTo>
                    <a:pt x="244" y="11"/>
                  </a:lnTo>
                  <a:lnTo>
                    <a:pt x="269" y="20"/>
                  </a:lnTo>
                  <a:lnTo>
                    <a:pt x="294" y="29"/>
                  </a:lnTo>
                  <a:lnTo>
                    <a:pt x="321" y="39"/>
                  </a:lnTo>
                  <a:lnTo>
                    <a:pt x="341" y="44"/>
                  </a:lnTo>
                  <a:lnTo>
                    <a:pt x="368" y="46"/>
                  </a:lnTo>
                  <a:lnTo>
                    <a:pt x="399" y="49"/>
                  </a:lnTo>
                  <a:lnTo>
                    <a:pt x="467" y="59"/>
                  </a:lnTo>
                  <a:lnTo>
                    <a:pt x="493" y="60"/>
                  </a:lnTo>
                  <a:lnTo>
                    <a:pt x="521" y="61"/>
                  </a:lnTo>
                  <a:lnTo>
                    <a:pt x="546" y="61"/>
                  </a:lnTo>
                  <a:lnTo>
                    <a:pt x="557" y="62"/>
                  </a:lnTo>
                  <a:lnTo>
                    <a:pt x="569" y="64"/>
                  </a:lnTo>
                  <a:lnTo>
                    <a:pt x="585" y="69"/>
                  </a:lnTo>
                  <a:lnTo>
                    <a:pt x="599" y="75"/>
                  </a:lnTo>
                  <a:lnTo>
                    <a:pt x="611" y="82"/>
                  </a:lnTo>
                  <a:lnTo>
                    <a:pt x="623" y="92"/>
                  </a:lnTo>
                  <a:lnTo>
                    <a:pt x="632" y="102"/>
                  </a:lnTo>
                  <a:lnTo>
                    <a:pt x="640" y="117"/>
                  </a:lnTo>
                  <a:lnTo>
                    <a:pt x="648" y="132"/>
                  </a:lnTo>
                  <a:lnTo>
                    <a:pt x="653" y="150"/>
                  </a:lnTo>
                  <a:lnTo>
                    <a:pt x="661" y="178"/>
                  </a:lnTo>
                  <a:lnTo>
                    <a:pt x="667" y="201"/>
                  </a:lnTo>
                  <a:lnTo>
                    <a:pt x="671" y="228"/>
                  </a:lnTo>
                  <a:lnTo>
                    <a:pt x="667" y="274"/>
                  </a:lnTo>
                  <a:lnTo>
                    <a:pt x="653" y="336"/>
                  </a:lnTo>
                  <a:lnTo>
                    <a:pt x="639" y="377"/>
                  </a:lnTo>
                  <a:lnTo>
                    <a:pt x="643" y="398"/>
                  </a:lnTo>
                  <a:lnTo>
                    <a:pt x="641" y="426"/>
                  </a:lnTo>
                  <a:lnTo>
                    <a:pt x="628" y="482"/>
                  </a:lnTo>
                  <a:lnTo>
                    <a:pt x="610" y="546"/>
                  </a:lnTo>
                  <a:lnTo>
                    <a:pt x="608" y="565"/>
                  </a:lnTo>
                  <a:lnTo>
                    <a:pt x="610" y="579"/>
                  </a:lnTo>
                  <a:lnTo>
                    <a:pt x="603" y="594"/>
                  </a:lnTo>
                  <a:lnTo>
                    <a:pt x="610" y="625"/>
                  </a:lnTo>
                  <a:lnTo>
                    <a:pt x="591" y="639"/>
                  </a:lnTo>
                  <a:lnTo>
                    <a:pt x="577" y="643"/>
                  </a:lnTo>
                  <a:lnTo>
                    <a:pt x="575" y="625"/>
                  </a:lnTo>
                  <a:lnTo>
                    <a:pt x="560" y="641"/>
                  </a:lnTo>
                  <a:lnTo>
                    <a:pt x="558" y="631"/>
                  </a:lnTo>
                  <a:lnTo>
                    <a:pt x="566" y="596"/>
                  </a:lnTo>
                  <a:lnTo>
                    <a:pt x="571" y="544"/>
                  </a:lnTo>
                  <a:lnTo>
                    <a:pt x="566" y="493"/>
                  </a:lnTo>
                  <a:lnTo>
                    <a:pt x="558" y="439"/>
                  </a:lnTo>
                  <a:lnTo>
                    <a:pt x="546" y="422"/>
                  </a:lnTo>
                  <a:lnTo>
                    <a:pt x="527" y="412"/>
                  </a:lnTo>
                  <a:lnTo>
                    <a:pt x="500" y="410"/>
                  </a:lnTo>
                  <a:lnTo>
                    <a:pt x="457" y="426"/>
                  </a:lnTo>
                  <a:lnTo>
                    <a:pt x="391" y="451"/>
                  </a:lnTo>
                  <a:lnTo>
                    <a:pt x="341" y="468"/>
                  </a:lnTo>
                  <a:lnTo>
                    <a:pt x="325" y="546"/>
                  </a:lnTo>
                  <a:lnTo>
                    <a:pt x="321" y="596"/>
                  </a:lnTo>
                  <a:lnTo>
                    <a:pt x="323" y="629"/>
                  </a:lnTo>
                  <a:lnTo>
                    <a:pt x="309" y="641"/>
                  </a:lnTo>
                  <a:lnTo>
                    <a:pt x="304" y="649"/>
                  </a:lnTo>
                  <a:lnTo>
                    <a:pt x="306" y="668"/>
                  </a:lnTo>
                  <a:lnTo>
                    <a:pt x="302" y="680"/>
                  </a:lnTo>
                  <a:lnTo>
                    <a:pt x="284" y="695"/>
                  </a:lnTo>
                  <a:lnTo>
                    <a:pt x="272" y="698"/>
                  </a:lnTo>
                  <a:lnTo>
                    <a:pt x="263" y="698"/>
                  </a:lnTo>
                  <a:lnTo>
                    <a:pt x="265" y="678"/>
                  </a:lnTo>
                  <a:lnTo>
                    <a:pt x="253" y="697"/>
                  </a:lnTo>
                  <a:lnTo>
                    <a:pt x="252" y="686"/>
                  </a:lnTo>
                  <a:lnTo>
                    <a:pt x="253" y="678"/>
                  </a:lnTo>
                  <a:lnTo>
                    <a:pt x="260" y="667"/>
                  </a:lnTo>
                  <a:lnTo>
                    <a:pt x="270" y="650"/>
                  </a:lnTo>
                  <a:lnTo>
                    <a:pt x="273" y="641"/>
                  </a:lnTo>
                  <a:lnTo>
                    <a:pt x="275" y="623"/>
                  </a:lnTo>
                  <a:lnTo>
                    <a:pt x="278" y="551"/>
                  </a:lnTo>
                  <a:lnTo>
                    <a:pt x="269" y="501"/>
                  </a:lnTo>
                  <a:lnTo>
                    <a:pt x="259" y="496"/>
                  </a:lnTo>
                  <a:lnTo>
                    <a:pt x="236" y="496"/>
                  </a:lnTo>
                  <a:lnTo>
                    <a:pt x="222" y="505"/>
                  </a:lnTo>
                  <a:lnTo>
                    <a:pt x="210" y="553"/>
                  </a:lnTo>
                  <a:lnTo>
                    <a:pt x="197" y="605"/>
                  </a:lnTo>
                  <a:lnTo>
                    <a:pt x="198" y="618"/>
                  </a:lnTo>
                  <a:lnTo>
                    <a:pt x="191" y="625"/>
                  </a:lnTo>
                  <a:lnTo>
                    <a:pt x="186" y="631"/>
                  </a:lnTo>
                  <a:lnTo>
                    <a:pt x="185" y="642"/>
                  </a:lnTo>
                  <a:lnTo>
                    <a:pt x="185" y="658"/>
                  </a:lnTo>
                  <a:lnTo>
                    <a:pt x="164" y="670"/>
                  </a:lnTo>
                  <a:lnTo>
                    <a:pt x="152" y="673"/>
                  </a:lnTo>
                  <a:lnTo>
                    <a:pt x="141" y="673"/>
                  </a:lnTo>
                  <a:lnTo>
                    <a:pt x="146" y="653"/>
                  </a:lnTo>
                  <a:lnTo>
                    <a:pt x="132" y="672"/>
                  </a:lnTo>
                  <a:lnTo>
                    <a:pt x="132" y="666"/>
                  </a:lnTo>
                  <a:lnTo>
                    <a:pt x="152" y="627"/>
                  </a:lnTo>
                  <a:lnTo>
                    <a:pt x="160" y="559"/>
                  </a:lnTo>
                  <a:lnTo>
                    <a:pt x="164" y="480"/>
                  </a:lnTo>
                  <a:lnTo>
                    <a:pt x="160" y="459"/>
                  </a:lnTo>
                  <a:lnTo>
                    <a:pt x="143" y="431"/>
                  </a:lnTo>
                  <a:lnTo>
                    <a:pt x="137" y="398"/>
                  </a:lnTo>
                  <a:lnTo>
                    <a:pt x="127" y="348"/>
                  </a:lnTo>
                  <a:lnTo>
                    <a:pt x="110" y="292"/>
                  </a:lnTo>
                  <a:lnTo>
                    <a:pt x="110" y="286"/>
                  </a:lnTo>
                  <a:lnTo>
                    <a:pt x="101" y="269"/>
                  </a:lnTo>
                  <a:lnTo>
                    <a:pt x="87" y="259"/>
                  </a:lnTo>
                  <a:lnTo>
                    <a:pt x="67" y="243"/>
                  </a:lnTo>
                  <a:lnTo>
                    <a:pt x="58" y="245"/>
                  </a:lnTo>
                  <a:lnTo>
                    <a:pt x="50" y="245"/>
                  </a:lnTo>
                  <a:lnTo>
                    <a:pt x="44" y="244"/>
                  </a:lnTo>
                  <a:lnTo>
                    <a:pt x="38" y="241"/>
                  </a:lnTo>
                  <a:lnTo>
                    <a:pt x="31" y="238"/>
                  </a:lnTo>
                  <a:lnTo>
                    <a:pt x="26" y="234"/>
                  </a:lnTo>
                  <a:lnTo>
                    <a:pt x="22" y="229"/>
                  </a:lnTo>
                  <a:lnTo>
                    <a:pt x="21" y="222"/>
                  </a:lnTo>
                  <a:lnTo>
                    <a:pt x="20" y="216"/>
                  </a:lnTo>
                  <a:lnTo>
                    <a:pt x="17" y="214"/>
                  </a:lnTo>
                  <a:lnTo>
                    <a:pt x="12" y="212"/>
                  </a:lnTo>
                  <a:lnTo>
                    <a:pt x="7" y="211"/>
                  </a:lnTo>
                  <a:lnTo>
                    <a:pt x="4" y="207"/>
                  </a:lnTo>
                  <a:lnTo>
                    <a:pt x="0" y="201"/>
                  </a:lnTo>
                  <a:lnTo>
                    <a:pt x="0" y="193"/>
                  </a:lnTo>
                  <a:lnTo>
                    <a:pt x="0" y="182"/>
                  </a:lnTo>
                  <a:lnTo>
                    <a:pt x="4" y="173"/>
                  </a:lnTo>
                  <a:lnTo>
                    <a:pt x="9" y="168"/>
                  </a:lnTo>
                  <a:lnTo>
                    <a:pt x="21" y="161"/>
                  </a:lnTo>
                  <a:lnTo>
                    <a:pt x="25" y="146"/>
                  </a:lnTo>
                  <a:lnTo>
                    <a:pt x="28" y="138"/>
                  </a:lnTo>
                  <a:lnTo>
                    <a:pt x="29" y="131"/>
                  </a:lnTo>
                  <a:lnTo>
                    <a:pt x="24" y="114"/>
                  </a:lnTo>
                  <a:lnTo>
                    <a:pt x="19" y="99"/>
                  </a:lnTo>
                  <a:lnTo>
                    <a:pt x="14" y="82"/>
                  </a:lnTo>
                  <a:lnTo>
                    <a:pt x="16" y="76"/>
                  </a:lnTo>
                </a:path>
              </a:pathLst>
            </a:custGeom>
            <a:solidFill>
              <a:srgbClr val="5F3F1F"/>
            </a:solidFill>
            <a:ln w="12700" cap="rnd">
              <a:solidFill>
                <a:srgbClr val="000000"/>
              </a:solidFill>
              <a:round/>
              <a:headEnd/>
              <a:tailEnd/>
            </a:ln>
          </p:spPr>
          <p:txBody>
            <a:bodyPr/>
            <a:lstStyle/>
            <a:p>
              <a:endParaRPr lang="en-US">
                <a:latin typeface="Calibri" pitchFamily="34" charset="0"/>
              </a:endParaRPr>
            </a:p>
          </p:txBody>
        </p:sp>
        <p:sp>
          <p:nvSpPr>
            <p:cNvPr id="381" name="Freeform 24"/>
            <p:cNvSpPr>
              <a:spLocks/>
            </p:cNvSpPr>
            <p:nvPr/>
          </p:nvSpPr>
          <p:spPr bwMode="auto">
            <a:xfrm>
              <a:off x="2624" y="1109"/>
              <a:ext cx="505" cy="533"/>
            </a:xfrm>
            <a:custGeom>
              <a:avLst/>
              <a:gdLst>
                <a:gd name="T0" fmla="*/ 294 w 505"/>
                <a:gd name="T1" fmla="*/ 388 h 533"/>
                <a:gd name="T2" fmla="*/ 253 w 505"/>
                <a:gd name="T3" fmla="*/ 378 h 533"/>
                <a:gd name="T4" fmla="*/ 222 w 505"/>
                <a:gd name="T5" fmla="*/ 388 h 533"/>
                <a:gd name="T6" fmla="*/ 179 w 505"/>
                <a:gd name="T7" fmla="*/ 404 h 533"/>
                <a:gd name="T8" fmla="*/ 163 w 505"/>
                <a:gd name="T9" fmla="*/ 528 h 533"/>
                <a:gd name="T10" fmla="*/ 149 w 505"/>
                <a:gd name="T11" fmla="*/ 528 h 533"/>
                <a:gd name="T12" fmla="*/ 125 w 505"/>
                <a:gd name="T13" fmla="*/ 445 h 533"/>
                <a:gd name="T14" fmla="*/ 121 w 505"/>
                <a:gd name="T15" fmla="*/ 405 h 533"/>
                <a:gd name="T16" fmla="*/ 158 w 505"/>
                <a:gd name="T17" fmla="*/ 385 h 533"/>
                <a:gd name="T18" fmla="*/ 86 w 505"/>
                <a:gd name="T19" fmla="*/ 372 h 533"/>
                <a:gd name="T20" fmla="*/ 49 w 505"/>
                <a:gd name="T21" fmla="*/ 351 h 533"/>
                <a:gd name="T22" fmla="*/ 24 w 505"/>
                <a:gd name="T23" fmla="*/ 330 h 533"/>
                <a:gd name="T24" fmla="*/ 2 w 505"/>
                <a:gd name="T25" fmla="*/ 300 h 533"/>
                <a:gd name="T26" fmla="*/ 18 w 505"/>
                <a:gd name="T27" fmla="*/ 254 h 533"/>
                <a:gd name="T28" fmla="*/ 50 w 505"/>
                <a:gd name="T29" fmla="*/ 236 h 533"/>
                <a:gd name="T30" fmla="*/ 95 w 505"/>
                <a:gd name="T31" fmla="*/ 224 h 533"/>
                <a:gd name="T32" fmla="*/ 75 w 505"/>
                <a:gd name="T33" fmla="*/ 202 h 533"/>
                <a:gd name="T34" fmla="*/ 60 w 505"/>
                <a:gd name="T35" fmla="*/ 177 h 533"/>
                <a:gd name="T36" fmla="*/ 59 w 505"/>
                <a:gd name="T37" fmla="*/ 151 h 533"/>
                <a:gd name="T38" fmla="*/ 68 w 505"/>
                <a:gd name="T39" fmla="*/ 129 h 533"/>
                <a:gd name="T40" fmla="*/ 108 w 505"/>
                <a:gd name="T41" fmla="*/ 125 h 533"/>
                <a:gd name="T42" fmla="*/ 78 w 505"/>
                <a:gd name="T43" fmla="*/ 91 h 533"/>
                <a:gd name="T44" fmla="*/ 33 w 505"/>
                <a:gd name="T45" fmla="*/ 62 h 533"/>
                <a:gd name="T46" fmla="*/ 14 w 505"/>
                <a:gd name="T47" fmla="*/ 26 h 533"/>
                <a:gd name="T48" fmla="*/ 15 w 505"/>
                <a:gd name="T49" fmla="*/ 8 h 533"/>
                <a:gd name="T50" fmla="*/ 40 w 505"/>
                <a:gd name="T51" fmla="*/ 0 h 533"/>
                <a:gd name="T52" fmla="*/ 65 w 505"/>
                <a:gd name="T53" fmla="*/ 4 h 533"/>
                <a:gd name="T54" fmla="*/ 117 w 505"/>
                <a:gd name="T55" fmla="*/ 23 h 533"/>
                <a:gd name="T56" fmla="*/ 168 w 505"/>
                <a:gd name="T57" fmla="*/ 40 h 533"/>
                <a:gd name="T58" fmla="*/ 199 w 505"/>
                <a:gd name="T59" fmla="*/ 45 h 533"/>
                <a:gd name="T60" fmla="*/ 250 w 505"/>
                <a:gd name="T61" fmla="*/ 51 h 533"/>
                <a:gd name="T62" fmla="*/ 288 w 505"/>
                <a:gd name="T63" fmla="*/ 56 h 533"/>
                <a:gd name="T64" fmla="*/ 320 w 505"/>
                <a:gd name="T65" fmla="*/ 59 h 533"/>
                <a:gd name="T66" fmla="*/ 383 w 505"/>
                <a:gd name="T67" fmla="*/ 61 h 533"/>
                <a:gd name="T68" fmla="*/ 412 w 505"/>
                <a:gd name="T69" fmla="*/ 66 h 533"/>
                <a:gd name="T70" fmla="*/ 436 w 505"/>
                <a:gd name="T71" fmla="*/ 75 h 533"/>
                <a:gd name="T72" fmla="*/ 459 w 505"/>
                <a:gd name="T73" fmla="*/ 90 h 533"/>
                <a:gd name="T74" fmla="*/ 473 w 505"/>
                <a:gd name="T75" fmla="*/ 109 h 533"/>
                <a:gd name="T76" fmla="*/ 484 w 505"/>
                <a:gd name="T77" fmla="*/ 138 h 533"/>
                <a:gd name="T78" fmla="*/ 494 w 505"/>
                <a:gd name="T79" fmla="*/ 173 h 533"/>
                <a:gd name="T80" fmla="*/ 504 w 505"/>
                <a:gd name="T81" fmla="*/ 230 h 533"/>
                <a:gd name="T82" fmla="*/ 494 w 505"/>
                <a:gd name="T83" fmla="*/ 270 h 533"/>
                <a:gd name="T84" fmla="*/ 482 w 505"/>
                <a:gd name="T85" fmla="*/ 318 h 533"/>
                <a:gd name="T86" fmla="*/ 468 w 505"/>
                <a:gd name="T87" fmla="*/ 394 h 533"/>
                <a:gd name="T88" fmla="*/ 465 w 505"/>
                <a:gd name="T89" fmla="*/ 470 h 533"/>
                <a:gd name="T90" fmla="*/ 449 w 505"/>
                <a:gd name="T91" fmla="*/ 450 h 533"/>
                <a:gd name="T92" fmla="*/ 417 w 505"/>
                <a:gd name="T93" fmla="*/ 377 h 533"/>
                <a:gd name="T94" fmla="*/ 373 w 505"/>
                <a:gd name="T95" fmla="*/ 372 h 533"/>
                <a:gd name="T96" fmla="*/ 327 w 505"/>
                <a:gd name="T97" fmla="*/ 377 h 5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533"/>
                <a:gd name="T149" fmla="*/ 505 w 505"/>
                <a:gd name="T150" fmla="*/ 533 h 5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533">
                  <a:moveTo>
                    <a:pt x="327" y="377"/>
                  </a:moveTo>
                  <a:lnTo>
                    <a:pt x="294" y="388"/>
                  </a:lnTo>
                  <a:lnTo>
                    <a:pt x="261" y="392"/>
                  </a:lnTo>
                  <a:lnTo>
                    <a:pt x="253" y="378"/>
                  </a:lnTo>
                  <a:lnTo>
                    <a:pt x="241" y="373"/>
                  </a:lnTo>
                  <a:lnTo>
                    <a:pt x="222" y="388"/>
                  </a:lnTo>
                  <a:lnTo>
                    <a:pt x="208" y="395"/>
                  </a:lnTo>
                  <a:lnTo>
                    <a:pt x="179" y="404"/>
                  </a:lnTo>
                  <a:lnTo>
                    <a:pt x="172" y="445"/>
                  </a:lnTo>
                  <a:lnTo>
                    <a:pt x="163" y="528"/>
                  </a:lnTo>
                  <a:lnTo>
                    <a:pt x="155" y="532"/>
                  </a:lnTo>
                  <a:lnTo>
                    <a:pt x="149" y="528"/>
                  </a:lnTo>
                  <a:lnTo>
                    <a:pt x="152" y="473"/>
                  </a:lnTo>
                  <a:lnTo>
                    <a:pt x="125" y="445"/>
                  </a:lnTo>
                  <a:lnTo>
                    <a:pt x="112" y="422"/>
                  </a:lnTo>
                  <a:lnTo>
                    <a:pt x="121" y="405"/>
                  </a:lnTo>
                  <a:lnTo>
                    <a:pt x="142" y="392"/>
                  </a:lnTo>
                  <a:lnTo>
                    <a:pt x="158" y="385"/>
                  </a:lnTo>
                  <a:lnTo>
                    <a:pt x="121" y="378"/>
                  </a:lnTo>
                  <a:lnTo>
                    <a:pt x="86" y="372"/>
                  </a:lnTo>
                  <a:lnTo>
                    <a:pt x="59" y="366"/>
                  </a:lnTo>
                  <a:lnTo>
                    <a:pt x="49" y="351"/>
                  </a:lnTo>
                  <a:lnTo>
                    <a:pt x="47" y="333"/>
                  </a:lnTo>
                  <a:lnTo>
                    <a:pt x="24" y="330"/>
                  </a:lnTo>
                  <a:lnTo>
                    <a:pt x="6" y="317"/>
                  </a:lnTo>
                  <a:lnTo>
                    <a:pt x="2" y="300"/>
                  </a:lnTo>
                  <a:lnTo>
                    <a:pt x="6" y="277"/>
                  </a:lnTo>
                  <a:lnTo>
                    <a:pt x="18" y="254"/>
                  </a:lnTo>
                  <a:lnTo>
                    <a:pt x="33" y="243"/>
                  </a:lnTo>
                  <a:lnTo>
                    <a:pt x="50" y="236"/>
                  </a:lnTo>
                  <a:lnTo>
                    <a:pt x="69" y="232"/>
                  </a:lnTo>
                  <a:lnTo>
                    <a:pt x="95" y="224"/>
                  </a:lnTo>
                  <a:lnTo>
                    <a:pt x="82" y="212"/>
                  </a:lnTo>
                  <a:lnTo>
                    <a:pt x="75" y="202"/>
                  </a:lnTo>
                  <a:lnTo>
                    <a:pt x="66" y="188"/>
                  </a:lnTo>
                  <a:lnTo>
                    <a:pt x="60" y="177"/>
                  </a:lnTo>
                  <a:lnTo>
                    <a:pt x="58" y="164"/>
                  </a:lnTo>
                  <a:lnTo>
                    <a:pt x="59" y="151"/>
                  </a:lnTo>
                  <a:lnTo>
                    <a:pt x="64" y="137"/>
                  </a:lnTo>
                  <a:lnTo>
                    <a:pt x="68" y="129"/>
                  </a:lnTo>
                  <a:lnTo>
                    <a:pt x="84" y="123"/>
                  </a:lnTo>
                  <a:lnTo>
                    <a:pt x="108" y="125"/>
                  </a:lnTo>
                  <a:lnTo>
                    <a:pt x="94" y="106"/>
                  </a:lnTo>
                  <a:lnTo>
                    <a:pt x="78" y="91"/>
                  </a:lnTo>
                  <a:lnTo>
                    <a:pt x="52" y="78"/>
                  </a:lnTo>
                  <a:lnTo>
                    <a:pt x="33" y="62"/>
                  </a:lnTo>
                  <a:lnTo>
                    <a:pt x="25" y="42"/>
                  </a:lnTo>
                  <a:lnTo>
                    <a:pt x="14" y="26"/>
                  </a:lnTo>
                  <a:lnTo>
                    <a:pt x="0" y="16"/>
                  </a:lnTo>
                  <a:lnTo>
                    <a:pt x="15" y="8"/>
                  </a:lnTo>
                  <a:lnTo>
                    <a:pt x="27" y="4"/>
                  </a:lnTo>
                  <a:lnTo>
                    <a:pt x="40" y="0"/>
                  </a:lnTo>
                  <a:lnTo>
                    <a:pt x="52" y="0"/>
                  </a:lnTo>
                  <a:lnTo>
                    <a:pt x="65" y="4"/>
                  </a:lnTo>
                  <a:lnTo>
                    <a:pt x="90" y="13"/>
                  </a:lnTo>
                  <a:lnTo>
                    <a:pt x="117" y="23"/>
                  </a:lnTo>
                  <a:lnTo>
                    <a:pt x="140" y="31"/>
                  </a:lnTo>
                  <a:lnTo>
                    <a:pt x="168" y="40"/>
                  </a:lnTo>
                  <a:lnTo>
                    <a:pt x="183" y="44"/>
                  </a:lnTo>
                  <a:lnTo>
                    <a:pt x="199" y="45"/>
                  </a:lnTo>
                  <a:lnTo>
                    <a:pt x="224" y="47"/>
                  </a:lnTo>
                  <a:lnTo>
                    <a:pt x="250" y="51"/>
                  </a:lnTo>
                  <a:lnTo>
                    <a:pt x="274" y="54"/>
                  </a:lnTo>
                  <a:lnTo>
                    <a:pt x="288" y="56"/>
                  </a:lnTo>
                  <a:lnTo>
                    <a:pt x="306" y="59"/>
                  </a:lnTo>
                  <a:lnTo>
                    <a:pt x="320" y="59"/>
                  </a:lnTo>
                  <a:lnTo>
                    <a:pt x="353" y="60"/>
                  </a:lnTo>
                  <a:lnTo>
                    <a:pt x="383" y="61"/>
                  </a:lnTo>
                  <a:lnTo>
                    <a:pt x="399" y="62"/>
                  </a:lnTo>
                  <a:lnTo>
                    <a:pt x="412" y="66"/>
                  </a:lnTo>
                  <a:lnTo>
                    <a:pt x="425" y="70"/>
                  </a:lnTo>
                  <a:lnTo>
                    <a:pt x="436" y="75"/>
                  </a:lnTo>
                  <a:lnTo>
                    <a:pt x="449" y="82"/>
                  </a:lnTo>
                  <a:lnTo>
                    <a:pt x="459" y="90"/>
                  </a:lnTo>
                  <a:lnTo>
                    <a:pt x="468" y="100"/>
                  </a:lnTo>
                  <a:lnTo>
                    <a:pt x="473" y="109"/>
                  </a:lnTo>
                  <a:lnTo>
                    <a:pt x="480" y="123"/>
                  </a:lnTo>
                  <a:lnTo>
                    <a:pt x="484" y="138"/>
                  </a:lnTo>
                  <a:lnTo>
                    <a:pt x="488" y="150"/>
                  </a:lnTo>
                  <a:lnTo>
                    <a:pt x="494" y="173"/>
                  </a:lnTo>
                  <a:lnTo>
                    <a:pt x="501" y="196"/>
                  </a:lnTo>
                  <a:lnTo>
                    <a:pt x="504" y="230"/>
                  </a:lnTo>
                  <a:lnTo>
                    <a:pt x="501" y="247"/>
                  </a:lnTo>
                  <a:lnTo>
                    <a:pt x="494" y="270"/>
                  </a:lnTo>
                  <a:lnTo>
                    <a:pt x="490" y="292"/>
                  </a:lnTo>
                  <a:lnTo>
                    <a:pt x="482" y="318"/>
                  </a:lnTo>
                  <a:lnTo>
                    <a:pt x="470" y="359"/>
                  </a:lnTo>
                  <a:lnTo>
                    <a:pt x="468" y="394"/>
                  </a:lnTo>
                  <a:lnTo>
                    <a:pt x="464" y="425"/>
                  </a:lnTo>
                  <a:lnTo>
                    <a:pt x="465" y="470"/>
                  </a:lnTo>
                  <a:lnTo>
                    <a:pt x="454" y="473"/>
                  </a:lnTo>
                  <a:lnTo>
                    <a:pt x="449" y="450"/>
                  </a:lnTo>
                  <a:lnTo>
                    <a:pt x="438" y="411"/>
                  </a:lnTo>
                  <a:lnTo>
                    <a:pt x="417" y="377"/>
                  </a:lnTo>
                  <a:lnTo>
                    <a:pt x="394" y="353"/>
                  </a:lnTo>
                  <a:lnTo>
                    <a:pt x="373" y="372"/>
                  </a:lnTo>
                  <a:lnTo>
                    <a:pt x="344" y="352"/>
                  </a:lnTo>
                  <a:lnTo>
                    <a:pt x="327" y="377"/>
                  </a:lnTo>
                </a:path>
              </a:pathLst>
            </a:custGeom>
            <a:solidFill>
              <a:srgbClr val="9F7F5F"/>
            </a:solidFill>
            <a:ln w="12700" cap="rnd">
              <a:noFill/>
              <a:round/>
              <a:headEnd/>
              <a:tailEnd/>
            </a:ln>
          </p:spPr>
          <p:txBody>
            <a:bodyPr/>
            <a:lstStyle/>
            <a:p>
              <a:endParaRPr lang="en-US">
                <a:latin typeface="Calibri" pitchFamily="34" charset="0"/>
              </a:endParaRPr>
            </a:p>
          </p:txBody>
        </p:sp>
        <p:sp>
          <p:nvSpPr>
            <p:cNvPr id="382" name="Freeform 25"/>
            <p:cNvSpPr>
              <a:spLocks/>
            </p:cNvSpPr>
            <p:nvPr/>
          </p:nvSpPr>
          <p:spPr bwMode="auto">
            <a:xfrm>
              <a:off x="2636" y="1147"/>
              <a:ext cx="88" cy="71"/>
            </a:xfrm>
            <a:custGeom>
              <a:avLst/>
              <a:gdLst>
                <a:gd name="T0" fmla="*/ 3 w 88"/>
                <a:gd name="T1" fmla="*/ 4 h 71"/>
                <a:gd name="T2" fmla="*/ 18 w 88"/>
                <a:gd name="T3" fmla="*/ 3 h 71"/>
                <a:gd name="T4" fmla="*/ 29 w 88"/>
                <a:gd name="T5" fmla="*/ 1 h 71"/>
                <a:gd name="T6" fmla="*/ 42 w 88"/>
                <a:gd name="T7" fmla="*/ 0 h 71"/>
                <a:gd name="T8" fmla="*/ 54 w 88"/>
                <a:gd name="T9" fmla="*/ 0 h 71"/>
                <a:gd name="T10" fmla="*/ 66 w 88"/>
                <a:gd name="T11" fmla="*/ 2 h 71"/>
                <a:gd name="T12" fmla="*/ 75 w 88"/>
                <a:gd name="T13" fmla="*/ 4 h 71"/>
                <a:gd name="T14" fmla="*/ 81 w 88"/>
                <a:gd name="T15" fmla="*/ 9 h 71"/>
                <a:gd name="T16" fmla="*/ 85 w 88"/>
                <a:gd name="T17" fmla="*/ 15 h 71"/>
                <a:gd name="T18" fmla="*/ 87 w 88"/>
                <a:gd name="T19" fmla="*/ 22 h 71"/>
                <a:gd name="T20" fmla="*/ 86 w 88"/>
                <a:gd name="T21" fmla="*/ 31 h 71"/>
                <a:gd name="T22" fmla="*/ 81 w 88"/>
                <a:gd name="T23" fmla="*/ 41 h 71"/>
                <a:gd name="T24" fmla="*/ 72 w 88"/>
                <a:gd name="T25" fmla="*/ 49 h 71"/>
                <a:gd name="T26" fmla="*/ 63 w 88"/>
                <a:gd name="T27" fmla="*/ 56 h 71"/>
                <a:gd name="T28" fmla="*/ 53 w 88"/>
                <a:gd name="T29" fmla="*/ 64 h 71"/>
                <a:gd name="T30" fmla="*/ 39 w 88"/>
                <a:gd name="T31" fmla="*/ 67 h 71"/>
                <a:gd name="T32" fmla="*/ 24 w 88"/>
                <a:gd name="T33" fmla="*/ 70 h 71"/>
                <a:gd name="T34" fmla="*/ 16 w 88"/>
                <a:gd name="T35" fmla="*/ 69 h 71"/>
                <a:gd name="T36" fmla="*/ 9 w 88"/>
                <a:gd name="T37" fmla="*/ 67 h 71"/>
                <a:gd name="T38" fmla="*/ 5 w 88"/>
                <a:gd name="T39" fmla="*/ 54 h 71"/>
                <a:gd name="T40" fmla="*/ 0 w 88"/>
                <a:gd name="T41" fmla="*/ 36 h 71"/>
                <a:gd name="T42" fmla="*/ 3 w 88"/>
                <a:gd name="T43" fmla="*/ 4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71"/>
                <a:gd name="T68" fmla="*/ 88 w 88"/>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71">
                  <a:moveTo>
                    <a:pt x="3" y="4"/>
                  </a:moveTo>
                  <a:lnTo>
                    <a:pt x="18" y="3"/>
                  </a:lnTo>
                  <a:lnTo>
                    <a:pt x="29" y="1"/>
                  </a:lnTo>
                  <a:lnTo>
                    <a:pt x="42" y="0"/>
                  </a:lnTo>
                  <a:lnTo>
                    <a:pt x="54" y="0"/>
                  </a:lnTo>
                  <a:lnTo>
                    <a:pt x="66" y="2"/>
                  </a:lnTo>
                  <a:lnTo>
                    <a:pt x="75" y="4"/>
                  </a:lnTo>
                  <a:lnTo>
                    <a:pt x="81" y="9"/>
                  </a:lnTo>
                  <a:lnTo>
                    <a:pt x="85" y="15"/>
                  </a:lnTo>
                  <a:lnTo>
                    <a:pt x="87" y="22"/>
                  </a:lnTo>
                  <a:lnTo>
                    <a:pt x="86" y="31"/>
                  </a:lnTo>
                  <a:lnTo>
                    <a:pt x="81" y="41"/>
                  </a:lnTo>
                  <a:lnTo>
                    <a:pt x="72" y="49"/>
                  </a:lnTo>
                  <a:lnTo>
                    <a:pt x="63" y="56"/>
                  </a:lnTo>
                  <a:lnTo>
                    <a:pt x="53" y="64"/>
                  </a:lnTo>
                  <a:lnTo>
                    <a:pt x="39" y="67"/>
                  </a:lnTo>
                  <a:lnTo>
                    <a:pt x="24" y="70"/>
                  </a:lnTo>
                  <a:lnTo>
                    <a:pt x="16" y="69"/>
                  </a:lnTo>
                  <a:lnTo>
                    <a:pt x="9" y="67"/>
                  </a:lnTo>
                  <a:lnTo>
                    <a:pt x="5" y="54"/>
                  </a:lnTo>
                  <a:lnTo>
                    <a:pt x="0" y="36"/>
                  </a:lnTo>
                  <a:lnTo>
                    <a:pt x="3" y="4"/>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383" name="Freeform 26"/>
            <p:cNvSpPr>
              <a:spLocks/>
            </p:cNvSpPr>
            <p:nvPr/>
          </p:nvSpPr>
          <p:spPr bwMode="auto">
            <a:xfrm>
              <a:off x="2528" y="1285"/>
              <a:ext cx="47" cy="68"/>
            </a:xfrm>
            <a:custGeom>
              <a:avLst/>
              <a:gdLst>
                <a:gd name="T0" fmla="*/ 44 w 47"/>
                <a:gd name="T1" fmla="*/ 0 h 68"/>
                <a:gd name="T2" fmla="*/ 45 w 47"/>
                <a:gd name="T3" fmla="*/ 10 h 68"/>
                <a:gd name="T4" fmla="*/ 46 w 47"/>
                <a:gd name="T5" fmla="*/ 17 h 68"/>
                <a:gd name="T6" fmla="*/ 44 w 47"/>
                <a:gd name="T7" fmla="*/ 24 h 68"/>
                <a:gd name="T8" fmla="*/ 42 w 47"/>
                <a:gd name="T9" fmla="*/ 32 h 68"/>
                <a:gd name="T10" fmla="*/ 39 w 47"/>
                <a:gd name="T11" fmla="*/ 40 h 68"/>
                <a:gd name="T12" fmla="*/ 34 w 47"/>
                <a:gd name="T13" fmla="*/ 47 h 68"/>
                <a:gd name="T14" fmla="*/ 28 w 47"/>
                <a:gd name="T15" fmla="*/ 55 h 68"/>
                <a:gd name="T16" fmla="*/ 18 w 47"/>
                <a:gd name="T17" fmla="*/ 61 h 68"/>
                <a:gd name="T18" fmla="*/ 11 w 47"/>
                <a:gd name="T19" fmla="*/ 65 h 68"/>
                <a:gd name="T20" fmla="*/ 5 w 47"/>
                <a:gd name="T21" fmla="*/ 67 h 68"/>
                <a:gd name="T22" fmla="*/ 0 w 47"/>
                <a:gd name="T23" fmla="*/ 6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68"/>
                <a:gd name="T38" fmla="*/ 47 w 47"/>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68">
                  <a:moveTo>
                    <a:pt x="44" y="0"/>
                  </a:moveTo>
                  <a:lnTo>
                    <a:pt x="45" y="10"/>
                  </a:lnTo>
                  <a:lnTo>
                    <a:pt x="46" y="17"/>
                  </a:lnTo>
                  <a:lnTo>
                    <a:pt x="44" y="24"/>
                  </a:lnTo>
                  <a:lnTo>
                    <a:pt x="42" y="32"/>
                  </a:lnTo>
                  <a:lnTo>
                    <a:pt x="39" y="40"/>
                  </a:lnTo>
                  <a:lnTo>
                    <a:pt x="34" y="47"/>
                  </a:lnTo>
                  <a:lnTo>
                    <a:pt x="28" y="55"/>
                  </a:lnTo>
                  <a:lnTo>
                    <a:pt x="18" y="61"/>
                  </a:lnTo>
                  <a:lnTo>
                    <a:pt x="11" y="65"/>
                  </a:lnTo>
                  <a:lnTo>
                    <a:pt x="5" y="67"/>
                  </a:lnTo>
                  <a:lnTo>
                    <a:pt x="0" y="67"/>
                  </a:lnTo>
                </a:path>
              </a:pathLst>
            </a:custGeom>
            <a:noFill/>
            <a:ln w="12700" cap="rnd">
              <a:solidFill>
                <a:srgbClr val="C0C0C0"/>
              </a:solidFill>
              <a:round/>
              <a:headEnd/>
              <a:tailEnd/>
            </a:ln>
          </p:spPr>
          <p:txBody>
            <a:bodyPr/>
            <a:lstStyle/>
            <a:p>
              <a:endParaRPr lang="en-US">
                <a:latin typeface="Calibri" pitchFamily="34" charset="0"/>
              </a:endParaRPr>
            </a:p>
          </p:txBody>
        </p:sp>
        <p:sp>
          <p:nvSpPr>
            <p:cNvPr id="384" name="Freeform 27"/>
            <p:cNvSpPr>
              <a:spLocks/>
            </p:cNvSpPr>
            <p:nvPr/>
          </p:nvSpPr>
          <p:spPr bwMode="auto">
            <a:xfrm>
              <a:off x="2592" y="1295"/>
              <a:ext cx="51" cy="61"/>
            </a:xfrm>
            <a:custGeom>
              <a:avLst/>
              <a:gdLst>
                <a:gd name="T0" fmla="*/ 50 w 51"/>
                <a:gd name="T1" fmla="*/ 0 h 61"/>
                <a:gd name="T2" fmla="*/ 46 w 51"/>
                <a:gd name="T3" fmla="*/ 17 h 61"/>
                <a:gd name="T4" fmla="*/ 42 w 51"/>
                <a:gd name="T5" fmla="*/ 31 h 61"/>
                <a:gd name="T6" fmla="*/ 36 w 51"/>
                <a:gd name="T7" fmla="*/ 42 h 61"/>
                <a:gd name="T8" fmla="*/ 24 w 51"/>
                <a:gd name="T9" fmla="*/ 52 h 61"/>
                <a:gd name="T10" fmla="*/ 7 w 51"/>
                <a:gd name="T11" fmla="*/ 60 h 61"/>
                <a:gd name="T12" fmla="*/ 0 w 51"/>
                <a:gd name="T13" fmla="*/ 60 h 61"/>
                <a:gd name="T14" fmla="*/ 0 60000 65536"/>
                <a:gd name="T15" fmla="*/ 0 60000 65536"/>
                <a:gd name="T16" fmla="*/ 0 60000 65536"/>
                <a:gd name="T17" fmla="*/ 0 60000 65536"/>
                <a:gd name="T18" fmla="*/ 0 60000 65536"/>
                <a:gd name="T19" fmla="*/ 0 60000 65536"/>
                <a:gd name="T20" fmla="*/ 0 60000 65536"/>
                <a:gd name="T21" fmla="*/ 0 w 51"/>
                <a:gd name="T22" fmla="*/ 0 h 61"/>
                <a:gd name="T23" fmla="*/ 51 w 5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1">
                  <a:moveTo>
                    <a:pt x="50" y="0"/>
                  </a:moveTo>
                  <a:lnTo>
                    <a:pt x="46" y="17"/>
                  </a:lnTo>
                  <a:lnTo>
                    <a:pt x="42" y="31"/>
                  </a:lnTo>
                  <a:lnTo>
                    <a:pt x="36" y="42"/>
                  </a:lnTo>
                  <a:lnTo>
                    <a:pt x="24" y="52"/>
                  </a:lnTo>
                  <a:lnTo>
                    <a:pt x="7" y="60"/>
                  </a:lnTo>
                  <a:lnTo>
                    <a:pt x="0" y="60"/>
                  </a:lnTo>
                </a:path>
              </a:pathLst>
            </a:custGeom>
            <a:noFill/>
            <a:ln w="12700" cap="rnd">
              <a:solidFill>
                <a:srgbClr val="000000"/>
              </a:solidFill>
              <a:round/>
              <a:headEnd/>
              <a:tailEnd/>
            </a:ln>
          </p:spPr>
          <p:txBody>
            <a:bodyPr/>
            <a:lstStyle/>
            <a:p>
              <a:endParaRPr lang="en-US">
                <a:latin typeface="Calibri" pitchFamily="34" charset="0"/>
              </a:endParaRPr>
            </a:p>
          </p:txBody>
        </p:sp>
        <p:sp>
          <p:nvSpPr>
            <p:cNvPr id="385" name="Freeform 28"/>
            <p:cNvSpPr>
              <a:spLocks/>
            </p:cNvSpPr>
            <p:nvPr/>
          </p:nvSpPr>
          <p:spPr bwMode="auto">
            <a:xfrm>
              <a:off x="2539" y="1124"/>
              <a:ext cx="103" cy="226"/>
            </a:xfrm>
            <a:custGeom>
              <a:avLst/>
              <a:gdLst>
                <a:gd name="T0" fmla="*/ 75 w 103"/>
                <a:gd name="T1" fmla="*/ 0 h 226"/>
                <a:gd name="T2" fmla="*/ 83 w 103"/>
                <a:gd name="T3" fmla="*/ 6 h 226"/>
                <a:gd name="T4" fmla="*/ 92 w 103"/>
                <a:gd name="T5" fmla="*/ 14 h 226"/>
                <a:gd name="T6" fmla="*/ 92 w 103"/>
                <a:gd name="T7" fmla="*/ 20 h 226"/>
                <a:gd name="T8" fmla="*/ 95 w 103"/>
                <a:gd name="T9" fmla="*/ 29 h 226"/>
                <a:gd name="T10" fmla="*/ 97 w 103"/>
                <a:gd name="T11" fmla="*/ 48 h 226"/>
                <a:gd name="T12" fmla="*/ 98 w 103"/>
                <a:gd name="T13" fmla="*/ 59 h 226"/>
                <a:gd name="T14" fmla="*/ 99 w 103"/>
                <a:gd name="T15" fmla="*/ 75 h 226"/>
                <a:gd name="T16" fmla="*/ 101 w 103"/>
                <a:gd name="T17" fmla="*/ 89 h 226"/>
                <a:gd name="T18" fmla="*/ 101 w 103"/>
                <a:gd name="T19" fmla="*/ 103 h 226"/>
                <a:gd name="T20" fmla="*/ 102 w 103"/>
                <a:gd name="T21" fmla="*/ 120 h 226"/>
                <a:gd name="T22" fmla="*/ 100 w 103"/>
                <a:gd name="T23" fmla="*/ 136 h 226"/>
                <a:gd name="T24" fmla="*/ 96 w 103"/>
                <a:gd name="T25" fmla="*/ 150 h 226"/>
                <a:gd name="T26" fmla="*/ 89 w 103"/>
                <a:gd name="T27" fmla="*/ 165 h 226"/>
                <a:gd name="T28" fmla="*/ 79 w 103"/>
                <a:gd name="T29" fmla="*/ 182 h 226"/>
                <a:gd name="T30" fmla="*/ 63 w 103"/>
                <a:gd name="T31" fmla="*/ 197 h 226"/>
                <a:gd name="T32" fmla="*/ 48 w 103"/>
                <a:gd name="T33" fmla="*/ 206 h 226"/>
                <a:gd name="T34" fmla="*/ 32 w 103"/>
                <a:gd name="T35" fmla="*/ 215 h 226"/>
                <a:gd name="T36" fmla="*/ 14 w 103"/>
                <a:gd name="T37" fmla="*/ 222 h 226"/>
                <a:gd name="T38" fmla="*/ 0 w 103"/>
                <a:gd name="T39" fmla="*/ 225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226"/>
                <a:gd name="T62" fmla="*/ 103 w 103"/>
                <a:gd name="T63" fmla="*/ 226 h 2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226">
                  <a:moveTo>
                    <a:pt x="75" y="0"/>
                  </a:moveTo>
                  <a:lnTo>
                    <a:pt x="83" y="6"/>
                  </a:lnTo>
                  <a:lnTo>
                    <a:pt x="92" y="14"/>
                  </a:lnTo>
                  <a:lnTo>
                    <a:pt x="92" y="20"/>
                  </a:lnTo>
                  <a:lnTo>
                    <a:pt x="95" y="29"/>
                  </a:lnTo>
                  <a:lnTo>
                    <a:pt x="97" y="48"/>
                  </a:lnTo>
                  <a:lnTo>
                    <a:pt x="98" y="59"/>
                  </a:lnTo>
                  <a:lnTo>
                    <a:pt x="99" y="75"/>
                  </a:lnTo>
                  <a:lnTo>
                    <a:pt x="101" y="89"/>
                  </a:lnTo>
                  <a:lnTo>
                    <a:pt x="101" y="103"/>
                  </a:lnTo>
                  <a:lnTo>
                    <a:pt x="102" y="120"/>
                  </a:lnTo>
                  <a:lnTo>
                    <a:pt x="100" y="136"/>
                  </a:lnTo>
                  <a:lnTo>
                    <a:pt x="96" y="150"/>
                  </a:lnTo>
                  <a:lnTo>
                    <a:pt x="89" y="165"/>
                  </a:lnTo>
                  <a:lnTo>
                    <a:pt x="79" y="182"/>
                  </a:lnTo>
                  <a:lnTo>
                    <a:pt x="63" y="197"/>
                  </a:lnTo>
                  <a:lnTo>
                    <a:pt x="48" y="206"/>
                  </a:lnTo>
                  <a:lnTo>
                    <a:pt x="32" y="215"/>
                  </a:lnTo>
                  <a:lnTo>
                    <a:pt x="14" y="222"/>
                  </a:lnTo>
                  <a:lnTo>
                    <a:pt x="0" y="225"/>
                  </a:lnTo>
                </a:path>
              </a:pathLst>
            </a:custGeom>
            <a:noFill/>
            <a:ln w="12700" cap="rnd">
              <a:solidFill>
                <a:srgbClr val="9F9F9F"/>
              </a:solidFill>
              <a:round/>
              <a:headEnd/>
              <a:tailEnd/>
            </a:ln>
          </p:spPr>
          <p:txBody>
            <a:bodyPr/>
            <a:lstStyle/>
            <a:p>
              <a:endParaRPr lang="en-US">
                <a:latin typeface="Calibri" pitchFamily="34" charset="0"/>
              </a:endParaRPr>
            </a:p>
          </p:txBody>
        </p:sp>
        <p:grpSp>
          <p:nvGrpSpPr>
            <p:cNvPr id="386" name="Group 29"/>
            <p:cNvGrpSpPr>
              <a:grpSpLocks/>
            </p:cNvGrpSpPr>
            <p:nvPr/>
          </p:nvGrpSpPr>
          <p:grpSpPr bwMode="auto">
            <a:xfrm>
              <a:off x="2474" y="1276"/>
              <a:ext cx="72" cy="46"/>
              <a:chOff x="2474" y="1276"/>
              <a:chExt cx="72" cy="46"/>
            </a:xfrm>
          </p:grpSpPr>
          <p:grpSp>
            <p:nvGrpSpPr>
              <p:cNvPr id="394" name="Group 30"/>
              <p:cNvGrpSpPr>
                <a:grpSpLocks/>
              </p:cNvGrpSpPr>
              <p:nvPr/>
            </p:nvGrpSpPr>
            <p:grpSpPr bwMode="auto">
              <a:xfrm>
                <a:off x="2477" y="1276"/>
                <a:ext cx="54" cy="15"/>
                <a:chOff x="2477" y="1276"/>
                <a:chExt cx="54" cy="15"/>
              </a:xfrm>
            </p:grpSpPr>
            <p:sp>
              <p:nvSpPr>
                <p:cNvPr id="396" name="Freeform 31"/>
                <p:cNvSpPr>
                  <a:spLocks/>
                </p:cNvSpPr>
                <p:nvPr/>
              </p:nvSpPr>
              <p:spPr bwMode="auto">
                <a:xfrm>
                  <a:off x="2508" y="1276"/>
                  <a:ext cx="23" cy="15"/>
                </a:xfrm>
                <a:custGeom>
                  <a:avLst/>
                  <a:gdLst>
                    <a:gd name="T0" fmla="*/ 22 w 23"/>
                    <a:gd name="T1" fmla="*/ 0 h 15"/>
                    <a:gd name="T2" fmla="*/ 11 w 23"/>
                    <a:gd name="T3" fmla="*/ 3 h 15"/>
                    <a:gd name="T4" fmla="*/ 4 w 23"/>
                    <a:gd name="T5" fmla="*/ 6 h 15"/>
                    <a:gd name="T6" fmla="*/ 0 w 23"/>
                    <a:gd name="T7" fmla="*/ 8 h 15"/>
                    <a:gd name="T8" fmla="*/ 0 w 23"/>
                    <a:gd name="T9" fmla="*/ 14 h 15"/>
                    <a:gd name="T10" fmla="*/ 8 w 23"/>
                    <a:gd name="T11" fmla="*/ 10 h 15"/>
                    <a:gd name="T12" fmla="*/ 15 w 23"/>
                    <a:gd name="T13" fmla="*/ 5 h 15"/>
                    <a:gd name="T14" fmla="*/ 22 w 23"/>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5"/>
                    <a:gd name="T26" fmla="*/ 23 w 2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5">
                      <a:moveTo>
                        <a:pt x="22" y="0"/>
                      </a:moveTo>
                      <a:lnTo>
                        <a:pt x="11" y="3"/>
                      </a:lnTo>
                      <a:lnTo>
                        <a:pt x="4" y="6"/>
                      </a:lnTo>
                      <a:lnTo>
                        <a:pt x="0" y="8"/>
                      </a:lnTo>
                      <a:lnTo>
                        <a:pt x="0" y="14"/>
                      </a:lnTo>
                      <a:lnTo>
                        <a:pt x="8" y="10"/>
                      </a:lnTo>
                      <a:lnTo>
                        <a:pt x="15" y="5"/>
                      </a:lnTo>
                      <a:lnTo>
                        <a:pt x="22" y="0"/>
                      </a:lnTo>
                    </a:path>
                  </a:pathLst>
                </a:custGeom>
                <a:solidFill>
                  <a:srgbClr val="000000"/>
                </a:solidFill>
                <a:ln w="12700" cap="rnd">
                  <a:noFill/>
                  <a:round/>
                  <a:headEnd/>
                  <a:tailEnd/>
                </a:ln>
              </p:spPr>
              <p:txBody>
                <a:bodyPr/>
                <a:lstStyle/>
                <a:p>
                  <a:endParaRPr lang="en-US">
                    <a:latin typeface="Calibri" pitchFamily="34" charset="0"/>
                  </a:endParaRPr>
                </a:p>
              </p:txBody>
            </p:sp>
            <p:sp>
              <p:nvSpPr>
                <p:cNvPr id="397" name="Freeform 32"/>
                <p:cNvSpPr>
                  <a:spLocks/>
                </p:cNvSpPr>
                <p:nvPr/>
              </p:nvSpPr>
              <p:spPr bwMode="auto">
                <a:xfrm>
                  <a:off x="2477" y="1285"/>
                  <a:ext cx="9" cy="6"/>
                </a:xfrm>
                <a:custGeom>
                  <a:avLst/>
                  <a:gdLst>
                    <a:gd name="T0" fmla="*/ 8 w 9"/>
                    <a:gd name="T1" fmla="*/ 1 h 6"/>
                    <a:gd name="T2" fmla="*/ 4 w 9"/>
                    <a:gd name="T3" fmla="*/ 0 h 6"/>
                    <a:gd name="T4" fmla="*/ 0 w 9"/>
                    <a:gd name="T5" fmla="*/ 0 h 6"/>
                    <a:gd name="T6" fmla="*/ 4 w 9"/>
                    <a:gd name="T7" fmla="*/ 2 h 6"/>
                    <a:gd name="T8" fmla="*/ 7 w 9"/>
                    <a:gd name="T9" fmla="*/ 4 h 6"/>
                    <a:gd name="T10" fmla="*/ 8 w 9"/>
                    <a:gd name="T11" fmla="*/ 5 h 6"/>
                    <a:gd name="T12" fmla="*/ 8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8" y="1"/>
                      </a:moveTo>
                      <a:lnTo>
                        <a:pt x="4" y="0"/>
                      </a:lnTo>
                      <a:lnTo>
                        <a:pt x="0" y="0"/>
                      </a:lnTo>
                      <a:lnTo>
                        <a:pt x="4" y="2"/>
                      </a:lnTo>
                      <a:lnTo>
                        <a:pt x="7" y="4"/>
                      </a:lnTo>
                      <a:lnTo>
                        <a:pt x="8" y="5"/>
                      </a:lnTo>
                      <a:lnTo>
                        <a:pt x="8" y="1"/>
                      </a:lnTo>
                    </a:path>
                  </a:pathLst>
                </a:custGeom>
                <a:solidFill>
                  <a:srgbClr val="000000"/>
                </a:solidFill>
                <a:ln w="12700" cap="rnd">
                  <a:noFill/>
                  <a:round/>
                  <a:headEnd/>
                  <a:tailEnd/>
                </a:ln>
              </p:spPr>
              <p:txBody>
                <a:bodyPr/>
                <a:lstStyle/>
                <a:p>
                  <a:endParaRPr lang="en-US">
                    <a:latin typeface="Calibri" pitchFamily="34" charset="0"/>
                  </a:endParaRPr>
                </a:p>
              </p:txBody>
            </p:sp>
          </p:grpSp>
          <p:sp>
            <p:nvSpPr>
              <p:cNvPr id="395" name="Freeform 33"/>
              <p:cNvSpPr>
                <a:spLocks/>
              </p:cNvSpPr>
              <p:nvPr/>
            </p:nvSpPr>
            <p:spPr bwMode="auto">
              <a:xfrm>
                <a:off x="2474" y="1313"/>
                <a:ext cx="72" cy="9"/>
              </a:xfrm>
              <a:custGeom>
                <a:avLst/>
                <a:gdLst>
                  <a:gd name="T0" fmla="*/ 71 w 72"/>
                  <a:gd name="T1" fmla="*/ 0 h 9"/>
                  <a:gd name="T2" fmla="*/ 59 w 72"/>
                  <a:gd name="T3" fmla="*/ 3 h 9"/>
                  <a:gd name="T4" fmla="*/ 44 w 72"/>
                  <a:gd name="T5" fmla="*/ 4 h 9"/>
                  <a:gd name="T6" fmla="*/ 33 w 72"/>
                  <a:gd name="T7" fmla="*/ 3 h 9"/>
                  <a:gd name="T8" fmla="*/ 23 w 72"/>
                  <a:gd name="T9" fmla="*/ 4 h 9"/>
                  <a:gd name="T10" fmla="*/ 13 w 72"/>
                  <a:gd name="T11" fmla="*/ 6 h 9"/>
                  <a:gd name="T12" fmla="*/ 5 w 72"/>
                  <a:gd name="T13" fmla="*/ 8 h 9"/>
                  <a:gd name="T14" fmla="*/ 0 w 72"/>
                  <a:gd name="T15" fmla="*/ 7 h 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
                  <a:gd name="T26" fmla="*/ 72 w 72"/>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
                    <a:moveTo>
                      <a:pt x="71" y="0"/>
                    </a:moveTo>
                    <a:lnTo>
                      <a:pt x="59" y="3"/>
                    </a:lnTo>
                    <a:lnTo>
                      <a:pt x="44" y="4"/>
                    </a:lnTo>
                    <a:lnTo>
                      <a:pt x="33" y="3"/>
                    </a:lnTo>
                    <a:lnTo>
                      <a:pt x="23" y="4"/>
                    </a:lnTo>
                    <a:lnTo>
                      <a:pt x="13" y="6"/>
                    </a:lnTo>
                    <a:lnTo>
                      <a:pt x="5" y="8"/>
                    </a:lnTo>
                    <a:lnTo>
                      <a:pt x="0" y="7"/>
                    </a:lnTo>
                  </a:path>
                </a:pathLst>
              </a:custGeom>
              <a:noFill/>
              <a:ln w="12700" cap="rnd">
                <a:solidFill>
                  <a:srgbClr val="000000"/>
                </a:solidFill>
                <a:round/>
                <a:headEnd/>
                <a:tailEnd/>
              </a:ln>
            </p:spPr>
            <p:txBody>
              <a:bodyPr/>
              <a:lstStyle/>
              <a:p>
                <a:endParaRPr lang="en-US">
                  <a:latin typeface="Calibri" pitchFamily="34" charset="0"/>
                </a:endParaRPr>
              </a:p>
            </p:txBody>
          </p:sp>
        </p:grpSp>
        <p:grpSp>
          <p:nvGrpSpPr>
            <p:cNvPr id="387" name="Group 34"/>
            <p:cNvGrpSpPr>
              <a:grpSpLocks/>
            </p:cNvGrpSpPr>
            <p:nvPr/>
          </p:nvGrpSpPr>
          <p:grpSpPr bwMode="auto">
            <a:xfrm>
              <a:off x="2566" y="1210"/>
              <a:ext cx="20" cy="34"/>
              <a:chOff x="2566" y="1210"/>
              <a:chExt cx="20" cy="34"/>
            </a:xfrm>
          </p:grpSpPr>
          <p:sp>
            <p:nvSpPr>
              <p:cNvPr id="390" name="Freeform 35"/>
              <p:cNvSpPr>
                <a:spLocks/>
              </p:cNvSpPr>
              <p:nvPr/>
            </p:nvSpPr>
            <p:spPr bwMode="auto">
              <a:xfrm>
                <a:off x="2572" y="1210"/>
                <a:ext cx="14" cy="28"/>
              </a:xfrm>
              <a:custGeom>
                <a:avLst/>
                <a:gdLst>
                  <a:gd name="T0" fmla="*/ 11 w 14"/>
                  <a:gd name="T1" fmla="*/ 27 h 28"/>
                  <a:gd name="T2" fmla="*/ 12 w 14"/>
                  <a:gd name="T3" fmla="*/ 22 h 28"/>
                  <a:gd name="T4" fmla="*/ 13 w 14"/>
                  <a:gd name="T5" fmla="*/ 17 h 28"/>
                  <a:gd name="T6" fmla="*/ 13 w 14"/>
                  <a:gd name="T7" fmla="*/ 10 h 28"/>
                  <a:gd name="T8" fmla="*/ 12 w 14"/>
                  <a:gd name="T9" fmla="*/ 5 h 28"/>
                  <a:gd name="T10" fmla="*/ 11 w 14"/>
                  <a:gd name="T11" fmla="*/ 2 h 28"/>
                  <a:gd name="T12" fmla="*/ 9 w 14"/>
                  <a:gd name="T13" fmla="*/ 0 h 28"/>
                  <a:gd name="T14" fmla="*/ 7 w 14"/>
                  <a:gd name="T15" fmla="*/ 0 h 28"/>
                  <a:gd name="T16" fmla="*/ 5 w 14"/>
                  <a:gd name="T17" fmla="*/ 2 h 28"/>
                  <a:gd name="T18" fmla="*/ 4 w 14"/>
                  <a:gd name="T19" fmla="*/ 6 h 28"/>
                  <a:gd name="T20" fmla="*/ 2 w 14"/>
                  <a:gd name="T21" fmla="*/ 10 h 28"/>
                  <a:gd name="T22" fmla="*/ 1 w 14"/>
                  <a:gd name="T23" fmla="*/ 15 h 28"/>
                  <a:gd name="T24" fmla="*/ 1 w 14"/>
                  <a:gd name="T25" fmla="*/ 19 h 28"/>
                  <a:gd name="T26" fmla="*/ 0 w 14"/>
                  <a:gd name="T27" fmla="*/ 22 h 28"/>
                  <a:gd name="T28" fmla="*/ 0 w 14"/>
                  <a:gd name="T29" fmla="*/ 26 h 28"/>
                  <a:gd name="T30" fmla="*/ 4 w 14"/>
                  <a:gd name="T31" fmla="*/ 25 h 28"/>
                  <a:gd name="T32" fmla="*/ 7 w 14"/>
                  <a:gd name="T33" fmla="*/ 25 h 28"/>
                  <a:gd name="T34" fmla="*/ 11 w 14"/>
                  <a:gd name="T35" fmla="*/ 2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8"/>
                  <a:gd name="T56" fmla="*/ 14 w 1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8">
                    <a:moveTo>
                      <a:pt x="11" y="27"/>
                    </a:moveTo>
                    <a:lnTo>
                      <a:pt x="12" y="22"/>
                    </a:lnTo>
                    <a:lnTo>
                      <a:pt x="13" y="17"/>
                    </a:lnTo>
                    <a:lnTo>
                      <a:pt x="13" y="10"/>
                    </a:lnTo>
                    <a:lnTo>
                      <a:pt x="12" y="5"/>
                    </a:lnTo>
                    <a:lnTo>
                      <a:pt x="11" y="2"/>
                    </a:lnTo>
                    <a:lnTo>
                      <a:pt x="9" y="0"/>
                    </a:lnTo>
                    <a:lnTo>
                      <a:pt x="7" y="0"/>
                    </a:lnTo>
                    <a:lnTo>
                      <a:pt x="5" y="2"/>
                    </a:lnTo>
                    <a:lnTo>
                      <a:pt x="4" y="6"/>
                    </a:lnTo>
                    <a:lnTo>
                      <a:pt x="2" y="10"/>
                    </a:lnTo>
                    <a:lnTo>
                      <a:pt x="1" y="15"/>
                    </a:lnTo>
                    <a:lnTo>
                      <a:pt x="1" y="19"/>
                    </a:lnTo>
                    <a:lnTo>
                      <a:pt x="0" y="22"/>
                    </a:lnTo>
                    <a:lnTo>
                      <a:pt x="0" y="26"/>
                    </a:lnTo>
                    <a:lnTo>
                      <a:pt x="4" y="25"/>
                    </a:lnTo>
                    <a:lnTo>
                      <a:pt x="7" y="25"/>
                    </a:lnTo>
                    <a:lnTo>
                      <a:pt x="11" y="27"/>
                    </a:lnTo>
                  </a:path>
                </a:pathLst>
              </a:custGeom>
              <a:solidFill>
                <a:srgbClr val="3F1F00"/>
              </a:solidFill>
              <a:ln w="12700" cap="rnd">
                <a:noFill/>
                <a:round/>
                <a:headEnd/>
                <a:tailEnd/>
              </a:ln>
            </p:spPr>
            <p:txBody>
              <a:bodyPr/>
              <a:lstStyle/>
              <a:p>
                <a:endParaRPr lang="en-US">
                  <a:latin typeface="Calibri" pitchFamily="34" charset="0"/>
                </a:endParaRPr>
              </a:p>
            </p:txBody>
          </p:sp>
          <p:sp>
            <p:nvSpPr>
              <p:cNvPr id="391" name="Freeform 36"/>
              <p:cNvSpPr>
                <a:spLocks/>
              </p:cNvSpPr>
              <p:nvPr/>
            </p:nvSpPr>
            <p:spPr bwMode="auto">
              <a:xfrm>
                <a:off x="2566" y="1217"/>
                <a:ext cx="16" cy="27"/>
              </a:xfrm>
              <a:custGeom>
                <a:avLst/>
                <a:gdLst>
                  <a:gd name="T0" fmla="*/ 12 w 16"/>
                  <a:gd name="T1" fmla="*/ 26 h 27"/>
                  <a:gd name="T2" fmla="*/ 14 w 16"/>
                  <a:gd name="T3" fmla="*/ 22 h 27"/>
                  <a:gd name="T4" fmla="*/ 14 w 16"/>
                  <a:gd name="T5" fmla="*/ 17 h 27"/>
                  <a:gd name="T6" fmla="*/ 15 w 16"/>
                  <a:gd name="T7" fmla="*/ 10 h 27"/>
                  <a:gd name="T8" fmla="*/ 14 w 16"/>
                  <a:gd name="T9" fmla="*/ 5 h 27"/>
                  <a:gd name="T10" fmla="*/ 12 w 16"/>
                  <a:gd name="T11" fmla="*/ 1 h 27"/>
                  <a:gd name="T12" fmla="*/ 10 w 16"/>
                  <a:gd name="T13" fmla="*/ 0 h 27"/>
                  <a:gd name="T14" fmla="*/ 7 w 16"/>
                  <a:gd name="T15" fmla="*/ 0 h 27"/>
                  <a:gd name="T16" fmla="*/ 5 w 16"/>
                  <a:gd name="T17" fmla="*/ 2 h 27"/>
                  <a:gd name="T18" fmla="*/ 4 w 16"/>
                  <a:gd name="T19" fmla="*/ 6 h 27"/>
                  <a:gd name="T20" fmla="*/ 2 w 16"/>
                  <a:gd name="T21" fmla="*/ 10 h 27"/>
                  <a:gd name="T22" fmla="*/ 1 w 16"/>
                  <a:gd name="T23" fmla="*/ 14 h 27"/>
                  <a:gd name="T24" fmla="*/ 1 w 16"/>
                  <a:gd name="T25" fmla="*/ 19 h 27"/>
                  <a:gd name="T26" fmla="*/ 0 w 16"/>
                  <a:gd name="T27" fmla="*/ 22 h 27"/>
                  <a:gd name="T28" fmla="*/ 0 w 16"/>
                  <a:gd name="T29" fmla="*/ 26 h 27"/>
                  <a:gd name="T30" fmla="*/ 4 w 16"/>
                  <a:gd name="T31" fmla="*/ 26 h 27"/>
                  <a:gd name="T32" fmla="*/ 7 w 16"/>
                  <a:gd name="T33" fmla="*/ 26 h 27"/>
                  <a:gd name="T34" fmla="*/ 12 w 16"/>
                  <a:gd name="T35" fmla="*/ 2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7"/>
                  <a:gd name="T56" fmla="*/ 16 w 16"/>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7">
                    <a:moveTo>
                      <a:pt x="12" y="26"/>
                    </a:moveTo>
                    <a:lnTo>
                      <a:pt x="14" y="22"/>
                    </a:lnTo>
                    <a:lnTo>
                      <a:pt x="14" y="17"/>
                    </a:lnTo>
                    <a:lnTo>
                      <a:pt x="15" y="10"/>
                    </a:lnTo>
                    <a:lnTo>
                      <a:pt x="14" y="5"/>
                    </a:lnTo>
                    <a:lnTo>
                      <a:pt x="12" y="1"/>
                    </a:lnTo>
                    <a:lnTo>
                      <a:pt x="10" y="0"/>
                    </a:lnTo>
                    <a:lnTo>
                      <a:pt x="7" y="0"/>
                    </a:lnTo>
                    <a:lnTo>
                      <a:pt x="5" y="2"/>
                    </a:lnTo>
                    <a:lnTo>
                      <a:pt x="4" y="6"/>
                    </a:lnTo>
                    <a:lnTo>
                      <a:pt x="2" y="10"/>
                    </a:lnTo>
                    <a:lnTo>
                      <a:pt x="1" y="14"/>
                    </a:lnTo>
                    <a:lnTo>
                      <a:pt x="1" y="19"/>
                    </a:lnTo>
                    <a:lnTo>
                      <a:pt x="0" y="22"/>
                    </a:lnTo>
                    <a:lnTo>
                      <a:pt x="0" y="26"/>
                    </a:lnTo>
                    <a:lnTo>
                      <a:pt x="4" y="26"/>
                    </a:lnTo>
                    <a:lnTo>
                      <a:pt x="7" y="26"/>
                    </a:lnTo>
                    <a:lnTo>
                      <a:pt x="12" y="26"/>
                    </a:lnTo>
                  </a:path>
                </a:pathLst>
              </a:custGeom>
              <a:solidFill>
                <a:srgbClr val="FFFFFF"/>
              </a:solidFill>
              <a:ln w="12700" cap="rnd">
                <a:solidFill>
                  <a:srgbClr val="000000"/>
                </a:solidFill>
                <a:round/>
                <a:headEnd/>
                <a:tailEnd/>
              </a:ln>
            </p:spPr>
            <p:txBody>
              <a:bodyPr/>
              <a:lstStyle/>
              <a:p>
                <a:endParaRPr lang="en-US">
                  <a:latin typeface="Calibri" pitchFamily="34" charset="0"/>
                </a:endParaRPr>
              </a:p>
            </p:txBody>
          </p:sp>
          <p:sp>
            <p:nvSpPr>
              <p:cNvPr id="392" name="Oval 37"/>
              <p:cNvSpPr>
                <a:spLocks noChangeArrowheads="1"/>
              </p:cNvSpPr>
              <p:nvPr/>
            </p:nvSpPr>
            <p:spPr bwMode="auto">
              <a:xfrm>
                <a:off x="2578" y="1224"/>
                <a:ext cx="3" cy="10"/>
              </a:xfrm>
              <a:prstGeom prst="ellipse">
                <a:avLst/>
              </a:prstGeom>
              <a:solidFill>
                <a:srgbClr val="000000"/>
              </a:solidFill>
              <a:ln w="12700">
                <a:noFill/>
                <a:round/>
                <a:headEnd/>
                <a:tailEnd/>
              </a:ln>
            </p:spPr>
            <p:txBody>
              <a:bodyPr wrap="none" anchor="ctr"/>
              <a:lstStyle/>
              <a:p>
                <a:endParaRPr lang="en-US">
                  <a:latin typeface="Calibri" pitchFamily="34" charset="0"/>
                </a:endParaRPr>
              </a:p>
            </p:txBody>
          </p:sp>
          <p:sp>
            <p:nvSpPr>
              <p:cNvPr id="393" name="Oval 38"/>
              <p:cNvSpPr>
                <a:spLocks noChangeArrowheads="1"/>
              </p:cNvSpPr>
              <p:nvPr/>
            </p:nvSpPr>
            <p:spPr bwMode="auto">
              <a:xfrm>
                <a:off x="2578" y="1223"/>
                <a:ext cx="5" cy="5"/>
              </a:xfrm>
              <a:prstGeom prst="ellipse">
                <a:avLst/>
              </a:prstGeom>
              <a:solidFill>
                <a:srgbClr val="C0C0C0"/>
              </a:solidFill>
              <a:ln w="12700">
                <a:noFill/>
                <a:round/>
                <a:headEnd/>
                <a:tailEnd/>
              </a:ln>
            </p:spPr>
            <p:txBody>
              <a:bodyPr wrap="none" anchor="ctr"/>
              <a:lstStyle/>
              <a:p>
                <a:endParaRPr lang="en-US">
                  <a:latin typeface="Calibri" pitchFamily="34" charset="0"/>
                </a:endParaRPr>
              </a:p>
            </p:txBody>
          </p:sp>
        </p:grpSp>
        <p:sp>
          <p:nvSpPr>
            <p:cNvPr id="388" name="Freeform 39"/>
            <p:cNvSpPr>
              <a:spLocks/>
            </p:cNvSpPr>
            <p:nvPr/>
          </p:nvSpPr>
          <p:spPr bwMode="auto">
            <a:xfrm>
              <a:off x="2623" y="1572"/>
              <a:ext cx="75" cy="34"/>
            </a:xfrm>
            <a:custGeom>
              <a:avLst/>
              <a:gdLst>
                <a:gd name="T0" fmla="*/ 74 w 75"/>
                <a:gd name="T1" fmla="*/ 33 h 34"/>
                <a:gd name="T2" fmla="*/ 49 w 75"/>
                <a:gd name="T3" fmla="*/ 24 h 34"/>
                <a:gd name="T4" fmla="*/ 32 w 75"/>
                <a:gd name="T5" fmla="*/ 18 h 34"/>
                <a:gd name="T6" fmla="*/ 12 w 75"/>
                <a:gd name="T7" fmla="*/ 7 h 34"/>
                <a:gd name="T8" fmla="*/ 0 w 75"/>
                <a:gd name="T9" fmla="*/ 0 h 34"/>
                <a:gd name="T10" fmla="*/ 0 60000 65536"/>
                <a:gd name="T11" fmla="*/ 0 60000 65536"/>
                <a:gd name="T12" fmla="*/ 0 60000 65536"/>
                <a:gd name="T13" fmla="*/ 0 60000 65536"/>
                <a:gd name="T14" fmla="*/ 0 60000 65536"/>
                <a:gd name="T15" fmla="*/ 0 w 75"/>
                <a:gd name="T16" fmla="*/ 0 h 34"/>
                <a:gd name="T17" fmla="*/ 75 w 75"/>
                <a:gd name="T18" fmla="*/ 34 h 34"/>
              </a:gdLst>
              <a:ahLst/>
              <a:cxnLst>
                <a:cxn ang="T10">
                  <a:pos x="T0" y="T1"/>
                </a:cxn>
                <a:cxn ang="T11">
                  <a:pos x="T2" y="T3"/>
                </a:cxn>
                <a:cxn ang="T12">
                  <a:pos x="T4" y="T5"/>
                </a:cxn>
                <a:cxn ang="T13">
                  <a:pos x="T6" y="T7"/>
                </a:cxn>
                <a:cxn ang="T14">
                  <a:pos x="T8" y="T9"/>
                </a:cxn>
              </a:cxnLst>
              <a:rect l="T15" t="T16" r="T17" b="T18"/>
              <a:pathLst>
                <a:path w="75" h="34">
                  <a:moveTo>
                    <a:pt x="74" y="33"/>
                  </a:moveTo>
                  <a:lnTo>
                    <a:pt x="49" y="24"/>
                  </a:lnTo>
                  <a:lnTo>
                    <a:pt x="32" y="18"/>
                  </a:lnTo>
                  <a:lnTo>
                    <a:pt x="12" y="7"/>
                  </a:lnTo>
                  <a:lnTo>
                    <a:pt x="0" y="0"/>
                  </a:lnTo>
                </a:path>
              </a:pathLst>
            </a:custGeom>
            <a:noFill/>
            <a:ln w="12700" cap="rnd">
              <a:solidFill>
                <a:srgbClr val="000000"/>
              </a:solidFill>
              <a:round/>
              <a:headEnd/>
              <a:tailEnd/>
            </a:ln>
          </p:spPr>
          <p:txBody>
            <a:bodyPr/>
            <a:lstStyle/>
            <a:p>
              <a:endParaRPr lang="en-US">
                <a:latin typeface="Calibri" pitchFamily="34" charset="0"/>
              </a:endParaRPr>
            </a:p>
          </p:txBody>
        </p:sp>
        <p:sp>
          <p:nvSpPr>
            <p:cNvPr id="389" name="Freeform 40"/>
            <p:cNvSpPr>
              <a:spLocks/>
            </p:cNvSpPr>
            <p:nvPr/>
          </p:nvSpPr>
          <p:spPr bwMode="auto">
            <a:xfrm>
              <a:off x="2485" y="1204"/>
              <a:ext cx="161" cy="90"/>
            </a:xfrm>
            <a:custGeom>
              <a:avLst/>
              <a:gdLst>
                <a:gd name="T0" fmla="*/ 3 w 161"/>
                <a:gd name="T1" fmla="*/ 44 h 90"/>
                <a:gd name="T2" fmla="*/ 14 w 161"/>
                <a:gd name="T3" fmla="*/ 41 h 90"/>
                <a:gd name="T4" fmla="*/ 25 w 161"/>
                <a:gd name="T5" fmla="*/ 37 h 90"/>
                <a:gd name="T6" fmla="*/ 36 w 161"/>
                <a:gd name="T7" fmla="*/ 37 h 90"/>
                <a:gd name="T8" fmla="*/ 47 w 161"/>
                <a:gd name="T9" fmla="*/ 38 h 90"/>
                <a:gd name="T10" fmla="*/ 58 w 161"/>
                <a:gd name="T11" fmla="*/ 42 h 90"/>
                <a:gd name="T12" fmla="*/ 68 w 161"/>
                <a:gd name="T13" fmla="*/ 47 h 90"/>
                <a:gd name="T14" fmla="*/ 79 w 161"/>
                <a:gd name="T15" fmla="*/ 54 h 90"/>
                <a:gd name="T16" fmla="*/ 87 w 161"/>
                <a:gd name="T17" fmla="*/ 61 h 90"/>
                <a:gd name="T18" fmla="*/ 156 w 161"/>
                <a:gd name="T19" fmla="*/ 0 h 90"/>
                <a:gd name="T20" fmla="*/ 160 w 161"/>
                <a:gd name="T21" fmla="*/ 10 h 90"/>
                <a:gd name="T22" fmla="*/ 93 w 161"/>
                <a:gd name="T23" fmla="*/ 68 h 90"/>
                <a:gd name="T24" fmla="*/ 97 w 161"/>
                <a:gd name="T25" fmla="*/ 79 h 90"/>
                <a:gd name="T26" fmla="*/ 80 w 161"/>
                <a:gd name="T27" fmla="*/ 89 h 90"/>
                <a:gd name="T28" fmla="*/ 75 w 161"/>
                <a:gd name="T29" fmla="*/ 77 h 90"/>
                <a:gd name="T30" fmla="*/ 70 w 161"/>
                <a:gd name="T31" fmla="*/ 70 h 90"/>
                <a:gd name="T32" fmla="*/ 63 w 161"/>
                <a:gd name="T33" fmla="*/ 64 h 90"/>
                <a:gd name="T34" fmla="*/ 57 w 161"/>
                <a:gd name="T35" fmla="*/ 59 h 90"/>
                <a:gd name="T36" fmla="*/ 50 w 161"/>
                <a:gd name="T37" fmla="*/ 55 h 90"/>
                <a:gd name="T38" fmla="*/ 40 w 161"/>
                <a:gd name="T39" fmla="*/ 51 h 90"/>
                <a:gd name="T40" fmla="*/ 31 w 161"/>
                <a:gd name="T41" fmla="*/ 50 h 90"/>
                <a:gd name="T42" fmla="*/ 19 w 161"/>
                <a:gd name="T43" fmla="*/ 50 h 90"/>
                <a:gd name="T44" fmla="*/ 8 w 161"/>
                <a:gd name="T45" fmla="*/ 52 h 90"/>
                <a:gd name="T46" fmla="*/ 0 w 161"/>
                <a:gd name="T47" fmla="*/ 55 h 90"/>
                <a:gd name="T48" fmla="*/ 3 w 161"/>
                <a:gd name="T49" fmla="*/ 44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90"/>
                <a:gd name="T77" fmla="*/ 161 w 16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90">
                  <a:moveTo>
                    <a:pt x="3" y="44"/>
                  </a:moveTo>
                  <a:lnTo>
                    <a:pt x="14" y="41"/>
                  </a:lnTo>
                  <a:lnTo>
                    <a:pt x="25" y="37"/>
                  </a:lnTo>
                  <a:lnTo>
                    <a:pt x="36" y="37"/>
                  </a:lnTo>
                  <a:lnTo>
                    <a:pt x="47" y="38"/>
                  </a:lnTo>
                  <a:lnTo>
                    <a:pt x="58" y="42"/>
                  </a:lnTo>
                  <a:lnTo>
                    <a:pt x="68" y="47"/>
                  </a:lnTo>
                  <a:lnTo>
                    <a:pt x="79" y="54"/>
                  </a:lnTo>
                  <a:lnTo>
                    <a:pt x="87" y="61"/>
                  </a:lnTo>
                  <a:lnTo>
                    <a:pt x="156" y="0"/>
                  </a:lnTo>
                  <a:lnTo>
                    <a:pt x="160" y="10"/>
                  </a:lnTo>
                  <a:lnTo>
                    <a:pt x="93" y="68"/>
                  </a:lnTo>
                  <a:lnTo>
                    <a:pt x="97" y="79"/>
                  </a:lnTo>
                  <a:lnTo>
                    <a:pt x="80" y="89"/>
                  </a:lnTo>
                  <a:lnTo>
                    <a:pt x="75" y="77"/>
                  </a:lnTo>
                  <a:lnTo>
                    <a:pt x="70" y="70"/>
                  </a:lnTo>
                  <a:lnTo>
                    <a:pt x="63" y="64"/>
                  </a:lnTo>
                  <a:lnTo>
                    <a:pt x="57" y="59"/>
                  </a:lnTo>
                  <a:lnTo>
                    <a:pt x="50" y="55"/>
                  </a:lnTo>
                  <a:lnTo>
                    <a:pt x="40" y="51"/>
                  </a:lnTo>
                  <a:lnTo>
                    <a:pt x="31" y="50"/>
                  </a:lnTo>
                  <a:lnTo>
                    <a:pt x="19" y="50"/>
                  </a:lnTo>
                  <a:lnTo>
                    <a:pt x="8" y="52"/>
                  </a:lnTo>
                  <a:lnTo>
                    <a:pt x="0" y="55"/>
                  </a:lnTo>
                  <a:lnTo>
                    <a:pt x="3" y="44"/>
                  </a:lnTo>
                </a:path>
              </a:pathLst>
            </a:custGeom>
            <a:solidFill>
              <a:srgbClr val="C0C0C0"/>
            </a:solidFill>
            <a:ln w="12700" cap="rnd">
              <a:solidFill>
                <a:srgbClr val="000000"/>
              </a:solidFill>
              <a:round/>
              <a:headEnd/>
              <a:tailEnd/>
            </a:ln>
          </p:spPr>
          <p:txBody>
            <a:bodyPr/>
            <a:lstStyle/>
            <a:p>
              <a:endParaRPr lang="en-US">
                <a:latin typeface="Calibri" pitchFamily="34" charset="0"/>
              </a:endParaRPr>
            </a:p>
          </p:txBody>
        </p:sp>
      </p:grpSp>
      <p:grpSp>
        <p:nvGrpSpPr>
          <p:cNvPr id="398" name="Group 42"/>
          <p:cNvGrpSpPr>
            <a:grpSpLocks/>
          </p:cNvGrpSpPr>
          <p:nvPr/>
        </p:nvGrpSpPr>
        <p:grpSpPr bwMode="auto">
          <a:xfrm>
            <a:off x="36214050" y="29497020"/>
            <a:ext cx="1232534" cy="1998346"/>
            <a:chOff x="6971" y="3201"/>
            <a:chExt cx="526" cy="848"/>
          </a:xfrm>
        </p:grpSpPr>
        <p:sp>
          <p:nvSpPr>
            <p:cNvPr id="399" name="Freeform 43"/>
            <p:cNvSpPr>
              <a:spLocks/>
            </p:cNvSpPr>
            <p:nvPr/>
          </p:nvSpPr>
          <p:spPr bwMode="auto">
            <a:xfrm>
              <a:off x="6975" y="3204"/>
              <a:ext cx="519" cy="841"/>
            </a:xfrm>
            <a:custGeom>
              <a:avLst/>
              <a:gdLst>
                <a:gd name="T0" fmla="*/ 9 w 1037"/>
                <a:gd name="T1" fmla="*/ 5 h 1681"/>
                <a:gd name="T2" fmla="*/ 10 w 1037"/>
                <a:gd name="T3" fmla="*/ 3 h 1681"/>
                <a:gd name="T4" fmla="*/ 12 w 1037"/>
                <a:gd name="T5" fmla="*/ 1 h 1681"/>
                <a:gd name="T6" fmla="*/ 14 w 1037"/>
                <a:gd name="T7" fmla="*/ 1 h 1681"/>
                <a:gd name="T8" fmla="*/ 15 w 1037"/>
                <a:gd name="T9" fmla="*/ 2 h 1681"/>
                <a:gd name="T10" fmla="*/ 16 w 1037"/>
                <a:gd name="T11" fmla="*/ 4 h 1681"/>
                <a:gd name="T12" fmla="*/ 16 w 1037"/>
                <a:gd name="T13" fmla="*/ 4 h 1681"/>
                <a:gd name="T14" fmla="*/ 15 w 1037"/>
                <a:gd name="T15" fmla="*/ 3 h 1681"/>
                <a:gd name="T16" fmla="*/ 14 w 1037"/>
                <a:gd name="T17" fmla="*/ 3 h 1681"/>
                <a:gd name="T18" fmla="*/ 14 w 1037"/>
                <a:gd name="T19" fmla="*/ 2 h 1681"/>
                <a:gd name="T20" fmla="*/ 12 w 1037"/>
                <a:gd name="T21" fmla="*/ 2 h 1681"/>
                <a:gd name="T22" fmla="*/ 11 w 1037"/>
                <a:gd name="T23" fmla="*/ 3 h 1681"/>
                <a:gd name="T24" fmla="*/ 10 w 1037"/>
                <a:gd name="T25" fmla="*/ 5 h 1681"/>
                <a:gd name="T26" fmla="*/ 11 w 1037"/>
                <a:gd name="T27" fmla="*/ 8 h 1681"/>
                <a:gd name="T28" fmla="*/ 11 w 1037"/>
                <a:gd name="T29" fmla="*/ 11 h 1681"/>
                <a:gd name="T30" fmla="*/ 12 w 1037"/>
                <a:gd name="T31" fmla="*/ 13 h 1681"/>
                <a:gd name="T32" fmla="*/ 13 w 1037"/>
                <a:gd name="T33" fmla="*/ 15 h 1681"/>
                <a:gd name="T34" fmla="*/ 14 w 1037"/>
                <a:gd name="T35" fmla="*/ 18 h 1681"/>
                <a:gd name="T36" fmla="*/ 15 w 1037"/>
                <a:gd name="T37" fmla="*/ 20 h 1681"/>
                <a:gd name="T38" fmla="*/ 17 w 1037"/>
                <a:gd name="T39" fmla="*/ 23 h 1681"/>
                <a:gd name="T40" fmla="*/ 16 w 1037"/>
                <a:gd name="T41" fmla="*/ 26 h 1681"/>
                <a:gd name="T42" fmla="*/ 15 w 1037"/>
                <a:gd name="T43" fmla="*/ 27 h 1681"/>
                <a:gd name="T44" fmla="*/ 14 w 1037"/>
                <a:gd name="T45" fmla="*/ 26 h 1681"/>
                <a:gd name="T46" fmla="*/ 12 w 1037"/>
                <a:gd name="T47" fmla="*/ 24 h 1681"/>
                <a:gd name="T48" fmla="*/ 10 w 1037"/>
                <a:gd name="T49" fmla="*/ 22 h 1681"/>
                <a:gd name="T50" fmla="*/ 10 w 1037"/>
                <a:gd name="T51" fmla="*/ 21 h 1681"/>
                <a:gd name="T52" fmla="*/ 9 w 1037"/>
                <a:gd name="T53" fmla="*/ 20 h 1681"/>
                <a:gd name="T54" fmla="*/ 9 w 1037"/>
                <a:gd name="T55" fmla="*/ 18 h 1681"/>
                <a:gd name="T56" fmla="*/ 8 w 1037"/>
                <a:gd name="T57" fmla="*/ 16 h 1681"/>
                <a:gd name="T58" fmla="*/ 7 w 1037"/>
                <a:gd name="T59" fmla="*/ 15 h 1681"/>
                <a:gd name="T60" fmla="*/ 5 w 1037"/>
                <a:gd name="T61" fmla="*/ 13 h 1681"/>
                <a:gd name="T62" fmla="*/ 3 w 1037"/>
                <a:gd name="T63" fmla="*/ 13 h 1681"/>
                <a:gd name="T64" fmla="*/ 3 w 1037"/>
                <a:gd name="T65" fmla="*/ 14 h 1681"/>
                <a:gd name="T66" fmla="*/ 2 w 1037"/>
                <a:gd name="T67" fmla="*/ 15 h 1681"/>
                <a:gd name="T68" fmla="*/ 2 w 1037"/>
                <a:gd name="T69" fmla="*/ 16 h 1681"/>
                <a:gd name="T70" fmla="*/ 2 w 1037"/>
                <a:gd name="T71" fmla="*/ 17 h 1681"/>
                <a:gd name="T72" fmla="*/ 1 w 1037"/>
                <a:gd name="T73" fmla="*/ 17 h 1681"/>
                <a:gd name="T74" fmla="*/ 1 w 1037"/>
                <a:gd name="T75" fmla="*/ 15 h 1681"/>
                <a:gd name="T76" fmla="*/ 2 w 1037"/>
                <a:gd name="T77" fmla="*/ 12 h 1681"/>
                <a:gd name="T78" fmla="*/ 3 w 1037"/>
                <a:gd name="T79" fmla="*/ 12 h 1681"/>
                <a:gd name="T80" fmla="*/ 5 w 1037"/>
                <a:gd name="T81" fmla="*/ 12 h 1681"/>
                <a:gd name="T82" fmla="*/ 4 w 1037"/>
                <a:gd name="T83" fmla="*/ 10 h 1681"/>
                <a:gd name="T84" fmla="*/ 2 w 1037"/>
                <a:gd name="T85" fmla="*/ 10 h 1681"/>
                <a:gd name="T86" fmla="*/ 2 w 1037"/>
                <a:gd name="T87" fmla="*/ 11 h 1681"/>
                <a:gd name="T88" fmla="*/ 1 w 1037"/>
                <a:gd name="T89" fmla="*/ 9 h 1681"/>
                <a:gd name="T90" fmla="*/ 1 w 1037"/>
                <a:gd name="T91" fmla="*/ 7 h 1681"/>
                <a:gd name="T92" fmla="*/ 1 w 1037"/>
                <a:gd name="T93" fmla="*/ 5 h 1681"/>
                <a:gd name="T94" fmla="*/ 2 w 1037"/>
                <a:gd name="T95" fmla="*/ 5 h 1681"/>
                <a:gd name="T96" fmla="*/ 3 w 1037"/>
                <a:gd name="T97" fmla="*/ 5 h 1681"/>
                <a:gd name="T98" fmla="*/ 3 w 1037"/>
                <a:gd name="T99" fmla="*/ 6 h 1681"/>
                <a:gd name="T100" fmla="*/ 4 w 1037"/>
                <a:gd name="T101" fmla="*/ 6 h 1681"/>
                <a:gd name="T102" fmla="*/ 5 w 1037"/>
                <a:gd name="T103" fmla="*/ 7 h 1681"/>
                <a:gd name="T104" fmla="*/ 5 w 1037"/>
                <a:gd name="T105" fmla="*/ 9 h 1681"/>
                <a:gd name="T106" fmla="*/ 5 w 1037"/>
                <a:gd name="T107" fmla="*/ 10 h 1681"/>
                <a:gd name="T108" fmla="*/ 5 w 1037"/>
                <a:gd name="T109" fmla="*/ 11 h 1681"/>
                <a:gd name="T110" fmla="*/ 6 w 1037"/>
                <a:gd name="T111" fmla="*/ 12 h 1681"/>
                <a:gd name="T112" fmla="*/ 7 w 1037"/>
                <a:gd name="T113" fmla="*/ 13 h 1681"/>
                <a:gd name="T114" fmla="*/ 9 w 1037"/>
                <a:gd name="T115" fmla="*/ 14 h 1681"/>
                <a:gd name="T116" fmla="*/ 10 w 1037"/>
                <a:gd name="T117" fmla="*/ 12 h 1681"/>
                <a:gd name="T118" fmla="*/ 10 w 1037"/>
                <a:gd name="T119" fmla="*/ 10 h 1681"/>
                <a:gd name="T120" fmla="*/ 9 w 1037"/>
                <a:gd name="T121" fmla="*/ 9 h 1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7"/>
                <a:gd name="T184" fmla="*/ 0 h 1681"/>
                <a:gd name="T185" fmla="*/ 1037 w 1037"/>
                <a:gd name="T186" fmla="*/ 1681 h 1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7" h="1681">
                  <a:moveTo>
                    <a:pt x="515" y="391"/>
                  </a:moveTo>
                  <a:lnTo>
                    <a:pt x="524" y="368"/>
                  </a:lnTo>
                  <a:lnTo>
                    <a:pt x="535" y="342"/>
                  </a:lnTo>
                  <a:lnTo>
                    <a:pt x="548" y="313"/>
                  </a:lnTo>
                  <a:lnTo>
                    <a:pt x="559" y="282"/>
                  </a:lnTo>
                  <a:lnTo>
                    <a:pt x="572" y="252"/>
                  </a:lnTo>
                  <a:lnTo>
                    <a:pt x="582" y="221"/>
                  </a:lnTo>
                  <a:lnTo>
                    <a:pt x="591" y="194"/>
                  </a:lnTo>
                  <a:lnTo>
                    <a:pt x="599" y="169"/>
                  </a:lnTo>
                  <a:lnTo>
                    <a:pt x="607" y="145"/>
                  </a:lnTo>
                  <a:lnTo>
                    <a:pt x="620" y="115"/>
                  </a:lnTo>
                  <a:lnTo>
                    <a:pt x="638" y="84"/>
                  </a:lnTo>
                  <a:lnTo>
                    <a:pt x="658" y="57"/>
                  </a:lnTo>
                  <a:lnTo>
                    <a:pt x="681" y="31"/>
                  </a:lnTo>
                  <a:lnTo>
                    <a:pt x="708" y="11"/>
                  </a:lnTo>
                  <a:lnTo>
                    <a:pt x="738" y="0"/>
                  </a:lnTo>
                  <a:lnTo>
                    <a:pt x="770" y="0"/>
                  </a:lnTo>
                  <a:lnTo>
                    <a:pt x="802" y="6"/>
                  </a:lnTo>
                  <a:lnTo>
                    <a:pt x="828" y="16"/>
                  </a:lnTo>
                  <a:lnTo>
                    <a:pt x="852" y="27"/>
                  </a:lnTo>
                  <a:lnTo>
                    <a:pt x="871" y="40"/>
                  </a:lnTo>
                  <a:lnTo>
                    <a:pt x="887" y="57"/>
                  </a:lnTo>
                  <a:lnTo>
                    <a:pt x="901" y="76"/>
                  </a:lnTo>
                  <a:lnTo>
                    <a:pt x="914" y="96"/>
                  </a:lnTo>
                  <a:lnTo>
                    <a:pt x="925" y="120"/>
                  </a:lnTo>
                  <a:lnTo>
                    <a:pt x="937" y="142"/>
                  </a:lnTo>
                  <a:lnTo>
                    <a:pt x="949" y="161"/>
                  </a:lnTo>
                  <a:lnTo>
                    <a:pt x="964" y="177"/>
                  </a:lnTo>
                  <a:lnTo>
                    <a:pt x="980" y="190"/>
                  </a:lnTo>
                  <a:lnTo>
                    <a:pt x="994" y="202"/>
                  </a:lnTo>
                  <a:lnTo>
                    <a:pt x="1008" y="212"/>
                  </a:lnTo>
                  <a:lnTo>
                    <a:pt x="1023" y="218"/>
                  </a:lnTo>
                  <a:lnTo>
                    <a:pt x="1034" y="221"/>
                  </a:lnTo>
                  <a:lnTo>
                    <a:pt x="1015" y="217"/>
                  </a:lnTo>
                  <a:lnTo>
                    <a:pt x="997" y="210"/>
                  </a:lnTo>
                  <a:lnTo>
                    <a:pt x="983" y="202"/>
                  </a:lnTo>
                  <a:lnTo>
                    <a:pt x="968" y="194"/>
                  </a:lnTo>
                  <a:lnTo>
                    <a:pt x="957" y="187"/>
                  </a:lnTo>
                  <a:lnTo>
                    <a:pt x="948" y="181"/>
                  </a:lnTo>
                  <a:lnTo>
                    <a:pt x="940" y="177"/>
                  </a:lnTo>
                  <a:lnTo>
                    <a:pt x="932" y="177"/>
                  </a:lnTo>
                  <a:lnTo>
                    <a:pt x="921" y="174"/>
                  </a:lnTo>
                  <a:lnTo>
                    <a:pt x="909" y="169"/>
                  </a:lnTo>
                  <a:lnTo>
                    <a:pt x="897" y="164"/>
                  </a:lnTo>
                  <a:lnTo>
                    <a:pt x="885" y="158"/>
                  </a:lnTo>
                  <a:lnTo>
                    <a:pt x="874" y="150"/>
                  </a:lnTo>
                  <a:lnTo>
                    <a:pt x="865" y="142"/>
                  </a:lnTo>
                  <a:lnTo>
                    <a:pt x="855" y="132"/>
                  </a:lnTo>
                  <a:lnTo>
                    <a:pt x="847" y="122"/>
                  </a:lnTo>
                  <a:lnTo>
                    <a:pt x="837" y="112"/>
                  </a:lnTo>
                  <a:lnTo>
                    <a:pt x="823" y="104"/>
                  </a:lnTo>
                  <a:lnTo>
                    <a:pt x="805" y="98"/>
                  </a:lnTo>
                  <a:lnTo>
                    <a:pt x="786" y="94"/>
                  </a:lnTo>
                  <a:lnTo>
                    <a:pt x="766" y="94"/>
                  </a:lnTo>
                  <a:lnTo>
                    <a:pt x="745" y="96"/>
                  </a:lnTo>
                  <a:lnTo>
                    <a:pt x="726" y="102"/>
                  </a:lnTo>
                  <a:lnTo>
                    <a:pt x="710" y="112"/>
                  </a:lnTo>
                  <a:lnTo>
                    <a:pt x="695" y="127"/>
                  </a:lnTo>
                  <a:lnTo>
                    <a:pt x="681" y="145"/>
                  </a:lnTo>
                  <a:lnTo>
                    <a:pt x="668" y="164"/>
                  </a:lnTo>
                  <a:lnTo>
                    <a:pt x="658" y="186"/>
                  </a:lnTo>
                  <a:lnTo>
                    <a:pt x="649" y="210"/>
                  </a:lnTo>
                  <a:lnTo>
                    <a:pt x="642" y="234"/>
                  </a:lnTo>
                  <a:lnTo>
                    <a:pt x="638" y="259"/>
                  </a:lnTo>
                  <a:lnTo>
                    <a:pt x="634" y="285"/>
                  </a:lnTo>
                  <a:lnTo>
                    <a:pt x="636" y="336"/>
                  </a:lnTo>
                  <a:lnTo>
                    <a:pt x="641" y="383"/>
                  </a:lnTo>
                  <a:lnTo>
                    <a:pt x="649" y="424"/>
                  </a:lnTo>
                  <a:lnTo>
                    <a:pt x="655" y="451"/>
                  </a:lnTo>
                  <a:lnTo>
                    <a:pt x="662" y="476"/>
                  </a:lnTo>
                  <a:lnTo>
                    <a:pt x="666" y="503"/>
                  </a:lnTo>
                  <a:lnTo>
                    <a:pt x="670" y="533"/>
                  </a:lnTo>
                  <a:lnTo>
                    <a:pt x="671" y="564"/>
                  </a:lnTo>
                  <a:lnTo>
                    <a:pt x="673" y="603"/>
                  </a:lnTo>
                  <a:lnTo>
                    <a:pt x="676" y="650"/>
                  </a:lnTo>
                  <a:lnTo>
                    <a:pt x="687" y="699"/>
                  </a:lnTo>
                  <a:lnTo>
                    <a:pt x="705" y="742"/>
                  </a:lnTo>
                  <a:lnTo>
                    <a:pt x="718" y="761"/>
                  </a:lnTo>
                  <a:lnTo>
                    <a:pt x="730" y="786"/>
                  </a:lnTo>
                  <a:lnTo>
                    <a:pt x="745" y="813"/>
                  </a:lnTo>
                  <a:lnTo>
                    <a:pt x="759" y="841"/>
                  </a:lnTo>
                  <a:lnTo>
                    <a:pt x="772" y="869"/>
                  </a:lnTo>
                  <a:lnTo>
                    <a:pt x="785" y="895"/>
                  </a:lnTo>
                  <a:lnTo>
                    <a:pt x="797" y="918"/>
                  </a:lnTo>
                  <a:lnTo>
                    <a:pt x="807" y="936"/>
                  </a:lnTo>
                  <a:lnTo>
                    <a:pt x="817" y="955"/>
                  </a:lnTo>
                  <a:lnTo>
                    <a:pt x="831" y="983"/>
                  </a:lnTo>
                  <a:lnTo>
                    <a:pt x="845" y="1015"/>
                  </a:lnTo>
                  <a:lnTo>
                    <a:pt x="861" y="1051"/>
                  </a:lnTo>
                  <a:lnTo>
                    <a:pt x="877" y="1089"/>
                  </a:lnTo>
                  <a:lnTo>
                    <a:pt x="892" y="1125"/>
                  </a:lnTo>
                  <a:lnTo>
                    <a:pt x="903" y="1154"/>
                  </a:lnTo>
                  <a:lnTo>
                    <a:pt x="909" y="1179"/>
                  </a:lnTo>
                  <a:lnTo>
                    <a:pt x="919" y="1203"/>
                  </a:lnTo>
                  <a:lnTo>
                    <a:pt x="937" y="1237"/>
                  </a:lnTo>
                  <a:lnTo>
                    <a:pt x="959" y="1280"/>
                  </a:lnTo>
                  <a:lnTo>
                    <a:pt x="983" y="1325"/>
                  </a:lnTo>
                  <a:lnTo>
                    <a:pt x="1005" y="1374"/>
                  </a:lnTo>
                  <a:lnTo>
                    <a:pt x="1024" y="1423"/>
                  </a:lnTo>
                  <a:lnTo>
                    <a:pt x="1036" y="1470"/>
                  </a:lnTo>
                  <a:lnTo>
                    <a:pt x="1037" y="1513"/>
                  </a:lnTo>
                  <a:lnTo>
                    <a:pt x="1031" y="1550"/>
                  </a:lnTo>
                  <a:lnTo>
                    <a:pt x="1023" y="1581"/>
                  </a:lnTo>
                  <a:lnTo>
                    <a:pt x="1012" y="1607"/>
                  </a:lnTo>
                  <a:lnTo>
                    <a:pt x="1000" y="1627"/>
                  </a:lnTo>
                  <a:lnTo>
                    <a:pt x="988" y="1643"/>
                  </a:lnTo>
                  <a:lnTo>
                    <a:pt x="975" y="1656"/>
                  </a:lnTo>
                  <a:lnTo>
                    <a:pt x="964" y="1664"/>
                  </a:lnTo>
                  <a:lnTo>
                    <a:pt x="953" y="1671"/>
                  </a:lnTo>
                  <a:lnTo>
                    <a:pt x="932" y="1679"/>
                  </a:lnTo>
                  <a:lnTo>
                    <a:pt x="911" y="1681"/>
                  </a:lnTo>
                  <a:lnTo>
                    <a:pt x="892" y="1681"/>
                  </a:lnTo>
                  <a:lnTo>
                    <a:pt x="874" y="1674"/>
                  </a:lnTo>
                  <a:lnTo>
                    <a:pt x="857" y="1664"/>
                  </a:lnTo>
                  <a:lnTo>
                    <a:pt x="839" y="1650"/>
                  </a:lnTo>
                  <a:lnTo>
                    <a:pt x="821" y="1632"/>
                  </a:lnTo>
                  <a:lnTo>
                    <a:pt x="802" y="1611"/>
                  </a:lnTo>
                  <a:lnTo>
                    <a:pt x="786" y="1589"/>
                  </a:lnTo>
                  <a:lnTo>
                    <a:pt x="766" y="1563"/>
                  </a:lnTo>
                  <a:lnTo>
                    <a:pt x="742" y="1534"/>
                  </a:lnTo>
                  <a:lnTo>
                    <a:pt x="716" y="1500"/>
                  </a:lnTo>
                  <a:lnTo>
                    <a:pt x="692" y="1467"/>
                  </a:lnTo>
                  <a:lnTo>
                    <a:pt x="670" y="1433"/>
                  </a:lnTo>
                  <a:lnTo>
                    <a:pt x="649" y="1404"/>
                  </a:lnTo>
                  <a:lnTo>
                    <a:pt x="634" y="1376"/>
                  </a:lnTo>
                  <a:lnTo>
                    <a:pt x="625" y="1356"/>
                  </a:lnTo>
                  <a:lnTo>
                    <a:pt x="617" y="1337"/>
                  </a:lnTo>
                  <a:lnTo>
                    <a:pt x="606" y="1317"/>
                  </a:lnTo>
                  <a:lnTo>
                    <a:pt x="596" y="1299"/>
                  </a:lnTo>
                  <a:lnTo>
                    <a:pt x="588" y="1281"/>
                  </a:lnTo>
                  <a:lnTo>
                    <a:pt x="580" y="1267"/>
                  </a:lnTo>
                  <a:lnTo>
                    <a:pt x="572" y="1255"/>
                  </a:lnTo>
                  <a:lnTo>
                    <a:pt x="567" y="1247"/>
                  </a:lnTo>
                  <a:lnTo>
                    <a:pt x="563" y="1239"/>
                  </a:lnTo>
                  <a:lnTo>
                    <a:pt x="556" y="1226"/>
                  </a:lnTo>
                  <a:lnTo>
                    <a:pt x="548" y="1209"/>
                  </a:lnTo>
                  <a:lnTo>
                    <a:pt x="540" y="1192"/>
                  </a:lnTo>
                  <a:lnTo>
                    <a:pt x="532" y="1172"/>
                  </a:lnTo>
                  <a:lnTo>
                    <a:pt x="524" y="1152"/>
                  </a:lnTo>
                  <a:lnTo>
                    <a:pt x="518" y="1134"/>
                  </a:lnTo>
                  <a:lnTo>
                    <a:pt x="515" y="1118"/>
                  </a:lnTo>
                  <a:lnTo>
                    <a:pt x="508" y="1100"/>
                  </a:lnTo>
                  <a:lnTo>
                    <a:pt x="497" y="1077"/>
                  </a:lnTo>
                  <a:lnTo>
                    <a:pt x="483" y="1050"/>
                  </a:lnTo>
                  <a:lnTo>
                    <a:pt x="467" y="1020"/>
                  </a:lnTo>
                  <a:lnTo>
                    <a:pt x="447" y="991"/>
                  </a:lnTo>
                  <a:lnTo>
                    <a:pt x="430" y="965"/>
                  </a:lnTo>
                  <a:lnTo>
                    <a:pt x="414" y="942"/>
                  </a:lnTo>
                  <a:lnTo>
                    <a:pt x="401" y="924"/>
                  </a:lnTo>
                  <a:lnTo>
                    <a:pt x="387" y="908"/>
                  </a:lnTo>
                  <a:lnTo>
                    <a:pt x="368" y="888"/>
                  </a:lnTo>
                  <a:lnTo>
                    <a:pt x="345" y="867"/>
                  </a:lnTo>
                  <a:lnTo>
                    <a:pt x="320" y="848"/>
                  </a:lnTo>
                  <a:lnTo>
                    <a:pt x="291" y="831"/>
                  </a:lnTo>
                  <a:lnTo>
                    <a:pt x="262" y="820"/>
                  </a:lnTo>
                  <a:lnTo>
                    <a:pt x="232" y="815"/>
                  </a:lnTo>
                  <a:lnTo>
                    <a:pt x="201" y="818"/>
                  </a:lnTo>
                  <a:lnTo>
                    <a:pt x="192" y="821"/>
                  </a:lnTo>
                  <a:lnTo>
                    <a:pt x="182" y="826"/>
                  </a:lnTo>
                  <a:lnTo>
                    <a:pt x="174" y="831"/>
                  </a:lnTo>
                  <a:lnTo>
                    <a:pt x="168" y="839"/>
                  </a:lnTo>
                  <a:lnTo>
                    <a:pt x="160" y="848"/>
                  </a:lnTo>
                  <a:lnTo>
                    <a:pt x="153" y="857"/>
                  </a:lnTo>
                  <a:lnTo>
                    <a:pt x="149" y="869"/>
                  </a:lnTo>
                  <a:lnTo>
                    <a:pt x="142" y="880"/>
                  </a:lnTo>
                  <a:lnTo>
                    <a:pt x="136" y="893"/>
                  </a:lnTo>
                  <a:lnTo>
                    <a:pt x="128" y="905"/>
                  </a:lnTo>
                  <a:lnTo>
                    <a:pt x="120" y="914"/>
                  </a:lnTo>
                  <a:lnTo>
                    <a:pt x="112" y="924"/>
                  </a:lnTo>
                  <a:lnTo>
                    <a:pt x="104" y="934"/>
                  </a:lnTo>
                  <a:lnTo>
                    <a:pt x="97" y="942"/>
                  </a:lnTo>
                  <a:lnTo>
                    <a:pt x="94" y="952"/>
                  </a:lnTo>
                  <a:lnTo>
                    <a:pt x="94" y="960"/>
                  </a:lnTo>
                  <a:lnTo>
                    <a:pt x="94" y="980"/>
                  </a:lnTo>
                  <a:lnTo>
                    <a:pt x="88" y="1002"/>
                  </a:lnTo>
                  <a:lnTo>
                    <a:pt x="82" y="1024"/>
                  </a:lnTo>
                  <a:lnTo>
                    <a:pt x="77" y="1035"/>
                  </a:lnTo>
                  <a:lnTo>
                    <a:pt x="75" y="1046"/>
                  </a:lnTo>
                  <a:lnTo>
                    <a:pt x="78" y="1063"/>
                  </a:lnTo>
                  <a:lnTo>
                    <a:pt x="85" y="1082"/>
                  </a:lnTo>
                  <a:lnTo>
                    <a:pt x="96" y="1100"/>
                  </a:lnTo>
                  <a:lnTo>
                    <a:pt x="82" y="1077"/>
                  </a:lnTo>
                  <a:lnTo>
                    <a:pt x="72" y="1061"/>
                  </a:lnTo>
                  <a:lnTo>
                    <a:pt x="66" y="1048"/>
                  </a:lnTo>
                  <a:lnTo>
                    <a:pt x="58" y="1035"/>
                  </a:lnTo>
                  <a:lnTo>
                    <a:pt x="46" y="1017"/>
                  </a:lnTo>
                  <a:lnTo>
                    <a:pt x="32" y="994"/>
                  </a:lnTo>
                  <a:lnTo>
                    <a:pt x="19" y="970"/>
                  </a:lnTo>
                  <a:lnTo>
                    <a:pt x="13" y="945"/>
                  </a:lnTo>
                  <a:lnTo>
                    <a:pt x="13" y="913"/>
                  </a:lnTo>
                  <a:lnTo>
                    <a:pt x="18" y="879"/>
                  </a:lnTo>
                  <a:lnTo>
                    <a:pt x="26" y="843"/>
                  </a:lnTo>
                  <a:lnTo>
                    <a:pt x="38" y="807"/>
                  </a:lnTo>
                  <a:lnTo>
                    <a:pt x="58" y="776"/>
                  </a:lnTo>
                  <a:lnTo>
                    <a:pt x="83" y="751"/>
                  </a:lnTo>
                  <a:lnTo>
                    <a:pt x="113" y="737"/>
                  </a:lnTo>
                  <a:lnTo>
                    <a:pt x="153" y="732"/>
                  </a:lnTo>
                  <a:lnTo>
                    <a:pt x="160" y="727"/>
                  </a:lnTo>
                  <a:lnTo>
                    <a:pt x="171" y="722"/>
                  </a:lnTo>
                  <a:lnTo>
                    <a:pt x="187" y="720"/>
                  </a:lnTo>
                  <a:lnTo>
                    <a:pt x="206" y="720"/>
                  </a:lnTo>
                  <a:lnTo>
                    <a:pt x="227" y="722"/>
                  </a:lnTo>
                  <a:lnTo>
                    <a:pt x="248" y="724"/>
                  </a:lnTo>
                  <a:lnTo>
                    <a:pt x="268" y="727"/>
                  </a:lnTo>
                  <a:lnTo>
                    <a:pt x="286" y="732"/>
                  </a:lnTo>
                  <a:lnTo>
                    <a:pt x="272" y="711"/>
                  </a:lnTo>
                  <a:lnTo>
                    <a:pt x="256" y="683"/>
                  </a:lnTo>
                  <a:lnTo>
                    <a:pt x="238" y="649"/>
                  </a:lnTo>
                  <a:lnTo>
                    <a:pt x="217" y="614"/>
                  </a:lnTo>
                  <a:lnTo>
                    <a:pt x="195" y="580"/>
                  </a:lnTo>
                  <a:lnTo>
                    <a:pt x="171" y="549"/>
                  </a:lnTo>
                  <a:lnTo>
                    <a:pt x="147" y="525"/>
                  </a:lnTo>
                  <a:lnTo>
                    <a:pt x="120" y="510"/>
                  </a:lnTo>
                  <a:lnTo>
                    <a:pt x="112" y="556"/>
                  </a:lnTo>
                  <a:lnTo>
                    <a:pt x="110" y="608"/>
                  </a:lnTo>
                  <a:lnTo>
                    <a:pt x="118" y="660"/>
                  </a:lnTo>
                  <a:lnTo>
                    <a:pt x="142" y="707"/>
                  </a:lnTo>
                  <a:lnTo>
                    <a:pt x="117" y="691"/>
                  </a:lnTo>
                  <a:lnTo>
                    <a:pt x="94" y="675"/>
                  </a:lnTo>
                  <a:lnTo>
                    <a:pt x="74" y="657"/>
                  </a:lnTo>
                  <a:lnTo>
                    <a:pt x="54" y="639"/>
                  </a:lnTo>
                  <a:lnTo>
                    <a:pt x="38" y="621"/>
                  </a:lnTo>
                  <a:lnTo>
                    <a:pt x="26" y="605"/>
                  </a:lnTo>
                  <a:lnTo>
                    <a:pt x="18" y="588"/>
                  </a:lnTo>
                  <a:lnTo>
                    <a:pt x="13" y="575"/>
                  </a:lnTo>
                  <a:lnTo>
                    <a:pt x="8" y="546"/>
                  </a:lnTo>
                  <a:lnTo>
                    <a:pt x="3" y="513"/>
                  </a:lnTo>
                  <a:lnTo>
                    <a:pt x="2" y="482"/>
                  </a:lnTo>
                  <a:lnTo>
                    <a:pt x="0" y="459"/>
                  </a:lnTo>
                  <a:lnTo>
                    <a:pt x="2" y="427"/>
                  </a:lnTo>
                  <a:lnTo>
                    <a:pt x="6" y="393"/>
                  </a:lnTo>
                  <a:lnTo>
                    <a:pt x="13" y="360"/>
                  </a:lnTo>
                  <a:lnTo>
                    <a:pt x="24" y="332"/>
                  </a:lnTo>
                  <a:lnTo>
                    <a:pt x="29" y="323"/>
                  </a:lnTo>
                  <a:lnTo>
                    <a:pt x="34" y="313"/>
                  </a:lnTo>
                  <a:lnTo>
                    <a:pt x="40" y="303"/>
                  </a:lnTo>
                  <a:lnTo>
                    <a:pt x="46" y="295"/>
                  </a:lnTo>
                  <a:lnTo>
                    <a:pt x="53" y="287"/>
                  </a:lnTo>
                  <a:lnTo>
                    <a:pt x="61" y="280"/>
                  </a:lnTo>
                  <a:lnTo>
                    <a:pt x="69" y="275"/>
                  </a:lnTo>
                  <a:lnTo>
                    <a:pt x="78" y="274"/>
                  </a:lnTo>
                  <a:lnTo>
                    <a:pt x="93" y="277"/>
                  </a:lnTo>
                  <a:lnTo>
                    <a:pt x="107" y="282"/>
                  </a:lnTo>
                  <a:lnTo>
                    <a:pt x="118" y="287"/>
                  </a:lnTo>
                  <a:lnTo>
                    <a:pt x="129" y="293"/>
                  </a:lnTo>
                  <a:lnTo>
                    <a:pt x="139" y="300"/>
                  </a:lnTo>
                  <a:lnTo>
                    <a:pt x="147" y="305"/>
                  </a:lnTo>
                  <a:lnTo>
                    <a:pt x="155" y="311"/>
                  </a:lnTo>
                  <a:lnTo>
                    <a:pt x="163" y="316"/>
                  </a:lnTo>
                  <a:lnTo>
                    <a:pt x="173" y="323"/>
                  </a:lnTo>
                  <a:lnTo>
                    <a:pt x="182" y="332"/>
                  </a:lnTo>
                  <a:lnTo>
                    <a:pt x="195" y="344"/>
                  </a:lnTo>
                  <a:lnTo>
                    <a:pt x="208" y="357"/>
                  </a:lnTo>
                  <a:lnTo>
                    <a:pt x="219" y="371"/>
                  </a:lnTo>
                  <a:lnTo>
                    <a:pt x="230" y="383"/>
                  </a:lnTo>
                  <a:lnTo>
                    <a:pt x="240" y="394"/>
                  </a:lnTo>
                  <a:lnTo>
                    <a:pt x="248" y="402"/>
                  </a:lnTo>
                  <a:lnTo>
                    <a:pt x="257" y="415"/>
                  </a:lnTo>
                  <a:lnTo>
                    <a:pt x="265" y="430"/>
                  </a:lnTo>
                  <a:lnTo>
                    <a:pt x="270" y="442"/>
                  </a:lnTo>
                  <a:lnTo>
                    <a:pt x="273" y="451"/>
                  </a:lnTo>
                  <a:lnTo>
                    <a:pt x="275" y="468"/>
                  </a:lnTo>
                  <a:lnTo>
                    <a:pt x="276" y="495"/>
                  </a:lnTo>
                  <a:lnTo>
                    <a:pt x="281" y="523"/>
                  </a:lnTo>
                  <a:lnTo>
                    <a:pt x="294" y="543"/>
                  </a:lnTo>
                  <a:lnTo>
                    <a:pt x="302" y="556"/>
                  </a:lnTo>
                  <a:lnTo>
                    <a:pt x="297" y="570"/>
                  </a:lnTo>
                  <a:lnTo>
                    <a:pt x="291" y="583"/>
                  </a:lnTo>
                  <a:lnTo>
                    <a:pt x="289" y="593"/>
                  </a:lnTo>
                  <a:lnTo>
                    <a:pt x="296" y="606"/>
                  </a:lnTo>
                  <a:lnTo>
                    <a:pt x="304" y="626"/>
                  </a:lnTo>
                  <a:lnTo>
                    <a:pt x="308" y="652"/>
                  </a:lnTo>
                  <a:lnTo>
                    <a:pt x="307" y="681"/>
                  </a:lnTo>
                  <a:lnTo>
                    <a:pt x="304" y="694"/>
                  </a:lnTo>
                  <a:lnTo>
                    <a:pt x="300" y="702"/>
                  </a:lnTo>
                  <a:lnTo>
                    <a:pt x="299" y="706"/>
                  </a:lnTo>
                  <a:lnTo>
                    <a:pt x="299" y="707"/>
                  </a:lnTo>
                  <a:lnTo>
                    <a:pt x="315" y="714"/>
                  </a:lnTo>
                  <a:lnTo>
                    <a:pt x="331" y="722"/>
                  </a:lnTo>
                  <a:lnTo>
                    <a:pt x="348" y="730"/>
                  </a:lnTo>
                  <a:lnTo>
                    <a:pt x="366" y="737"/>
                  </a:lnTo>
                  <a:lnTo>
                    <a:pt x="385" y="745"/>
                  </a:lnTo>
                  <a:lnTo>
                    <a:pt x="406" y="755"/>
                  </a:lnTo>
                  <a:lnTo>
                    <a:pt x="425" y="764"/>
                  </a:lnTo>
                  <a:lnTo>
                    <a:pt x="447" y="776"/>
                  </a:lnTo>
                  <a:lnTo>
                    <a:pt x="468" y="787"/>
                  </a:lnTo>
                  <a:lnTo>
                    <a:pt x="491" y="800"/>
                  </a:lnTo>
                  <a:lnTo>
                    <a:pt x="515" y="817"/>
                  </a:lnTo>
                  <a:lnTo>
                    <a:pt x="537" y="833"/>
                  </a:lnTo>
                  <a:lnTo>
                    <a:pt x="561" y="851"/>
                  </a:lnTo>
                  <a:lnTo>
                    <a:pt x="585" y="872"/>
                  </a:lnTo>
                  <a:lnTo>
                    <a:pt x="611" y="895"/>
                  </a:lnTo>
                  <a:lnTo>
                    <a:pt x="634" y="919"/>
                  </a:lnTo>
                  <a:lnTo>
                    <a:pt x="617" y="839"/>
                  </a:lnTo>
                  <a:lnTo>
                    <a:pt x="615" y="751"/>
                  </a:lnTo>
                  <a:lnTo>
                    <a:pt x="620" y="675"/>
                  </a:lnTo>
                  <a:lnTo>
                    <a:pt x="625" y="632"/>
                  </a:lnTo>
                  <a:lnTo>
                    <a:pt x="623" y="623"/>
                  </a:lnTo>
                  <a:lnTo>
                    <a:pt x="618" y="611"/>
                  </a:lnTo>
                  <a:lnTo>
                    <a:pt x="612" y="598"/>
                  </a:lnTo>
                  <a:lnTo>
                    <a:pt x="604" y="587"/>
                  </a:lnTo>
                  <a:lnTo>
                    <a:pt x="595" y="575"/>
                  </a:lnTo>
                  <a:lnTo>
                    <a:pt x="587" y="565"/>
                  </a:lnTo>
                  <a:lnTo>
                    <a:pt x="579" y="556"/>
                  </a:lnTo>
                  <a:lnTo>
                    <a:pt x="572" y="549"/>
                  </a:lnTo>
                  <a:lnTo>
                    <a:pt x="515" y="391"/>
                  </a:lnTo>
                  <a:close/>
                </a:path>
              </a:pathLst>
            </a:custGeom>
            <a:solidFill>
              <a:srgbClr val="19B200"/>
            </a:solidFill>
            <a:ln w="9525">
              <a:noFill/>
              <a:round/>
              <a:headEnd/>
              <a:tailEnd/>
            </a:ln>
          </p:spPr>
          <p:txBody>
            <a:bodyPr/>
            <a:lstStyle/>
            <a:p>
              <a:endParaRPr lang="en-US">
                <a:latin typeface="Calibri" pitchFamily="34" charset="0"/>
              </a:endParaRPr>
            </a:p>
          </p:txBody>
        </p:sp>
        <p:sp>
          <p:nvSpPr>
            <p:cNvPr id="400" name="Freeform 44"/>
            <p:cNvSpPr>
              <a:spLocks/>
            </p:cNvSpPr>
            <p:nvPr/>
          </p:nvSpPr>
          <p:spPr bwMode="auto">
            <a:xfrm>
              <a:off x="7229" y="3288"/>
              <a:ext cx="49" cy="114"/>
            </a:xfrm>
            <a:custGeom>
              <a:avLst/>
              <a:gdLst>
                <a:gd name="T0" fmla="*/ 2 w 98"/>
                <a:gd name="T1" fmla="*/ 0 h 226"/>
                <a:gd name="T2" fmla="*/ 2 w 98"/>
                <a:gd name="T3" fmla="*/ 0 h 226"/>
                <a:gd name="T4" fmla="*/ 2 w 98"/>
                <a:gd name="T5" fmla="*/ 1 h 226"/>
                <a:gd name="T6" fmla="*/ 2 w 98"/>
                <a:gd name="T7" fmla="*/ 1 h 226"/>
                <a:gd name="T8" fmla="*/ 1 w 98"/>
                <a:gd name="T9" fmla="*/ 2 h 226"/>
                <a:gd name="T10" fmla="*/ 1 w 98"/>
                <a:gd name="T11" fmla="*/ 2 h 226"/>
                <a:gd name="T12" fmla="*/ 1 w 98"/>
                <a:gd name="T13" fmla="*/ 3 h 226"/>
                <a:gd name="T14" fmla="*/ 1 w 98"/>
                <a:gd name="T15" fmla="*/ 3 h 226"/>
                <a:gd name="T16" fmla="*/ 1 w 98"/>
                <a:gd name="T17" fmla="*/ 4 h 226"/>
                <a:gd name="T18" fmla="*/ 0 w 98"/>
                <a:gd name="T19" fmla="*/ 4 h 226"/>
                <a:gd name="T20" fmla="*/ 1 w 98"/>
                <a:gd name="T21" fmla="*/ 4 h 226"/>
                <a:gd name="T22" fmla="*/ 1 w 98"/>
                <a:gd name="T23" fmla="*/ 4 h 226"/>
                <a:gd name="T24" fmla="*/ 1 w 98"/>
                <a:gd name="T25" fmla="*/ 3 h 226"/>
                <a:gd name="T26" fmla="*/ 1 w 98"/>
                <a:gd name="T27" fmla="*/ 3 h 226"/>
                <a:gd name="T28" fmla="*/ 1 w 98"/>
                <a:gd name="T29" fmla="*/ 2 h 226"/>
                <a:gd name="T30" fmla="*/ 2 w 98"/>
                <a:gd name="T31" fmla="*/ 2 h 226"/>
                <a:gd name="T32" fmla="*/ 2 w 98"/>
                <a:gd name="T33" fmla="*/ 1 h 226"/>
                <a:gd name="T34" fmla="*/ 2 w 98"/>
                <a:gd name="T35" fmla="*/ 1 h 226"/>
                <a:gd name="T36" fmla="*/ 2 w 98"/>
                <a:gd name="T37" fmla="*/ 1 h 226"/>
                <a:gd name="T38" fmla="*/ 2 w 98"/>
                <a:gd name="T39" fmla="*/ 1 h 226"/>
                <a:gd name="T40" fmla="*/ 2 w 98"/>
                <a:gd name="T41" fmla="*/ 0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26"/>
                <a:gd name="T65" fmla="*/ 98 w 98"/>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26">
                  <a:moveTo>
                    <a:pt x="85" y="0"/>
                  </a:moveTo>
                  <a:lnTo>
                    <a:pt x="85" y="0"/>
                  </a:lnTo>
                  <a:lnTo>
                    <a:pt x="77" y="24"/>
                  </a:lnTo>
                  <a:lnTo>
                    <a:pt x="67" y="52"/>
                  </a:lnTo>
                  <a:lnTo>
                    <a:pt x="58" y="83"/>
                  </a:lnTo>
                  <a:lnTo>
                    <a:pt x="45" y="112"/>
                  </a:lnTo>
                  <a:lnTo>
                    <a:pt x="34" y="143"/>
                  </a:lnTo>
                  <a:lnTo>
                    <a:pt x="21" y="171"/>
                  </a:lnTo>
                  <a:lnTo>
                    <a:pt x="10" y="199"/>
                  </a:lnTo>
                  <a:lnTo>
                    <a:pt x="0" y="220"/>
                  </a:lnTo>
                  <a:lnTo>
                    <a:pt x="13" y="226"/>
                  </a:lnTo>
                  <a:lnTo>
                    <a:pt x="23" y="202"/>
                  </a:lnTo>
                  <a:lnTo>
                    <a:pt x="34" y="177"/>
                  </a:lnTo>
                  <a:lnTo>
                    <a:pt x="47" y="146"/>
                  </a:lnTo>
                  <a:lnTo>
                    <a:pt x="58" y="115"/>
                  </a:lnTo>
                  <a:lnTo>
                    <a:pt x="71" y="86"/>
                  </a:lnTo>
                  <a:lnTo>
                    <a:pt x="80" y="55"/>
                  </a:lnTo>
                  <a:lnTo>
                    <a:pt x="90" y="27"/>
                  </a:lnTo>
                  <a:lnTo>
                    <a:pt x="98" y="3"/>
                  </a:lnTo>
                  <a:lnTo>
                    <a:pt x="8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01" name="Freeform 45"/>
            <p:cNvSpPr>
              <a:spLocks/>
            </p:cNvSpPr>
            <p:nvPr/>
          </p:nvSpPr>
          <p:spPr bwMode="auto">
            <a:xfrm>
              <a:off x="7271" y="3201"/>
              <a:ext cx="89" cy="89"/>
            </a:xfrm>
            <a:custGeom>
              <a:avLst/>
              <a:gdLst>
                <a:gd name="T0" fmla="*/ 3 w 177"/>
                <a:gd name="T1" fmla="*/ 0 h 178"/>
                <a:gd name="T2" fmla="*/ 3 w 177"/>
                <a:gd name="T3" fmla="*/ 0 h 178"/>
                <a:gd name="T4" fmla="*/ 3 w 177"/>
                <a:gd name="T5" fmla="*/ 0 h 178"/>
                <a:gd name="T6" fmla="*/ 2 w 177"/>
                <a:gd name="T7" fmla="*/ 1 h 178"/>
                <a:gd name="T8" fmla="*/ 2 w 177"/>
                <a:gd name="T9" fmla="*/ 1 h 178"/>
                <a:gd name="T10" fmla="*/ 1 w 177"/>
                <a:gd name="T11" fmla="*/ 1 h 178"/>
                <a:gd name="T12" fmla="*/ 1 w 177"/>
                <a:gd name="T13" fmla="*/ 1 h 178"/>
                <a:gd name="T14" fmla="*/ 1 w 177"/>
                <a:gd name="T15" fmla="*/ 1 h 178"/>
                <a:gd name="T16" fmla="*/ 1 w 177"/>
                <a:gd name="T17" fmla="*/ 3 h 178"/>
                <a:gd name="T18" fmla="*/ 0 w 177"/>
                <a:gd name="T19" fmla="*/ 3 h 178"/>
                <a:gd name="T20" fmla="*/ 1 w 177"/>
                <a:gd name="T21" fmla="*/ 3 h 178"/>
                <a:gd name="T22" fmla="*/ 1 w 177"/>
                <a:gd name="T23" fmla="*/ 3 h 178"/>
                <a:gd name="T24" fmla="*/ 1 w 177"/>
                <a:gd name="T25" fmla="*/ 1 h 178"/>
                <a:gd name="T26" fmla="*/ 1 w 177"/>
                <a:gd name="T27" fmla="*/ 1 h 178"/>
                <a:gd name="T28" fmla="*/ 2 w 177"/>
                <a:gd name="T29" fmla="*/ 1 h 178"/>
                <a:gd name="T30" fmla="*/ 2 w 177"/>
                <a:gd name="T31" fmla="*/ 1 h 178"/>
                <a:gd name="T32" fmla="*/ 2 w 177"/>
                <a:gd name="T33" fmla="*/ 1 h 178"/>
                <a:gd name="T34" fmla="*/ 3 w 177"/>
                <a:gd name="T35" fmla="*/ 1 h 178"/>
                <a:gd name="T36" fmla="*/ 3 w 177"/>
                <a:gd name="T37" fmla="*/ 1 h 178"/>
                <a:gd name="T38" fmla="*/ 3 w 177"/>
                <a:gd name="T39" fmla="*/ 1 h 178"/>
                <a:gd name="T40" fmla="*/ 3 w 177"/>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
                <a:gd name="T64" fmla="*/ 0 h 178"/>
                <a:gd name="T65" fmla="*/ 177 w 177"/>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 h="178">
                  <a:moveTo>
                    <a:pt x="177" y="0"/>
                  </a:moveTo>
                  <a:lnTo>
                    <a:pt x="177" y="0"/>
                  </a:lnTo>
                  <a:lnTo>
                    <a:pt x="145" y="0"/>
                  </a:lnTo>
                  <a:lnTo>
                    <a:pt x="112" y="12"/>
                  </a:lnTo>
                  <a:lnTo>
                    <a:pt x="83" y="33"/>
                  </a:lnTo>
                  <a:lnTo>
                    <a:pt x="61" y="59"/>
                  </a:lnTo>
                  <a:lnTo>
                    <a:pt x="38" y="88"/>
                  </a:lnTo>
                  <a:lnTo>
                    <a:pt x="21" y="119"/>
                  </a:lnTo>
                  <a:lnTo>
                    <a:pt x="8" y="150"/>
                  </a:lnTo>
                  <a:lnTo>
                    <a:pt x="0" y="175"/>
                  </a:lnTo>
                  <a:lnTo>
                    <a:pt x="13" y="178"/>
                  </a:lnTo>
                  <a:lnTo>
                    <a:pt x="21" y="153"/>
                  </a:lnTo>
                  <a:lnTo>
                    <a:pt x="33" y="126"/>
                  </a:lnTo>
                  <a:lnTo>
                    <a:pt x="51" y="95"/>
                  </a:lnTo>
                  <a:lnTo>
                    <a:pt x="70" y="69"/>
                  </a:lnTo>
                  <a:lnTo>
                    <a:pt x="93" y="43"/>
                  </a:lnTo>
                  <a:lnTo>
                    <a:pt x="118" y="25"/>
                  </a:lnTo>
                  <a:lnTo>
                    <a:pt x="145" y="13"/>
                  </a:lnTo>
                  <a:lnTo>
                    <a:pt x="177" y="13"/>
                  </a:lnTo>
                  <a:lnTo>
                    <a:pt x="17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02" name="Freeform 46"/>
            <p:cNvSpPr>
              <a:spLocks/>
            </p:cNvSpPr>
            <p:nvPr/>
          </p:nvSpPr>
          <p:spPr bwMode="auto">
            <a:xfrm>
              <a:off x="7360" y="3201"/>
              <a:ext cx="81" cy="64"/>
            </a:xfrm>
            <a:custGeom>
              <a:avLst/>
              <a:gdLst>
                <a:gd name="T0" fmla="*/ 3 w 162"/>
                <a:gd name="T1" fmla="*/ 1 h 129"/>
                <a:gd name="T2" fmla="*/ 3 w 162"/>
                <a:gd name="T3" fmla="*/ 1 h 129"/>
                <a:gd name="T4" fmla="*/ 3 w 162"/>
                <a:gd name="T5" fmla="*/ 1 h 129"/>
                <a:gd name="T6" fmla="*/ 3 w 162"/>
                <a:gd name="T7" fmla="*/ 1 h 129"/>
                <a:gd name="T8" fmla="*/ 1 w 162"/>
                <a:gd name="T9" fmla="*/ 0 h 129"/>
                <a:gd name="T10" fmla="*/ 1 w 162"/>
                <a:gd name="T11" fmla="*/ 0 h 129"/>
                <a:gd name="T12" fmla="*/ 1 w 162"/>
                <a:gd name="T13" fmla="*/ 0 h 129"/>
                <a:gd name="T14" fmla="*/ 1 w 162"/>
                <a:gd name="T15" fmla="*/ 0 h 129"/>
                <a:gd name="T16" fmla="*/ 1 w 162"/>
                <a:gd name="T17" fmla="*/ 0 h 129"/>
                <a:gd name="T18" fmla="*/ 0 w 162"/>
                <a:gd name="T19" fmla="*/ 0 h 129"/>
                <a:gd name="T20" fmla="*/ 0 w 162"/>
                <a:gd name="T21" fmla="*/ 0 h 129"/>
                <a:gd name="T22" fmla="*/ 1 w 162"/>
                <a:gd name="T23" fmla="*/ 0 h 129"/>
                <a:gd name="T24" fmla="*/ 1 w 162"/>
                <a:gd name="T25" fmla="*/ 0 h 129"/>
                <a:gd name="T26" fmla="*/ 1 w 162"/>
                <a:gd name="T27" fmla="*/ 0 h 129"/>
                <a:gd name="T28" fmla="*/ 1 w 162"/>
                <a:gd name="T29" fmla="*/ 0 h 129"/>
                <a:gd name="T30" fmla="*/ 1 w 162"/>
                <a:gd name="T31" fmla="*/ 1 h 129"/>
                <a:gd name="T32" fmla="*/ 1 w 162"/>
                <a:gd name="T33" fmla="*/ 1 h 129"/>
                <a:gd name="T34" fmla="*/ 3 w 162"/>
                <a:gd name="T35" fmla="*/ 1 h 129"/>
                <a:gd name="T36" fmla="*/ 3 w 162"/>
                <a:gd name="T37" fmla="*/ 2 h 129"/>
                <a:gd name="T38" fmla="*/ 3 w 162"/>
                <a:gd name="T39" fmla="*/ 2 h 129"/>
                <a:gd name="T40" fmla="*/ 3 w 162"/>
                <a:gd name="T41" fmla="*/ 1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29"/>
                <a:gd name="T65" fmla="*/ 162 w 16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29">
                  <a:moveTo>
                    <a:pt x="162" y="126"/>
                  </a:moveTo>
                  <a:lnTo>
                    <a:pt x="162" y="126"/>
                  </a:lnTo>
                  <a:lnTo>
                    <a:pt x="151" y="100"/>
                  </a:lnTo>
                  <a:lnTo>
                    <a:pt x="138" y="80"/>
                  </a:lnTo>
                  <a:lnTo>
                    <a:pt x="122" y="59"/>
                  </a:lnTo>
                  <a:lnTo>
                    <a:pt x="106" y="43"/>
                  </a:lnTo>
                  <a:lnTo>
                    <a:pt x="85" y="28"/>
                  </a:lnTo>
                  <a:lnTo>
                    <a:pt x="59" y="16"/>
                  </a:lnTo>
                  <a:lnTo>
                    <a:pt x="34" y="7"/>
                  </a:lnTo>
                  <a:lnTo>
                    <a:pt x="0" y="0"/>
                  </a:lnTo>
                  <a:lnTo>
                    <a:pt x="0" y="13"/>
                  </a:lnTo>
                  <a:lnTo>
                    <a:pt x="31" y="20"/>
                  </a:lnTo>
                  <a:lnTo>
                    <a:pt x="56" y="30"/>
                  </a:lnTo>
                  <a:lnTo>
                    <a:pt x="79" y="41"/>
                  </a:lnTo>
                  <a:lnTo>
                    <a:pt x="96" y="52"/>
                  </a:lnTo>
                  <a:lnTo>
                    <a:pt x="112" y="69"/>
                  </a:lnTo>
                  <a:lnTo>
                    <a:pt x="125" y="87"/>
                  </a:lnTo>
                  <a:lnTo>
                    <a:pt x="138" y="106"/>
                  </a:lnTo>
                  <a:lnTo>
                    <a:pt x="149" y="129"/>
                  </a:lnTo>
                  <a:lnTo>
                    <a:pt x="162" y="126"/>
                  </a:lnTo>
                  <a:close/>
                </a:path>
              </a:pathLst>
            </a:custGeom>
            <a:solidFill>
              <a:srgbClr val="000000"/>
            </a:solidFill>
            <a:ln w="9525">
              <a:noFill/>
              <a:round/>
              <a:headEnd/>
              <a:tailEnd/>
            </a:ln>
          </p:spPr>
          <p:txBody>
            <a:bodyPr/>
            <a:lstStyle/>
            <a:p>
              <a:endParaRPr lang="en-US">
                <a:latin typeface="Calibri" pitchFamily="34" charset="0"/>
              </a:endParaRPr>
            </a:p>
          </p:txBody>
        </p:sp>
        <p:sp>
          <p:nvSpPr>
            <p:cNvPr id="403" name="Freeform 47"/>
            <p:cNvSpPr>
              <a:spLocks/>
            </p:cNvSpPr>
            <p:nvPr/>
          </p:nvSpPr>
          <p:spPr bwMode="auto">
            <a:xfrm>
              <a:off x="7434" y="3264"/>
              <a:ext cx="61" cy="54"/>
            </a:xfrm>
            <a:custGeom>
              <a:avLst/>
              <a:gdLst>
                <a:gd name="T0" fmla="*/ 2 w 121"/>
                <a:gd name="T1" fmla="*/ 1 h 109"/>
                <a:gd name="T2" fmla="*/ 2 w 121"/>
                <a:gd name="T3" fmla="*/ 1 h 109"/>
                <a:gd name="T4" fmla="*/ 2 w 121"/>
                <a:gd name="T5" fmla="*/ 1 h 109"/>
                <a:gd name="T6" fmla="*/ 2 w 121"/>
                <a:gd name="T7" fmla="*/ 1 h 109"/>
                <a:gd name="T8" fmla="*/ 2 w 121"/>
                <a:gd name="T9" fmla="*/ 1 h 109"/>
                <a:gd name="T10" fmla="*/ 2 w 121"/>
                <a:gd name="T11" fmla="*/ 1 h 109"/>
                <a:gd name="T12" fmla="*/ 1 w 121"/>
                <a:gd name="T13" fmla="*/ 0 h 109"/>
                <a:gd name="T14" fmla="*/ 1 w 121"/>
                <a:gd name="T15" fmla="*/ 0 h 109"/>
                <a:gd name="T16" fmla="*/ 1 w 121"/>
                <a:gd name="T17" fmla="*/ 0 h 109"/>
                <a:gd name="T18" fmla="*/ 1 w 121"/>
                <a:gd name="T19" fmla="*/ 0 h 109"/>
                <a:gd name="T20" fmla="*/ 0 w 121"/>
                <a:gd name="T21" fmla="*/ 0 h 109"/>
                <a:gd name="T22" fmla="*/ 1 w 121"/>
                <a:gd name="T23" fmla="*/ 0 h 109"/>
                <a:gd name="T24" fmla="*/ 1 w 121"/>
                <a:gd name="T25" fmla="*/ 0 h 109"/>
                <a:gd name="T26" fmla="*/ 1 w 121"/>
                <a:gd name="T27" fmla="*/ 0 h 109"/>
                <a:gd name="T28" fmla="*/ 1 w 121"/>
                <a:gd name="T29" fmla="*/ 1 h 109"/>
                <a:gd name="T30" fmla="*/ 2 w 121"/>
                <a:gd name="T31" fmla="*/ 1 h 109"/>
                <a:gd name="T32" fmla="*/ 2 w 121"/>
                <a:gd name="T33" fmla="*/ 1 h 109"/>
                <a:gd name="T34" fmla="*/ 2 w 121"/>
                <a:gd name="T35" fmla="*/ 1 h 109"/>
                <a:gd name="T36" fmla="*/ 2 w 121"/>
                <a:gd name="T37" fmla="*/ 1 h 109"/>
                <a:gd name="T38" fmla="*/ 2 w 121"/>
                <a:gd name="T39" fmla="*/ 1 h 109"/>
                <a:gd name="T40" fmla="*/ 2 w 121"/>
                <a:gd name="T41" fmla="*/ 1 h 109"/>
                <a:gd name="T42" fmla="*/ 2 w 121"/>
                <a:gd name="T43" fmla="*/ 1 h 109"/>
                <a:gd name="T44" fmla="*/ 2 w 121"/>
                <a:gd name="T45" fmla="*/ 1 h 109"/>
                <a:gd name="T46" fmla="*/ 2 w 121"/>
                <a:gd name="T47" fmla="*/ 1 h 109"/>
                <a:gd name="T48" fmla="*/ 2 w 121"/>
                <a:gd name="T49" fmla="*/ 1 h 109"/>
                <a:gd name="T50" fmla="*/ 2 w 121"/>
                <a:gd name="T51" fmla="*/ 1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
                <a:gd name="T79" fmla="*/ 0 h 109"/>
                <a:gd name="T80" fmla="*/ 121 w 121"/>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 h="109">
                  <a:moveTo>
                    <a:pt x="115" y="109"/>
                  </a:moveTo>
                  <a:lnTo>
                    <a:pt x="117" y="96"/>
                  </a:lnTo>
                  <a:lnTo>
                    <a:pt x="105" y="93"/>
                  </a:lnTo>
                  <a:lnTo>
                    <a:pt x="93" y="86"/>
                  </a:lnTo>
                  <a:lnTo>
                    <a:pt x="78" y="76"/>
                  </a:lnTo>
                  <a:lnTo>
                    <a:pt x="65" y="67"/>
                  </a:lnTo>
                  <a:lnTo>
                    <a:pt x="49" y="54"/>
                  </a:lnTo>
                  <a:lnTo>
                    <a:pt x="35" y="37"/>
                  </a:lnTo>
                  <a:lnTo>
                    <a:pt x="24" y="19"/>
                  </a:lnTo>
                  <a:lnTo>
                    <a:pt x="13" y="0"/>
                  </a:lnTo>
                  <a:lnTo>
                    <a:pt x="0" y="3"/>
                  </a:lnTo>
                  <a:lnTo>
                    <a:pt x="11" y="26"/>
                  </a:lnTo>
                  <a:lnTo>
                    <a:pt x="26" y="47"/>
                  </a:lnTo>
                  <a:lnTo>
                    <a:pt x="40" y="63"/>
                  </a:lnTo>
                  <a:lnTo>
                    <a:pt x="56" y="76"/>
                  </a:lnTo>
                  <a:lnTo>
                    <a:pt x="72" y="89"/>
                  </a:lnTo>
                  <a:lnTo>
                    <a:pt x="86" y="99"/>
                  </a:lnTo>
                  <a:lnTo>
                    <a:pt x="102" y="106"/>
                  </a:lnTo>
                  <a:lnTo>
                    <a:pt x="113" y="109"/>
                  </a:lnTo>
                  <a:lnTo>
                    <a:pt x="115" y="96"/>
                  </a:lnTo>
                  <a:lnTo>
                    <a:pt x="113" y="109"/>
                  </a:lnTo>
                  <a:lnTo>
                    <a:pt x="118" y="107"/>
                  </a:lnTo>
                  <a:lnTo>
                    <a:pt x="121" y="104"/>
                  </a:lnTo>
                  <a:lnTo>
                    <a:pt x="121" y="99"/>
                  </a:lnTo>
                  <a:lnTo>
                    <a:pt x="117" y="96"/>
                  </a:lnTo>
                  <a:lnTo>
                    <a:pt x="115" y="109"/>
                  </a:lnTo>
                  <a:close/>
                </a:path>
              </a:pathLst>
            </a:custGeom>
            <a:solidFill>
              <a:srgbClr val="000000"/>
            </a:solidFill>
            <a:ln w="9525">
              <a:noFill/>
              <a:round/>
              <a:headEnd/>
              <a:tailEnd/>
            </a:ln>
          </p:spPr>
          <p:txBody>
            <a:bodyPr/>
            <a:lstStyle/>
            <a:p>
              <a:endParaRPr lang="en-US">
                <a:latin typeface="Calibri" pitchFamily="34" charset="0"/>
              </a:endParaRPr>
            </a:p>
          </p:txBody>
        </p:sp>
        <p:sp>
          <p:nvSpPr>
            <p:cNvPr id="404" name="Freeform 48"/>
            <p:cNvSpPr>
              <a:spLocks/>
            </p:cNvSpPr>
            <p:nvPr/>
          </p:nvSpPr>
          <p:spPr bwMode="auto">
            <a:xfrm>
              <a:off x="7438" y="3290"/>
              <a:ext cx="54" cy="28"/>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1 w 109"/>
                <a:gd name="T15" fmla="*/ 0 h 57"/>
                <a:gd name="T16" fmla="*/ 1 w 109"/>
                <a:gd name="T17" fmla="*/ 0 h 57"/>
                <a:gd name="T18" fmla="*/ 1 w 109"/>
                <a:gd name="T19" fmla="*/ 0 h 57"/>
                <a:gd name="T20" fmla="*/ 1 w 109"/>
                <a:gd name="T21" fmla="*/ 0 h 57"/>
                <a:gd name="T22" fmla="*/ 1 w 109"/>
                <a:gd name="T23" fmla="*/ 0 h 57"/>
                <a:gd name="T24" fmla="*/ 1 w 109"/>
                <a:gd name="T25" fmla="*/ 0 h 57"/>
                <a:gd name="T26" fmla="*/ 0 w 109"/>
                <a:gd name="T27" fmla="*/ 0 h 57"/>
                <a:gd name="T28" fmla="*/ 0 w 109"/>
                <a:gd name="T29" fmla="*/ 0 h 57"/>
                <a:gd name="T30" fmla="*/ 0 w 109"/>
                <a:gd name="T31" fmla="*/ 0 h 57"/>
                <a:gd name="T32" fmla="*/ 0 w 109"/>
                <a:gd name="T33" fmla="*/ 0 h 57"/>
                <a:gd name="T34" fmla="*/ 0 w 109"/>
                <a:gd name="T35" fmla="*/ 0 h 57"/>
                <a:gd name="T36" fmla="*/ 0 w 109"/>
                <a:gd name="T37" fmla="*/ 0 h 57"/>
                <a:gd name="T38" fmla="*/ 0 w 109"/>
                <a:gd name="T39" fmla="*/ 0 h 57"/>
                <a:gd name="T40" fmla="*/ 0 w 109"/>
                <a:gd name="T41" fmla="*/ 0 h 57"/>
                <a:gd name="T42" fmla="*/ 0 w 109"/>
                <a:gd name="T43" fmla="*/ 0 h 57"/>
                <a:gd name="T44" fmla="*/ 0 w 109"/>
                <a:gd name="T45" fmla="*/ 0 h 57"/>
                <a:gd name="T46" fmla="*/ 0 w 109"/>
                <a:gd name="T47" fmla="*/ 0 h 57"/>
                <a:gd name="T48" fmla="*/ 0 w 109"/>
                <a:gd name="T49" fmla="*/ 0 h 57"/>
                <a:gd name="T50" fmla="*/ 0 w 109"/>
                <a:gd name="T51" fmla="*/ 0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7"/>
                <a:gd name="T80" fmla="*/ 109 w 109"/>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7">
                  <a:moveTo>
                    <a:pt x="5" y="13"/>
                  </a:moveTo>
                  <a:lnTo>
                    <a:pt x="8" y="13"/>
                  </a:lnTo>
                  <a:lnTo>
                    <a:pt x="15" y="13"/>
                  </a:lnTo>
                  <a:lnTo>
                    <a:pt x="20" y="16"/>
                  </a:lnTo>
                  <a:lnTo>
                    <a:pt x="29" y="23"/>
                  </a:lnTo>
                  <a:lnTo>
                    <a:pt x="40" y="29"/>
                  </a:lnTo>
                  <a:lnTo>
                    <a:pt x="55" y="37"/>
                  </a:lnTo>
                  <a:lnTo>
                    <a:pt x="69" y="46"/>
                  </a:lnTo>
                  <a:lnTo>
                    <a:pt x="88" y="52"/>
                  </a:lnTo>
                  <a:lnTo>
                    <a:pt x="109" y="57"/>
                  </a:lnTo>
                  <a:lnTo>
                    <a:pt x="109" y="44"/>
                  </a:lnTo>
                  <a:lnTo>
                    <a:pt x="91" y="39"/>
                  </a:lnTo>
                  <a:lnTo>
                    <a:pt x="75" y="32"/>
                  </a:lnTo>
                  <a:lnTo>
                    <a:pt x="61" y="24"/>
                  </a:lnTo>
                  <a:lnTo>
                    <a:pt x="47" y="16"/>
                  </a:lnTo>
                  <a:lnTo>
                    <a:pt x="36" y="10"/>
                  </a:lnTo>
                  <a:lnTo>
                    <a:pt x="26" y="3"/>
                  </a:lnTo>
                  <a:lnTo>
                    <a:pt x="15" y="0"/>
                  </a:lnTo>
                  <a:lnTo>
                    <a:pt x="5" y="0"/>
                  </a:lnTo>
                  <a:lnTo>
                    <a:pt x="8" y="0"/>
                  </a:lnTo>
                  <a:lnTo>
                    <a:pt x="5" y="0"/>
                  </a:lnTo>
                  <a:lnTo>
                    <a:pt x="2" y="3"/>
                  </a:lnTo>
                  <a:lnTo>
                    <a:pt x="0" y="8"/>
                  </a:lnTo>
                  <a:lnTo>
                    <a:pt x="4" y="11"/>
                  </a:lnTo>
                  <a:lnTo>
                    <a:pt x="8" y="13"/>
                  </a:lnTo>
                  <a:lnTo>
                    <a:pt x="5"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405" name="Freeform 49"/>
            <p:cNvSpPr>
              <a:spLocks/>
            </p:cNvSpPr>
            <p:nvPr/>
          </p:nvSpPr>
          <p:spPr bwMode="auto">
            <a:xfrm>
              <a:off x="7395" y="3264"/>
              <a:ext cx="47" cy="32"/>
            </a:xfrm>
            <a:custGeom>
              <a:avLst/>
              <a:gdLst>
                <a:gd name="T0" fmla="*/ 0 w 92"/>
                <a:gd name="T1" fmla="*/ 0 h 65"/>
                <a:gd name="T2" fmla="*/ 0 w 92"/>
                <a:gd name="T3" fmla="*/ 0 h 65"/>
                <a:gd name="T4" fmla="*/ 1 w 92"/>
                <a:gd name="T5" fmla="*/ 0 h 65"/>
                <a:gd name="T6" fmla="*/ 1 w 92"/>
                <a:gd name="T7" fmla="*/ 0 h 65"/>
                <a:gd name="T8" fmla="*/ 1 w 92"/>
                <a:gd name="T9" fmla="*/ 0 h 65"/>
                <a:gd name="T10" fmla="*/ 1 w 92"/>
                <a:gd name="T11" fmla="*/ 0 h 65"/>
                <a:gd name="T12" fmla="*/ 1 w 92"/>
                <a:gd name="T13" fmla="*/ 0 h 65"/>
                <a:gd name="T14" fmla="*/ 2 w 92"/>
                <a:gd name="T15" fmla="*/ 0 h 65"/>
                <a:gd name="T16" fmla="*/ 2 w 92"/>
                <a:gd name="T17" fmla="*/ 0 h 65"/>
                <a:gd name="T18" fmla="*/ 2 w 92"/>
                <a:gd name="T19" fmla="*/ 1 h 65"/>
                <a:gd name="T20" fmla="*/ 2 w 92"/>
                <a:gd name="T21" fmla="*/ 0 h 65"/>
                <a:gd name="T22" fmla="*/ 2 w 92"/>
                <a:gd name="T23" fmla="*/ 0 h 65"/>
                <a:gd name="T24" fmla="*/ 2 w 92"/>
                <a:gd name="T25" fmla="*/ 0 h 65"/>
                <a:gd name="T26" fmla="*/ 1 w 92"/>
                <a:gd name="T27" fmla="*/ 0 h 65"/>
                <a:gd name="T28" fmla="*/ 1 w 92"/>
                <a:gd name="T29" fmla="*/ 0 h 65"/>
                <a:gd name="T30" fmla="*/ 1 w 92"/>
                <a:gd name="T31" fmla="*/ 0 h 65"/>
                <a:gd name="T32" fmla="*/ 1 w 92"/>
                <a:gd name="T33" fmla="*/ 0 h 65"/>
                <a:gd name="T34" fmla="*/ 1 w 92"/>
                <a:gd name="T35" fmla="*/ 0 h 65"/>
                <a:gd name="T36" fmla="*/ 1 w 92"/>
                <a:gd name="T37" fmla="*/ 0 h 65"/>
                <a:gd name="T38" fmla="*/ 1 w 92"/>
                <a:gd name="T39" fmla="*/ 0 h 65"/>
                <a:gd name="T40" fmla="*/ 0 w 92"/>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65"/>
                <a:gd name="T65" fmla="*/ 92 w 92"/>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65">
                  <a:moveTo>
                    <a:pt x="0" y="6"/>
                  </a:moveTo>
                  <a:lnTo>
                    <a:pt x="0" y="6"/>
                  </a:lnTo>
                  <a:lnTo>
                    <a:pt x="9" y="18"/>
                  </a:lnTo>
                  <a:lnTo>
                    <a:pt x="19" y="27"/>
                  </a:lnTo>
                  <a:lnTo>
                    <a:pt x="28" y="36"/>
                  </a:lnTo>
                  <a:lnTo>
                    <a:pt x="41" y="45"/>
                  </a:lnTo>
                  <a:lnTo>
                    <a:pt x="52" y="52"/>
                  </a:lnTo>
                  <a:lnTo>
                    <a:pt x="67" y="57"/>
                  </a:lnTo>
                  <a:lnTo>
                    <a:pt x="78" y="62"/>
                  </a:lnTo>
                  <a:lnTo>
                    <a:pt x="89" y="65"/>
                  </a:lnTo>
                  <a:lnTo>
                    <a:pt x="92" y="52"/>
                  </a:lnTo>
                  <a:lnTo>
                    <a:pt x="81" y="49"/>
                  </a:lnTo>
                  <a:lnTo>
                    <a:pt x="70" y="44"/>
                  </a:lnTo>
                  <a:lnTo>
                    <a:pt x="59" y="39"/>
                  </a:lnTo>
                  <a:lnTo>
                    <a:pt x="48" y="32"/>
                  </a:lnTo>
                  <a:lnTo>
                    <a:pt x="38" y="26"/>
                  </a:lnTo>
                  <a:lnTo>
                    <a:pt x="28" y="18"/>
                  </a:lnTo>
                  <a:lnTo>
                    <a:pt x="19" y="8"/>
                  </a:lnTo>
                  <a:lnTo>
                    <a:pt x="12"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406" name="Freeform 50"/>
            <p:cNvSpPr>
              <a:spLocks/>
            </p:cNvSpPr>
            <p:nvPr/>
          </p:nvSpPr>
          <p:spPr bwMode="auto">
            <a:xfrm>
              <a:off x="7327" y="3248"/>
              <a:ext cx="75" cy="19"/>
            </a:xfrm>
            <a:custGeom>
              <a:avLst/>
              <a:gdLst>
                <a:gd name="T0" fmla="*/ 1 w 148"/>
                <a:gd name="T1" fmla="*/ 0 h 39"/>
                <a:gd name="T2" fmla="*/ 1 w 148"/>
                <a:gd name="T3" fmla="*/ 0 h 39"/>
                <a:gd name="T4" fmla="*/ 1 w 148"/>
                <a:gd name="T5" fmla="*/ 0 h 39"/>
                <a:gd name="T6" fmla="*/ 1 w 148"/>
                <a:gd name="T7" fmla="*/ 0 h 39"/>
                <a:gd name="T8" fmla="*/ 1 w 148"/>
                <a:gd name="T9" fmla="*/ 0 h 39"/>
                <a:gd name="T10" fmla="*/ 2 w 148"/>
                <a:gd name="T11" fmla="*/ 0 h 39"/>
                <a:gd name="T12" fmla="*/ 2 w 148"/>
                <a:gd name="T13" fmla="*/ 0 h 39"/>
                <a:gd name="T14" fmla="*/ 2 w 148"/>
                <a:gd name="T15" fmla="*/ 0 h 39"/>
                <a:gd name="T16" fmla="*/ 3 w 148"/>
                <a:gd name="T17" fmla="*/ 0 h 39"/>
                <a:gd name="T18" fmla="*/ 3 w 148"/>
                <a:gd name="T19" fmla="*/ 0 h 39"/>
                <a:gd name="T20" fmla="*/ 3 w 148"/>
                <a:gd name="T21" fmla="*/ 0 h 39"/>
                <a:gd name="T22" fmla="*/ 3 w 148"/>
                <a:gd name="T23" fmla="*/ 0 h 39"/>
                <a:gd name="T24" fmla="*/ 2 w 148"/>
                <a:gd name="T25" fmla="*/ 0 h 39"/>
                <a:gd name="T26" fmla="*/ 2 w 148"/>
                <a:gd name="T27" fmla="*/ 0 h 39"/>
                <a:gd name="T28" fmla="*/ 2 w 148"/>
                <a:gd name="T29" fmla="*/ 0 h 39"/>
                <a:gd name="T30" fmla="*/ 1 w 148"/>
                <a:gd name="T31" fmla="*/ 0 h 39"/>
                <a:gd name="T32" fmla="*/ 1 w 148"/>
                <a:gd name="T33" fmla="*/ 0 h 39"/>
                <a:gd name="T34" fmla="*/ 1 w 148"/>
                <a:gd name="T35" fmla="*/ 0 h 39"/>
                <a:gd name="T36" fmla="*/ 0 w 148"/>
                <a:gd name="T37" fmla="*/ 0 h 39"/>
                <a:gd name="T38" fmla="*/ 0 w 148"/>
                <a:gd name="T39" fmla="*/ 0 h 39"/>
                <a:gd name="T40" fmla="*/ 1 w 148"/>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39"/>
                <a:gd name="T65" fmla="*/ 148 w 14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39">
                  <a:moveTo>
                    <a:pt x="9" y="31"/>
                  </a:moveTo>
                  <a:lnTo>
                    <a:pt x="9" y="31"/>
                  </a:lnTo>
                  <a:lnTo>
                    <a:pt x="24" y="23"/>
                  </a:lnTo>
                  <a:lnTo>
                    <a:pt x="40" y="16"/>
                  </a:lnTo>
                  <a:lnTo>
                    <a:pt x="61" y="16"/>
                  </a:lnTo>
                  <a:lnTo>
                    <a:pt x="81" y="15"/>
                  </a:lnTo>
                  <a:lnTo>
                    <a:pt x="99" y="18"/>
                  </a:lnTo>
                  <a:lnTo>
                    <a:pt x="115" y="25"/>
                  </a:lnTo>
                  <a:lnTo>
                    <a:pt x="129" y="33"/>
                  </a:lnTo>
                  <a:lnTo>
                    <a:pt x="136" y="39"/>
                  </a:lnTo>
                  <a:lnTo>
                    <a:pt x="148" y="33"/>
                  </a:lnTo>
                  <a:lnTo>
                    <a:pt x="136" y="20"/>
                  </a:lnTo>
                  <a:lnTo>
                    <a:pt x="121" y="12"/>
                  </a:lnTo>
                  <a:lnTo>
                    <a:pt x="102" y="5"/>
                  </a:lnTo>
                  <a:lnTo>
                    <a:pt x="81" y="2"/>
                  </a:lnTo>
                  <a:lnTo>
                    <a:pt x="61" y="0"/>
                  </a:lnTo>
                  <a:lnTo>
                    <a:pt x="40" y="3"/>
                  </a:lnTo>
                  <a:lnTo>
                    <a:pt x="17" y="10"/>
                  </a:lnTo>
                  <a:lnTo>
                    <a:pt x="0" y="21"/>
                  </a:lnTo>
                  <a:lnTo>
                    <a:pt x="9"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407" name="Freeform 51"/>
            <p:cNvSpPr>
              <a:spLocks/>
            </p:cNvSpPr>
            <p:nvPr/>
          </p:nvSpPr>
          <p:spPr bwMode="auto">
            <a:xfrm>
              <a:off x="7289" y="3258"/>
              <a:ext cx="43" cy="89"/>
            </a:xfrm>
            <a:custGeom>
              <a:avLst/>
              <a:gdLst>
                <a:gd name="T0" fmla="*/ 1 w 86"/>
                <a:gd name="T1" fmla="*/ 3 h 178"/>
                <a:gd name="T2" fmla="*/ 1 w 86"/>
                <a:gd name="T3" fmla="*/ 3 h 178"/>
                <a:gd name="T4" fmla="*/ 1 w 86"/>
                <a:gd name="T5" fmla="*/ 3 h 178"/>
                <a:gd name="T6" fmla="*/ 1 w 86"/>
                <a:gd name="T7" fmla="*/ 3 h 178"/>
                <a:gd name="T8" fmla="*/ 1 w 86"/>
                <a:gd name="T9" fmla="*/ 1 h 178"/>
                <a:gd name="T10" fmla="*/ 1 w 86"/>
                <a:gd name="T11" fmla="*/ 1 h 178"/>
                <a:gd name="T12" fmla="*/ 1 w 86"/>
                <a:gd name="T13" fmla="*/ 1 h 178"/>
                <a:gd name="T14" fmla="*/ 1 w 86"/>
                <a:gd name="T15" fmla="*/ 1 h 178"/>
                <a:gd name="T16" fmla="*/ 1 w 86"/>
                <a:gd name="T17" fmla="*/ 1 h 178"/>
                <a:gd name="T18" fmla="*/ 1 w 86"/>
                <a:gd name="T19" fmla="*/ 1 h 178"/>
                <a:gd name="T20" fmla="*/ 1 w 86"/>
                <a:gd name="T21" fmla="*/ 0 h 178"/>
                <a:gd name="T22" fmla="*/ 1 w 86"/>
                <a:gd name="T23" fmla="*/ 1 h 178"/>
                <a:gd name="T24" fmla="*/ 1 w 86"/>
                <a:gd name="T25" fmla="*/ 1 h 178"/>
                <a:gd name="T26" fmla="*/ 1 w 86"/>
                <a:gd name="T27" fmla="*/ 1 h 178"/>
                <a:gd name="T28" fmla="*/ 1 w 86"/>
                <a:gd name="T29" fmla="*/ 1 h 178"/>
                <a:gd name="T30" fmla="*/ 1 w 86"/>
                <a:gd name="T31" fmla="*/ 1 h 178"/>
                <a:gd name="T32" fmla="*/ 1 w 86"/>
                <a:gd name="T33" fmla="*/ 1 h 178"/>
                <a:gd name="T34" fmla="*/ 1 w 86"/>
                <a:gd name="T35" fmla="*/ 3 h 178"/>
                <a:gd name="T36" fmla="*/ 0 w 86"/>
                <a:gd name="T37" fmla="*/ 3 h 178"/>
                <a:gd name="T38" fmla="*/ 0 w 86"/>
                <a:gd name="T39" fmla="*/ 3 h 178"/>
                <a:gd name="T40" fmla="*/ 1 w 86"/>
                <a:gd name="T41" fmla="*/ 3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78"/>
                <a:gd name="T65" fmla="*/ 86 w 86"/>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78">
                  <a:moveTo>
                    <a:pt x="13" y="178"/>
                  </a:moveTo>
                  <a:lnTo>
                    <a:pt x="13" y="178"/>
                  </a:lnTo>
                  <a:lnTo>
                    <a:pt x="16" y="152"/>
                  </a:lnTo>
                  <a:lnTo>
                    <a:pt x="21" y="129"/>
                  </a:lnTo>
                  <a:lnTo>
                    <a:pt x="27" y="105"/>
                  </a:lnTo>
                  <a:lnTo>
                    <a:pt x="37" y="80"/>
                  </a:lnTo>
                  <a:lnTo>
                    <a:pt x="46" y="61"/>
                  </a:lnTo>
                  <a:lnTo>
                    <a:pt x="59" y="41"/>
                  </a:lnTo>
                  <a:lnTo>
                    <a:pt x="72" y="25"/>
                  </a:lnTo>
                  <a:lnTo>
                    <a:pt x="86" y="10"/>
                  </a:lnTo>
                  <a:lnTo>
                    <a:pt x="77" y="0"/>
                  </a:lnTo>
                  <a:lnTo>
                    <a:pt x="62" y="15"/>
                  </a:lnTo>
                  <a:lnTo>
                    <a:pt x="46" y="35"/>
                  </a:lnTo>
                  <a:lnTo>
                    <a:pt x="34" y="54"/>
                  </a:lnTo>
                  <a:lnTo>
                    <a:pt x="24" y="77"/>
                  </a:lnTo>
                  <a:lnTo>
                    <a:pt x="14" y="101"/>
                  </a:lnTo>
                  <a:lnTo>
                    <a:pt x="8" y="126"/>
                  </a:lnTo>
                  <a:lnTo>
                    <a:pt x="3" y="152"/>
                  </a:lnTo>
                  <a:lnTo>
                    <a:pt x="0" y="178"/>
                  </a:lnTo>
                  <a:lnTo>
                    <a:pt x="13" y="178"/>
                  </a:lnTo>
                  <a:close/>
                </a:path>
              </a:pathLst>
            </a:custGeom>
            <a:solidFill>
              <a:srgbClr val="000000"/>
            </a:solidFill>
            <a:ln w="9525">
              <a:noFill/>
              <a:round/>
              <a:headEnd/>
              <a:tailEnd/>
            </a:ln>
          </p:spPr>
          <p:txBody>
            <a:bodyPr/>
            <a:lstStyle/>
            <a:p>
              <a:endParaRPr lang="en-US">
                <a:latin typeface="Calibri" pitchFamily="34" charset="0"/>
              </a:endParaRPr>
            </a:p>
          </p:txBody>
        </p:sp>
        <p:sp>
          <p:nvSpPr>
            <p:cNvPr id="408" name="Freeform 52"/>
            <p:cNvSpPr>
              <a:spLocks/>
            </p:cNvSpPr>
            <p:nvPr/>
          </p:nvSpPr>
          <p:spPr bwMode="auto">
            <a:xfrm>
              <a:off x="7289" y="3347"/>
              <a:ext cx="17" cy="84"/>
            </a:xfrm>
            <a:custGeom>
              <a:avLst/>
              <a:gdLst>
                <a:gd name="T0" fmla="*/ 1 w 34"/>
                <a:gd name="T1" fmla="*/ 3 h 168"/>
                <a:gd name="T2" fmla="*/ 1 w 34"/>
                <a:gd name="T3" fmla="*/ 3 h 168"/>
                <a:gd name="T4" fmla="*/ 1 w 34"/>
                <a:gd name="T5" fmla="*/ 3 h 168"/>
                <a:gd name="T6" fmla="*/ 1 w 34"/>
                <a:gd name="T7" fmla="*/ 1 h 168"/>
                <a:gd name="T8" fmla="*/ 1 w 34"/>
                <a:gd name="T9" fmla="*/ 1 h 168"/>
                <a:gd name="T10" fmla="*/ 1 w 34"/>
                <a:gd name="T11" fmla="*/ 0 h 168"/>
                <a:gd name="T12" fmla="*/ 0 w 34"/>
                <a:gd name="T13" fmla="*/ 0 h 168"/>
                <a:gd name="T14" fmla="*/ 1 w 34"/>
                <a:gd name="T15" fmla="*/ 1 h 168"/>
                <a:gd name="T16" fmla="*/ 1 w 34"/>
                <a:gd name="T17" fmla="*/ 1 h 168"/>
                <a:gd name="T18" fmla="*/ 1 w 34"/>
                <a:gd name="T19" fmla="*/ 3 h 168"/>
                <a:gd name="T20" fmla="*/ 1 w 34"/>
                <a:gd name="T21" fmla="*/ 3 h 168"/>
                <a:gd name="T22" fmla="*/ 1 w 34"/>
                <a:gd name="T23" fmla="*/ 3 h 168"/>
                <a:gd name="T24" fmla="*/ 1 w 34"/>
                <a:gd name="T25" fmla="*/ 3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8"/>
                <a:gd name="T41" fmla="*/ 34 w 34"/>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8">
                  <a:moveTo>
                    <a:pt x="34" y="165"/>
                  </a:moveTo>
                  <a:lnTo>
                    <a:pt x="34" y="165"/>
                  </a:lnTo>
                  <a:lnTo>
                    <a:pt x="27" y="137"/>
                  </a:lnTo>
                  <a:lnTo>
                    <a:pt x="19" y="98"/>
                  </a:lnTo>
                  <a:lnTo>
                    <a:pt x="14" y="51"/>
                  </a:lnTo>
                  <a:lnTo>
                    <a:pt x="13" y="0"/>
                  </a:lnTo>
                  <a:lnTo>
                    <a:pt x="0" y="0"/>
                  </a:lnTo>
                  <a:lnTo>
                    <a:pt x="2" y="51"/>
                  </a:lnTo>
                  <a:lnTo>
                    <a:pt x="6" y="98"/>
                  </a:lnTo>
                  <a:lnTo>
                    <a:pt x="14" y="140"/>
                  </a:lnTo>
                  <a:lnTo>
                    <a:pt x="21" y="168"/>
                  </a:lnTo>
                  <a:lnTo>
                    <a:pt x="34" y="165"/>
                  </a:lnTo>
                  <a:close/>
                </a:path>
              </a:pathLst>
            </a:custGeom>
            <a:solidFill>
              <a:srgbClr val="000000"/>
            </a:solidFill>
            <a:ln w="9525">
              <a:noFill/>
              <a:round/>
              <a:headEnd/>
              <a:tailEnd/>
            </a:ln>
          </p:spPr>
          <p:txBody>
            <a:bodyPr/>
            <a:lstStyle/>
            <a:p>
              <a:endParaRPr lang="en-US">
                <a:latin typeface="Calibri" pitchFamily="34" charset="0"/>
              </a:endParaRPr>
            </a:p>
          </p:txBody>
        </p:sp>
        <p:sp>
          <p:nvSpPr>
            <p:cNvPr id="409" name="Freeform 53"/>
            <p:cNvSpPr>
              <a:spLocks/>
            </p:cNvSpPr>
            <p:nvPr/>
          </p:nvSpPr>
          <p:spPr bwMode="auto">
            <a:xfrm>
              <a:off x="7299" y="3429"/>
              <a:ext cx="16" cy="57"/>
            </a:xfrm>
            <a:custGeom>
              <a:avLst/>
              <a:gdLst>
                <a:gd name="T0" fmla="*/ 1 w 30"/>
                <a:gd name="T1" fmla="*/ 2 h 114"/>
                <a:gd name="T2" fmla="*/ 1 w 30"/>
                <a:gd name="T3" fmla="*/ 2 h 114"/>
                <a:gd name="T4" fmla="*/ 1 w 30"/>
                <a:gd name="T5" fmla="*/ 2 h 114"/>
                <a:gd name="T6" fmla="*/ 1 w 30"/>
                <a:gd name="T7" fmla="*/ 1 h 114"/>
                <a:gd name="T8" fmla="*/ 1 w 30"/>
                <a:gd name="T9" fmla="*/ 1 h 114"/>
                <a:gd name="T10" fmla="*/ 1 w 30"/>
                <a:gd name="T11" fmla="*/ 0 h 114"/>
                <a:gd name="T12" fmla="*/ 0 w 30"/>
                <a:gd name="T13" fmla="*/ 1 h 114"/>
                <a:gd name="T14" fmla="*/ 1 w 30"/>
                <a:gd name="T15" fmla="*/ 1 h 114"/>
                <a:gd name="T16" fmla="*/ 1 w 30"/>
                <a:gd name="T17" fmla="*/ 1 h 114"/>
                <a:gd name="T18" fmla="*/ 1 w 30"/>
                <a:gd name="T19" fmla="*/ 2 h 114"/>
                <a:gd name="T20" fmla="*/ 1 w 30"/>
                <a:gd name="T21" fmla="*/ 2 h 114"/>
                <a:gd name="T22" fmla="*/ 1 w 30"/>
                <a:gd name="T23" fmla="*/ 2 h 114"/>
                <a:gd name="T24" fmla="*/ 1 w 30"/>
                <a:gd name="T25" fmla="*/ 2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14"/>
                <a:gd name="T41" fmla="*/ 30 w 30"/>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14">
                  <a:moveTo>
                    <a:pt x="30" y="114"/>
                  </a:moveTo>
                  <a:lnTo>
                    <a:pt x="30" y="114"/>
                  </a:lnTo>
                  <a:lnTo>
                    <a:pt x="27" y="83"/>
                  </a:lnTo>
                  <a:lnTo>
                    <a:pt x="24" y="53"/>
                  </a:lnTo>
                  <a:lnTo>
                    <a:pt x="19" y="24"/>
                  </a:lnTo>
                  <a:lnTo>
                    <a:pt x="13" y="0"/>
                  </a:lnTo>
                  <a:lnTo>
                    <a:pt x="0" y="3"/>
                  </a:lnTo>
                  <a:lnTo>
                    <a:pt x="6" y="27"/>
                  </a:lnTo>
                  <a:lnTo>
                    <a:pt x="11" y="53"/>
                  </a:lnTo>
                  <a:lnTo>
                    <a:pt x="14" y="83"/>
                  </a:lnTo>
                  <a:lnTo>
                    <a:pt x="14" y="114"/>
                  </a:lnTo>
                  <a:lnTo>
                    <a:pt x="30" y="114"/>
                  </a:lnTo>
                  <a:close/>
                </a:path>
              </a:pathLst>
            </a:custGeom>
            <a:solidFill>
              <a:srgbClr val="000000"/>
            </a:solidFill>
            <a:ln w="9525">
              <a:noFill/>
              <a:round/>
              <a:headEnd/>
              <a:tailEnd/>
            </a:ln>
          </p:spPr>
          <p:txBody>
            <a:bodyPr/>
            <a:lstStyle/>
            <a:p>
              <a:endParaRPr lang="en-US">
                <a:latin typeface="Calibri" pitchFamily="34" charset="0"/>
              </a:endParaRPr>
            </a:p>
          </p:txBody>
        </p:sp>
        <p:sp>
          <p:nvSpPr>
            <p:cNvPr id="410" name="Freeform 54"/>
            <p:cNvSpPr>
              <a:spLocks/>
            </p:cNvSpPr>
            <p:nvPr/>
          </p:nvSpPr>
          <p:spPr bwMode="auto">
            <a:xfrm>
              <a:off x="7307" y="3486"/>
              <a:ext cx="24" cy="91"/>
            </a:xfrm>
            <a:custGeom>
              <a:avLst/>
              <a:gdLst>
                <a:gd name="T0" fmla="*/ 1 w 48"/>
                <a:gd name="T1" fmla="*/ 3 h 181"/>
                <a:gd name="T2" fmla="*/ 1 w 48"/>
                <a:gd name="T3" fmla="*/ 3 h 181"/>
                <a:gd name="T4" fmla="*/ 1 w 48"/>
                <a:gd name="T5" fmla="*/ 3 h 181"/>
                <a:gd name="T6" fmla="*/ 1 w 48"/>
                <a:gd name="T7" fmla="*/ 2 h 181"/>
                <a:gd name="T8" fmla="*/ 1 w 48"/>
                <a:gd name="T9" fmla="*/ 1 h 181"/>
                <a:gd name="T10" fmla="*/ 1 w 48"/>
                <a:gd name="T11" fmla="*/ 0 h 181"/>
                <a:gd name="T12" fmla="*/ 0 w 48"/>
                <a:gd name="T13" fmla="*/ 0 h 181"/>
                <a:gd name="T14" fmla="*/ 1 w 48"/>
                <a:gd name="T15" fmla="*/ 1 h 181"/>
                <a:gd name="T16" fmla="*/ 1 w 48"/>
                <a:gd name="T17" fmla="*/ 2 h 181"/>
                <a:gd name="T18" fmla="*/ 1 w 48"/>
                <a:gd name="T19" fmla="*/ 3 h 181"/>
                <a:gd name="T20" fmla="*/ 1 w 48"/>
                <a:gd name="T21" fmla="*/ 3 h 181"/>
                <a:gd name="T22" fmla="*/ 1 w 48"/>
                <a:gd name="T23" fmla="*/ 3 h 181"/>
                <a:gd name="T24" fmla="*/ 1 w 48"/>
                <a:gd name="T25" fmla="*/ 3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81"/>
                <a:gd name="T41" fmla="*/ 48 w 48"/>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81">
                  <a:moveTo>
                    <a:pt x="48" y="174"/>
                  </a:moveTo>
                  <a:lnTo>
                    <a:pt x="48" y="174"/>
                  </a:lnTo>
                  <a:lnTo>
                    <a:pt x="31" y="134"/>
                  </a:lnTo>
                  <a:lnTo>
                    <a:pt x="19" y="86"/>
                  </a:lnTo>
                  <a:lnTo>
                    <a:pt x="16" y="39"/>
                  </a:lnTo>
                  <a:lnTo>
                    <a:pt x="16" y="0"/>
                  </a:lnTo>
                  <a:lnTo>
                    <a:pt x="0" y="0"/>
                  </a:lnTo>
                  <a:lnTo>
                    <a:pt x="3" y="39"/>
                  </a:lnTo>
                  <a:lnTo>
                    <a:pt x="7" y="86"/>
                  </a:lnTo>
                  <a:lnTo>
                    <a:pt x="18" y="137"/>
                  </a:lnTo>
                  <a:lnTo>
                    <a:pt x="35" y="181"/>
                  </a:lnTo>
                  <a:lnTo>
                    <a:pt x="48" y="174"/>
                  </a:lnTo>
                  <a:close/>
                </a:path>
              </a:pathLst>
            </a:custGeom>
            <a:solidFill>
              <a:srgbClr val="000000"/>
            </a:solidFill>
            <a:ln w="9525">
              <a:noFill/>
              <a:round/>
              <a:headEnd/>
              <a:tailEnd/>
            </a:ln>
          </p:spPr>
          <p:txBody>
            <a:bodyPr/>
            <a:lstStyle/>
            <a:p>
              <a:endParaRPr lang="en-US">
                <a:latin typeface="Calibri" pitchFamily="34" charset="0"/>
              </a:endParaRPr>
            </a:p>
          </p:txBody>
        </p:sp>
        <p:sp>
          <p:nvSpPr>
            <p:cNvPr id="411" name="Freeform 55"/>
            <p:cNvSpPr>
              <a:spLocks/>
            </p:cNvSpPr>
            <p:nvPr/>
          </p:nvSpPr>
          <p:spPr bwMode="auto">
            <a:xfrm>
              <a:off x="7324" y="3574"/>
              <a:ext cx="58" cy="100"/>
            </a:xfrm>
            <a:custGeom>
              <a:avLst/>
              <a:gdLst>
                <a:gd name="T0" fmla="*/ 2 w 115"/>
                <a:gd name="T1" fmla="*/ 3 h 201"/>
                <a:gd name="T2" fmla="*/ 2 w 115"/>
                <a:gd name="T3" fmla="*/ 3 h 201"/>
                <a:gd name="T4" fmla="*/ 2 w 115"/>
                <a:gd name="T5" fmla="*/ 2 h 201"/>
                <a:gd name="T6" fmla="*/ 2 w 115"/>
                <a:gd name="T7" fmla="*/ 2 h 201"/>
                <a:gd name="T8" fmla="*/ 2 w 115"/>
                <a:gd name="T9" fmla="*/ 1 h 201"/>
                <a:gd name="T10" fmla="*/ 2 w 115"/>
                <a:gd name="T11" fmla="*/ 1 h 201"/>
                <a:gd name="T12" fmla="*/ 1 w 115"/>
                <a:gd name="T13" fmla="*/ 1 h 201"/>
                <a:gd name="T14" fmla="*/ 1 w 115"/>
                <a:gd name="T15" fmla="*/ 0 h 201"/>
                <a:gd name="T16" fmla="*/ 1 w 115"/>
                <a:gd name="T17" fmla="*/ 0 h 201"/>
                <a:gd name="T18" fmla="*/ 1 w 115"/>
                <a:gd name="T19" fmla="*/ 0 h 201"/>
                <a:gd name="T20" fmla="*/ 0 w 115"/>
                <a:gd name="T21" fmla="*/ 0 h 201"/>
                <a:gd name="T22" fmla="*/ 1 w 115"/>
                <a:gd name="T23" fmla="*/ 0 h 201"/>
                <a:gd name="T24" fmla="*/ 1 w 115"/>
                <a:gd name="T25" fmla="*/ 0 h 201"/>
                <a:gd name="T26" fmla="*/ 1 w 115"/>
                <a:gd name="T27" fmla="*/ 1 h 201"/>
                <a:gd name="T28" fmla="*/ 1 w 115"/>
                <a:gd name="T29" fmla="*/ 1 h 201"/>
                <a:gd name="T30" fmla="*/ 2 w 115"/>
                <a:gd name="T31" fmla="*/ 2 h 201"/>
                <a:gd name="T32" fmla="*/ 2 w 115"/>
                <a:gd name="T33" fmla="*/ 2 h 201"/>
                <a:gd name="T34" fmla="*/ 2 w 115"/>
                <a:gd name="T35" fmla="*/ 2 h 201"/>
                <a:gd name="T36" fmla="*/ 2 w 115"/>
                <a:gd name="T37" fmla="*/ 3 h 201"/>
                <a:gd name="T38" fmla="*/ 2 w 115"/>
                <a:gd name="T39" fmla="*/ 3 h 201"/>
                <a:gd name="T40" fmla="*/ 2 w 115"/>
                <a:gd name="T41" fmla="*/ 3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201"/>
                <a:gd name="T65" fmla="*/ 115 w 115"/>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201">
                  <a:moveTo>
                    <a:pt x="115" y="194"/>
                  </a:moveTo>
                  <a:lnTo>
                    <a:pt x="115" y="194"/>
                  </a:lnTo>
                  <a:lnTo>
                    <a:pt x="106" y="176"/>
                  </a:lnTo>
                  <a:lnTo>
                    <a:pt x="93" y="154"/>
                  </a:lnTo>
                  <a:lnTo>
                    <a:pt x="80" y="127"/>
                  </a:lnTo>
                  <a:lnTo>
                    <a:pt x="68" y="100"/>
                  </a:lnTo>
                  <a:lnTo>
                    <a:pt x="53" y="72"/>
                  </a:lnTo>
                  <a:lnTo>
                    <a:pt x="39" y="44"/>
                  </a:lnTo>
                  <a:lnTo>
                    <a:pt x="26" y="20"/>
                  </a:lnTo>
                  <a:lnTo>
                    <a:pt x="13" y="0"/>
                  </a:lnTo>
                  <a:lnTo>
                    <a:pt x="0" y="7"/>
                  </a:lnTo>
                  <a:lnTo>
                    <a:pt x="13" y="26"/>
                  </a:lnTo>
                  <a:lnTo>
                    <a:pt x="26" y="51"/>
                  </a:lnTo>
                  <a:lnTo>
                    <a:pt x="40" y="79"/>
                  </a:lnTo>
                  <a:lnTo>
                    <a:pt x="55" y="106"/>
                  </a:lnTo>
                  <a:lnTo>
                    <a:pt x="68" y="134"/>
                  </a:lnTo>
                  <a:lnTo>
                    <a:pt x="80" y="160"/>
                  </a:lnTo>
                  <a:lnTo>
                    <a:pt x="93" y="183"/>
                  </a:lnTo>
                  <a:lnTo>
                    <a:pt x="103" y="201"/>
                  </a:lnTo>
                  <a:lnTo>
                    <a:pt x="115" y="194"/>
                  </a:lnTo>
                  <a:close/>
                </a:path>
              </a:pathLst>
            </a:custGeom>
            <a:solidFill>
              <a:srgbClr val="000000"/>
            </a:solidFill>
            <a:ln w="9525">
              <a:noFill/>
              <a:round/>
              <a:headEnd/>
              <a:tailEnd/>
            </a:ln>
          </p:spPr>
          <p:txBody>
            <a:bodyPr/>
            <a:lstStyle/>
            <a:p>
              <a:endParaRPr lang="en-US">
                <a:latin typeface="Calibri" pitchFamily="34" charset="0"/>
              </a:endParaRPr>
            </a:p>
          </p:txBody>
        </p:sp>
        <p:sp>
          <p:nvSpPr>
            <p:cNvPr id="412" name="Freeform 56"/>
            <p:cNvSpPr>
              <a:spLocks/>
            </p:cNvSpPr>
            <p:nvPr/>
          </p:nvSpPr>
          <p:spPr bwMode="auto">
            <a:xfrm>
              <a:off x="7375" y="3671"/>
              <a:ext cx="58" cy="124"/>
            </a:xfrm>
            <a:custGeom>
              <a:avLst/>
              <a:gdLst>
                <a:gd name="T0" fmla="*/ 2 w 115"/>
                <a:gd name="T1" fmla="*/ 4 h 248"/>
                <a:gd name="T2" fmla="*/ 2 w 115"/>
                <a:gd name="T3" fmla="*/ 4 h 248"/>
                <a:gd name="T4" fmla="*/ 2 w 115"/>
                <a:gd name="T5" fmla="*/ 4 h 248"/>
                <a:gd name="T6" fmla="*/ 2 w 115"/>
                <a:gd name="T7" fmla="*/ 3 h 248"/>
                <a:gd name="T8" fmla="*/ 2 w 115"/>
                <a:gd name="T9" fmla="*/ 3 h 248"/>
                <a:gd name="T10" fmla="*/ 2 w 115"/>
                <a:gd name="T11" fmla="*/ 2 h 248"/>
                <a:gd name="T12" fmla="*/ 1 w 115"/>
                <a:gd name="T13" fmla="*/ 2 h 248"/>
                <a:gd name="T14" fmla="*/ 1 w 115"/>
                <a:gd name="T15" fmla="*/ 1 h 248"/>
                <a:gd name="T16" fmla="*/ 1 w 115"/>
                <a:gd name="T17" fmla="*/ 1 h 248"/>
                <a:gd name="T18" fmla="*/ 1 w 115"/>
                <a:gd name="T19" fmla="*/ 0 h 248"/>
                <a:gd name="T20" fmla="*/ 0 w 115"/>
                <a:gd name="T21" fmla="*/ 1 h 248"/>
                <a:gd name="T22" fmla="*/ 1 w 115"/>
                <a:gd name="T23" fmla="*/ 1 h 248"/>
                <a:gd name="T24" fmla="*/ 1 w 115"/>
                <a:gd name="T25" fmla="*/ 1 h 248"/>
                <a:gd name="T26" fmla="*/ 1 w 115"/>
                <a:gd name="T27" fmla="*/ 2 h 248"/>
                <a:gd name="T28" fmla="*/ 1 w 115"/>
                <a:gd name="T29" fmla="*/ 2 h 248"/>
                <a:gd name="T30" fmla="*/ 2 w 115"/>
                <a:gd name="T31" fmla="*/ 3 h 248"/>
                <a:gd name="T32" fmla="*/ 2 w 115"/>
                <a:gd name="T33" fmla="*/ 4 h 248"/>
                <a:gd name="T34" fmla="*/ 2 w 115"/>
                <a:gd name="T35" fmla="*/ 4 h 248"/>
                <a:gd name="T36" fmla="*/ 2 w 115"/>
                <a:gd name="T37" fmla="*/ 4 h 248"/>
                <a:gd name="T38" fmla="*/ 2 w 115"/>
                <a:gd name="T39" fmla="*/ 4 h 248"/>
                <a:gd name="T40" fmla="*/ 2 w 115"/>
                <a:gd name="T41" fmla="*/ 4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248"/>
                <a:gd name="T65" fmla="*/ 115 w 115"/>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248">
                  <a:moveTo>
                    <a:pt x="115" y="245"/>
                  </a:moveTo>
                  <a:lnTo>
                    <a:pt x="115" y="245"/>
                  </a:lnTo>
                  <a:lnTo>
                    <a:pt x="108" y="220"/>
                  </a:lnTo>
                  <a:lnTo>
                    <a:pt x="97" y="191"/>
                  </a:lnTo>
                  <a:lnTo>
                    <a:pt x="83" y="155"/>
                  </a:lnTo>
                  <a:lnTo>
                    <a:pt x="67" y="116"/>
                  </a:lnTo>
                  <a:lnTo>
                    <a:pt x="51" y="80"/>
                  </a:lnTo>
                  <a:lnTo>
                    <a:pt x="36" y="48"/>
                  </a:lnTo>
                  <a:lnTo>
                    <a:pt x="22" y="20"/>
                  </a:lnTo>
                  <a:lnTo>
                    <a:pt x="12" y="0"/>
                  </a:lnTo>
                  <a:lnTo>
                    <a:pt x="0" y="7"/>
                  </a:lnTo>
                  <a:lnTo>
                    <a:pt x="9" y="26"/>
                  </a:lnTo>
                  <a:lnTo>
                    <a:pt x="24" y="54"/>
                  </a:lnTo>
                  <a:lnTo>
                    <a:pt x="38" y="87"/>
                  </a:lnTo>
                  <a:lnTo>
                    <a:pt x="54" y="123"/>
                  </a:lnTo>
                  <a:lnTo>
                    <a:pt x="70" y="158"/>
                  </a:lnTo>
                  <a:lnTo>
                    <a:pt x="84" y="194"/>
                  </a:lnTo>
                  <a:lnTo>
                    <a:pt x="96" y="224"/>
                  </a:lnTo>
                  <a:lnTo>
                    <a:pt x="102" y="248"/>
                  </a:lnTo>
                  <a:lnTo>
                    <a:pt x="115" y="245"/>
                  </a:lnTo>
                  <a:close/>
                </a:path>
              </a:pathLst>
            </a:custGeom>
            <a:solidFill>
              <a:srgbClr val="000000"/>
            </a:solidFill>
            <a:ln w="9525">
              <a:noFill/>
              <a:round/>
              <a:headEnd/>
              <a:tailEnd/>
            </a:ln>
          </p:spPr>
          <p:txBody>
            <a:bodyPr/>
            <a:lstStyle/>
            <a:p>
              <a:endParaRPr lang="en-US">
                <a:latin typeface="Calibri" pitchFamily="34" charset="0"/>
              </a:endParaRPr>
            </a:p>
          </p:txBody>
        </p:sp>
        <p:sp>
          <p:nvSpPr>
            <p:cNvPr id="413" name="Freeform 57"/>
            <p:cNvSpPr>
              <a:spLocks/>
            </p:cNvSpPr>
            <p:nvPr/>
          </p:nvSpPr>
          <p:spPr bwMode="auto">
            <a:xfrm>
              <a:off x="7426" y="3793"/>
              <a:ext cx="71" cy="168"/>
            </a:xfrm>
            <a:custGeom>
              <a:avLst/>
              <a:gdLst>
                <a:gd name="T0" fmla="*/ 3 w 141"/>
                <a:gd name="T1" fmla="*/ 5 h 336"/>
                <a:gd name="T2" fmla="*/ 3 w 141"/>
                <a:gd name="T3" fmla="*/ 5 h 336"/>
                <a:gd name="T4" fmla="*/ 3 w 141"/>
                <a:gd name="T5" fmla="*/ 5 h 336"/>
                <a:gd name="T6" fmla="*/ 2 w 141"/>
                <a:gd name="T7" fmla="*/ 3 h 336"/>
                <a:gd name="T8" fmla="*/ 2 w 141"/>
                <a:gd name="T9" fmla="*/ 3 h 336"/>
                <a:gd name="T10" fmla="*/ 2 w 141"/>
                <a:gd name="T11" fmla="*/ 3 h 336"/>
                <a:gd name="T12" fmla="*/ 1 w 141"/>
                <a:gd name="T13" fmla="*/ 1 h 336"/>
                <a:gd name="T14" fmla="*/ 1 w 141"/>
                <a:gd name="T15" fmla="*/ 1 h 336"/>
                <a:gd name="T16" fmla="*/ 1 w 141"/>
                <a:gd name="T17" fmla="*/ 1 h 336"/>
                <a:gd name="T18" fmla="*/ 1 w 141"/>
                <a:gd name="T19" fmla="*/ 0 h 336"/>
                <a:gd name="T20" fmla="*/ 0 w 141"/>
                <a:gd name="T21" fmla="*/ 1 h 336"/>
                <a:gd name="T22" fmla="*/ 1 w 141"/>
                <a:gd name="T23" fmla="*/ 1 h 336"/>
                <a:gd name="T24" fmla="*/ 1 w 141"/>
                <a:gd name="T25" fmla="*/ 1 h 336"/>
                <a:gd name="T26" fmla="*/ 1 w 141"/>
                <a:gd name="T27" fmla="*/ 1 h 336"/>
                <a:gd name="T28" fmla="*/ 2 w 141"/>
                <a:gd name="T29" fmla="*/ 3 h 336"/>
                <a:gd name="T30" fmla="*/ 2 w 141"/>
                <a:gd name="T31" fmla="*/ 3 h 336"/>
                <a:gd name="T32" fmla="*/ 2 w 141"/>
                <a:gd name="T33" fmla="*/ 3 h 336"/>
                <a:gd name="T34" fmla="*/ 2 w 141"/>
                <a:gd name="T35" fmla="*/ 5 h 336"/>
                <a:gd name="T36" fmla="*/ 2 w 141"/>
                <a:gd name="T37" fmla="*/ 5 h 336"/>
                <a:gd name="T38" fmla="*/ 2 w 141"/>
                <a:gd name="T39" fmla="*/ 5 h 336"/>
                <a:gd name="T40" fmla="*/ 3 w 141"/>
                <a:gd name="T41" fmla="*/ 5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336"/>
                <a:gd name="T65" fmla="*/ 141 w 141"/>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336">
                  <a:moveTo>
                    <a:pt x="141" y="336"/>
                  </a:moveTo>
                  <a:lnTo>
                    <a:pt x="141" y="336"/>
                  </a:lnTo>
                  <a:lnTo>
                    <a:pt x="139" y="293"/>
                  </a:lnTo>
                  <a:lnTo>
                    <a:pt x="128" y="244"/>
                  </a:lnTo>
                  <a:lnTo>
                    <a:pt x="109" y="196"/>
                  </a:lnTo>
                  <a:lnTo>
                    <a:pt x="86" y="145"/>
                  </a:lnTo>
                  <a:lnTo>
                    <a:pt x="62" y="99"/>
                  </a:lnTo>
                  <a:lnTo>
                    <a:pt x="40" y="57"/>
                  </a:lnTo>
                  <a:lnTo>
                    <a:pt x="22" y="23"/>
                  </a:lnTo>
                  <a:lnTo>
                    <a:pt x="13" y="0"/>
                  </a:lnTo>
                  <a:lnTo>
                    <a:pt x="0" y="3"/>
                  </a:lnTo>
                  <a:lnTo>
                    <a:pt x="10" y="29"/>
                  </a:lnTo>
                  <a:lnTo>
                    <a:pt x="27" y="63"/>
                  </a:lnTo>
                  <a:lnTo>
                    <a:pt x="50" y="106"/>
                  </a:lnTo>
                  <a:lnTo>
                    <a:pt x="73" y="152"/>
                  </a:lnTo>
                  <a:lnTo>
                    <a:pt x="96" y="199"/>
                  </a:lnTo>
                  <a:lnTo>
                    <a:pt x="115" y="248"/>
                  </a:lnTo>
                  <a:lnTo>
                    <a:pt x="126" y="293"/>
                  </a:lnTo>
                  <a:lnTo>
                    <a:pt x="128" y="336"/>
                  </a:lnTo>
                  <a:lnTo>
                    <a:pt x="141" y="336"/>
                  </a:lnTo>
                  <a:close/>
                </a:path>
              </a:pathLst>
            </a:custGeom>
            <a:solidFill>
              <a:srgbClr val="000000"/>
            </a:solidFill>
            <a:ln w="9525">
              <a:noFill/>
              <a:round/>
              <a:headEnd/>
              <a:tailEnd/>
            </a:ln>
          </p:spPr>
          <p:txBody>
            <a:bodyPr/>
            <a:lstStyle/>
            <a:p>
              <a:endParaRPr lang="en-US">
                <a:latin typeface="Calibri" pitchFamily="34" charset="0"/>
              </a:endParaRPr>
            </a:p>
          </p:txBody>
        </p:sp>
        <p:sp>
          <p:nvSpPr>
            <p:cNvPr id="414" name="Freeform 58"/>
            <p:cNvSpPr>
              <a:spLocks/>
            </p:cNvSpPr>
            <p:nvPr/>
          </p:nvSpPr>
          <p:spPr bwMode="auto">
            <a:xfrm>
              <a:off x="7450" y="3961"/>
              <a:ext cx="47" cy="82"/>
            </a:xfrm>
            <a:custGeom>
              <a:avLst/>
              <a:gdLst>
                <a:gd name="T0" fmla="*/ 0 w 95"/>
                <a:gd name="T1" fmla="*/ 3 h 164"/>
                <a:gd name="T2" fmla="*/ 0 w 95"/>
                <a:gd name="T3" fmla="*/ 3 h 164"/>
                <a:gd name="T4" fmla="*/ 0 w 95"/>
                <a:gd name="T5" fmla="*/ 3 h 164"/>
                <a:gd name="T6" fmla="*/ 0 w 95"/>
                <a:gd name="T7" fmla="*/ 3 h 164"/>
                <a:gd name="T8" fmla="*/ 0 w 95"/>
                <a:gd name="T9" fmla="*/ 3 h 164"/>
                <a:gd name="T10" fmla="*/ 0 w 95"/>
                <a:gd name="T11" fmla="*/ 1 h 164"/>
                <a:gd name="T12" fmla="*/ 1 w 95"/>
                <a:gd name="T13" fmla="*/ 1 h 164"/>
                <a:gd name="T14" fmla="*/ 1 w 95"/>
                <a:gd name="T15" fmla="*/ 1 h 164"/>
                <a:gd name="T16" fmla="*/ 1 w 95"/>
                <a:gd name="T17" fmla="*/ 1 h 164"/>
                <a:gd name="T18" fmla="*/ 1 w 95"/>
                <a:gd name="T19" fmla="*/ 0 h 164"/>
                <a:gd name="T20" fmla="*/ 1 w 95"/>
                <a:gd name="T21" fmla="*/ 0 h 164"/>
                <a:gd name="T22" fmla="*/ 1 w 95"/>
                <a:gd name="T23" fmla="*/ 1 h 164"/>
                <a:gd name="T24" fmla="*/ 1 w 95"/>
                <a:gd name="T25" fmla="*/ 1 h 164"/>
                <a:gd name="T26" fmla="*/ 0 w 95"/>
                <a:gd name="T27" fmla="*/ 1 h 164"/>
                <a:gd name="T28" fmla="*/ 0 w 95"/>
                <a:gd name="T29" fmla="*/ 1 h 164"/>
                <a:gd name="T30" fmla="*/ 0 w 95"/>
                <a:gd name="T31" fmla="*/ 1 h 164"/>
                <a:gd name="T32" fmla="*/ 0 w 95"/>
                <a:gd name="T33" fmla="*/ 3 h 164"/>
                <a:gd name="T34" fmla="*/ 0 w 95"/>
                <a:gd name="T35" fmla="*/ 3 h 164"/>
                <a:gd name="T36" fmla="*/ 0 w 95"/>
                <a:gd name="T37" fmla="*/ 3 h 164"/>
                <a:gd name="T38" fmla="*/ 0 w 95"/>
                <a:gd name="T39" fmla="*/ 3 h 164"/>
                <a:gd name="T40" fmla="*/ 0 w 95"/>
                <a:gd name="T41" fmla="*/ 3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64"/>
                <a:gd name="T65" fmla="*/ 95 w 95"/>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64">
                  <a:moveTo>
                    <a:pt x="5" y="164"/>
                  </a:moveTo>
                  <a:lnTo>
                    <a:pt x="7" y="164"/>
                  </a:lnTo>
                  <a:lnTo>
                    <a:pt x="18" y="158"/>
                  </a:lnTo>
                  <a:lnTo>
                    <a:pt x="31" y="148"/>
                  </a:lnTo>
                  <a:lnTo>
                    <a:pt x="43" y="135"/>
                  </a:lnTo>
                  <a:lnTo>
                    <a:pt x="58" y="117"/>
                  </a:lnTo>
                  <a:lnTo>
                    <a:pt x="69" y="98"/>
                  </a:lnTo>
                  <a:lnTo>
                    <a:pt x="80" y="70"/>
                  </a:lnTo>
                  <a:lnTo>
                    <a:pt x="88" y="39"/>
                  </a:lnTo>
                  <a:lnTo>
                    <a:pt x="95" y="0"/>
                  </a:lnTo>
                  <a:lnTo>
                    <a:pt x="82" y="0"/>
                  </a:lnTo>
                  <a:lnTo>
                    <a:pt x="75" y="36"/>
                  </a:lnTo>
                  <a:lnTo>
                    <a:pt x="67" y="67"/>
                  </a:lnTo>
                  <a:lnTo>
                    <a:pt x="56" y="91"/>
                  </a:lnTo>
                  <a:lnTo>
                    <a:pt x="45" y="111"/>
                  </a:lnTo>
                  <a:lnTo>
                    <a:pt x="34" y="125"/>
                  </a:lnTo>
                  <a:lnTo>
                    <a:pt x="21" y="138"/>
                  </a:lnTo>
                  <a:lnTo>
                    <a:pt x="12" y="145"/>
                  </a:lnTo>
                  <a:lnTo>
                    <a:pt x="0" y="151"/>
                  </a:lnTo>
                  <a:lnTo>
                    <a:pt x="2" y="151"/>
                  </a:lnTo>
                  <a:lnTo>
                    <a:pt x="5" y="164"/>
                  </a:lnTo>
                  <a:close/>
                </a:path>
              </a:pathLst>
            </a:custGeom>
            <a:solidFill>
              <a:srgbClr val="000000"/>
            </a:solidFill>
            <a:ln w="9525">
              <a:noFill/>
              <a:round/>
              <a:headEnd/>
              <a:tailEnd/>
            </a:ln>
          </p:spPr>
          <p:txBody>
            <a:bodyPr/>
            <a:lstStyle/>
            <a:p>
              <a:endParaRPr lang="en-US">
                <a:latin typeface="Calibri" pitchFamily="34" charset="0"/>
              </a:endParaRPr>
            </a:p>
          </p:txBody>
        </p:sp>
        <p:sp>
          <p:nvSpPr>
            <p:cNvPr id="415" name="Freeform 59"/>
            <p:cNvSpPr>
              <a:spLocks/>
            </p:cNvSpPr>
            <p:nvPr/>
          </p:nvSpPr>
          <p:spPr bwMode="auto">
            <a:xfrm>
              <a:off x="7374" y="4007"/>
              <a:ext cx="78" cy="42"/>
            </a:xfrm>
            <a:custGeom>
              <a:avLst/>
              <a:gdLst>
                <a:gd name="T0" fmla="*/ 0 w 157"/>
                <a:gd name="T1" fmla="*/ 1 h 83"/>
                <a:gd name="T2" fmla="*/ 0 w 157"/>
                <a:gd name="T3" fmla="*/ 1 h 83"/>
                <a:gd name="T4" fmla="*/ 0 w 157"/>
                <a:gd name="T5" fmla="*/ 1 h 83"/>
                <a:gd name="T6" fmla="*/ 0 w 157"/>
                <a:gd name="T7" fmla="*/ 1 h 83"/>
                <a:gd name="T8" fmla="*/ 0 w 157"/>
                <a:gd name="T9" fmla="*/ 2 h 83"/>
                <a:gd name="T10" fmla="*/ 1 w 157"/>
                <a:gd name="T11" fmla="*/ 2 h 83"/>
                <a:gd name="T12" fmla="*/ 1 w 157"/>
                <a:gd name="T13" fmla="*/ 2 h 83"/>
                <a:gd name="T14" fmla="*/ 1 w 157"/>
                <a:gd name="T15" fmla="*/ 2 h 83"/>
                <a:gd name="T16" fmla="*/ 2 w 157"/>
                <a:gd name="T17" fmla="*/ 2 h 83"/>
                <a:gd name="T18" fmla="*/ 2 w 157"/>
                <a:gd name="T19" fmla="*/ 2 h 83"/>
                <a:gd name="T20" fmla="*/ 2 w 157"/>
                <a:gd name="T21" fmla="*/ 1 h 83"/>
                <a:gd name="T22" fmla="*/ 2 w 157"/>
                <a:gd name="T23" fmla="*/ 2 h 83"/>
                <a:gd name="T24" fmla="*/ 1 w 157"/>
                <a:gd name="T25" fmla="*/ 2 h 83"/>
                <a:gd name="T26" fmla="*/ 1 w 157"/>
                <a:gd name="T27" fmla="*/ 2 h 83"/>
                <a:gd name="T28" fmla="*/ 1 w 157"/>
                <a:gd name="T29" fmla="*/ 1 h 83"/>
                <a:gd name="T30" fmla="*/ 0 w 157"/>
                <a:gd name="T31" fmla="*/ 1 h 83"/>
                <a:gd name="T32" fmla="*/ 0 w 157"/>
                <a:gd name="T33" fmla="*/ 1 h 83"/>
                <a:gd name="T34" fmla="*/ 0 w 157"/>
                <a:gd name="T35" fmla="*/ 1 h 83"/>
                <a:gd name="T36" fmla="*/ 0 w 157"/>
                <a:gd name="T37" fmla="*/ 0 h 83"/>
                <a:gd name="T38" fmla="*/ 0 w 157"/>
                <a:gd name="T39" fmla="*/ 0 h 83"/>
                <a:gd name="T40" fmla="*/ 0 w 157"/>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83"/>
                <a:gd name="T65" fmla="*/ 157 w 157"/>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83">
                  <a:moveTo>
                    <a:pt x="0" y="9"/>
                  </a:moveTo>
                  <a:lnTo>
                    <a:pt x="0" y="9"/>
                  </a:lnTo>
                  <a:lnTo>
                    <a:pt x="20" y="31"/>
                  </a:lnTo>
                  <a:lnTo>
                    <a:pt x="37" y="49"/>
                  </a:lnTo>
                  <a:lnTo>
                    <a:pt x="56" y="65"/>
                  </a:lnTo>
                  <a:lnTo>
                    <a:pt x="74" y="75"/>
                  </a:lnTo>
                  <a:lnTo>
                    <a:pt x="95" y="81"/>
                  </a:lnTo>
                  <a:lnTo>
                    <a:pt x="114" y="83"/>
                  </a:lnTo>
                  <a:lnTo>
                    <a:pt x="136" y="80"/>
                  </a:lnTo>
                  <a:lnTo>
                    <a:pt x="157" y="71"/>
                  </a:lnTo>
                  <a:lnTo>
                    <a:pt x="154" y="58"/>
                  </a:lnTo>
                  <a:lnTo>
                    <a:pt x="133" y="67"/>
                  </a:lnTo>
                  <a:lnTo>
                    <a:pt x="114" y="67"/>
                  </a:lnTo>
                  <a:lnTo>
                    <a:pt x="95" y="68"/>
                  </a:lnTo>
                  <a:lnTo>
                    <a:pt x="80" y="62"/>
                  </a:lnTo>
                  <a:lnTo>
                    <a:pt x="63" y="52"/>
                  </a:lnTo>
                  <a:lnTo>
                    <a:pt x="47" y="39"/>
                  </a:lnTo>
                  <a:lnTo>
                    <a:pt x="29" y="21"/>
                  </a:lnTo>
                  <a:lnTo>
                    <a:pt x="10" y="0"/>
                  </a:lnTo>
                  <a:lnTo>
                    <a:pt x="0"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416" name="Freeform 60"/>
            <p:cNvSpPr>
              <a:spLocks/>
            </p:cNvSpPr>
            <p:nvPr/>
          </p:nvSpPr>
          <p:spPr bwMode="auto">
            <a:xfrm>
              <a:off x="7289" y="3891"/>
              <a:ext cx="90" cy="121"/>
            </a:xfrm>
            <a:custGeom>
              <a:avLst/>
              <a:gdLst>
                <a:gd name="T0" fmla="*/ 0 w 179"/>
                <a:gd name="T1" fmla="*/ 1 h 242"/>
                <a:gd name="T2" fmla="*/ 0 w 179"/>
                <a:gd name="T3" fmla="*/ 1 h 242"/>
                <a:gd name="T4" fmla="*/ 1 w 179"/>
                <a:gd name="T5" fmla="*/ 1 h 242"/>
                <a:gd name="T6" fmla="*/ 1 w 179"/>
                <a:gd name="T7" fmla="*/ 1 h 242"/>
                <a:gd name="T8" fmla="*/ 1 w 179"/>
                <a:gd name="T9" fmla="*/ 2 h 242"/>
                <a:gd name="T10" fmla="*/ 2 w 179"/>
                <a:gd name="T11" fmla="*/ 3 h 242"/>
                <a:gd name="T12" fmla="*/ 2 w 179"/>
                <a:gd name="T13" fmla="*/ 3 h 242"/>
                <a:gd name="T14" fmla="*/ 3 w 179"/>
                <a:gd name="T15" fmla="*/ 4 h 242"/>
                <a:gd name="T16" fmla="*/ 3 w 179"/>
                <a:gd name="T17" fmla="*/ 4 h 242"/>
                <a:gd name="T18" fmla="*/ 3 w 179"/>
                <a:gd name="T19" fmla="*/ 4 h 242"/>
                <a:gd name="T20" fmla="*/ 3 w 179"/>
                <a:gd name="T21" fmla="*/ 4 h 242"/>
                <a:gd name="T22" fmla="*/ 3 w 179"/>
                <a:gd name="T23" fmla="*/ 4 h 242"/>
                <a:gd name="T24" fmla="*/ 3 w 179"/>
                <a:gd name="T25" fmla="*/ 3 h 242"/>
                <a:gd name="T26" fmla="*/ 2 w 179"/>
                <a:gd name="T27" fmla="*/ 3 h 242"/>
                <a:gd name="T28" fmla="*/ 2 w 179"/>
                <a:gd name="T29" fmla="*/ 2 h 242"/>
                <a:gd name="T30" fmla="*/ 2 w 179"/>
                <a:gd name="T31" fmla="*/ 2 h 242"/>
                <a:gd name="T32" fmla="*/ 1 w 179"/>
                <a:gd name="T33" fmla="*/ 1 h 242"/>
                <a:gd name="T34" fmla="*/ 1 w 179"/>
                <a:gd name="T35" fmla="*/ 1 h 242"/>
                <a:gd name="T36" fmla="*/ 1 w 179"/>
                <a:gd name="T37" fmla="*/ 0 h 242"/>
                <a:gd name="T38" fmla="*/ 1 w 179"/>
                <a:gd name="T39" fmla="*/ 0 h 242"/>
                <a:gd name="T40" fmla="*/ 0 w 179"/>
                <a:gd name="T41" fmla="*/ 1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242"/>
                <a:gd name="T65" fmla="*/ 179 w 179"/>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242">
                  <a:moveTo>
                    <a:pt x="0" y="6"/>
                  </a:moveTo>
                  <a:lnTo>
                    <a:pt x="0" y="6"/>
                  </a:lnTo>
                  <a:lnTo>
                    <a:pt x="14" y="34"/>
                  </a:lnTo>
                  <a:lnTo>
                    <a:pt x="35" y="63"/>
                  </a:lnTo>
                  <a:lnTo>
                    <a:pt x="58" y="97"/>
                  </a:lnTo>
                  <a:lnTo>
                    <a:pt x="83" y="132"/>
                  </a:lnTo>
                  <a:lnTo>
                    <a:pt x="109" y="166"/>
                  </a:lnTo>
                  <a:lnTo>
                    <a:pt x="133" y="195"/>
                  </a:lnTo>
                  <a:lnTo>
                    <a:pt x="154" y="221"/>
                  </a:lnTo>
                  <a:lnTo>
                    <a:pt x="169" y="242"/>
                  </a:lnTo>
                  <a:lnTo>
                    <a:pt x="179" y="233"/>
                  </a:lnTo>
                  <a:lnTo>
                    <a:pt x="163" y="211"/>
                  </a:lnTo>
                  <a:lnTo>
                    <a:pt x="142" y="185"/>
                  </a:lnTo>
                  <a:lnTo>
                    <a:pt x="118" y="156"/>
                  </a:lnTo>
                  <a:lnTo>
                    <a:pt x="93" y="122"/>
                  </a:lnTo>
                  <a:lnTo>
                    <a:pt x="70" y="91"/>
                  </a:lnTo>
                  <a:lnTo>
                    <a:pt x="48" y="57"/>
                  </a:lnTo>
                  <a:lnTo>
                    <a:pt x="27" y="27"/>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417" name="Freeform 61"/>
            <p:cNvSpPr>
              <a:spLocks/>
            </p:cNvSpPr>
            <p:nvPr/>
          </p:nvSpPr>
          <p:spPr bwMode="auto">
            <a:xfrm>
              <a:off x="7255" y="3826"/>
              <a:ext cx="40" cy="68"/>
            </a:xfrm>
            <a:custGeom>
              <a:avLst/>
              <a:gdLst>
                <a:gd name="T0" fmla="*/ 0 w 80"/>
                <a:gd name="T1" fmla="*/ 1 h 135"/>
                <a:gd name="T2" fmla="*/ 0 w 80"/>
                <a:gd name="T3" fmla="*/ 1 h 135"/>
                <a:gd name="T4" fmla="*/ 1 w 80"/>
                <a:gd name="T5" fmla="*/ 1 h 135"/>
                <a:gd name="T6" fmla="*/ 1 w 80"/>
                <a:gd name="T7" fmla="*/ 1 h 135"/>
                <a:gd name="T8" fmla="*/ 1 w 80"/>
                <a:gd name="T9" fmla="*/ 1 h 135"/>
                <a:gd name="T10" fmla="*/ 1 w 80"/>
                <a:gd name="T11" fmla="*/ 1 h 135"/>
                <a:gd name="T12" fmla="*/ 1 w 80"/>
                <a:gd name="T13" fmla="*/ 2 h 135"/>
                <a:gd name="T14" fmla="*/ 1 w 80"/>
                <a:gd name="T15" fmla="*/ 2 h 135"/>
                <a:gd name="T16" fmla="*/ 1 w 80"/>
                <a:gd name="T17" fmla="*/ 2 h 135"/>
                <a:gd name="T18" fmla="*/ 1 w 80"/>
                <a:gd name="T19" fmla="*/ 3 h 135"/>
                <a:gd name="T20" fmla="*/ 1 w 80"/>
                <a:gd name="T21" fmla="*/ 3 h 135"/>
                <a:gd name="T22" fmla="*/ 1 w 80"/>
                <a:gd name="T23" fmla="*/ 2 h 135"/>
                <a:gd name="T24" fmla="*/ 1 w 80"/>
                <a:gd name="T25" fmla="*/ 2 h 135"/>
                <a:gd name="T26" fmla="*/ 1 w 80"/>
                <a:gd name="T27" fmla="*/ 2 h 135"/>
                <a:gd name="T28" fmla="*/ 1 w 80"/>
                <a:gd name="T29" fmla="*/ 1 h 135"/>
                <a:gd name="T30" fmla="*/ 1 w 80"/>
                <a:gd name="T31" fmla="*/ 1 h 135"/>
                <a:gd name="T32" fmla="*/ 1 w 80"/>
                <a:gd name="T33" fmla="*/ 1 h 135"/>
                <a:gd name="T34" fmla="*/ 1 w 80"/>
                <a:gd name="T35" fmla="*/ 1 h 135"/>
                <a:gd name="T36" fmla="*/ 1 w 80"/>
                <a:gd name="T37" fmla="*/ 0 h 135"/>
                <a:gd name="T38" fmla="*/ 1 w 80"/>
                <a:gd name="T39" fmla="*/ 0 h 135"/>
                <a:gd name="T40" fmla="*/ 0 w 80"/>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35"/>
                <a:gd name="T65" fmla="*/ 80 w 8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35">
                  <a:moveTo>
                    <a:pt x="0" y="6"/>
                  </a:moveTo>
                  <a:lnTo>
                    <a:pt x="0" y="6"/>
                  </a:lnTo>
                  <a:lnTo>
                    <a:pt x="5" y="14"/>
                  </a:lnTo>
                  <a:lnTo>
                    <a:pt x="13" y="26"/>
                  </a:lnTo>
                  <a:lnTo>
                    <a:pt x="21" y="40"/>
                  </a:lnTo>
                  <a:lnTo>
                    <a:pt x="29" y="58"/>
                  </a:lnTo>
                  <a:lnTo>
                    <a:pt x="38" y="76"/>
                  </a:lnTo>
                  <a:lnTo>
                    <a:pt x="50" y="96"/>
                  </a:lnTo>
                  <a:lnTo>
                    <a:pt x="57" y="115"/>
                  </a:lnTo>
                  <a:lnTo>
                    <a:pt x="67" y="135"/>
                  </a:lnTo>
                  <a:lnTo>
                    <a:pt x="80" y="129"/>
                  </a:lnTo>
                  <a:lnTo>
                    <a:pt x="70" y="109"/>
                  </a:lnTo>
                  <a:lnTo>
                    <a:pt x="62" y="89"/>
                  </a:lnTo>
                  <a:lnTo>
                    <a:pt x="51" y="70"/>
                  </a:lnTo>
                  <a:lnTo>
                    <a:pt x="42" y="52"/>
                  </a:lnTo>
                  <a:lnTo>
                    <a:pt x="34" y="34"/>
                  </a:lnTo>
                  <a:lnTo>
                    <a:pt x="26" y="19"/>
                  </a:lnTo>
                  <a:lnTo>
                    <a:pt x="18" y="8"/>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418" name="Freeform 62"/>
            <p:cNvSpPr>
              <a:spLocks/>
            </p:cNvSpPr>
            <p:nvPr/>
          </p:nvSpPr>
          <p:spPr bwMode="auto">
            <a:xfrm>
              <a:off x="7229" y="3763"/>
              <a:ext cx="33" cy="67"/>
            </a:xfrm>
            <a:custGeom>
              <a:avLst/>
              <a:gdLst>
                <a:gd name="T0" fmla="*/ 0 w 66"/>
                <a:gd name="T1" fmla="*/ 1 h 133"/>
                <a:gd name="T2" fmla="*/ 0 w 66"/>
                <a:gd name="T3" fmla="*/ 1 h 133"/>
                <a:gd name="T4" fmla="*/ 1 w 66"/>
                <a:gd name="T5" fmla="*/ 1 h 133"/>
                <a:gd name="T6" fmla="*/ 1 w 66"/>
                <a:gd name="T7" fmla="*/ 1 h 133"/>
                <a:gd name="T8" fmla="*/ 1 w 66"/>
                <a:gd name="T9" fmla="*/ 1 h 133"/>
                <a:gd name="T10" fmla="*/ 1 w 66"/>
                <a:gd name="T11" fmla="*/ 2 h 133"/>
                <a:gd name="T12" fmla="*/ 1 w 66"/>
                <a:gd name="T13" fmla="*/ 2 h 133"/>
                <a:gd name="T14" fmla="*/ 1 w 66"/>
                <a:gd name="T15" fmla="*/ 2 h 133"/>
                <a:gd name="T16" fmla="*/ 1 w 66"/>
                <a:gd name="T17" fmla="*/ 2 h 133"/>
                <a:gd name="T18" fmla="*/ 1 w 66"/>
                <a:gd name="T19" fmla="*/ 3 h 133"/>
                <a:gd name="T20" fmla="*/ 1 w 66"/>
                <a:gd name="T21" fmla="*/ 2 h 133"/>
                <a:gd name="T22" fmla="*/ 1 w 66"/>
                <a:gd name="T23" fmla="*/ 2 h 133"/>
                <a:gd name="T24" fmla="*/ 1 w 66"/>
                <a:gd name="T25" fmla="*/ 2 h 133"/>
                <a:gd name="T26" fmla="*/ 1 w 66"/>
                <a:gd name="T27" fmla="*/ 2 h 133"/>
                <a:gd name="T28" fmla="*/ 1 w 66"/>
                <a:gd name="T29" fmla="*/ 2 h 133"/>
                <a:gd name="T30" fmla="*/ 1 w 66"/>
                <a:gd name="T31" fmla="*/ 1 h 133"/>
                <a:gd name="T32" fmla="*/ 1 w 66"/>
                <a:gd name="T33" fmla="*/ 1 h 133"/>
                <a:gd name="T34" fmla="*/ 1 w 66"/>
                <a:gd name="T35" fmla="*/ 1 h 133"/>
                <a:gd name="T36" fmla="*/ 1 w 66"/>
                <a:gd name="T37" fmla="*/ 1 h 133"/>
                <a:gd name="T38" fmla="*/ 1 w 66"/>
                <a:gd name="T39" fmla="*/ 0 h 133"/>
                <a:gd name="T40" fmla="*/ 0 w 66"/>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3"/>
                <a:gd name="T65" fmla="*/ 66 w 66"/>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3">
                  <a:moveTo>
                    <a:pt x="0" y="3"/>
                  </a:moveTo>
                  <a:lnTo>
                    <a:pt x="0" y="1"/>
                  </a:lnTo>
                  <a:lnTo>
                    <a:pt x="3" y="19"/>
                  </a:lnTo>
                  <a:lnTo>
                    <a:pt x="10" y="37"/>
                  </a:lnTo>
                  <a:lnTo>
                    <a:pt x="18" y="57"/>
                  </a:lnTo>
                  <a:lnTo>
                    <a:pt x="26" y="76"/>
                  </a:lnTo>
                  <a:lnTo>
                    <a:pt x="34" y="96"/>
                  </a:lnTo>
                  <a:lnTo>
                    <a:pt x="42" y="112"/>
                  </a:lnTo>
                  <a:lnTo>
                    <a:pt x="48" y="125"/>
                  </a:lnTo>
                  <a:lnTo>
                    <a:pt x="53" y="133"/>
                  </a:lnTo>
                  <a:lnTo>
                    <a:pt x="66" y="127"/>
                  </a:lnTo>
                  <a:lnTo>
                    <a:pt x="61" y="119"/>
                  </a:lnTo>
                  <a:lnTo>
                    <a:pt x="55" y="106"/>
                  </a:lnTo>
                  <a:lnTo>
                    <a:pt x="47" y="89"/>
                  </a:lnTo>
                  <a:lnTo>
                    <a:pt x="39" y="73"/>
                  </a:lnTo>
                  <a:lnTo>
                    <a:pt x="31" y="53"/>
                  </a:lnTo>
                  <a:lnTo>
                    <a:pt x="23" y="34"/>
                  </a:lnTo>
                  <a:lnTo>
                    <a:pt x="16" y="16"/>
                  </a:lnTo>
                  <a:lnTo>
                    <a:pt x="13" y="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419" name="Freeform 63"/>
            <p:cNvSpPr>
              <a:spLocks/>
            </p:cNvSpPr>
            <p:nvPr/>
          </p:nvSpPr>
          <p:spPr bwMode="auto">
            <a:xfrm>
              <a:off x="7173" y="3664"/>
              <a:ext cx="63" cy="100"/>
            </a:xfrm>
            <a:custGeom>
              <a:avLst/>
              <a:gdLst>
                <a:gd name="T0" fmla="*/ 0 w 125"/>
                <a:gd name="T1" fmla="*/ 0 h 201"/>
                <a:gd name="T2" fmla="*/ 0 w 125"/>
                <a:gd name="T3" fmla="*/ 0 h 201"/>
                <a:gd name="T4" fmla="*/ 1 w 125"/>
                <a:gd name="T5" fmla="*/ 0 h 201"/>
                <a:gd name="T6" fmla="*/ 1 w 125"/>
                <a:gd name="T7" fmla="*/ 0 h 201"/>
                <a:gd name="T8" fmla="*/ 1 w 125"/>
                <a:gd name="T9" fmla="*/ 1 h 201"/>
                <a:gd name="T10" fmla="*/ 1 w 125"/>
                <a:gd name="T11" fmla="*/ 1 h 201"/>
                <a:gd name="T12" fmla="*/ 2 w 125"/>
                <a:gd name="T13" fmla="*/ 2 h 201"/>
                <a:gd name="T14" fmla="*/ 2 w 125"/>
                <a:gd name="T15" fmla="*/ 2 h 201"/>
                <a:gd name="T16" fmla="*/ 2 w 125"/>
                <a:gd name="T17" fmla="*/ 2 h 201"/>
                <a:gd name="T18" fmla="*/ 2 w 125"/>
                <a:gd name="T19" fmla="*/ 3 h 201"/>
                <a:gd name="T20" fmla="*/ 2 w 125"/>
                <a:gd name="T21" fmla="*/ 3 h 201"/>
                <a:gd name="T22" fmla="*/ 2 w 125"/>
                <a:gd name="T23" fmla="*/ 2 h 201"/>
                <a:gd name="T24" fmla="*/ 2 w 125"/>
                <a:gd name="T25" fmla="*/ 2 h 201"/>
                <a:gd name="T26" fmla="*/ 2 w 125"/>
                <a:gd name="T27" fmla="*/ 1 h 201"/>
                <a:gd name="T28" fmla="*/ 2 w 125"/>
                <a:gd name="T29" fmla="*/ 1 h 201"/>
                <a:gd name="T30" fmla="*/ 1 w 125"/>
                <a:gd name="T31" fmla="*/ 1 h 201"/>
                <a:gd name="T32" fmla="*/ 1 w 125"/>
                <a:gd name="T33" fmla="*/ 0 h 201"/>
                <a:gd name="T34" fmla="*/ 1 w 125"/>
                <a:gd name="T35" fmla="*/ 0 h 201"/>
                <a:gd name="T36" fmla="*/ 1 w 125"/>
                <a:gd name="T37" fmla="*/ 0 h 201"/>
                <a:gd name="T38" fmla="*/ 1 w 125"/>
                <a:gd name="T39" fmla="*/ 0 h 201"/>
                <a:gd name="T40" fmla="*/ 0 w 125"/>
                <a:gd name="T41" fmla="*/ 0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201"/>
                <a:gd name="T65" fmla="*/ 125 w 125"/>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201">
                  <a:moveTo>
                    <a:pt x="0" y="10"/>
                  </a:moveTo>
                  <a:lnTo>
                    <a:pt x="0" y="10"/>
                  </a:lnTo>
                  <a:lnTo>
                    <a:pt x="12" y="26"/>
                  </a:lnTo>
                  <a:lnTo>
                    <a:pt x="28" y="49"/>
                  </a:lnTo>
                  <a:lnTo>
                    <a:pt x="45" y="75"/>
                  </a:lnTo>
                  <a:lnTo>
                    <a:pt x="64" y="105"/>
                  </a:lnTo>
                  <a:lnTo>
                    <a:pt x="80" y="134"/>
                  </a:lnTo>
                  <a:lnTo>
                    <a:pt x="95" y="162"/>
                  </a:lnTo>
                  <a:lnTo>
                    <a:pt x="106" y="185"/>
                  </a:lnTo>
                  <a:lnTo>
                    <a:pt x="112" y="201"/>
                  </a:lnTo>
                  <a:lnTo>
                    <a:pt x="125" y="198"/>
                  </a:lnTo>
                  <a:lnTo>
                    <a:pt x="119" y="178"/>
                  </a:lnTo>
                  <a:lnTo>
                    <a:pt x="107" y="155"/>
                  </a:lnTo>
                  <a:lnTo>
                    <a:pt x="93" y="127"/>
                  </a:lnTo>
                  <a:lnTo>
                    <a:pt x="77" y="98"/>
                  </a:lnTo>
                  <a:lnTo>
                    <a:pt x="58" y="69"/>
                  </a:lnTo>
                  <a:lnTo>
                    <a:pt x="40" y="43"/>
                  </a:lnTo>
                  <a:lnTo>
                    <a:pt x="24" y="20"/>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420" name="Freeform 64"/>
            <p:cNvSpPr>
              <a:spLocks/>
            </p:cNvSpPr>
            <p:nvPr/>
          </p:nvSpPr>
          <p:spPr bwMode="auto">
            <a:xfrm>
              <a:off x="7075" y="3608"/>
              <a:ext cx="103" cy="61"/>
            </a:xfrm>
            <a:custGeom>
              <a:avLst/>
              <a:gdLst>
                <a:gd name="T0" fmla="*/ 1 w 206"/>
                <a:gd name="T1" fmla="*/ 1 h 122"/>
                <a:gd name="T2" fmla="*/ 1 w 206"/>
                <a:gd name="T3" fmla="*/ 1 h 122"/>
                <a:gd name="T4" fmla="*/ 1 w 206"/>
                <a:gd name="T5" fmla="*/ 1 h 122"/>
                <a:gd name="T6" fmla="*/ 1 w 206"/>
                <a:gd name="T7" fmla="*/ 1 h 122"/>
                <a:gd name="T8" fmla="*/ 2 w 206"/>
                <a:gd name="T9" fmla="*/ 1 h 122"/>
                <a:gd name="T10" fmla="*/ 2 w 206"/>
                <a:gd name="T11" fmla="*/ 1 h 122"/>
                <a:gd name="T12" fmla="*/ 3 w 206"/>
                <a:gd name="T13" fmla="*/ 2 h 122"/>
                <a:gd name="T14" fmla="*/ 3 w 206"/>
                <a:gd name="T15" fmla="*/ 2 h 122"/>
                <a:gd name="T16" fmla="*/ 3 w 206"/>
                <a:gd name="T17" fmla="*/ 2 h 122"/>
                <a:gd name="T18" fmla="*/ 3 w 206"/>
                <a:gd name="T19" fmla="*/ 2 h 122"/>
                <a:gd name="T20" fmla="*/ 3 w 206"/>
                <a:gd name="T21" fmla="*/ 2 h 122"/>
                <a:gd name="T22" fmla="*/ 3 w 206"/>
                <a:gd name="T23" fmla="*/ 2 h 122"/>
                <a:gd name="T24" fmla="*/ 3 w 206"/>
                <a:gd name="T25" fmla="*/ 2 h 122"/>
                <a:gd name="T26" fmla="*/ 3 w 206"/>
                <a:gd name="T27" fmla="*/ 1 h 122"/>
                <a:gd name="T28" fmla="*/ 2 w 206"/>
                <a:gd name="T29" fmla="*/ 1 h 122"/>
                <a:gd name="T30" fmla="*/ 2 w 206"/>
                <a:gd name="T31" fmla="*/ 1 h 122"/>
                <a:gd name="T32" fmla="*/ 1 w 206"/>
                <a:gd name="T33" fmla="*/ 1 h 122"/>
                <a:gd name="T34" fmla="*/ 1 w 206"/>
                <a:gd name="T35" fmla="*/ 0 h 122"/>
                <a:gd name="T36" fmla="*/ 0 w 206"/>
                <a:gd name="T37" fmla="*/ 1 h 122"/>
                <a:gd name="T38" fmla="*/ 0 w 206"/>
                <a:gd name="T39" fmla="*/ 1 h 122"/>
                <a:gd name="T40" fmla="*/ 1 w 206"/>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6"/>
                <a:gd name="T64" fmla="*/ 0 h 122"/>
                <a:gd name="T65" fmla="*/ 206 w 206"/>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6" h="122">
                  <a:moveTo>
                    <a:pt x="3" y="18"/>
                  </a:moveTo>
                  <a:lnTo>
                    <a:pt x="3" y="18"/>
                  </a:lnTo>
                  <a:lnTo>
                    <a:pt x="32" y="16"/>
                  </a:lnTo>
                  <a:lnTo>
                    <a:pt x="61" y="19"/>
                  </a:lnTo>
                  <a:lnTo>
                    <a:pt x="88" y="31"/>
                  </a:lnTo>
                  <a:lnTo>
                    <a:pt x="116" y="47"/>
                  </a:lnTo>
                  <a:lnTo>
                    <a:pt x="140" y="65"/>
                  </a:lnTo>
                  <a:lnTo>
                    <a:pt x="163" y="86"/>
                  </a:lnTo>
                  <a:lnTo>
                    <a:pt x="182" y="106"/>
                  </a:lnTo>
                  <a:lnTo>
                    <a:pt x="196" y="122"/>
                  </a:lnTo>
                  <a:lnTo>
                    <a:pt x="206" y="112"/>
                  </a:lnTo>
                  <a:lnTo>
                    <a:pt x="192" y="96"/>
                  </a:lnTo>
                  <a:lnTo>
                    <a:pt x="172" y="76"/>
                  </a:lnTo>
                  <a:lnTo>
                    <a:pt x="150" y="55"/>
                  </a:lnTo>
                  <a:lnTo>
                    <a:pt x="123" y="34"/>
                  </a:lnTo>
                  <a:lnTo>
                    <a:pt x="94" y="18"/>
                  </a:lnTo>
                  <a:lnTo>
                    <a:pt x="64" y="6"/>
                  </a:lnTo>
                  <a:lnTo>
                    <a:pt x="32" y="0"/>
                  </a:lnTo>
                  <a:lnTo>
                    <a:pt x="0" y="5"/>
                  </a:lnTo>
                  <a:lnTo>
                    <a:pt x="3" y="18"/>
                  </a:lnTo>
                  <a:close/>
                </a:path>
              </a:pathLst>
            </a:custGeom>
            <a:solidFill>
              <a:srgbClr val="000000"/>
            </a:solidFill>
            <a:ln w="9525">
              <a:noFill/>
              <a:round/>
              <a:headEnd/>
              <a:tailEnd/>
            </a:ln>
          </p:spPr>
          <p:txBody>
            <a:bodyPr/>
            <a:lstStyle/>
            <a:p>
              <a:endParaRPr lang="en-US">
                <a:latin typeface="Calibri" pitchFamily="34" charset="0"/>
              </a:endParaRPr>
            </a:p>
          </p:txBody>
        </p:sp>
        <p:sp>
          <p:nvSpPr>
            <p:cNvPr id="421" name="Freeform 65"/>
            <p:cNvSpPr>
              <a:spLocks/>
            </p:cNvSpPr>
            <p:nvPr/>
          </p:nvSpPr>
          <p:spPr bwMode="auto">
            <a:xfrm>
              <a:off x="7043" y="3610"/>
              <a:ext cx="33" cy="36"/>
            </a:xfrm>
            <a:custGeom>
              <a:avLst/>
              <a:gdLst>
                <a:gd name="T0" fmla="*/ 0 w 67"/>
                <a:gd name="T1" fmla="*/ 2 h 71"/>
                <a:gd name="T2" fmla="*/ 0 w 67"/>
                <a:gd name="T3" fmla="*/ 2 h 71"/>
                <a:gd name="T4" fmla="*/ 0 w 67"/>
                <a:gd name="T5" fmla="*/ 1 h 71"/>
                <a:gd name="T6" fmla="*/ 0 w 67"/>
                <a:gd name="T7" fmla="*/ 1 h 71"/>
                <a:gd name="T8" fmla="*/ 0 w 67"/>
                <a:gd name="T9" fmla="*/ 1 h 71"/>
                <a:gd name="T10" fmla="*/ 0 w 67"/>
                <a:gd name="T11" fmla="*/ 1 h 71"/>
                <a:gd name="T12" fmla="*/ 0 w 67"/>
                <a:gd name="T13" fmla="*/ 1 h 71"/>
                <a:gd name="T14" fmla="*/ 0 w 67"/>
                <a:gd name="T15" fmla="*/ 1 h 71"/>
                <a:gd name="T16" fmla="*/ 0 w 67"/>
                <a:gd name="T17" fmla="*/ 1 h 71"/>
                <a:gd name="T18" fmla="*/ 1 w 67"/>
                <a:gd name="T19" fmla="*/ 1 h 71"/>
                <a:gd name="T20" fmla="*/ 1 w 67"/>
                <a:gd name="T21" fmla="*/ 0 h 71"/>
                <a:gd name="T22" fmla="*/ 0 w 67"/>
                <a:gd name="T23" fmla="*/ 1 h 71"/>
                <a:gd name="T24" fmla="*/ 0 w 67"/>
                <a:gd name="T25" fmla="*/ 1 h 71"/>
                <a:gd name="T26" fmla="*/ 0 w 67"/>
                <a:gd name="T27" fmla="*/ 1 h 71"/>
                <a:gd name="T28" fmla="*/ 0 w 67"/>
                <a:gd name="T29" fmla="*/ 1 h 71"/>
                <a:gd name="T30" fmla="*/ 0 w 67"/>
                <a:gd name="T31" fmla="*/ 1 h 71"/>
                <a:gd name="T32" fmla="*/ 0 w 67"/>
                <a:gd name="T33" fmla="*/ 1 h 71"/>
                <a:gd name="T34" fmla="*/ 0 w 67"/>
                <a:gd name="T35" fmla="*/ 1 h 71"/>
                <a:gd name="T36" fmla="*/ 0 w 67"/>
                <a:gd name="T37" fmla="*/ 2 h 71"/>
                <a:gd name="T38" fmla="*/ 0 w 67"/>
                <a:gd name="T39" fmla="*/ 2 h 71"/>
                <a:gd name="T40" fmla="*/ 0 w 67"/>
                <a:gd name="T41" fmla="*/ 2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71"/>
                <a:gd name="T65" fmla="*/ 67 w 67"/>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71">
                  <a:moveTo>
                    <a:pt x="13" y="70"/>
                  </a:moveTo>
                  <a:lnTo>
                    <a:pt x="13" y="71"/>
                  </a:lnTo>
                  <a:lnTo>
                    <a:pt x="19" y="60"/>
                  </a:lnTo>
                  <a:lnTo>
                    <a:pt x="24" y="49"/>
                  </a:lnTo>
                  <a:lnTo>
                    <a:pt x="29" y="40"/>
                  </a:lnTo>
                  <a:lnTo>
                    <a:pt x="37" y="32"/>
                  </a:lnTo>
                  <a:lnTo>
                    <a:pt x="43" y="24"/>
                  </a:lnTo>
                  <a:lnTo>
                    <a:pt x="49" y="21"/>
                  </a:lnTo>
                  <a:lnTo>
                    <a:pt x="57" y="16"/>
                  </a:lnTo>
                  <a:lnTo>
                    <a:pt x="67" y="13"/>
                  </a:lnTo>
                  <a:lnTo>
                    <a:pt x="64" y="0"/>
                  </a:lnTo>
                  <a:lnTo>
                    <a:pt x="54" y="3"/>
                  </a:lnTo>
                  <a:lnTo>
                    <a:pt x="43" y="8"/>
                  </a:lnTo>
                  <a:lnTo>
                    <a:pt x="33" y="14"/>
                  </a:lnTo>
                  <a:lnTo>
                    <a:pt x="27" y="22"/>
                  </a:lnTo>
                  <a:lnTo>
                    <a:pt x="19" y="31"/>
                  </a:lnTo>
                  <a:lnTo>
                    <a:pt x="11" y="42"/>
                  </a:lnTo>
                  <a:lnTo>
                    <a:pt x="6" y="53"/>
                  </a:lnTo>
                  <a:lnTo>
                    <a:pt x="0" y="65"/>
                  </a:lnTo>
                  <a:lnTo>
                    <a:pt x="0" y="67"/>
                  </a:lnTo>
                  <a:lnTo>
                    <a:pt x="13" y="70"/>
                  </a:lnTo>
                  <a:close/>
                </a:path>
              </a:pathLst>
            </a:custGeom>
            <a:solidFill>
              <a:srgbClr val="000000"/>
            </a:solidFill>
            <a:ln w="9525">
              <a:noFill/>
              <a:round/>
              <a:headEnd/>
              <a:tailEnd/>
            </a:ln>
          </p:spPr>
          <p:txBody>
            <a:bodyPr/>
            <a:lstStyle/>
            <a:p>
              <a:endParaRPr lang="en-US">
                <a:latin typeface="Calibri" pitchFamily="34" charset="0"/>
              </a:endParaRPr>
            </a:p>
          </p:txBody>
        </p:sp>
        <p:sp>
          <p:nvSpPr>
            <p:cNvPr id="422" name="Freeform 66"/>
            <p:cNvSpPr>
              <a:spLocks/>
            </p:cNvSpPr>
            <p:nvPr/>
          </p:nvSpPr>
          <p:spPr bwMode="auto">
            <a:xfrm>
              <a:off x="7019" y="3644"/>
              <a:ext cx="30" cy="41"/>
            </a:xfrm>
            <a:custGeom>
              <a:avLst/>
              <a:gdLst>
                <a:gd name="T0" fmla="*/ 0 w 61"/>
                <a:gd name="T1" fmla="*/ 1 h 83"/>
                <a:gd name="T2" fmla="*/ 0 w 61"/>
                <a:gd name="T3" fmla="*/ 1 h 83"/>
                <a:gd name="T4" fmla="*/ 0 w 61"/>
                <a:gd name="T5" fmla="*/ 1 h 83"/>
                <a:gd name="T6" fmla="*/ 0 w 61"/>
                <a:gd name="T7" fmla="*/ 1 h 83"/>
                <a:gd name="T8" fmla="*/ 0 w 61"/>
                <a:gd name="T9" fmla="*/ 0 h 83"/>
                <a:gd name="T10" fmla="*/ 0 w 61"/>
                <a:gd name="T11" fmla="*/ 0 h 83"/>
                <a:gd name="T12" fmla="*/ 0 w 61"/>
                <a:gd name="T13" fmla="*/ 0 h 83"/>
                <a:gd name="T14" fmla="*/ 0 w 61"/>
                <a:gd name="T15" fmla="*/ 0 h 83"/>
                <a:gd name="T16" fmla="*/ 0 w 61"/>
                <a:gd name="T17" fmla="*/ 0 h 83"/>
                <a:gd name="T18" fmla="*/ 0 w 61"/>
                <a:gd name="T19" fmla="*/ 0 h 83"/>
                <a:gd name="T20" fmla="*/ 0 w 61"/>
                <a:gd name="T21" fmla="*/ 0 h 83"/>
                <a:gd name="T22" fmla="*/ 0 w 61"/>
                <a:gd name="T23" fmla="*/ 0 h 83"/>
                <a:gd name="T24" fmla="*/ 0 w 61"/>
                <a:gd name="T25" fmla="*/ 0 h 83"/>
                <a:gd name="T26" fmla="*/ 0 w 61"/>
                <a:gd name="T27" fmla="*/ 0 h 83"/>
                <a:gd name="T28" fmla="*/ 0 w 61"/>
                <a:gd name="T29" fmla="*/ 0 h 83"/>
                <a:gd name="T30" fmla="*/ 0 w 61"/>
                <a:gd name="T31" fmla="*/ 0 h 83"/>
                <a:gd name="T32" fmla="*/ 0 w 61"/>
                <a:gd name="T33" fmla="*/ 0 h 83"/>
                <a:gd name="T34" fmla="*/ 0 w 61"/>
                <a:gd name="T35" fmla="*/ 1 h 83"/>
                <a:gd name="T36" fmla="*/ 0 w 61"/>
                <a:gd name="T37" fmla="*/ 1 h 83"/>
                <a:gd name="T38" fmla="*/ 0 w 61"/>
                <a:gd name="T39" fmla="*/ 1 h 83"/>
                <a:gd name="T40" fmla="*/ 0 w 61"/>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83"/>
                <a:gd name="T65" fmla="*/ 61 w 61"/>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83">
                  <a:moveTo>
                    <a:pt x="13" y="79"/>
                  </a:moveTo>
                  <a:lnTo>
                    <a:pt x="13" y="79"/>
                  </a:lnTo>
                  <a:lnTo>
                    <a:pt x="13" y="73"/>
                  </a:lnTo>
                  <a:lnTo>
                    <a:pt x="16" y="66"/>
                  </a:lnTo>
                  <a:lnTo>
                    <a:pt x="21" y="60"/>
                  </a:lnTo>
                  <a:lnTo>
                    <a:pt x="29" y="50"/>
                  </a:lnTo>
                  <a:lnTo>
                    <a:pt x="37" y="40"/>
                  </a:lnTo>
                  <a:lnTo>
                    <a:pt x="45" y="30"/>
                  </a:lnTo>
                  <a:lnTo>
                    <a:pt x="54" y="17"/>
                  </a:lnTo>
                  <a:lnTo>
                    <a:pt x="61" y="3"/>
                  </a:lnTo>
                  <a:lnTo>
                    <a:pt x="48" y="0"/>
                  </a:lnTo>
                  <a:lnTo>
                    <a:pt x="41" y="11"/>
                  </a:lnTo>
                  <a:lnTo>
                    <a:pt x="35" y="21"/>
                  </a:lnTo>
                  <a:lnTo>
                    <a:pt x="27" y="30"/>
                  </a:lnTo>
                  <a:lnTo>
                    <a:pt x="19" y="40"/>
                  </a:lnTo>
                  <a:lnTo>
                    <a:pt x="11" y="50"/>
                  </a:lnTo>
                  <a:lnTo>
                    <a:pt x="3" y="60"/>
                  </a:lnTo>
                  <a:lnTo>
                    <a:pt x="0" y="73"/>
                  </a:lnTo>
                  <a:lnTo>
                    <a:pt x="0" y="83"/>
                  </a:lnTo>
                  <a:lnTo>
                    <a:pt x="13" y="79"/>
                  </a:lnTo>
                  <a:close/>
                </a:path>
              </a:pathLst>
            </a:custGeom>
            <a:solidFill>
              <a:srgbClr val="000000"/>
            </a:solidFill>
            <a:ln w="9525">
              <a:noFill/>
              <a:round/>
              <a:headEnd/>
              <a:tailEnd/>
            </a:ln>
          </p:spPr>
          <p:txBody>
            <a:bodyPr/>
            <a:lstStyle/>
            <a:p>
              <a:endParaRPr lang="en-US">
                <a:latin typeface="Calibri" pitchFamily="34" charset="0"/>
              </a:endParaRPr>
            </a:p>
          </p:txBody>
        </p:sp>
        <p:sp>
          <p:nvSpPr>
            <p:cNvPr id="423" name="Freeform 67"/>
            <p:cNvSpPr>
              <a:spLocks/>
            </p:cNvSpPr>
            <p:nvPr/>
          </p:nvSpPr>
          <p:spPr bwMode="auto">
            <a:xfrm>
              <a:off x="7010" y="3684"/>
              <a:ext cx="15" cy="39"/>
            </a:xfrm>
            <a:custGeom>
              <a:avLst/>
              <a:gdLst>
                <a:gd name="T0" fmla="*/ 0 w 31"/>
                <a:gd name="T1" fmla="*/ 1 h 79"/>
                <a:gd name="T2" fmla="*/ 0 w 31"/>
                <a:gd name="T3" fmla="*/ 1 h 79"/>
                <a:gd name="T4" fmla="*/ 0 w 31"/>
                <a:gd name="T5" fmla="*/ 1 h 79"/>
                <a:gd name="T6" fmla="*/ 0 w 31"/>
                <a:gd name="T7" fmla="*/ 0 h 79"/>
                <a:gd name="T8" fmla="*/ 0 w 31"/>
                <a:gd name="T9" fmla="*/ 0 h 79"/>
                <a:gd name="T10" fmla="*/ 0 w 31"/>
                <a:gd name="T11" fmla="*/ 0 h 79"/>
                <a:gd name="T12" fmla="*/ 0 w 31"/>
                <a:gd name="T13" fmla="*/ 0 h 79"/>
                <a:gd name="T14" fmla="*/ 0 w 31"/>
                <a:gd name="T15" fmla="*/ 0 h 79"/>
                <a:gd name="T16" fmla="*/ 0 w 31"/>
                <a:gd name="T17" fmla="*/ 0 h 79"/>
                <a:gd name="T18" fmla="*/ 0 w 31"/>
                <a:gd name="T19" fmla="*/ 1 h 79"/>
                <a:gd name="T20" fmla="*/ 0 w 31"/>
                <a:gd name="T21" fmla="*/ 1 h 79"/>
                <a:gd name="T22" fmla="*/ 0 w 31"/>
                <a:gd name="T23" fmla="*/ 1 h 79"/>
                <a:gd name="T24" fmla="*/ 0 w 31"/>
                <a:gd name="T25" fmla="*/ 1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9"/>
                <a:gd name="T41" fmla="*/ 31 w 31"/>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9">
                  <a:moveTo>
                    <a:pt x="13" y="79"/>
                  </a:moveTo>
                  <a:lnTo>
                    <a:pt x="13" y="77"/>
                  </a:lnTo>
                  <a:lnTo>
                    <a:pt x="18" y="67"/>
                  </a:lnTo>
                  <a:lnTo>
                    <a:pt x="24" y="46"/>
                  </a:lnTo>
                  <a:lnTo>
                    <a:pt x="31" y="22"/>
                  </a:lnTo>
                  <a:lnTo>
                    <a:pt x="31" y="0"/>
                  </a:lnTo>
                  <a:lnTo>
                    <a:pt x="18" y="4"/>
                  </a:lnTo>
                  <a:lnTo>
                    <a:pt x="18" y="22"/>
                  </a:lnTo>
                  <a:lnTo>
                    <a:pt x="12" y="43"/>
                  </a:lnTo>
                  <a:lnTo>
                    <a:pt x="5" y="64"/>
                  </a:lnTo>
                  <a:lnTo>
                    <a:pt x="0" y="77"/>
                  </a:lnTo>
                  <a:lnTo>
                    <a:pt x="0" y="75"/>
                  </a:lnTo>
                  <a:lnTo>
                    <a:pt x="13" y="79"/>
                  </a:lnTo>
                  <a:close/>
                </a:path>
              </a:pathLst>
            </a:custGeom>
            <a:solidFill>
              <a:srgbClr val="000000"/>
            </a:solidFill>
            <a:ln w="9525">
              <a:noFill/>
              <a:round/>
              <a:headEnd/>
              <a:tailEnd/>
            </a:ln>
          </p:spPr>
          <p:txBody>
            <a:bodyPr/>
            <a:lstStyle/>
            <a:p>
              <a:endParaRPr lang="en-US">
                <a:latin typeface="Calibri" pitchFamily="34" charset="0"/>
              </a:endParaRPr>
            </a:p>
          </p:txBody>
        </p:sp>
        <p:sp>
          <p:nvSpPr>
            <p:cNvPr id="424" name="Freeform 68"/>
            <p:cNvSpPr>
              <a:spLocks/>
            </p:cNvSpPr>
            <p:nvPr/>
          </p:nvSpPr>
          <p:spPr bwMode="auto">
            <a:xfrm>
              <a:off x="7009" y="3721"/>
              <a:ext cx="17" cy="37"/>
            </a:xfrm>
            <a:custGeom>
              <a:avLst/>
              <a:gdLst>
                <a:gd name="T0" fmla="*/ 0 w 35"/>
                <a:gd name="T1" fmla="*/ 1 h 74"/>
                <a:gd name="T2" fmla="*/ 0 w 35"/>
                <a:gd name="T3" fmla="*/ 1 h 74"/>
                <a:gd name="T4" fmla="*/ 0 w 35"/>
                <a:gd name="T5" fmla="*/ 1 h 74"/>
                <a:gd name="T6" fmla="*/ 0 w 35"/>
                <a:gd name="T7" fmla="*/ 1 h 74"/>
                <a:gd name="T8" fmla="*/ 0 w 35"/>
                <a:gd name="T9" fmla="*/ 1 h 74"/>
                <a:gd name="T10" fmla="*/ 0 w 35"/>
                <a:gd name="T11" fmla="*/ 1 h 74"/>
                <a:gd name="T12" fmla="*/ 0 w 35"/>
                <a:gd name="T13" fmla="*/ 0 h 74"/>
                <a:gd name="T14" fmla="*/ 0 w 35"/>
                <a:gd name="T15" fmla="*/ 1 h 74"/>
                <a:gd name="T16" fmla="*/ 0 w 35"/>
                <a:gd name="T17" fmla="*/ 1 h 74"/>
                <a:gd name="T18" fmla="*/ 0 w 35"/>
                <a:gd name="T19" fmla="*/ 1 h 74"/>
                <a:gd name="T20" fmla="*/ 0 w 35"/>
                <a:gd name="T21" fmla="*/ 1 h 74"/>
                <a:gd name="T22" fmla="*/ 0 w 35"/>
                <a:gd name="T23" fmla="*/ 1 h 74"/>
                <a:gd name="T24" fmla="*/ 0 w 35"/>
                <a:gd name="T25" fmla="*/ 1 h 74"/>
                <a:gd name="T26" fmla="*/ 0 w 35"/>
                <a:gd name="T27" fmla="*/ 1 h 74"/>
                <a:gd name="T28" fmla="*/ 0 w 35"/>
                <a:gd name="T29" fmla="*/ 1 h 74"/>
                <a:gd name="T30" fmla="*/ 0 w 35"/>
                <a:gd name="T31" fmla="*/ 1 h 74"/>
                <a:gd name="T32" fmla="*/ 0 w 35"/>
                <a:gd name="T33" fmla="*/ 1 h 74"/>
                <a:gd name="T34" fmla="*/ 0 w 35"/>
                <a:gd name="T35" fmla="*/ 1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74"/>
                <a:gd name="T56" fmla="*/ 35 w 35"/>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74">
                  <a:moveTo>
                    <a:pt x="22" y="71"/>
                  </a:moveTo>
                  <a:lnTo>
                    <a:pt x="34" y="62"/>
                  </a:lnTo>
                  <a:lnTo>
                    <a:pt x="24" y="46"/>
                  </a:lnTo>
                  <a:lnTo>
                    <a:pt x="18" y="28"/>
                  </a:lnTo>
                  <a:lnTo>
                    <a:pt x="16" y="13"/>
                  </a:lnTo>
                  <a:lnTo>
                    <a:pt x="16" y="4"/>
                  </a:lnTo>
                  <a:lnTo>
                    <a:pt x="3" y="0"/>
                  </a:lnTo>
                  <a:lnTo>
                    <a:pt x="0" y="13"/>
                  </a:lnTo>
                  <a:lnTo>
                    <a:pt x="5" y="31"/>
                  </a:lnTo>
                  <a:lnTo>
                    <a:pt x="11" y="53"/>
                  </a:lnTo>
                  <a:lnTo>
                    <a:pt x="24" y="72"/>
                  </a:lnTo>
                  <a:lnTo>
                    <a:pt x="35" y="64"/>
                  </a:lnTo>
                  <a:lnTo>
                    <a:pt x="24" y="72"/>
                  </a:lnTo>
                  <a:lnTo>
                    <a:pt x="29" y="74"/>
                  </a:lnTo>
                  <a:lnTo>
                    <a:pt x="34" y="72"/>
                  </a:lnTo>
                  <a:lnTo>
                    <a:pt x="35" y="67"/>
                  </a:lnTo>
                  <a:lnTo>
                    <a:pt x="34" y="62"/>
                  </a:lnTo>
                  <a:lnTo>
                    <a:pt x="22" y="71"/>
                  </a:lnTo>
                  <a:close/>
                </a:path>
              </a:pathLst>
            </a:custGeom>
            <a:solidFill>
              <a:srgbClr val="000000"/>
            </a:solidFill>
            <a:ln w="9525">
              <a:noFill/>
              <a:round/>
              <a:headEnd/>
              <a:tailEnd/>
            </a:ln>
          </p:spPr>
          <p:txBody>
            <a:bodyPr/>
            <a:lstStyle/>
            <a:p>
              <a:endParaRPr lang="en-US">
                <a:latin typeface="Calibri" pitchFamily="34" charset="0"/>
              </a:endParaRPr>
            </a:p>
          </p:txBody>
        </p:sp>
        <p:sp>
          <p:nvSpPr>
            <p:cNvPr id="425" name="Freeform 69"/>
            <p:cNvSpPr>
              <a:spLocks/>
            </p:cNvSpPr>
            <p:nvPr/>
          </p:nvSpPr>
          <p:spPr bwMode="auto">
            <a:xfrm>
              <a:off x="7001" y="3720"/>
              <a:ext cx="25" cy="36"/>
            </a:xfrm>
            <a:custGeom>
              <a:avLst/>
              <a:gdLst>
                <a:gd name="T0" fmla="*/ 0 w 51"/>
                <a:gd name="T1" fmla="*/ 1 h 72"/>
                <a:gd name="T2" fmla="*/ 0 w 51"/>
                <a:gd name="T3" fmla="*/ 1 h 72"/>
                <a:gd name="T4" fmla="*/ 0 w 51"/>
                <a:gd name="T5" fmla="*/ 1 h 72"/>
                <a:gd name="T6" fmla="*/ 0 w 51"/>
                <a:gd name="T7" fmla="*/ 1 h 72"/>
                <a:gd name="T8" fmla="*/ 0 w 51"/>
                <a:gd name="T9" fmla="*/ 1 h 72"/>
                <a:gd name="T10" fmla="*/ 0 w 51"/>
                <a:gd name="T11" fmla="*/ 1 h 72"/>
                <a:gd name="T12" fmla="*/ 0 w 51"/>
                <a:gd name="T13" fmla="*/ 1 h 72"/>
                <a:gd name="T14" fmla="*/ 0 w 51"/>
                <a:gd name="T15" fmla="*/ 1 h 72"/>
                <a:gd name="T16" fmla="*/ 0 w 51"/>
                <a:gd name="T17" fmla="*/ 1 h 72"/>
                <a:gd name="T18" fmla="*/ 0 w 51"/>
                <a:gd name="T19" fmla="*/ 1 h 72"/>
                <a:gd name="T20" fmla="*/ 0 w 51"/>
                <a:gd name="T21" fmla="*/ 0 h 72"/>
                <a:gd name="T22" fmla="*/ 0 w 51"/>
                <a:gd name="T23" fmla="*/ 0 h 72"/>
                <a:gd name="T24" fmla="*/ 0 w 51"/>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72"/>
                <a:gd name="T41" fmla="*/ 51 w 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72">
                  <a:moveTo>
                    <a:pt x="0" y="6"/>
                  </a:moveTo>
                  <a:lnTo>
                    <a:pt x="0" y="6"/>
                  </a:lnTo>
                  <a:lnTo>
                    <a:pt x="8" y="19"/>
                  </a:lnTo>
                  <a:lnTo>
                    <a:pt x="15" y="32"/>
                  </a:lnTo>
                  <a:lnTo>
                    <a:pt x="24" y="49"/>
                  </a:lnTo>
                  <a:lnTo>
                    <a:pt x="38" y="72"/>
                  </a:lnTo>
                  <a:lnTo>
                    <a:pt x="51" y="65"/>
                  </a:lnTo>
                  <a:lnTo>
                    <a:pt x="37" y="42"/>
                  </a:lnTo>
                  <a:lnTo>
                    <a:pt x="27" y="26"/>
                  </a:lnTo>
                  <a:lnTo>
                    <a:pt x="21" y="13"/>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426" name="Freeform 70"/>
            <p:cNvSpPr>
              <a:spLocks/>
            </p:cNvSpPr>
            <p:nvPr/>
          </p:nvSpPr>
          <p:spPr bwMode="auto">
            <a:xfrm>
              <a:off x="6977" y="3677"/>
              <a:ext cx="30" cy="47"/>
            </a:xfrm>
            <a:custGeom>
              <a:avLst/>
              <a:gdLst>
                <a:gd name="T0" fmla="*/ 1 w 59"/>
                <a:gd name="T1" fmla="*/ 0 h 93"/>
                <a:gd name="T2" fmla="*/ 0 w 59"/>
                <a:gd name="T3" fmla="*/ 0 h 93"/>
                <a:gd name="T4" fmla="*/ 1 w 59"/>
                <a:gd name="T5" fmla="*/ 1 h 93"/>
                <a:gd name="T6" fmla="*/ 1 w 59"/>
                <a:gd name="T7" fmla="*/ 1 h 93"/>
                <a:gd name="T8" fmla="*/ 1 w 59"/>
                <a:gd name="T9" fmla="*/ 2 h 93"/>
                <a:gd name="T10" fmla="*/ 1 w 59"/>
                <a:gd name="T11" fmla="*/ 2 h 93"/>
                <a:gd name="T12" fmla="*/ 1 w 59"/>
                <a:gd name="T13" fmla="*/ 2 h 93"/>
                <a:gd name="T14" fmla="*/ 1 w 59"/>
                <a:gd name="T15" fmla="*/ 2 h 93"/>
                <a:gd name="T16" fmla="*/ 1 w 59"/>
                <a:gd name="T17" fmla="*/ 1 h 93"/>
                <a:gd name="T18" fmla="*/ 1 w 59"/>
                <a:gd name="T19" fmla="*/ 1 h 93"/>
                <a:gd name="T20" fmla="*/ 1 w 59"/>
                <a:gd name="T21" fmla="*/ 0 h 93"/>
                <a:gd name="T22" fmla="*/ 1 w 59"/>
                <a:gd name="T23" fmla="*/ 0 h 93"/>
                <a:gd name="T24" fmla="*/ 1 w 59"/>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93"/>
                <a:gd name="T41" fmla="*/ 59 w 5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93">
                  <a:moveTo>
                    <a:pt x="1" y="0"/>
                  </a:moveTo>
                  <a:lnTo>
                    <a:pt x="0" y="0"/>
                  </a:lnTo>
                  <a:lnTo>
                    <a:pt x="8" y="26"/>
                  </a:lnTo>
                  <a:lnTo>
                    <a:pt x="21" y="53"/>
                  </a:lnTo>
                  <a:lnTo>
                    <a:pt x="35" y="75"/>
                  </a:lnTo>
                  <a:lnTo>
                    <a:pt x="46" y="93"/>
                  </a:lnTo>
                  <a:lnTo>
                    <a:pt x="59" y="87"/>
                  </a:lnTo>
                  <a:lnTo>
                    <a:pt x="48" y="69"/>
                  </a:lnTo>
                  <a:lnTo>
                    <a:pt x="33" y="46"/>
                  </a:lnTo>
                  <a:lnTo>
                    <a:pt x="21" y="23"/>
                  </a:lnTo>
                  <a:lnTo>
                    <a:pt x="16" y="0"/>
                  </a:lnTo>
                  <a:lnTo>
                    <a:pt x="14" y="0"/>
                  </a:lnTo>
                  <a:lnTo>
                    <a:pt x="1"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27" name="Freeform 71"/>
            <p:cNvSpPr>
              <a:spLocks/>
            </p:cNvSpPr>
            <p:nvPr/>
          </p:nvSpPr>
          <p:spPr bwMode="auto">
            <a:xfrm>
              <a:off x="6978" y="3567"/>
              <a:ext cx="77" cy="110"/>
            </a:xfrm>
            <a:custGeom>
              <a:avLst/>
              <a:gdLst>
                <a:gd name="T0" fmla="*/ 2 w 154"/>
                <a:gd name="T1" fmla="*/ 1 h 220"/>
                <a:gd name="T2" fmla="*/ 2 w 154"/>
                <a:gd name="T3" fmla="*/ 0 h 220"/>
                <a:gd name="T4" fmla="*/ 1 w 154"/>
                <a:gd name="T5" fmla="*/ 1 h 220"/>
                <a:gd name="T6" fmla="*/ 1 w 154"/>
                <a:gd name="T7" fmla="*/ 1 h 220"/>
                <a:gd name="T8" fmla="*/ 1 w 154"/>
                <a:gd name="T9" fmla="*/ 1 h 220"/>
                <a:gd name="T10" fmla="*/ 1 w 154"/>
                <a:gd name="T11" fmla="*/ 2 h 220"/>
                <a:gd name="T12" fmla="*/ 1 w 154"/>
                <a:gd name="T13" fmla="*/ 2 h 220"/>
                <a:gd name="T14" fmla="*/ 1 w 154"/>
                <a:gd name="T15" fmla="*/ 3 h 220"/>
                <a:gd name="T16" fmla="*/ 0 w 154"/>
                <a:gd name="T17" fmla="*/ 3 h 220"/>
                <a:gd name="T18" fmla="*/ 0 w 154"/>
                <a:gd name="T19" fmla="*/ 3 h 220"/>
                <a:gd name="T20" fmla="*/ 1 w 154"/>
                <a:gd name="T21" fmla="*/ 3 h 220"/>
                <a:gd name="T22" fmla="*/ 1 w 154"/>
                <a:gd name="T23" fmla="*/ 3 h 220"/>
                <a:gd name="T24" fmla="*/ 1 w 154"/>
                <a:gd name="T25" fmla="*/ 3 h 220"/>
                <a:gd name="T26" fmla="*/ 1 w 154"/>
                <a:gd name="T27" fmla="*/ 2 h 220"/>
                <a:gd name="T28" fmla="*/ 1 w 154"/>
                <a:gd name="T29" fmla="*/ 2 h 220"/>
                <a:gd name="T30" fmla="*/ 1 w 154"/>
                <a:gd name="T31" fmla="*/ 1 h 220"/>
                <a:gd name="T32" fmla="*/ 1 w 154"/>
                <a:gd name="T33" fmla="*/ 1 h 220"/>
                <a:gd name="T34" fmla="*/ 1 w 154"/>
                <a:gd name="T35" fmla="*/ 1 h 220"/>
                <a:gd name="T36" fmla="*/ 2 w 154"/>
                <a:gd name="T37" fmla="*/ 1 h 220"/>
                <a:gd name="T38" fmla="*/ 2 w 154"/>
                <a:gd name="T39" fmla="*/ 1 h 220"/>
                <a:gd name="T40" fmla="*/ 2 w 154"/>
                <a:gd name="T41" fmla="*/ 1 h 220"/>
                <a:gd name="T42" fmla="*/ 2 w 154"/>
                <a:gd name="T43" fmla="*/ 1 h 220"/>
                <a:gd name="T44" fmla="*/ 2 w 154"/>
                <a:gd name="T45" fmla="*/ 1 h 220"/>
                <a:gd name="T46" fmla="*/ 2 w 154"/>
                <a:gd name="T47" fmla="*/ 1 h 220"/>
                <a:gd name="T48" fmla="*/ 2 w 154"/>
                <a:gd name="T49" fmla="*/ 0 h 220"/>
                <a:gd name="T50" fmla="*/ 2 w 154"/>
                <a:gd name="T51" fmla="*/ 1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20"/>
                <a:gd name="T80" fmla="*/ 154 w 154"/>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20">
                  <a:moveTo>
                    <a:pt x="141" y="5"/>
                  </a:moveTo>
                  <a:lnTo>
                    <a:pt x="147" y="0"/>
                  </a:lnTo>
                  <a:lnTo>
                    <a:pt x="106" y="5"/>
                  </a:lnTo>
                  <a:lnTo>
                    <a:pt x="74" y="20"/>
                  </a:lnTo>
                  <a:lnTo>
                    <a:pt x="47" y="46"/>
                  </a:lnTo>
                  <a:lnTo>
                    <a:pt x="26" y="78"/>
                  </a:lnTo>
                  <a:lnTo>
                    <a:pt x="13" y="116"/>
                  </a:lnTo>
                  <a:lnTo>
                    <a:pt x="5" y="154"/>
                  </a:lnTo>
                  <a:lnTo>
                    <a:pt x="0" y="188"/>
                  </a:lnTo>
                  <a:lnTo>
                    <a:pt x="0" y="220"/>
                  </a:lnTo>
                  <a:lnTo>
                    <a:pt x="13" y="220"/>
                  </a:lnTo>
                  <a:lnTo>
                    <a:pt x="13" y="188"/>
                  </a:lnTo>
                  <a:lnTo>
                    <a:pt x="18" y="154"/>
                  </a:lnTo>
                  <a:lnTo>
                    <a:pt x="26" y="119"/>
                  </a:lnTo>
                  <a:lnTo>
                    <a:pt x="39" y="85"/>
                  </a:lnTo>
                  <a:lnTo>
                    <a:pt x="56" y="56"/>
                  </a:lnTo>
                  <a:lnTo>
                    <a:pt x="80" y="33"/>
                  </a:lnTo>
                  <a:lnTo>
                    <a:pt x="109" y="18"/>
                  </a:lnTo>
                  <a:lnTo>
                    <a:pt x="147" y="13"/>
                  </a:lnTo>
                  <a:lnTo>
                    <a:pt x="154" y="8"/>
                  </a:lnTo>
                  <a:lnTo>
                    <a:pt x="147" y="13"/>
                  </a:lnTo>
                  <a:lnTo>
                    <a:pt x="152" y="12"/>
                  </a:lnTo>
                  <a:lnTo>
                    <a:pt x="154" y="7"/>
                  </a:lnTo>
                  <a:lnTo>
                    <a:pt x="152" y="2"/>
                  </a:lnTo>
                  <a:lnTo>
                    <a:pt x="147" y="0"/>
                  </a:lnTo>
                  <a:lnTo>
                    <a:pt x="141"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428" name="Freeform 72"/>
            <p:cNvSpPr>
              <a:spLocks/>
            </p:cNvSpPr>
            <p:nvPr/>
          </p:nvSpPr>
          <p:spPr bwMode="auto">
            <a:xfrm>
              <a:off x="7049" y="3561"/>
              <a:ext cx="72" cy="13"/>
            </a:xfrm>
            <a:custGeom>
              <a:avLst/>
              <a:gdLst>
                <a:gd name="T0" fmla="*/ 2 w 145"/>
                <a:gd name="T1" fmla="*/ 1 h 26"/>
                <a:gd name="T2" fmla="*/ 2 w 145"/>
                <a:gd name="T3" fmla="*/ 1 h 26"/>
                <a:gd name="T4" fmla="*/ 1 w 145"/>
                <a:gd name="T5" fmla="*/ 1 h 26"/>
                <a:gd name="T6" fmla="*/ 1 w 145"/>
                <a:gd name="T7" fmla="*/ 1 h 26"/>
                <a:gd name="T8" fmla="*/ 1 w 145"/>
                <a:gd name="T9" fmla="*/ 1 h 26"/>
                <a:gd name="T10" fmla="*/ 0 w 145"/>
                <a:gd name="T11" fmla="*/ 0 h 26"/>
                <a:gd name="T12" fmla="*/ 0 w 145"/>
                <a:gd name="T13" fmla="*/ 0 h 26"/>
                <a:gd name="T14" fmla="*/ 0 w 145"/>
                <a:gd name="T15" fmla="*/ 1 h 26"/>
                <a:gd name="T16" fmla="*/ 0 w 145"/>
                <a:gd name="T17" fmla="*/ 1 h 26"/>
                <a:gd name="T18" fmla="*/ 0 w 145"/>
                <a:gd name="T19" fmla="*/ 1 h 26"/>
                <a:gd name="T20" fmla="*/ 0 w 145"/>
                <a:gd name="T21" fmla="*/ 1 h 26"/>
                <a:gd name="T22" fmla="*/ 0 w 145"/>
                <a:gd name="T23" fmla="*/ 1 h 26"/>
                <a:gd name="T24" fmla="*/ 0 w 145"/>
                <a:gd name="T25" fmla="*/ 1 h 26"/>
                <a:gd name="T26" fmla="*/ 0 w 145"/>
                <a:gd name="T27" fmla="*/ 1 h 26"/>
                <a:gd name="T28" fmla="*/ 0 w 145"/>
                <a:gd name="T29" fmla="*/ 1 h 26"/>
                <a:gd name="T30" fmla="*/ 1 w 145"/>
                <a:gd name="T31" fmla="*/ 1 h 26"/>
                <a:gd name="T32" fmla="*/ 1 w 145"/>
                <a:gd name="T33" fmla="*/ 1 h 26"/>
                <a:gd name="T34" fmla="*/ 1 w 145"/>
                <a:gd name="T35" fmla="*/ 1 h 26"/>
                <a:gd name="T36" fmla="*/ 2 w 145"/>
                <a:gd name="T37" fmla="*/ 1 h 26"/>
                <a:gd name="T38" fmla="*/ 2 w 145"/>
                <a:gd name="T39" fmla="*/ 1 h 26"/>
                <a:gd name="T40" fmla="*/ 2 w 145"/>
                <a:gd name="T41" fmla="*/ 1 h 26"/>
                <a:gd name="T42" fmla="*/ 2 w 145"/>
                <a:gd name="T43" fmla="*/ 1 h 26"/>
                <a:gd name="T44" fmla="*/ 2 w 145"/>
                <a:gd name="T45" fmla="*/ 1 h 26"/>
                <a:gd name="T46" fmla="*/ 2 w 145"/>
                <a:gd name="T47" fmla="*/ 1 h 26"/>
                <a:gd name="T48" fmla="*/ 2 w 145"/>
                <a:gd name="T49" fmla="*/ 1 h 26"/>
                <a:gd name="T50" fmla="*/ 2 w 145"/>
                <a:gd name="T51" fmla="*/ 1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26"/>
                <a:gd name="T80" fmla="*/ 145 w 145"/>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26">
                  <a:moveTo>
                    <a:pt x="134" y="25"/>
                  </a:moveTo>
                  <a:lnTo>
                    <a:pt x="141" y="13"/>
                  </a:lnTo>
                  <a:lnTo>
                    <a:pt x="123" y="8"/>
                  </a:lnTo>
                  <a:lnTo>
                    <a:pt x="101" y="5"/>
                  </a:lnTo>
                  <a:lnTo>
                    <a:pt x="80" y="3"/>
                  </a:lnTo>
                  <a:lnTo>
                    <a:pt x="59" y="0"/>
                  </a:lnTo>
                  <a:lnTo>
                    <a:pt x="40" y="0"/>
                  </a:lnTo>
                  <a:lnTo>
                    <a:pt x="22" y="3"/>
                  </a:lnTo>
                  <a:lnTo>
                    <a:pt x="10" y="8"/>
                  </a:lnTo>
                  <a:lnTo>
                    <a:pt x="0" y="18"/>
                  </a:lnTo>
                  <a:lnTo>
                    <a:pt x="13" y="21"/>
                  </a:lnTo>
                  <a:lnTo>
                    <a:pt x="16" y="21"/>
                  </a:lnTo>
                  <a:lnTo>
                    <a:pt x="26" y="16"/>
                  </a:lnTo>
                  <a:lnTo>
                    <a:pt x="40" y="16"/>
                  </a:lnTo>
                  <a:lnTo>
                    <a:pt x="59" y="16"/>
                  </a:lnTo>
                  <a:lnTo>
                    <a:pt x="80" y="16"/>
                  </a:lnTo>
                  <a:lnTo>
                    <a:pt x="101" y="18"/>
                  </a:lnTo>
                  <a:lnTo>
                    <a:pt x="120" y="21"/>
                  </a:lnTo>
                  <a:lnTo>
                    <a:pt x="137" y="26"/>
                  </a:lnTo>
                  <a:lnTo>
                    <a:pt x="144" y="15"/>
                  </a:lnTo>
                  <a:lnTo>
                    <a:pt x="137" y="26"/>
                  </a:lnTo>
                  <a:lnTo>
                    <a:pt x="142" y="25"/>
                  </a:lnTo>
                  <a:lnTo>
                    <a:pt x="145" y="21"/>
                  </a:lnTo>
                  <a:lnTo>
                    <a:pt x="145" y="16"/>
                  </a:lnTo>
                  <a:lnTo>
                    <a:pt x="141" y="13"/>
                  </a:lnTo>
                  <a:lnTo>
                    <a:pt x="134" y="25"/>
                  </a:lnTo>
                  <a:close/>
                </a:path>
              </a:pathLst>
            </a:custGeom>
            <a:solidFill>
              <a:srgbClr val="000000"/>
            </a:solidFill>
            <a:ln w="9525">
              <a:noFill/>
              <a:round/>
              <a:headEnd/>
              <a:tailEnd/>
            </a:ln>
          </p:spPr>
          <p:txBody>
            <a:bodyPr/>
            <a:lstStyle/>
            <a:p>
              <a:endParaRPr lang="en-US">
                <a:latin typeface="Calibri" pitchFamily="34" charset="0"/>
              </a:endParaRPr>
            </a:p>
          </p:txBody>
        </p:sp>
        <p:sp>
          <p:nvSpPr>
            <p:cNvPr id="429" name="Freeform 73"/>
            <p:cNvSpPr>
              <a:spLocks/>
            </p:cNvSpPr>
            <p:nvPr/>
          </p:nvSpPr>
          <p:spPr bwMode="auto">
            <a:xfrm>
              <a:off x="7032" y="3456"/>
              <a:ext cx="88" cy="117"/>
            </a:xfrm>
            <a:custGeom>
              <a:avLst/>
              <a:gdLst>
                <a:gd name="T0" fmla="*/ 0 w 178"/>
                <a:gd name="T1" fmla="*/ 1 h 234"/>
                <a:gd name="T2" fmla="*/ 0 w 178"/>
                <a:gd name="T3" fmla="*/ 1 h 234"/>
                <a:gd name="T4" fmla="*/ 0 w 178"/>
                <a:gd name="T5" fmla="*/ 1 h 234"/>
                <a:gd name="T6" fmla="*/ 0 w 178"/>
                <a:gd name="T7" fmla="*/ 1 h 234"/>
                <a:gd name="T8" fmla="*/ 1 w 178"/>
                <a:gd name="T9" fmla="*/ 2 h 234"/>
                <a:gd name="T10" fmla="*/ 1 w 178"/>
                <a:gd name="T11" fmla="*/ 2 h 234"/>
                <a:gd name="T12" fmla="*/ 1 w 178"/>
                <a:gd name="T13" fmla="*/ 3 h 234"/>
                <a:gd name="T14" fmla="*/ 2 w 178"/>
                <a:gd name="T15" fmla="*/ 3 h 234"/>
                <a:gd name="T16" fmla="*/ 2 w 178"/>
                <a:gd name="T17" fmla="*/ 4 h 234"/>
                <a:gd name="T18" fmla="*/ 2 w 178"/>
                <a:gd name="T19" fmla="*/ 4 h 234"/>
                <a:gd name="T20" fmla="*/ 2 w 178"/>
                <a:gd name="T21" fmla="*/ 4 h 234"/>
                <a:gd name="T22" fmla="*/ 2 w 178"/>
                <a:gd name="T23" fmla="*/ 4 h 234"/>
                <a:gd name="T24" fmla="*/ 2 w 178"/>
                <a:gd name="T25" fmla="*/ 3 h 234"/>
                <a:gd name="T26" fmla="*/ 2 w 178"/>
                <a:gd name="T27" fmla="*/ 3 h 234"/>
                <a:gd name="T28" fmla="*/ 1 w 178"/>
                <a:gd name="T29" fmla="*/ 2 h 234"/>
                <a:gd name="T30" fmla="*/ 1 w 178"/>
                <a:gd name="T31" fmla="*/ 2 h 234"/>
                <a:gd name="T32" fmla="*/ 0 w 178"/>
                <a:gd name="T33" fmla="*/ 1 h 234"/>
                <a:gd name="T34" fmla="*/ 0 w 178"/>
                <a:gd name="T35" fmla="*/ 1 h 234"/>
                <a:gd name="T36" fmla="*/ 0 w 178"/>
                <a:gd name="T37" fmla="*/ 0 h 234"/>
                <a:gd name="T38" fmla="*/ 0 w 178"/>
                <a:gd name="T39" fmla="*/ 1 h 234"/>
                <a:gd name="T40" fmla="*/ 0 w 178"/>
                <a:gd name="T41" fmla="*/ 0 h 234"/>
                <a:gd name="T42" fmla="*/ 0 w 178"/>
                <a:gd name="T43" fmla="*/ 1 h 234"/>
                <a:gd name="T44" fmla="*/ 0 w 178"/>
                <a:gd name="T45" fmla="*/ 1 h 234"/>
                <a:gd name="T46" fmla="*/ 0 w 178"/>
                <a:gd name="T47" fmla="*/ 1 h 234"/>
                <a:gd name="T48" fmla="*/ 0 w 178"/>
                <a:gd name="T49" fmla="*/ 1 h 234"/>
                <a:gd name="T50" fmla="*/ 0 w 178"/>
                <a:gd name="T51" fmla="*/ 1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234"/>
                <a:gd name="T80" fmla="*/ 178 w 178"/>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234">
                  <a:moveTo>
                    <a:pt x="13" y="9"/>
                  </a:moveTo>
                  <a:lnTo>
                    <a:pt x="5" y="14"/>
                  </a:lnTo>
                  <a:lnTo>
                    <a:pt x="31" y="27"/>
                  </a:lnTo>
                  <a:lnTo>
                    <a:pt x="53" y="51"/>
                  </a:lnTo>
                  <a:lnTo>
                    <a:pt x="76" y="80"/>
                  </a:lnTo>
                  <a:lnTo>
                    <a:pt x="98" y="115"/>
                  </a:lnTo>
                  <a:lnTo>
                    <a:pt x="119" y="149"/>
                  </a:lnTo>
                  <a:lnTo>
                    <a:pt x="136" y="183"/>
                  </a:lnTo>
                  <a:lnTo>
                    <a:pt x="152" y="211"/>
                  </a:lnTo>
                  <a:lnTo>
                    <a:pt x="168" y="234"/>
                  </a:lnTo>
                  <a:lnTo>
                    <a:pt x="178" y="224"/>
                  </a:lnTo>
                  <a:lnTo>
                    <a:pt x="165" y="204"/>
                  </a:lnTo>
                  <a:lnTo>
                    <a:pt x="149" y="177"/>
                  </a:lnTo>
                  <a:lnTo>
                    <a:pt x="132" y="142"/>
                  </a:lnTo>
                  <a:lnTo>
                    <a:pt x="111" y="108"/>
                  </a:lnTo>
                  <a:lnTo>
                    <a:pt x="88" y="74"/>
                  </a:lnTo>
                  <a:lnTo>
                    <a:pt x="63" y="41"/>
                  </a:lnTo>
                  <a:lnTo>
                    <a:pt x="37" y="17"/>
                  </a:lnTo>
                  <a:lnTo>
                    <a:pt x="8" y="0"/>
                  </a:lnTo>
                  <a:lnTo>
                    <a:pt x="0" y="5"/>
                  </a:lnTo>
                  <a:lnTo>
                    <a:pt x="8" y="0"/>
                  </a:lnTo>
                  <a:lnTo>
                    <a:pt x="4" y="2"/>
                  </a:lnTo>
                  <a:lnTo>
                    <a:pt x="0" y="5"/>
                  </a:lnTo>
                  <a:lnTo>
                    <a:pt x="2" y="10"/>
                  </a:lnTo>
                  <a:lnTo>
                    <a:pt x="5" y="14"/>
                  </a:lnTo>
                  <a:lnTo>
                    <a:pt x="13"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430" name="Freeform 74"/>
            <p:cNvSpPr>
              <a:spLocks/>
            </p:cNvSpPr>
            <p:nvPr/>
          </p:nvSpPr>
          <p:spPr bwMode="auto">
            <a:xfrm>
              <a:off x="7027" y="3459"/>
              <a:ext cx="22" cy="102"/>
            </a:xfrm>
            <a:custGeom>
              <a:avLst/>
              <a:gdLst>
                <a:gd name="T0" fmla="*/ 0 w 45"/>
                <a:gd name="T1" fmla="*/ 3 h 206"/>
                <a:gd name="T2" fmla="*/ 0 w 45"/>
                <a:gd name="T3" fmla="*/ 3 h 206"/>
                <a:gd name="T4" fmla="*/ 0 w 45"/>
                <a:gd name="T5" fmla="*/ 2 h 206"/>
                <a:gd name="T6" fmla="*/ 0 w 45"/>
                <a:gd name="T7" fmla="*/ 1 h 206"/>
                <a:gd name="T8" fmla="*/ 0 w 45"/>
                <a:gd name="T9" fmla="*/ 0 h 206"/>
                <a:gd name="T10" fmla="*/ 0 w 45"/>
                <a:gd name="T11" fmla="*/ 0 h 206"/>
                <a:gd name="T12" fmla="*/ 0 w 45"/>
                <a:gd name="T13" fmla="*/ 0 h 206"/>
                <a:gd name="T14" fmla="*/ 0 w 45"/>
                <a:gd name="T15" fmla="*/ 0 h 206"/>
                <a:gd name="T16" fmla="*/ 0 w 45"/>
                <a:gd name="T17" fmla="*/ 1 h 206"/>
                <a:gd name="T18" fmla="*/ 0 w 45"/>
                <a:gd name="T19" fmla="*/ 2 h 206"/>
                <a:gd name="T20" fmla="*/ 0 w 45"/>
                <a:gd name="T21" fmla="*/ 3 h 206"/>
                <a:gd name="T22" fmla="*/ 0 w 45"/>
                <a:gd name="T23" fmla="*/ 3 h 206"/>
                <a:gd name="T24" fmla="*/ 0 w 45"/>
                <a:gd name="T25" fmla="*/ 3 h 206"/>
                <a:gd name="T26" fmla="*/ 0 w 45"/>
                <a:gd name="T27" fmla="*/ 3 h 206"/>
                <a:gd name="T28" fmla="*/ 0 w 45"/>
                <a:gd name="T29" fmla="*/ 3 h 206"/>
                <a:gd name="T30" fmla="*/ 0 w 45"/>
                <a:gd name="T31" fmla="*/ 3 h 206"/>
                <a:gd name="T32" fmla="*/ 0 w 45"/>
                <a:gd name="T33" fmla="*/ 3 h 206"/>
                <a:gd name="T34" fmla="*/ 0 w 45"/>
                <a:gd name="T35" fmla="*/ 3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206"/>
                <a:gd name="T56" fmla="*/ 45 w 45"/>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206">
                  <a:moveTo>
                    <a:pt x="35" y="206"/>
                  </a:moveTo>
                  <a:lnTo>
                    <a:pt x="43" y="194"/>
                  </a:lnTo>
                  <a:lnTo>
                    <a:pt x="21" y="150"/>
                  </a:lnTo>
                  <a:lnTo>
                    <a:pt x="13" y="100"/>
                  </a:lnTo>
                  <a:lnTo>
                    <a:pt x="14" y="48"/>
                  </a:lnTo>
                  <a:lnTo>
                    <a:pt x="22" y="4"/>
                  </a:lnTo>
                  <a:lnTo>
                    <a:pt x="9" y="0"/>
                  </a:lnTo>
                  <a:lnTo>
                    <a:pt x="1" y="48"/>
                  </a:lnTo>
                  <a:lnTo>
                    <a:pt x="0" y="100"/>
                  </a:lnTo>
                  <a:lnTo>
                    <a:pt x="8" y="154"/>
                  </a:lnTo>
                  <a:lnTo>
                    <a:pt x="33" y="204"/>
                  </a:lnTo>
                  <a:lnTo>
                    <a:pt x="41" y="193"/>
                  </a:lnTo>
                  <a:lnTo>
                    <a:pt x="33" y="204"/>
                  </a:lnTo>
                  <a:lnTo>
                    <a:pt x="38" y="206"/>
                  </a:lnTo>
                  <a:lnTo>
                    <a:pt x="43" y="204"/>
                  </a:lnTo>
                  <a:lnTo>
                    <a:pt x="45" y="199"/>
                  </a:lnTo>
                  <a:lnTo>
                    <a:pt x="43" y="194"/>
                  </a:lnTo>
                  <a:lnTo>
                    <a:pt x="35"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431" name="Freeform 75"/>
            <p:cNvSpPr>
              <a:spLocks/>
            </p:cNvSpPr>
            <p:nvPr/>
          </p:nvSpPr>
          <p:spPr bwMode="auto">
            <a:xfrm>
              <a:off x="6978" y="3491"/>
              <a:ext cx="70" cy="70"/>
            </a:xfrm>
            <a:custGeom>
              <a:avLst/>
              <a:gdLst>
                <a:gd name="T0" fmla="*/ 0 w 139"/>
                <a:gd name="T1" fmla="*/ 1 h 140"/>
                <a:gd name="T2" fmla="*/ 0 w 139"/>
                <a:gd name="T3" fmla="*/ 1 h 140"/>
                <a:gd name="T4" fmla="*/ 1 w 139"/>
                <a:gd name="T5" fmla="*/ 1 h 140"/>
                <a:gd name="T6" fmla="*/ 1 w 139"/>
                <a:gd name="T7" fmla="*/ 1 h 140"/>
                <a:gd name="T8" fmla="*/ 1 w 139"/>
                <a:gd name="T9" fmla="*/ 1 h 140"/>
                <a:gd name="T10" fmla="*/ 1 w 139"/>
                <a:gd name="T11" fmla="*/ 1 h 140"/>
                <a:gd name="T12" fmla="*/ 1 w 139"/>
                <a:gd name="T13" fmla="*/ 1 h 140"/>
                <a:gd name="T14" fmla="*/ 2 w 139"/>
                <a:gd name="T15" fmla="*/ 1 h 140"/>
                <a:gd name="T16" fmla="*/ 2 w 139"/>
                <a:gd name="T17" fmla="*/ 1 h 140"/>
                <a:gd name="T18" fmla="*/ 3 w 139"/>
                <a:gd name="T19" fmla="*/ 2 h 140"/>
                <a:gd name="T20" fmla="*/ 3 w 139"/>
                <a:gd name="T21" fmla="*/ 1 h 140"/>
                <a:gd name="T22" fmla="*/ 2 w 139"/>
                <a:gd name="T23" fmla="*/ 1 h 140"/>
                <a:gd name="T24" fmla="*/ 2 w 139"/>
                <a:gd name="T25" fmla="*/ 1 h 140"/>
                <a:gd name="T26" fmla="*/ 2 w 139"/>
                <a:gd name="T27" fmla="*/ 1 h 140"/>
                <a:gd name="T28" fmla="*/ 1 w 139"/>
                <a:gd name="T29" fmla="*/ 1 h 140"/>
                <a:gd name="T30" fmla="*/ 1 w 139"/>
                <a:gd name="T31" fmla="*/ 1 h 140"/>
                <a:gd name="T32" fmla="*/ 1 w 139"/>
                <a:gd name="T33" fmla="*/ 1 h 140"/>
                <a:gd name="T34" fmla="*/ 1 w 139"/>
                <a:gd name="T35" fmla="*/ 1 h 140"/>
                <a:gd name="T36" fmla="*/ 1 w 139"/>
                <a:gd name="T37" fmla="*/ 1 h 140"/>
                <a:gd name="T38" fmla="*/ 1 w 139"/>
                <a:gd name="T39" fmla="*/ 0 h 140"/>
                <a:gd name="T40" fmla="*/ 0 w 139"/>
                <a:gd name="T41" fmla="*/ 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40"/>
                <a:gd name="T65" fmla="*/ 139 w 13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40">
                  <a:moveTo>
                    <a:pt x="0" y="3"/>
                  </a:moveTo>
                  <a:lnTo>
                    <a:pt x="0" y="1"/>
                  </a:lnTo>
                  <a:lnTo>
                    <a:pt x="5" y="18"/>
                  </a:lnTo>
                  <a:lnTo>
                    <a:pt x="13" y="34"/>
                  </a:lnTo>
                  <a:lnTo>
                    <a:pt x="28" y="52"/>
                  </a:lnTo>
                  <a:lnTo>
                    <a:pt x="44" y="70"/>
                  </a:lnTo>
                  <a:lnTo>
                    <a:pt x="63" y="88"/>
                  </a:lnTo>
                  <a:lnTo>
                    <a:pt x="83" y="106"/>
                  </a:lnTo>
                  <a:lnTo>
                    <a:pt x="107" y="124"/>
                  </a:lnTo>
                  <a:lnTo>
                    <a:pt x="133" y="140"/>
                  </a:lnTo>
                  <a:lnTo>
                    <a:pt x="139" y="127"/>
                  </a:lnTo>
                  <a:lnTo>
                    <a:pt x="114" y="110"/>
                  </a:lnTo>
                  <a:lnTo>
                    <a:pt x="93" y="96"/>
                  </a:lnTo>
                  <a:lnTo>
                    <a:pt x="72" y="78"/>
                  </a:lnTo>
                  <a:lnTo>
                    <a:pt x="53" y="60"/>
                  </a:lnTo>
                  <a:lnTo>
                    <a:pt x="37" y="42"/>
                  </a:lnTo>
                  <a:lnTo>
                    <a:pt x="26" y="27"/>
                  </a:lnTo>
                  <a:lnTo>
                    <a:pt x="18" y="11"/>
                  </a:lnTo>
                  <a:lnTo>
                    <a:pt x="13" y="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432" name="Freeform 76"/>
            <p:cNvSpPr>
              <a:spLocks/>
            </p:cNvSpPr>
            <p:nvPr/>
          </p:nvSpPr>
          <p:spPr bwMode="auto">
            <a:xfrm>
              <a:off x="6971" y="3434"/>
              <a:ext cx="14" cy="59"/>
            </a:xfrm>
            <a:custGeom>
              <a:avLst/>
              <a:gdLst>
                <a:gd name="T0" fmla="*/ 0 w 27"/>
                <a:gd name="T1" fmla="*/ 0 h 118"/>
                <a:gd name="T2" fmla="*/ 0 w 27"/>
                <a:gd name="T3" fmla="*/ 0 h 118"/>
                <a:gd name="T4" fmla="*/ 1 w 27"/>
                <a:gd name="T5" fmla="*/ 1 h 118"/>
                <a:gd name="T6" fmla="*/ 1 w 27"/>
                <a:gd name="T7" fmla="*/ 1 h 118"/>
                <a:gd name="T8" fmla="*/ 1 w 27"/>
                <a:gd name="T9" fmla="*/ 2 h 118"/>
                <a:gd name="T10" fmla="*/ 1 w 27"/>
                <a:gd name="T11" fmla="*/ 2 h 118"/>
                <a:gd name="T12" fmla="*/ 1 w 27"/>
                <a:gd name="T13" fmla="*/ 2 h 118"/>
                <a:gd name="T14" fmla="*/ 1 w 27"/>
                <a:gd name="T15" fmla="*/ 2 h 118"/>
                <a:gd name="T16" fmla="*/ 1 w 27"/>
                <a:gd name="T17" fmla="*/ 1 h 118"/>
                <a:gd name="T18" fmla="*/ 1 w 27"/>
                <a:gd name="T19" fmla="*/ 1 h 118"/>
                <a:gd name="T20" fmla="*/ 1 w 27"/>
                <a:gd name="T21" fmla="*/ 0 h 118"/>
                <a:gd name="T22" fmla="*/ 1 w 27"/>
                <a:gd name="T23" fmla="*/ 0 h 118"/>
                <a:gd name="T24" fmla="*/ 0 w 27"/>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18"/>
                <a:gd name="T41" fmla="*/ 27 w 27"/>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18">
                  <a:moveTo>
                    <a:pt x="0" y="0"/>
                  </a:moveTo>
                  <a:lnTo>
                    <a:pt x="0" y="0"/>
                  </a:lnTo>
                  <a:lnTo>
                    <a:pt x="3" y="23"/>
                  </a:lnTo>
                  <a:lnTo>
                    <a:pt x="5" y="54"/>
                  </a:lnTo>
                  <a:lnTo>
                    <a:pt x="10" y="87"/>
                  </a:lnTo>
                  <a:lnTo>
                    <a:pt x="14" y="118"/>
                  </a:lnTo>
                  <a:lnTo>
                    <a:pt x="27" y="115"/>
                  </a:lnTo>
                  <a:lnTo>
                    <a:pt x="22" y="87"/>
                  </a:lnTo>
                  <a:lnTo>
                    <a:pt x="18" y="54"/>
                  </a:lnTo>
                  <a:lnTo>
                    <a:pt x="16" y="23"/>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33" name="Freeform 77"/>
            <p:cNvSpPr>
              <a:spLocks/>
            </p:cNvSpPr>
            <p:nvPr/>
          </p:nvSpPr>
          <p:spPr bwMode="auto">
            <a:xfrm>
              <a:off x="6971" y="3369"/>
              <a:ext cx="19" cy="65"/>
            </a:xfrm>
            <a:custGeom>
              <a:avLst/>
              <a:gdLst>
                <a:gd name="T0" fmla="*/ 1 w 38"/>
                <a:gd name="T1" fmla="*/ 0 h 130"/>
                <a:gd name="T2" fmla="*/ 1 w 38"/>
                <a:gd name="T3" fmla="*/ 0 h 130"/>
                <a:gd name="T4" fmla="*/ 1 w 38"/>
                <a:gd name="T5" fmla="*/ 1 h 130"/>
                <a:gd name="T6" fmla="*/ 1 w 38"/>
                <a:gd name="T7" fmla="*/ 1 h 130"/>
                <a:gd name="T8" fmla="*/ 1 w 38"/>
                <a:gd name="T9" fmla="*/ 1 h 130"/>
                <a:gd name="T10" fmla="*/ 0 w 38"/>
                <a:gd name="T11" fmla="*/ 2 h 130"/>
                <a:gd name="T12" fmla="*/ 1 w 38"/>
                <a:gd name="T13" fmla="*/ 2 h 130"/>
                <a:gd name="T14" fmla="*/ 1 w 38"/>
                <a:gd name="T15" fmla="*/ 1 h 130"/>
                <a:gd name="T16" fmla="*/ 1 w 38"/>
                <a:gd name="T17" fmla="*/ 1 h 130"/>
                <a:gd name="T18" fmla="*/ 1 w 38"/>
                <a:gd name="T19" fmla="*/ 1 h 130"/>
                <a:gd name="T20" fmla="*/ 1 w 38"/>
                <a:gd name="T21" fmla="*/ 1 h 130"/>
                <a:gd name="T22" fmla="*/ 1 w 38"/>
                <a:gd name="T23" fmla="*/ 1 h 130"/>
                <a:gd name="T24" fmla="*/ 1 w 38"/>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0"/>
                <a:gd name="T41" fmla="*/ 38 w 38"/>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0">
                  <a:moveTo>
                    <a:pt x="26" y="0"/>
                  </a:moveTo>
                  <a:lnTo>
                    <a:pt x="26" y="0"/>
                  </a:lnTo>
                  <a:lnTo>
                    <a:pt x="14" y="29"/>
                  </a:lnTo>
                  <a:lnTo>
                    <a:pt x="8" y="64"/>
                  </a:lnTo>
                  <a:lnTo>
                    <a:pt x="3" y="98"/>
                  </a:lnTo>
                  <a:lnTo>
                    <a:pt x="0" y="130"/>
                  </a:lnTo>
                  <a:lnTo>
                    <a:pt x="16" y="130"/>
                  </a:lnTo>
                  <a:lnTo>
                    <a:pt x="16" y="98"/>
                  </a:lnTo>
                  <a:lnTo>
                    <a:pt x="21" y="64"/>
                  </a:lnTo>
                  <a:lnTo>
                    <a:pt x="27" y="33"/>
                  </a:lnTo>
                  <a:lnTo>
                    <a:pt x="38" y="7"/>
                  </a:lnTo>
                  <a:lnTo>
                    <a:pt x="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34" name="Freeform 78"/>
            <p:cNvSpPr>
              <a:spLocks/>
            </p:cNvSpPr>
            <p:nvPr/>
          </p:nvSpPr>
          <p:spPr bwMode="auto">
            <a:xfrm>
              <a:off x="6984" y="3338"/>
              <a:ext cx="33" cy="34"/>
            </a:xfrm>
            <a:custGeom>
              <a:avLst/>
              <a:gdLst>
                <a:gd name="T0" fmla="*/ 0 w 67"/>
                <a:gd name="T1" fmla="*/ 0 h 69"/>
                <a:gd name="T2" fmla="*/ 0 w 67"/>
                <a:gd name="T3" fmla="*/ 0 h 69"/>
                <a:gd name="T4" fmla="*/ 0 w 67"/>
                <a:gd name="T5" fmla="*/ 0 h 69"/>
                <a:gd name="T6" fmla="*/ 0 w 67"/>
                <a:gd name="T7" fmla="*/ 0 h 69"/>
                <a:gd name="T8" fmla="*/ 0 w 67"/>
                <a:gd name="T9" fmla="*/ 0 h 69"/>
                <a:gd name="T10" fmla="*/ 0 w 67"/>
                <a:gd name="T11" fmla="*/ 0 h 69"/>
                <a:gd name="T12" fmla="*/ 0 w 67"/>
                <a:gd name="T13" fmla="*/ 0 h 69"/>
                <a:gd name="T14" fmla="*/ 0 w 67"/>
                <a:gd name="T15" fmla="*/ 0 h 69"/>
                <a:gd name="T16" fmla="*/ 0 w 67"/>
                <a:gd name="T17" fmla="*/ 0 h 69"/>
                <a:gd name="T18" fmla="*/ 0 w 67"/>
                <a:gd name="T19" fmla="*/ 0 h 69"/>
                <a:gd name="T20" fmla="*/ 0 w 67"/>
                <a:gd name="T21" fmla="*/ 1 h 69"/>
                <a:gd name="T22" fmla="*/ 0 w 67"/>
                <a:gd name="T23" fmla="*/ 0 h 69"/>
                <a:gd name="T24" fmla="*/ 0 w 67"/>
                <a:gd name="T25" fmla="*/ 0 h 69"/>
                <a:gd name="T26" fmla="*/ 0 w 67"/>
                <a:gd name="T27" fmla="*/ 0 h 69"/>
                <a:gd name="T28" fmla="*/ 0 w 67"/>
                <a:gd name="T29" fmla="*/ 0 h 69"/>
                <a:gd name="T30" fmla="*/ 0 w 67"/>
                <a:gd name="T31" fmla="*/ 0 h 69"/>
                <a:gd name="T32" fmla="*/ 0 w 67"/>
                <a:gd name="T33" fmla="*/ 0 h 69"/>
                <a:gd name="T34" fmla="*/ 0 w 67"/>
                <a:gd name="T35" fmla="*/ 0 h 69"/>
                <a:gd name="T36" fmla="*/ 0 w 67"/>
                <a:gd name="T37" fmla="*/ 0 h 69"/>
                <a:gd name="T38" fmla="*/ 0 w 67"/>
                <a:gd name="T39" fmla="*/ 0 h 69"/>
                <a:gd name="T40" fmla="*/ 0 w 67"/>
                <a:gd name="T41" fmla="*/ 0 h 69"/>
                <a:gd name="T42" fmla="*/ 1 w 67"/>
                <a:gd name="T43" fmla="*/ 0 h 69"/>
                <a:gd name="T44" fmla="*/ 1 w 67"/>
                <a:gd name="T45" fmla="*/ 0 h 69"/>
                <a:gd name="T46" fmla="*/ 1 w 67"/>
                <a:gd name="T47" fmla="*/ 0 h 69"/>
                <a:gd name="T48" fmla="*/ 0 w 67"/>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69"/>
                <a:gd name="T77" fmla="*/ 67 w 67"/>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69">
                  <a:moveTo>
                    <a:pt x="60" y="0"/>
                  </a:moveTo>
                  <a:lnTo>
                    <a:pt x="60" y="0"/>
                  </a:lnTo>
                  <a:lnTo>
                    <a:pt x="49" y="2"/>
                  </a:lnTo>
                  <a:lnTo>
                    <a:pt x="40" y="7"/>
                  </a:lnTo>
                  <a:lnTo>
                    <a:pt x="30" y="15"/>
                  </a:lnTo>
                  <a:lnTo>
                    <a:pt x="24" y="23"/>
                  </a:lnTo>
                  <a:lnTo>
                    <a:pt x="16" y="33"/>
                  </a:lnTo>
                  <a:lnTo>
                    <a:pt x="9" y="42"/>
                  </a:lnTo>
                  <a:lnTo>
                    <a:pt x="4" y="52"/>
                  </a:lnTo>
                  <a:lnTo>
                    <a:pt x="0" y="62"/>
                  </a:lnTo>
                  <a:lnTo>
                    <a:pt x="12" y="69"/>
                  </a:lnTo>
                  <a:lnTo>
                    <a:pt x="17" y="59"/>
                  </a:lnTo>
                  <a:lnTo>
                    <a:pt x="22" y="49"/>
                  </a:lnTo>
                  <a:lnTo>
                    <a:pt x="28" y="39"/>
                  </a:lnTo>
                  <a:lnTo>
                    <a:pt x="33" y="33"/>
                  </a:lnTo>
                  <a:lnTo>
                    <a:pt x="40" y="25"/>
                  </a:lnTo>
                  <a:lnTo>
                    <a:pt x="46" y="20"/>
                  </a:lnTo>
                  <a:lnTo>
                    <a:pt x="52" y="15"/>
                  </a:lnTo>
                  <a:lnTo>
                    <a:pt x="60" y="13"/>
                  </a:lnTo>
                  <a:lnTo>
                    <a:pt x="65" y="11"/>
                  </a:lnTo>
                  <a:lnTo>
                    <a:pt x="67" y="7"/>
                  </a:lnTo>
                  <a:lnTo>
                    <a:pt x="65" y="2"/>
                  </a:lnTo>
                  <a:lnTo>
                    <a:pt x="6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35" name="Freeform 79"/>
            <p:cNvSpPr>
              <a:spLocks/>
            </p:cNvSpPr>
            <p:nvPr/>
          </p:nvSpPr>
          <p:spPr bwMode="auto">
            <a:xfrm>
              <a:off x="7014" y="3338"/>
              <a:ext cx="44" cy="28"/>
            </a:xfrm>
            <a:custGeom>
              <a:avLst/>
              <a:gdLst>
                <a:gd name="T0" fmla="*/ 1 w 88"/>
                <a:gd name="T1" fmla="*/ 1 h 56"/>
                <a:gd name="T2" fmla="*/ 1 w 88"/>
                <a:gd name="T3" fmla="*/ 1 h 56"/>
                <a:gd name="T4" fmla="*/ 1 w 88"/>
                <a:gd name="T5" fmla="*/ 1 h 56"/>
                <a:gd name="T6" fmla="*/ 1 w 88"/>
                <a:gd name="T7" fmla="*/ 1 h 56"/>
                <a:gd name="T8" fmla="*/ 1 w 88"/>
                <a:gd name="T9" fmla="*/ 1 h 56"/>
                <a:gd name="T10" fmla="*/ 1 w 88"/>
                <a:gd name="T11" fmla="*/ 1 h 56"/>
                <a:gd name="T12" fmla="*/ 1 w 88"/>
                <a:gd name="T13" fmla="*/ 1 h 56"/>
                <a:gd name="T14" fmla="*/ 1 w 88"/>
                <a:gd name="T15" fmla="*/ 1 h 56"/>
                <a:gd name="T16" fmla="*/ 1 w 88"/>
                <a:gd name="T17" fmla="*/ 1 h 56"/>
                <a:gd name="T18" fmla="*/ 0 w 88"/>
                <a:gd name="T19" fmla="*/ 0 h 56"/>
                <a:gd name="T20" fmla="*/ 0 w 88"/>
                <a:gd name="T21" fmla="*/ 1 h 56"/>
                <a:gd name="T22" fmla="*/ 1 w 88"/>
                <a:gd name="T23" fmla="*/ 1 h 56"/>
                <a:gd name="T24" fmla="*/ 1 w 88"/>
                <a:gd name="T25" fmla="*/ 1 h 56"/>
                <a:gd name="T26" fmla="*/ 1 w 88"/>
                <a:gd name="T27" fmla="*/ 1 h 56"/>
                <a:gd name="T28" fmla="*/ 1 w 88"/>
                <a:gd name="T29" fmla="*/ 1 h 56"/>
                <a:gd name="T30" fmla="*/ 1 w 88"/>
                <a:gd name="T31" fmla="*/ 1 h 56"/>
                <a:gd name="T32" fmla="*/ 1 w 88"/>
                <a:gd name="T33" fmla="*/ 1 h 56"/>
                <a:gd name="T34" fmla="*/ 1 w 88"/>
                <a:gd name="T35" fmla="*/ 1 h 56"/>
                <a:gd name="T36" fmla="*/ 1 w 88"/>
                <a:gd name="T37" fmla="*/ 1 h 56"/>
                <a:gd name="T38" fmla="*/ 1 w 88"/>
                <a:gd name="T39" fmla="*/ 1 h 56"/>
                <a:gd name="T40" fmla="*/ 1 w 8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6"/>
                <a:gd name="T65" fmla="*/ 88 w 8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6">
                  <a:moveTo>
                    <a:pt x="88" y="42"/>
                  </a:moveTo>
                  <a:lnTo>
                    <a:pt x="88" y="42"/>
                  </a:lnTo>
                  <a:lnTo>
                    <a:pt x="80" y="38"/>
                  </a:lnTo>
                  <a:lnTo>
                    <a:pt x="72" y="31"/>
                  </a:lnTo>
                  <a:lnTo>
                    <a:pt x="64" y="26"/>
                  </a:lnTo>
                  <a:lnTo>
                    <a:pt x="55" y="20"/>
                  </a:lnTo>
                  <a:lnTo>
                    <a:pt x="43" y="13"/>
                  </a:lnTo>
                  <a:lnTo>
                    <a:pt x="31" y="8"/>
                  </a:lnTo>
                  <a:lnTo>
                    <a:pt x="16" y="3"/>
                  </a:lnTo>
                  <a:lnTo>
                    <a:pt x="0" y="0"/>
                  </a:lnTo>
                  <a:lnTo>
                    <a:pt x="0" y="13"/>
                  </a:lnTo>
                  <a:lnTo>
                    <a:pt x="13" y="16"/>
                  </a:lnTo>
                  <a:lnTo>
                    <a:pt x="27" y="21"/>
                  </a:lnTo>
                  <a:lnTo>
                    <a:pt x="37" y="26"/>
                  </a:lnTo>
                  <a:lnTo>
                    <a:pt x="48" y="33"/>
                  </a:lnTo>
                  <a:lnTo>
                    <a:pt x="58" y="39"/>
                  </a:lnTo>
                  <a:lnTo>
                    <a:pt x="66" y="44"/>
                  </a:lnTo>
                  <a:lnTo>
                    <a:pt x="74" y="51"/>
                  </a:lnTo>
                  <a:lnTo>
                    <a:pt x="82" y="56"/>
                  </a:lnTo>
                  <a:lnTo>
                    <a:pt x="88" y="42"/>
                  </a:lnTo>
                  <a:close/>
                </a:path>
              </a:pathLst>
            </a:custGeom>
            <a:solidFill>
              <a:srgbClr val="000000"/>
            </a:solidFill>
            <a:ln w="9525">
              <a:noFill/>
              <a:round/>
              <a:headEnd/>
              <a:tailEnd/>
            </a:ln>
          </p:spPr>
          <p:txBody>
            <a:bodyPr/>
            <a:lstStyle/>
            <a:p>
              <a:endParaRPr lang="en-US">
                <a:latin typeface="Calibri" pitchFamily="34" charset="0"/>
              </a:endParaRPr>
            </a:p>
          </p:txBody>
        </p:sp>
        <p:sp>
          <p:nvSpPr>
            <p:cNvPr id="436" name="Freeform 80"/>
            <p:cNvSpPr>
              <a:spLocks/>
            </p:cNvSpPr>
            <p:nvPr/>
          </p:nvSpPr>
          <p:spPr bwMode="auto">
            <a:xfrm>
              <a:off x="7055" y="3359"/>
              <a:ext cx="46" cy="49"/>
            </a:xfrm>
            <a:custGeom>
              <a:avLst/>
              <a:gdLst>
                <a:gd name="T0" fmla="*/ 1 w 93"/>
                <a:gd name="T1" fmla="*/ 2 h 98"/>
                <a:gd name="T2" fmla="*/ 1 w 93"/>
                <a:gd name="T3" fmla="*/ 2 h 98"/>
                <a:gd name="T4" fmla="*/ 1 w 93"/>
                <a:gd name="T5" fmla="*/ 2 h 98"/>
                <a:gd name="T6" fmla="*/ 1 w 93"/>
                <a:gd name="T7" fmla="*/ 2 h 98"/>
                <a:gd name="T8" fmla="*/ 1 w 93"/>
                <a:gd name="T9" fmla="*/ 1 h 98"/>
                <a:gd name="T10" fmla="*/ 0 w 93"/>
                <a:gd name="T11" fmla="*/ 1 h 98"/>
                <a:gd name="T12" fmla="*/ 0 w 93"/>
                <a:gd name="T13" fmla="*/ 1 h 98"/>
                <a:gd name="T14" fmla="*/ 0 w 93"/>
                <a:gd name="T15" fmla="*/ 1 h 98"/>
                <a:gd name="T16" fmla="*/ 0 w 93"/>
                <a:gd name="T17" fmla="*/ 1 h 98"/>
                <a:gd name="T18" fmla="*/ 0 w 93"/>
                <a:gd name="T19" fmla="*/ 0 h 98"/>
                <a:gd name="T20" fmla="*/ 0 w 93"/>
                <a:gd name="T21" fmla="*/ 1 h 98"/>
                <a:gd name="T22" fmla="*/ 0 w 93"/>
                <a:gd name="T23" fmla="*/ 1 h 98"/>
                <a:gd name="T24" fmla="*/ 0 w 93"/>
                <a:gd name="T25" fmla="*/ 1 h 98"/>
                <a:gd name="T26" fmla="*/ 0 w 93"/>
                <a:gd name="T27" fmla="*/ 1 h 98"/>
                <a:gd name="T28" fmla="*/ 0 w 93"/>
                <a:gd name="T29" fmla="*/ 1 h 98"/>
                <a:gd name="T30" fmla="*/ 0 w 93"/>
                <a:gd name="T31" fmla="*/ 2 h 98"/>
                <a:gd name="T32" fmla="*/ 1 w 93"/>
                <a:gd name="T33" fmla="*/ 2 h 98"/>
                <a:gd name="T34" fmla="*/ 1 w 93"/>
                <a:gd name="T35" fmla="*/ 2 h 98"/>
                <a:gd name="T36" fmla="*/ 1 w 93"/>
                <a:gd name="T37" fmla="*/ 2 h 98"/>
                <a:gd name="T38" fmla="*/ 1 w 93"/>
                <a:gd name="T39" fmla="*/ 2 h 98"/>
                <a:gd name="T40" fmla="*/ 1 w 93"/>
                <a:gd name="T41" fmla="*/ 2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98"/>
                <a:gd name="T65" fmla="*/ 93 w 9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98">
                  <a:moveTo>
                    <a:pt x="93" y="89"/>
                  </a:moveTo>
                  <a:lnTo>
                    <a:pt x="93" y="89"/>
                  </a:lnTo>
                  <a:lnTo>
                    <a:pt x="85" y="80"/>
                  </a:lnTo>
                  <a:lnTo>
                    <a:pt x="75" y="69"/>
                  </a:lnTo>
                  <a:lnTo>
                    <a:pt x="64" y="58"/>
                  </a:lnTo>
                  <a:lnTo>
                    <a:pt x="53" y="43"/>
                  </a:lnTo>
                  <a:lnTo>
                    <a:pt x="40" y="30"/>
                  </a:lnTo>
                  <a:lnTo>
                    <a:pt x="27" y="18"/>
                  </a:lnTo>
                  <a:lnTo>
                    <a:pt x="17" y="9"/>
                  </a:lnTo>
                  <a:lnTo>
                    <a:pt x="6" y="0"/>
                  </a:lnTo>
                  <a:lnTo>
                    <a:pt x="0" y="14"/>
                  </a:lnTo>
                  <a:lnTo>
                    <a:pt x="8" y="18"/>
                  </a:lnTo>
                  <a:lnTo>
                    <a:pt x="17" y="28"/>
                  </a:lnTo>
                  <a:lnTo>
                    <a:pt x="30" y="40"/>
                  </a:lnTo>
                  <a:lnTo>
                    <a:pt x="43" y="53"/>
                  </a:lnTo>
                  <a:lnTo>
                    <a:pt x="54" y="67"/>
                  </a:lnTo>
                  <a:lnTo>
                    <a:pt x="65" y="79"/>
                  </a:lnTo>
                  <a:lnTo>
                    <a:pt x="75" y="90"/>
                  </a:lnTo>
                  <a:lnTo>
                    <a:pt x="83" y="98"/>
                  </a:lnTo>
                  <a:lnTo>
                    <a:pt x="93" y="89"/>
                  </a:lnTo>
                  <a:close/>
                </a:path>
              </a:pathLst>
            </a:custGeom>
            <a:solidFill>
              <a:srgbClr val="000000"/>
            </a:solidFill>
            <a:ln w="9525">
              <a:noFill/>
              <a:round/>
              <a:headEnd/>
              <a:tailEnd/>
            </a:ln>
          </p:spPr>
          <p:txBody>
            <a:bodyPr/>
            <a:lstStyle/>
            <a:p>
              <a:endParaRPr lang="en-US">
                <a:latin typeface="Calibri" pitchFamily="34" charset="0"/>
              </a:endParaRPr>
            </a:p>
          </p:txBody>
        </p:sp>
        <p:sp>
          <p:nvSpPr>
            <p:cNvPr id="437" name="Freeform 81"/>
            <p:cNvSpPr>
              <a:spLocks/>
            </p:cNvSpPr>
            <p:nvPr/>
          </p:nvSpPr>
          <p:spPr bwMode="auto">
            <a:xfrm>
              <a:off x="7096" y="3403"/>
              <a:ext cx="19" cy="28"/>
            </a:xfrm>
            <a:custGeom>
              <a:avLst/>
              <a:gdLst>
                <a:gd name="T0" fmla="*/ 1 w 37"/>
                <a:gd name="T1" fmla="*/ 1 h 55"/>
                <a:gd name="T2" fmla="*/ 1 w 37"/>
                <a:gd name="T3" fmla="*/ 1 h 55"/>
                <a:gd name="T4" fmla="*/ 1 w 37"/>
                <a:gd name="T5" fmla="*/ 1 h 55"/>
                <a:gd name="T6" fmla="*/ 1 w 37"/>
                <a:gd name="T7" fmla="*/ 1 h 55"/>
                <a:gd name="T8" fmla="*/ 1 w 37"/>
                <a:gd name="T9" fmla="*/ 1 h 55"/>
                <a:gd name="T10" fmla="*/ 1 w 37"/>
                <a:gd name="T11" fmla="*/ 0 h 55"/>
                <a:gd name="T12" fmla="*/ 0 w 37"/>
                <a:gd name="T13" fmla="*/ 1 h 55"/>
                <a:gd name="T14" fmla="*/ 1 w 37"/>
                <a:gd name="T15" fmla="*/ 1 h 55"/>
                <a:gd name="T16" fmla="*/ 1 w 37"/>
                <a:gd name="T17" fmla="*/ 1 h 55"/>
                <a:gd name="T18" fmla="*/ 1 w 37"/>
                <a:gd name="T19" fmla="*/ 1 h 55"/>
                <a:gd name="T20" fmla="*/ 1 w 37"/>
                <a:gd name="T21" fmla="*/ 1 h 55"/>
                <a:gd name="T22" fmla="*/ 1 w 37"/>
                <a:gd name="T23" fmla="*/ 1 h 55"/>
                <a:gd name="T24" fmla="*/ 1 w 37"/>
                <a:gd name="T25" fmla="*/ 1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5"/>
                <a:gd name="T41" fmla="*/ 37 w 3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5">
                  <a:moveTo>
                    <a:pt x="37" y="52"/>
                  </a:moveTo>
                  <a:lnTo>
                    <a:pt x="37" y="52"/>
                  </a:lnTo>
                  <a:lnTo>
                    <a:pt x="33" y="42"/>
                  </a:lnTo>
                  <a:lnTo>
                    <a:pt x="29" y="29"/>
                  </a:lnTo>
                  <a:lnTo>
                    <a:pt x="21" y="14"/>
                  </a:lnTo>
                  <a:lnTo>
                    <a:pt x="10" y="0"/>
                  </a:lnTo>
                  <a:lnTo>
                    <a:pt x="0" y="9"/>
                  </a:lnTo>
                  <a:lnTo>
                    <a:pt x="8" y="21"/>
                  </a:lnTo>
                  <a:lnTo>
                    <a:pt x="16" y="35"/>
                  </a:lnTo>
                  <a:lnTo>
                    <a:pt x="21" y="45"/>
                  </a:lnTo>
                  <a:lnTo>
                    <a:pt x="24" y="55"/>
                  </a:lnTo>
                  <a:lnTo>
                    <a:pt x="37" y="52"/>
                  </a:lnTo>
                  <a:close/>
                </a:path>
              </a:pathLst>
            </a:custGeom>
            <a:solidFill>
              <a:srgbClr val="000000"/>
            </a:solidFill>
            <a:ln w="9525">
              <a:noFill/>
              <a:round/>
              <a:headEnd/>
              <a:tailEnd/>
            </a:ln>
          </p:spPr>
          <p:txBody>
            <a:bodyPr/>
            <a:lstStyle/>
            <a:p>
              <a:endParaRPr lang="en-US">
                <a:latin typeface="Calibri" pitchFamily="34" charset="0"/>
              </a:endParaRPr>
            </a:p>
          </p:txBody>
        </p:sp>
        <p:sp>
          <p:nvSpPr>
            <p:cNvPr id="438" name="Freeform 82"/>
            <p:cNvSpPr>
              <a:spLocks/>
            </p:cNvSpPr>
            <p:nvPr/>
          </p:nvSpPr>
          <p:spPr bwMode="auto">
            <a:xfrm>
              <a:off x="7108" y="3429"/>
              <a:ext cx="16" cy="50"/>
            </a:xfrm>
            <a:custGeom>
              <a:avLst/>
              <a:gdLst>
                <a:gd name="T0" fmla="*/ 1 w 30"/>
                <a:gd name="T1" fmla="*/ 2 h 99"/>
                <a:gd name="T2" fmla="*/ 1 w 30"/>
                <a:gd name="T3" fmla="*/ 2 h 99"/>
                <a:gd name="T4" fmla="*/ 1 w 30"/>
                <a:gd name="T5" fmla="*/ 2 h 99"/>
                <a:gd name="T6" fmla="*/ 1 w 30"/>
                <a:gd name="T7" fmla="*/ 1 h 99"/>
                <a:gd name="T8" fmla="*/ 1 w 30"/>
                <a:gd name="T9" fmla="*/ 1 h 99"/>
                <a:gd name="T10" fmla="*/ 1 w 30"/>
                <a:gd name="T11" fmla="*/ 0 h 99"/>
                <a:gd name="T12" fmla="*/ 0 w 30"/>
                <a:gd name="T13" fmla="*/ 1 h 99"/>
                <a:gd name="T14" fmla="*/ 1 w 30"/>
                <a:gd name="T15" fmla="*/ 1 h 99"/>
                <a:gd name="T16" fmla="*/ 1 w 30"/>
                <a:gd name="T17" fmla="*/ 1 h 99"/>
                <a:gd name="T18" fmla="*/ 1 w 30"/>
                <a:gd name="T19" fmla="*/ 2 h 99"/>
                <a:gd name="T20" fmla="*/ 1 w 30"/>
                <a:gd name="T21" fmla="*/ 2 h 99"/>
                <a:gd name="T22" fmla="*/ 1 w 30"/>
                <a:gd name="T23" fmla="*/ 2 h 99"/>
                <a:gd name="T24" fmla="*/ 1 w 30"/>
                <a:gd name="T25" fmla="*/ 2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99"/>
                <a:gd name="T41" fmla="*/ 30 w 30"/>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99">
                  <a:moveTo>
                    <a:pt x="30" y="86"/>
                  </a:moveTo>
                  <a:lnTo>
                    <a:pt x="30" y="86"/>
                  </a:lnTo>
                  <a:lnTo>
                    <a:pt x="21" y="71"/>
                  </a:lnTo>
                  <a:lnTo>
                    <a:pt x="16" y="45"/>
                  </a:lnTo>
                  <a:lnTo>
                    <a:pt x="14" y="18"/>
                  </a:lnTo>
                  <a:lnTo>
                    <a:pt x="13" y="0"/>
                  </a:lnTo>
                  <a:lnTo>
                    <a:pt x="0" y="3"/>
                  </a:lnTo>
                  <a:lnTo>
                    <a:pt x="1" y="18"/>
                  </a:lnTo>
                  <a:lnTo>
                    <a:pt x="3" y="45"/>
                  </a:lnTo>
                  <a:lnTo>
                    <a:pt x="8" y="75"/>
                  </a:lnTo>
                  <a:lnTo>
                    <a:pt x="24" y="99"/>
                  </a:lnTo>
                  <a:lnTo>
                    <a:pt x="30" y="86"/>
                  </a:lnTo>
                  <a:close/>
                </a:path>
              </a:pathLst>
            </a:custGeom>
            <a:solidFill>
              <a:srgbClr val="000000"/>
            </a:solidFill>
            <a:ln w="9525">
              <a:noFill/>
              <a:round/>
              <a:headEnd/>
              <a:tailEnd/>
            </a:ln>
          </p:spPr>
          <p:txBody>
            <a:bodyPr/>
            <a:lstStyle/>
            <a:p>
              <a:endParaRPr lang="en-US">
                <a:latin typeface="Calibri" pitchFamily="34" charset="0"/>
              </a:endParaRPr>
            </a:p>
          </p:txBody>
        </p:sp>
        <p:sp>
          <p:nvSpPr>
            <p:cNvPr id="439" name="Freeform 83"/>
            <p:cNvSpPr>
              <a:spLocks/>
            </p:cNvSpPr>
            <p:nvPr/>
          </p:nvSpPr>
          <p:spPr bwMode="auto">
            <a:xfrm>
              <a:off x="7116" y="3473"/>
              <a:ext cx="13" cy="30"/>
            </a:xfrm>
            <a:custGeom>
              <a:avLst/>
              <a:gdLst>
                <a:gd name="T0" fmla="*/ 1 w 25"/>
                <a:gd name="T1" fmla="*/ 1 h 60"/>
                <a:gd name="T2" fmla="*/ 1 w 25"/>
                <a:gd name="T3" fmla="*/ 1 h 60"/>
                <a:gd name="T4" fmla="*/ 1 w 25"/>
                <a:gd name="T5" fmla="*/ 1 h 60"/>
                <a:gd name="T6" fmla="*/ 1 w 25"/>
                <a:gd name="T7" fmla="*/ 1 h 60"/>
                <a:gd name="T8" fmla="*/ 1 w 25"/>
                <a:gd name="T9" fmla="*/ 1 h 60"/>
                <a:gd name="T10" fmla="*/ 1 w 25"/>
                <a:gd name="T11" fmla="*/ 0 h 60"/>
                <a:gd name="T12" fmla="*/ 1 w 25"/>
                <a:gd name="T13" fmla="*/ 1 h 60"/>
                <a:gd name="T14" fmla="*/ 1 w 25"/>
                <a:gd name="T15" fmla="*/ 1 h 60"/>
                <a:gd name="T16" fmla="*/ 1 w 25"/>
                <a:gd name="T17" fmla="*/ 1 h 60"/>
                <a:gd name="T18" fmla="*/ 1 w 25"/>
                <a:gd name="T19" fmla="*/ 1 h 60"/>
                <a:gd name="T20" fmla="*/ 0 w 25"/>
                <a:gd name="T21" fmla="*/ 1 h 60"/>
                <a:gd name="T22" fmla="*/ 0 w 25"/>
                <a:gd name="T23" fmla="*/ 1 h 60"/>
                <a:gd name="T24" fmla="*/ 1 w 25"/>
                <a:gd name="T25" fmla="*/ 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0"/>
                <a:gd name="T41" fmla="*/ 25 w 25"/>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0">
                  <a:moveTo>
                    <a:pt x="13" y="54"/>
                  </a:moveTo>
                  <a:lnTo>
                    <a:pt x="13" y="54"/>
                  </a:lnTo>
                  <a:lnTo>
                    <a:pt x="14" y="49"/>
                  </a:lnTo>
                  <a:lnTo>
                    <a:pt x="21" y="36"/>
                  </a:lnTo>
                  <a:lnTo>
                    <a:pt x="25" y="20"/>
                  </a:lnTo>
                  <a:lnTo>
                    <a:pt x="14" y="0"/>
                  </a:lnTo>
                  <a:lnTo>
                    <a:pt x="8" y="13"/>
                  </a:lnTo>
                  <a:lnTo>
                    <a:pt x="13" y="20"/>
                  </a:lnTo>
                  <a:lnTo>
                    <a:pt x="8" y="33"/>
                  </a:lnTo>
                  <a:lnTo>
                    <a:pt x="1" y="46"/>
                  </a:lnTo>
                  <a:lnTo>
                    <a:pt x="0" y="60"/>
                  </a:lnTo>
                  <a:lnTo>
                    <a:pt x="13"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440" name="Freeform 84"/>
            <p:cNvSpPr>
              <a:spLocks/>
            </p:cNvSpPr>
            <p:nvPr/>
          </p:nvSpPr>
          <p:spPr bwMode="auto">
            <a:xfrm>
              <a:off x="7116" y="3499"/>
              <a:ext cx="16" cy="47"/>
            </a:xfrm>
            <a:custGeom>
              <a:avLst/>
              <a:gdLst>
                <a:gd name="T0" fmla="*/ 1 w 32"/>
                <a:gd name="T1" fmla="*/ 2 h 93"/>
                <a:gd name="T2" fmla="*/ 1 w 32"/>
                <a:gd name="T3" fmla="*/ 2 h 93"/>
                <a:gd name="T4" fmla="*/ 1 w 32"/>
                <a:gd name="T5" fmla="*/ 1 h 93"/>
                <a:gd name="T6" fmla="*/ 1 w 32"/>
                <a:gd name="T7" fmla="*/ 1 h 93"/>
                <a:gd name="T8" fmla="*/ 1 w 32"/>
                <a:gd name="T9" fmla="*/ 1 h 93"/>
                <a:gd name="T10" fmla="*/ 1 w 32"/>
                <a:gd name="T11" fmla="*/ 0 h 93"/>
                <a:gd name="T12" fmla="*/ 0 w 32"/>
                <a:gd name="T13" fmla="*/ 1 h 93"/>
                <a:gd name="T14" fmla="*/ 1 w 32"/>
                <a:gd name="T15" fmla="*/ 1 h 93"/>
                <a:gd name="T16" fmla="*/ 1 w 32"/>
                <a:gd name="T17" fmla="*/ 1 h 93"/>
                <a:gd name="T18" fmla="*/ 1 w 32"/>
                <a:gd name="T19" fmla="*/ 1 h 93"/>
                <a:gd name="T20" fmla="*/ 1 w 32"/>
                <a:gd name="T21" fmla="*/ 2 h 93"/>
                <a:gd name="T22" fmla="*/ 1 w 32"/>
                <a:gd name="T23" fmla="*/ 2 h 93"/>
                <a:gd name="T24" fmla="*/ 1 w 32"/>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93"/>
                <a:gd name="T41" fmla="*/ 32 w 32"/>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93">
                  <a:moveTo>
                    <a:pt x="30" y="93"/>
                  </a:moveTo>
                  <a:lnTo>
                    <a:pt x="30" y="93"/>
                  </a:lnTo>
                  <a:lnTo>
                    <a:pt x="32" y="62"/>
                  </a:lnTo>
                  <a:lnTo>
                    <a:pt x="27" y="34"/>
                  </a:lnTo>
                  <a:lnTo>
                    <a:pt x="19" y="13"/>
                  </a:lnTo>
                  <a:lnTo>
                    <a:pt x="13" y="0"/>
                  </a:lnTo>
                  <a:lnTo>
                    <a:pt x="0" y="6"/>
                  </a:lnTo>
                  <a:lnTo>
                    <a:pt x="6" y="19"/>
                  </a:lnTo>
                  <a:lnTo>
                    <a:pt x="14" y="37"/>
                  </a:lnTo>
                  <a:lnTo>
                    <a:pt x="19" y="62"/>
                  </a:lnTo>
                  <a:lnTo>
                    <a:pt x="17" y="90"/>
                  </a:lnTo>
                  <a:lnTo>
                    <a:pt x="30" y="93"/>
                  </a:lnTo>
                  <a:close/>
                </a:path>
              </a:pathLst>
            </a:custGeom>
            <a:solidFill>
              <a:srgbClr val="000000"/>
            </a:solidFill>
            <a:ln w="9525">
              <a:noFill/>
              <a:round/>
              <a:headEnd/>
              <a:tailEnd/>
            </a:ln>
          </p:spPr>
          <p:txBody>
            <a:bodyPr/>
            <a:lstStyle/>
            <a:p>
              <a:endParaRPr lang="en-US">
                <a:latin typeface="Calibri" pitchFamily="34" charset="0"/>
              </a:endParaRPr>
            </a:p>
          </p:txBody>
        </p:sp>
        <p:sp>
          <p:nvSpPr>
            <p:cNvPr id="441" name="Freeform 85"/>
            <p:cNvSpPr>
              <a:spLocks/>
            </p:cNvSpPr>
            <p:nvPr/>
          </p:nvSpPr>
          <p:spPr bwMode="auto">
            <a:xfrm>
              <a:off x="7121" y="3544"/>
              <a:ext cx="11" cy="17"/>
            </a:xfrm>
            <a:custGeom>
              <a:avLst/>
              <a:gdLst>
                <a:gd name="T0" fmla="*/ 1 w 21"/>
                <a:gd name="T1" fmla="*/ 1 h 34"/>
                <a:gd name="T2" fmla="*/ 1 w 21"/>
                <a:gd name="T3" fmla="*/ 1 h 34"/>
                <a:gd name="T4" fmla="*/ 1 w 21"/>
                <a:gd name="T5" fmla="*/ 1 h 34"/>
                <a:gd name="T6" fmla="*/ 1 w 21"/>
                <a:gd name="T7" fmla="*/ 1 h 34"/>
                <a:gd name="T8" fmla="*/ 1 w 21"/>
                <a:gd name="T9" fmla="*/ 1 h 34"/>
                <a:gd name="T10" fmla="*/ 1 w 21"/>
                <a:gd name="T11" fmla="*/ 1 h 34"/>
                <a:gd name="T12" fmla="*/ 1 w 21"/>
                <a:gd name="T13" fmla="*/ 0 h 34"/>
                <a:gd name="T14" fmla="*/ 1 w 21"/>
                <a:gd name="T15" fmla="*/ 1 h 34"/>
                <a:gd name="T16" fmla="*/ 1 w 21"/>
                <a:gd name="T17" fmla="*/ 1 h 34"/>
                <a:gd name="T18" fmla="*/ 0 w 21"/>
                <a:gd name="T19" fmla="*/ 1 h 34"/>
                <a:gd name="T20" fmla="*/ 0 w 21"/>
                <a:gd name="T21" fmla="*/ 1 h 34"/>
                <a:gd name="T22" fmla="*/ 1 w 21"/>
                <a:gd name="T23" fmla="*/ 1 h 34"/>
                <a:gd name="T24" fmla="*/ 0 w 21"/>
                <a:gd name="T25" fmla="*/ 1 h 34"/>
                <a:gd name="T26" fmla="*/ 1 w 21"/>
                <a:gd name="T27" fmla="*/ 1 h 34"/>
                <a:gd name="T28" fmla="*/ 1 w 21"/>
                <a:gd name="T29" fmla="*/ 1 h 34"/>
                <a:gd name="T30" fmla="*/ 1 w 21"/>
                <a:gd name="T31" fmla="*/ 1 h 34"/>
                <a:gd name="T32" fmla="*/ 1 w 21"/>
                <a:gd name="T33" fmla="*/ 1 h 34"/>
                <a:gd name="T34" fmla="*/ 1 w 21"/>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4"/>
                <a:gd name="T56" fmla="*/ 21 w 2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4">
                  <a:moveTo>
                    <a:pt x="10" y="21"/>
                  </a:moveTo>
                  <a:lnTo>
                    <a:pt x="13" y="29"/>
                  </a:lnTo>
                  <a:lnTo>
                    <a:pt x="13" y="27"/>
                  </a:lnTo>
                  <a:lnTo>
                    <a:pt x="15" y="24"/>
                  </a:lnTo>
                  <a:lnTo>
                    <a:pt x="18" y="16"/>
                  </a:lnTo>
                  <a:lnTo>
                    <a:pt x="21" y="3"/>
                  </a:lnTo>
                  <a:lnTo>
                    <a:pt x="8" y="0"/>
                  </a:lnTo>
                  <a:lnTo>
                    <a:pt x="5" y="13"/>
                  </a:lnTo>
                  <a:lnTo>
                    <a:pt x="2" y="21"/>
                  </a:lnTo>
                  <a:lnTo>
                    <a:pt x="0" y="24"/>
                  </a:lnTo>
                  <a:lnTo>
                    <a:pt x="0" y="26"/>
                  </a:lnTo>
                  <a:lnTo>
                    <a:pt x="4" y="34"/>
                  </a:lnTo>
                  <a:lnTo>
                    <a:pt x="0" y="26"/>
                  </a:lnTo>
                  <a:lnTo>
                    <a:pt x="2" y="31"/>
                  </a:lnTo>
                  <a:lnTo>
                    <a:pt x="5" y="34"/>
                  </a:lnTo>
                  <a:lnTo>
                    <a:pt x="10" y="32"/>
                  </a:lnTo>
                  <a:lnTo>
                    <a:pt x="13" y="29"/>
                  </a:lnTo>
                  <a:lnTo>
                    <a:pt x="1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442" name="Freeform 86"/>
            <p:cNvSpPr>
              <a:spLocks/>
            </p:cNvSpPr>
            <p:nvPr/>
          </p:nvSpPr>
          <p:spPr bwMode="auto">
            <a:xfrm>
              <a:off x="7123" y="3555"/>
              <a:ext cx="172" cy="112"/>
            </a:xfrm>
            <a:custGeom>
              <a:avLst/>
              <a:gdLst>
                <a:gd name="T0" fmla="*/ 5 w 345"/>
                <a:gd name="T1" fmla="*/ 3 h 225"/>
                <a:gd name="T2" fmla="*/ 5 w 345"/>
                <a:gd name="T3" fmla="*/ 3 h 225"/>
                <a:gd name="T4" fmla="*/ 4 w 345"/>
                <a:gd name="T5" fmla="*/ 2 h 225"/>
                <a:gd name="T6" fmla="*/ 4 w 345"/>
                <a:gd name="T7" fmla="*/ 2 h 225"/>
                <a:gd name="T8" fmla="*/ 4 w 345"/>
                <a:gd name="T9" fmla="*/ 2 h 225"/>
                <a:gd name="T10" fmla="*/ 3 w 345"/>
                <a:gd name="T11" fmla="*/ 1 h 225"/>
                <a:gd name="T12" fmla="*/ 3 w 345"/>
                <a:gd name="T13" fmla="*/ 1 h 225"/>
                <a:gd name="T14" fmla="*/ 3 w 345"/>
                <a:gd name="T15" fmla="*/ 1 h 225"/>
                <a:gd name="T16" fmla="*/ 2 w 345"/>
                <a:gd name="T17" fmla="*/ 1 h 225"/>
                <a:gd name="T18" fmla="*/ 2 w 345"/>
                <a:gd name="T19" fmla="*/ 1 h 225"/>
                <a:gd name="T20" fmla="*/ 2 w 345"/>
                <a:gd name="T21" fmla="*/ 0 h 225"/>
                <a:gd name="T22" fmla="*/ 1 w 345"/>
                <a:gd name="T23" fmla="*/ 0 h 225"/>
                <a:gd name="T24" fmla="*/ 1 w 345"/>
                <a:gd name="T25" fmla="*/ 0 h 225"/>
                <a:gd name="T26" fmla="*/ 1 w 345"/>
                <a:gd name="T27" fmla="*/ 0 h 225"/>
                <a:gd name="T28" fmla="*/ 0 w 345"/>
                <a:gd name="T29" fmla="*/ 0 h 225"/>
                <a:gd name="T30" fmla="*/ 0 w 345"/>
                <a:gd name="T31" fmla="*/ 0 h 225"/>
                <a:gd name="T32" fmla="*/ 0 w 345"/>
                <a:gd name="T33" fmla="*/ 0 h 225"/>
                <a:gd name="T34" fmla="*/ 0 w 345"/>
                <a:gd name="T35" fmla="*/ 0 h 225"/>
                <a:gd name="T36" fmla="*/ 0 w 345"/>
                <a:gd name="T37" fmla="*/ 0 h 225"/>
                <a:gd name="T38" fmla="*/ 0 w 345"/>
                <a:gd name="T39" fmla="*/ 0 h 225"/>
                <a:gd name="T40" fmla="*/ 0 w 345"/>
                <a:gd name="T41" fmla="*/ 0 h 225"/>
                <a:gd name="T42" fmla="*/ 0 w 345"/>
                <a:gd name="T43" fmla="*/ 0 h 225"/>
                <a:gd name="T44" fmla="*/ 1 w 345"/>
                <a:gd name="T45" fmla="*/ 0 h 225"/>
                <a:gd name="T46" fmla="*/ 1 w 345"/>
                <a:gd name="T47" fmla="*/ 0 h 225"/>
                <a:gd name="T48" fmla="*/ 1 w 345"/>
                <a:gd name="T49" fmla="*/ 0 h 225"/>
                <a:gd name="T50" fmla="*/ 1 w 345"/>
                <a:gd name="T51" fmla="*/ 1 h 225"/>
                <a:gd name="T52" fmla="*/ 2 w 345"/>
                <a:gd name="T53" fmla="*/ 1 h 225"/>
                <a:gd name="T54" fmla="*/ 2 w 345"/>
                <a:gd name="T55" fmla="*/ 1 h 225"/>
                <a:gd name="T56" fmla="*/ 2 w 345"/>
                <a:gd name="T57" fmla="*/ 1 h 225"/>
                <a:gd name="T58" fmla="*/ 3 w 345"/>
                <a:gd name="T59" fmla="*/ 1 h 225"/>
                <a:gd name="T60" fmla="*/ 3 w 345"/>
                <a:gd name="T61" fmla="*/ 2 h 225"/>
                <a:gd name="T62" fmla="*/ 4 w 345"/>
                <a:gd name="T63" fmla="*/ 2 h 225"/>
                <a:gd name="T64" fmla="*/ 4 w 345"/>
                <a:gd name="T65" fmla="*/ 2 h 225"/>
                <a:gd name="T66" fmla="*/ 4 w 345"/>
                <a:gd name="T67" fmla="*/ 3 h 225"/>
                <a:gd name="T68" fmla="*/ 5 w 345"/>
                <a:gd name="T69" fmla="*/ 3 h 225"/>
                <a:gd name="T70" fmla="*/ 5 w 345"/>
                <a:gd name="T71" fmla="*/ 3 h 225"/>
                <a:gd name="T72" fmla="*/ 5 w 345"/>
                <a:gd name="T73" fmla="*/ 3 h 225"/>
                <a:gd name="T74" fmla="*/ 5 w 345"/>
                <a:gd name="T75" fmla="*/ 3 h 225"/>
                <a:gd name="T76" fmla="*/ 5 w 345"/>
                <a:gd name="T77" fmla="*/ 3 h 225"/>
                <a:gd name="T78" fmla="*/ 5 w 345"/>
                <a:gd name="T79" fmla="*/ 3 h 225"/>
                <a:gd name="T80" fmla="*/ 5 w 345"/>
                <a:gd name="T81" fmla="*/ 3 h 225"/>
                <a:gd name="T82" fmla="*/ 5 w 345"/>
                <a:gd name="T83" fmla="*/ 3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5"/>
                <a:gd name="T127" fmla="*/ 0 h 225"/>
                <a:gd name="T128" fmla="*/ 345 w 345"/>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5" h="225">
                  <a:moveTo>
                    <a:pt x="332" y="222"/>
                  </a:moveTo>
                  <a:lnTo>
                    <a:pt x="343" y="213"/>
                  </a:lnTo>
                  <a:lnTo>
                    <a:pt x="319" y="189"/>
                  </a:lnTo>
                  <a:lnTo>
                    <a:pt x="294" y="166"/>
                  </a:lnTo>
                  <a:lnTo>
                    <a:pt x="270" y="145"/>
                  </a:lnTo>
                  <a:lnTo>
                    <a:pt x="244" y="125"/>
                  </a:lnTo>
                  <a:lnTo>
                    <a:pt x="222" y="109"/>
                  </a:lnTo>
                  <a:lnTo>
                    <a:pt x="198" y="93"/>
                  </a:lnTo>
                  <a:lnTo>
                    <a:pt x="175" y="80"/>
                  </a:lnTo>
                  <a:lnTo>
                    <a:pt x="155" y="68"/>
                  </a:lnTo>
                  <a:lnTo>
                    <a:pt x="132" y="57"/>
                  </a:lnTo>
                  <a:lnTo>
                    <a:pt x="113" y="47"/>
                  </a:lnTo>
                  <a:lnTo>
                    <a:pt x="92" y="37"/>
                  </a:lnTo>
                  <a:lnTo>
                    <a:pt x="72" y="29"/>
                  </a:lnTo>
                  <a:lnTo>
                    <a:pt x="54" y="23"/>
                  </a:lnTo>
                  <a:lnTo>
                    <a:pt x="38" y="14"/>
                  </a:lnTo>
                  <a:lnTo>
                    <a:pt x="22" y="6"/>
                  </a:lnTo>
                  <a:lnTo>
                    <a:pt x="6" y="0"/>
                  </a:lnTo>
                  <a:lnTo>
                    <a:pt x="0" y="13"/>
                  </a:lnTo>
                  <a:lnTo>
                    <a:pt x="16" y="19"/>
                  </a:lnTo>
                  <a:lnTo>
                    <a:pt x="32" y="27"/>
                  </a:lnTo>
                  <a:lnTo>
                    <a:pt x="51" y="36"/>
                  </a:lnTo>
                  <a:lnTo>
                    <a:pt x="68" y="42"/>
                  </a:lnTo>
                  <a:lnTo>
                    <a:pt x="86" y="50"/>
                  </a:lnTo>
                  <a:lnTo>
                    <a:pt x="107" y="60"/>
                  </a:lnTo>
                  <a:lnTo>
                    <a:pt x="126" y="70"/>
                  </a:lnTo>
                  <a:lnTo>
                    <a:pt x="148" y="81"/>
                  </a:lnTo>
                  <a:lnTo>
                    <a:pt x="169" y="93"/>
                  </a:lnTo>
                  <a:lnTo>
                    <a:pt x="191" y="106"/>
                  </a:lnTo>
                  <a:lnTo>
                    <a:pt x="215" y="122"/>
                  </a:lnTo>
                  <a:lnTo>
                    <a:pt x="238" y="138"/>
                  </a:lnTo>
                  <a:lnTo>
                    <a:pt x="260" y="155"/>
                  </a:lnTo>
                  <a:lnTo>
                    <a:pt x="284" y="176"/>
                  </a:lnTo>
                  <a:lnTo>
                    <a:pt x="310" y="199"/>
                  </a:lnTo>
                  <a:lnTo>
                    <a:pt x="334" y="223"/>
                  </a:lnTo>
                  <a:lnTo>
                    <a:pt x="345" y="215"/>
                  </a:lnTo>
                  <a:lnTo>
                    <a:pt x="334" y="223"/>
                  </a:lnTo>
                  <a:lnTo>
                    <a:pt x="338" y="225"/>
                  </a:lnTo>
                  <a:lnTo>
                    <a:pt x="343" y="223"/>
                  </a:lnTo>
                  <a:lnTo>
                    <a:pt x="345" y="218"/>
                  </a:lnTo>
                  <a:lnTo>
                    <a:pt x="343" y="213"/>
                  </a:lnTo>
                  <a:lnTo>
                    <a:pt x="332" y="222"/>
                  </a:lnTo>
                  <a:close/>
                </a:path>
              </a:pathLst>
            </a:custGeom>
            <a:solidFill>
              <a:srgbClr val="000000"/>
            </a:solidFill>
            <a:ln w="9525">
              <a:noFill/>
              <a:round/>
              <a:headEnd/>
              <a:tailEnd/>
            </a:ln>
          </p:spPr>
          <p:txBody>
            <a:bodyPr/>
            <a:lstStyle/>
            <a:p>
              <a:endParaRPr lang="en-US">
                <a:latin typeface="Calibri" pitchFamily="34" charset="0"/>
              </a:endParaRPr>
            </a:p>
          </p:txBody>
        </p:sp>
        <p:sp>
          <p:nvSpPr>
            <p:cNvPr id="443" name="Freeform 87"/>
            <p:cNvSpPr>
              <a:spLocks/>
            </p:cNvSpPr>
            <p:nvPr/>
          </p:nvSpPr>
          <p:spPr bwMode="auto">
            <a:xfrm>
              <a:off x="7279" y="3521"/>
              <a:ext cx="16" cy="145"/>
            </a:xfrm>
            <a:custGeom>
              <a:avLst/>
              <a:gdLst>
                <a:gd name="T0" fmla="*/ 0 w 34"/>
                <a:gd name="T1" fmla="*/ 0 h 291"/>
                <a:gd name="T2" fmla="*/ 0 w 34"/>
                <a:gd name="T3" fmla="*/ 0 h 291"/>
                <a:gd name="T4" fmla="*/ 0 w 34"/>
                <a:gd name="T5" fmla="*/ 0 h 291"/>
                <a:gd name="T6" fmla="*/ 0 w 34"/>
                <a:gd name="T7" fmla="*/ 1 h 291"/>
                <a:gd name="T8" fmla="*/ 0 w 34"/>
                <a:gd name="T9" fmla="*/ 3 h 291"/>
                <a:gd name="T10" fmla="*/ 0 w 34"/>
                <a:gd name="T11" fmla="*/ 4 h 291"/>
                <a:gd name="T12" fmla="*/ 0 w 34"/>
                <a:gd name="T13" fmla="*/ 4 h 291"/>
                <a:gd name="T14" fmla="*/ 0 w 34"/>
                <a:gd name="T15" fmla="*/ 3 h 291"/>
                <a:gd name="T16" fmla="*/ 0 w 34"/>
                <a:gd name="T17" fmla="*/ 1 h 291"/>
                <a:gd name="T18" fmla="*/ 0 w 34"/>
                <a:gd name="T19" fmla="*/ 0 h 291"/>
                <a:gd name="T20" fmla="*/ 0 w 34"/>
                <a:gd name="T21" fmla="*/ 0 h 291"/>
                <a:gd name="T22" fmla="*/ 0 w 34"/>
                <a:gd name="T23" fmla="*/ 0 h 291"/>
                <a:gd name="T24" fmla="*/ 0 w 34"/>
                <a:gd name="T25" fmla="*/ 0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91"/>
                <a:gd name="T41" fmla="*/ 34 w 34"/>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91">
                  <a:moveTo>
                    <a:pt x="10" y="0"/>
                  </a:moveTo>
                  <a:lnTo>
                    <a:pt x="10" y="0"/>
                  </a:lnTo>
                  <a:lnTo>
                    <a:pt x="7" y="43"/>
                  </a:lnTo>
                  <a:lnTo>
                    <a:pt x="0" y="119"/>
                  </a:lnTo>
                  <a:lnTo>
                    <a:pt x="4" y="207"/>
                  </a:lnTo>
                  <a:lnTo>
                    <a:pt x="21" y="291"/>
                  </a:lnTo>
                  <a:lnTo>
                    <a:pt x="34" y="284"/>
                  </a:lnTo>
                  <a:lnTo>
                    <a:pt x="16" y="207"/>
                  </a:lnTo>
                  <a:lnTo>
                    <a:pt x="16" y="119"/>
                  </a:lnTo>
                  <a:lnTo>
                    <a:pt x="19" y="43"/>
                  </a:lnTo>
                  <a:lnTo>
                    <a:pt x="26" y="0"/>
                  </a:lnTo>
                  <a:lnTo>
                    <a:pt x="1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44" name="Freeform 88"/>
            <p:cNvSpPr>
              <a:spLocks/>
            </p:cNvSpPr>
            <p:nvPr/>
          </p:nvSpPr>
          <p:spPr bwMode="auto">
            <a:xfrm>
              <a:off x="7258" y="3477"/>
              <a:ext cx="33" cy="44"/>
            </a:xfrm>
            <a:custGeom>
              <a:avLst/>
              <a:gdLst>
                <a:gd name="T0" fmla="*/ 0 w 67"/>
                <a:gd name="T1" fmla="*/ 1 h 88"/>
                <a:gd name="T2" fmla="*/ 0 w 67"/>
                <a:gd name="T3" fmla="*/ 1 h 88"/>
                <a:gd name="T4" fmla="*/ 0 w 67"/>
                <a:gd name="T5" fmla="*/ 1 h 88"/>
                <a:gd name="T6" fmla="*/ 0 w 67"/>
                <a:gd name="T7" fmla="*/ 1 h 88"/>
                <a:gd name="T8" fmla="*/ 0 w 67"/>
                <a:gd name="T9" fmla="*/ 1 h 88"/>
                <a:gd name="T10" fmla="*/ 0 w 67"/>
                <a:gd name="T11" fmla="*/ 1 h 88"/>
                <a:gd name="T12" fmla="*/ 0 w 67"/>
                <a:gd name="T13" fmla="*/ 1 h 88"/>
                <a:gd name="T14" fmla="*/ 0 w 67"/>
                <a:gd name="T15" fmla="*/ 1 h 88"/>
                <a:gd name="T16" fmla="*/ 0 w 67"/>
                <a:gd name="T17" fmla="*/ 1 h 88"/>
                <a:gd name="T18" fmla="*/ 0 w 67"/>
                <a:gd name="T19" fmla="*/ 1 h 88"/>
                <a:gd name="T20" fmla="*/ 1 w 67"/>
                <a:gd name="T21" fmla="*/ 1 h 88"/>
                <a:gd name="T22" fmla="*/ 1 w 67"/>
                <a:gd name="T23" fmla="*/ 1 h 88"/>
                <a:gd name="T24" fmla="*/ 0 w 67"/>
                <a:gd name="T25" fmla="*/ 1 h 88"/>
                <a:gd name="T26" fmla="*/ 0 w 67"/>
                <a:gd name="T27" fmla="*/ 1 h 88"/>
                <a:gd name="T28" fmla="*/ 0 w 67"/>
                <a:gd name="T29" fmla="*/ 1 h 88"/>
                <a:gd name="T30" fmla="*/ 0 w 67"/>
                <a:gd name="T31" fmla="*/ 1 h 88"/>
                <a:gd name="T32" fmla="*/ 0 w 67"/>
                <a:gd name="T33" fmla="*/ 1 h 88"/>
                <a:gd name="T34" fmla="*/ 0 w 67"/>
                <a:gd name="T35" fmla="*/ 1 h 88"/>
                <a:gd name="T36" fmla="*/ 0 w 67"/>
                <a:gd name="T37" fmla="*/ 0 h 88"/>
                <a:gd name="T38" fmla="*/ 0 w 67"/>
                <a:gd name="T39" fmla="*/ 1 h 88"/>
                <a:gd name="T40" fmla="*/ 0 w 67"/>
                <a:gd name="T41" fmla="*/ 1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88"/>
                <a:gd name="T65" fmla="*/ 67 w 6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88">
                  <a:moveTo>
                    <a:pt x="0" y="7"/>
                  </a:moveTo>
                  <a:lnTo>
                    <a:pt x="1" y="10"/>
                  </a:lnTo>
                  <a:lnTo>
                    <a:pt x="8" y="17"/>
                  </a:lnTo>
                  <a:lnTo>
                    <a:pt x="16" y="26"/>
                  </a:lnTo>
                  <a:lnTo>
                    <a:pt x="24" y="36"/>
                  </a:lnTo>
                  <a:lnTo>
                    <a:pt x="33" y="48"/>
                  </a:lnTo>
                  <a:lnTo>
                    <a:pt x="40" y="57"/>
                  </a:lnTo>
                  <a:lnTo>
                    <a:pt x="46" y="70"/>
                  </a:lnTo>
                  <a:lnTo>
                    <a:pt x="51" y="80"/>
                  </a:lnTo>
                  <a:lnTo>
                    <a:pt x="51" y="88"/>
                  </a:lnTo>
                  <a:lnTo>
                    <a:pt x="67" y="88"/>
                  </a:lnTo>
                  <a:lnTo>
                    <a:pt x="64" y="77"/>
                  </a:lnTo>
                  <a:lnTo>
                    <a:pt x="59" y="64"/>
                  </a:lnTo>
                  <a:lnTo>
                    <a:pt x="52" y="51"/>
                  </a:lnTo>
                  <a:lnTo>
                    <a:pt x="43" y="38"/>
                  </a:lnTo>
                  <a:lnTo>
                    <a:pt x="33" y="26"/>
                  </a:lnTo>
                  <a:lnTo>
                    <a:pt x="25" y="17"/>
                  </a:lnTo>
                  <a:lnTo>
                    <a:pt x="17" y="7"/>
                  </a:lnTo>
                  <a:lnTo>
                    <a:pt x="11" y="0"/>
                  </a:lnTo>
                  <a:lnTo>
                    <a:pt x="13" y="4"/>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445" name="Freeform 89"/>
            <p:cNvSpPr>
              <a:spLocks/>
            </p:cNvSpPr>
            <p:nvPr/>
          </p:nvSpPr>
          <p:spPr bwMode="auto">
            <a:xfrm>
              <a:off x="7229" y="3397"/>
              <a:ext cx="35" cy="83"/>
            </a:xfrm>
            <a:custGeom>
              <a:avLst/>
              <a:gdLst>
                <a:gd name="T0" fmla="*/ 0 w 71"/>
                <a:gd name="T1" fmla="*/ 0 h 167"/>
                <a:gd name="T2" fmla="*/ 0 w 71"/>
                <a:gd name="T3" fmla="*/ 0 h 167"/>
                <a:gd name="T4" fmla="*/ 0 w 71"/>
                <a:gd name="T5" fmla="*/ 2 h 167"/>
                <a:gd name="T6" fmla="*/ 1 w 71"/>
                <a:gd name="T7" fmla="*/ 2 h 167"/>
                <a:gd name="T8" fmla="*/ 0 w 71"/>
                <a:gd name="T9" fmla="*/ 0 h 167"/>
                <a:gd name="T10" fmla="*/ 0 w 71"/>
                <a:gd name="T11" fmla="*/ 0 h 167"/>
                <a:gd name="T12" fmla="*/ 0 w 71"/>
                <a:gd name="T13" fmla="*/ 0 h 167"/>
                <a:gd name="T14" fmla="*/ 0 w 71"/>
                <a:gd name="T15" fmla="*/ 0 h 167"/>
                <a:gd name="T16" fmla="*/ 0 w 71"/>
                <a:gd name="T17" fmla="*/ 0 h 167"/>
                <a:gd name="T18" fmla="*/ 0 w 71"/>
                <a:gd name="T19" fmla="*/ 0 h 167"/>
                <a:gd name="T20" fmla="*/ 0 w 71"/>
                <a:gd name="T21" fmla="*/ 0 h 167"/>
                <a:gd name="T22" fmla="*/ 0 w 71"/>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167"/>
                <a:gd name="T38" fmla="*/ 71 w 71"/>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167">
                  <a:moveTo>
                    <a:pt x="0" y="4"/>
                  </a:moveTo>
                  <a:lnTo>
                    <a:pt x="0" y="9"/>
                  </a:lnTo>
                  <a:lnTo>
                    <a:pt x="58" y="167"/>
                  </a:lnTo>
                  <a:lnTo>
                    <a:pt x="71" y="164"/>
                  </a:lnTo>
                  <a:lnTo>
                    <a:pt x="13" y="5"/>
                  </a:lnTo>
                  <a:lnTo>
                    <a:pt x="13" y="10"/>
                  </a:lnTo>
                  <a:lnTo>
                    <a:pt x="13" y="5"/>
                  </a:lnTo>
                  <a:lnTo>
                    <a:pt x="10" y="0"/>
                  </a:lnTo>
                  <a:lnTo>
                    <a:pt x="5" y="0"/>
                  </a:lnTo>
                  <a:lnTo>
                    <a:pt x="2" y="4"/>
                  </a:lnTo>
                  <a:lnTo>
                    <a:pt x="0" y="9"/>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446" name="Freeform 90"/>
            <p:cNvSpPr>
              <a:spLocks/>
            </p:cNvSpPr>
            <p:nvPr/>
          </p:nvSpPr>
          <p:spPr bwMode="auto">
            <a:xfrm>
              <a:off x="7094" y="3288"/>
              <a:ext cx="197" cy="382"/>
            </a:xfrm>
            <a:custGeom>
              <a:avLst/>
              <a:gdLst>
                <a:gd name="T0" fmla="*/ 1 w 395"/>
                <a:gd name="T1" fmla="*/ 10 h 763"/>
                <a:gd name="T2" fmla="*/ 2 w 395"/>
                <a:gd name="T3" fmla="*/ 10 h 763"/>
                <a:gd name="T4" fmla="*/ 2 w 395"/>
                <a:gd name="T5" fmla="*/ 10 h 763"/>
                <a:gd name="T6" fmla="*/ 3 w 395"/>
                <a:gd name="T7" fmla="*/ 10 h 763"/>
                <a:gd name="T8" fmla="*/ 3 w 395"/>
                <a:gd name="T9" fmla="*/ 11 h 763"/>
                <a:gd name="T10" fmla="*/ 4 w 395"/>
                <a:gd name="T11" fmla="*/ 11 h 763"/>
                <a:gd name="T12" fmla="*/ 5 w 395"/>
                <a:gd name="T13" fmla="*/ 11 h 763"/>
                <a:gd name="T14" fmla="*/ 5 w 395"/>
                <a:gd name="T15" fmla="*/ 12 h 763"/>
                <a:gd name="T16" fmla="*/ 6 w 395"/>
                <a:gd name="T17" fmla="*/ 11 h 763"/>
                <a:gd name="T18" fmla="*/ 6 w 395"/>
                <a:gd name="T19" fmla="*/ 8 h 763"/>
                <a:gd name="T20" fmla="*/ 6 w 395"/>
                <a:gd name="T21" fmla="*/ 7 h 763"/>
                <a:gd name="T22" fmla="*/ 5 w 395"/>
                <a:gd name="T23" fmla="*/ 7 h 763"/>
                <a:gd name="T24" fmla="*/ 5 w 395"/>
                <a:gd name="T25" fmla="*/ 7 h 763"/>
                <a:gd name="T26" fmla="*/ 5 w 395"/>
                <a:gd name="T27" fmla="*/ 6 h 763"/>
                <a:gd name="T28" fmla="*/ 5 w 395"/>
                <a:gd name="T29" fmla="*/ 6 h 763"/>
                <a:gd name="T30" fmla="*/ 5 w 395"/>
                <a:gd name="T31" fmla="*/ 6 h 763"/>
                <a:gd name="T32" fmla="*/ 5 w 395"/>
                <a:gd name="T33" fmla="*/ 5 h 763"/>
                <a:gd name="T34" fmla="*/ 4 w 395"/>
                <a:gd name="T35" fmla="*/ 5 h 763"/>
                <a:gd name="T36" fmla="*/ 4 w 395"/>
                <a:gd name="T37" fmla="*/ 4 h 763"/>
                <a:gd name="T38" fmla="*/ 4 w 395"/>
                <a:gd name="T39" fmla="*/ 4 h 763"/>
                <a:gd name="T40" fmla="*/ 4 w 395"/>
                <a:gd name="T41" fmla="*/ 4 h 763"/>
                <a:gd name="T42" fmla="*/ 3 w 395"/>
                <a:gd name="T43" fmla="*/ 4 h 763"/>
                <a:gd name="T44" fmla="*/ 3 w 395"/>
                <a:gd name="T45" fmla="*/ 3 h 763"/>
                <a:gd name="T46" fmla="*/ 3 w 395"/>
                <a:gd name="T47" fmla="*/ 3 h 763"/>
                <a:gd name="T48" fmla="*/ 3 w 395"/>
                <a:gd name="T49" fmla="*/ 3 h 763"/>
                <a:gd name="T50" fmla="*/ 3 w 395"/>
                <a:gd name="T51" fmla="*/ 2 h 763"/>
                <a:gd name="T52" fmla="*/ 3 w 395"/>
                <a:gd name="T53" fmla="*/ 2 h 763"/>
                <a:gd name="T54" fmla="*/ 3 w 395"/>
                <a:gd name="T55" fmla="*/ 2 h 763"/>
                <a:gd name="T56" fmla="*/ 2 w 395"/>
                <a:gd name="T57" fmla="*/ 1 h 763"/>
                <a:gd name="T58" fmla="*/ 2 w 395"/>
                <a:gd name="T59" fmla="*/ 1 h 763"/>
                <a:gd name="T60" fmla="*/ 2 w 395"/>
                <a:gd name="T61" fmla="*/ 1 h 763"/>
                <a:gd name="T62" fmla="*/ 1 w 395"/>
                <a:gd name="T63" fmla="*/ 1 h 763"/>
                <a:gd name="T64" fmla="*/ 1 w 395"/>
                <a:gd name="T65" fmla="*/ 1 h 763"/>
                <a:gd name="T66" fmla="*/ 0 w 395"/>
                <a:gd name="T67" fmla="*/ 1 h 763"/>
                <a:gd name="T68" fmla="*/ 0 w 395"/>
                <a:gd name="T69" fmla="*/ 1 h 763"/>
                <a:gd name="T70" fmla="*/ 0 w 395"/>
                <a:gd name="T71" fmla="*/ 1 h 763"/>
                <a:gd name="T72" fmla="*/ 0 w 395"/>
                <a:gd name="T73" fmla="*/ 1 h 763"/>
                <a:gd name="T74" fmla="*/ 0 w 395"/>
                <a:gd name="T75" fmla="*/ 2 h 763"/>
                <a:gd name="T76" fmla="*/ 0 w 395"/>
                <a:gd name="T77" fmla="*/ 2 h 763"/>
                <a:gd name="T78" fmla="*/ 0 w 395"/>
                <a:gd name="T79" fmla="*/ 3 h 763"/>
                <a:gd name="T80" fmla="*/ 0 w 395"/>
                <a:gd name="T81" fmla="*/ 3 h 763"/>
                <a:gd name="T82" fmla="*/ 0 w 395"/>
                <a:gd name="T83" fmla="*/ 5 h 763"/>
                <a:gd name="T84" fmla="*/ 0 w 395"/>
                <a:gd name="T85" fmla="*/ 5 h 763"/>
                <a:gd name="T86" fmla="*/ 0 w 395"/>
                <a:gd name="T87" fmla="*/ 5 h 763"/>
                <a:gd name="T88" fmla="*/ 0 w 395"/>
                <a:gd name="T89" fmla="*/ 6 h 763"/>
                <a:gd name="T90" fmla="*/ 0 w 395"/>
                <a:gd name="T91" fmla="*/ 6 h 763"/>
                <a:gd name="T92" fmla="*/ 0 w 395"/>
                <a:gd name="T93" fmla="*/ 7 h 763"/>
                <a:gd name="T94" fmla="*/ 0 w 395"/>
                <a:gd name="T95" fmla="*/ 8 h 763"/>
                <a:gd name="T96" fmla="*/ 0 w 395"/>
                <a:gd name="T97" fmla="*/ 8 h 763"/>
                <a:gd name="T98" fmla="*/ 1 w 395"/>
                <a:gd name="T99" fmla="*/ 9 h 7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5"/>
                <a:gd name="T151" fmla="*/ 0 h 763"/>
                <a:gd name="T152" fmla="*/ 395 w 395"/>
                <a:gd name="T153" fmla="*/ 763 h 7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5" h="763">
                  <a:moveTo>
                    <a:pt x="78" y="578"/>
                  </a:moveTo>
                  <a:lnTo>
                    <a:pt x="96" y="587"/>
                  </a:lnTo>
                  <a:lnTo>
                    <a:pt x="114" y="593"/>
                  </a:lnTo>
                  <a:lnTo>
                    <a:pt x="130" y="600"/>
                  </a:lnTo>
                  <a:lnTo>
                    <a:pt x="147" y="606"/>
                  </a:lnTo>
                  <a:lnTo>
                    <a:pt x="165" y="613"/>
                  </a:lnTo>
                  <a:lnTo>
                    <a:pt x="182" y="619"/>
                  </a:lnTo>
                  <a:lnTo>
                    <a:pt x="201" y="627"/>
                  </a:lnTo>
                  <a:lnTo>
                    <a:pt x="221" y="635"/>
                  </a:lnTo>
                  <a:lnTo>
                    <a:pt x="238" y="645"/>
                  </a:lnTo>
                  <a:lnTo>
                    <a:pt x="259" y="655"/>
                  </a:lnTo>
                  <a:lnTo>
                    <a:pt x="280" y="668"/>
                  </a:lnTo>
                  <a:lnTo>
                    <a:pt x="301" y="683"/>
                  </a:lnTo>
                  <a:lnTo>
                    <a:pt x="323" y="699"/>
                  </a:lnTo>
                  <a:lnTo>
                    <a:pt x="345" y="717"/>
                  </a:lnTo>
                  <a:lnTo>
                    <a:pt x="369" y="738"/>
                  </a:lnTo>
                  <a:lnTo>
                    <a:pt x="395" y="763"/>
                  </a:lnTo>
                  <a:lnTo>
                    <a:pt x="393" y="675"/>
                  </a:lnTo>
                  <a:lnTo>
                    <a:pt x="388" y="580"/>
                  </a:lnTo>
                  <a:lnTo>
                    <a:pt x="388" y="499"/>
                  </a:lnTo>
                  <a:lnTo>
                    <a:pt x="395" y="443"/>
                  </a:lnTo>
                  <a:lnTo>
                    <a:pt x="390" y="430"/>
                  </a:lnTo>
                  <a:lnTo>
                    <a:pt x="384" y="419"/>
                  </a:lnTo>
                  <a:lnTo>
                    <a:pt x="377" y="407"/>
                  </a:lnTo>
                  <a:lnTo>
                    <a:pt x="371" y="397"/>
                  </a:lnTo>
                  <a:lnTo>
                    <a:pt x="363" y="389"/>
                  </a:lnTo>
                  <a:lnTo>
                    <a:pt x="355" y="383"/>
                  </a:lnTo>
                  <a:lnTo>
                    <a:pt x="347" y="378"/>
                  </a:lnTo>
                  <a:lnTo>
                    <a:pt x="341" y="375"/>
                  </a:lnTo>
                  <a:lnTo>
                    <a:pt x="342" y="360"/>
                  </a:lnTo>
                  <a:lnTo>
                    <a:pt x="342" y="344"/>
                  </a:lnTo>
                  <a:lnTo>
                    <a:pt x="339" y="326"/>
                  </a:lnTo>
                  <a:lnTo>
                    <a:pt x="333" y="308"/>
                  </a:lnTo>
                  <a:lnTo>
                    <a:pt x="325" y="293"/>
                  </a:lnTo>
                  <a:lnTo>
                    <a:pt x="315" y="280"/>
                  </a:lnTo>
                  <a:lnTo>
                    <a:pt x="304" y="270"/>
                  </a:lnTo>
                  <a:lnTo>
                    <a:pt x="289" y="265"/>
                  </a:lnTo>
                  <a:lnTo>
                    <a:pt x="296" y="251"/>
                  </a:lnTo>
                  <a:lnTo>
                    <a:pt x="296" y="236"/>
                  </a:lnTo>
                  <a:lnTo>
                    <a:pt x="293" y="225"/>
                  </a:lnTo>
                  <a:lnTo>
                    <a:pt x="286" y="215"/>
                  </a:lnTo>
                  <a:lnTo>
                    <a:pt x="275" y="207"/>
                  </a:lnTo>
                  <a:lnTo>
                    <a:pt x="265" y="202"/>
                  </a:lnTo>
                  <a:lnTo>
                    <a:pt x="253" y="199"/>
                  </a:lnTo>
                  <a:lnTo>
                    <a:pt x="243" y="197"/>
                  </a:lnTo>
                  <a:lnTo>
                    <a:pt x="251" y="185"/>
                  </a:lnTo>
                  <a:lnTo>
                    <a:pt x="253" y="172"/>
                  </a:lnTo>
                  <a:lnTo>
                    <a:pt x="249" y="161"/>
                  </a:lnTo>
                  <a:lnTo>
                    <a:pt x="243" y="148"/>
                  </a:lnTo>
                  <a:lnTo>
                    <a:pt x="233" y="138"/>
                  </a:lnTo>
                  <a:lnTo>
                    <a:pt x="222" y="130"/>
                  </a:lnTo>
                  <a:lnTo>
                    <a:pt x="211" y="122"/>
                  </a:lnTo>
                  <a:lnTo>
                    <a:pt x="201" y="119"/>
                  </a:lnTo>
                  <a:lnTo>
                    <a:pt x="208" y="107"/>
                  </a:lnTo>
                  <a:lnTo>
                    <a:pt x="208" y="94"/>
                  </a:lnTo>
                  <a:lnTo>
                    <a:pt x="200" y="80"/>
                  </a:lnTo>
                  <a:lnTo>
                    <a:pt x="189" y="66"/>
                  </a:lnTo>
                  <a:lnTo>
                    <a:pt x="174" y="55"/>
                  </a:lnTo>
                  <a:lnTo>
                    <a:pt x="160" y="47"/>
                  </a:lnTo>
                  <a:lnTo>
                    <a:pt x="146" y="44"/>
                  </a:lnTo>
                  <a:lnTo>
                    <a:pt x="134" y="47"/>
                  </a:lnTo>
                  <a:lnTo>
                    <a:pt x="128" y="35"/>
                  </a:lnTo>
                  <a:lnTo>
                    <a:pt x="118" y="24"/>
                  </a:lnTo>
                  <a:lnTo>
                    <a:pt x="109" y="14"/>
                  </a:lnTo>
                  <a:lnTo>
                    <a:pt x="98" y="6"/>
                  </a:lnTo>
                  <a:lnTo>
                    <a:pt x="86" y="1"/>
                  </a:lnTo>
                  <a:lnTo>
                    <a:pt x="74" y="0"/>
                  </a:lnTo>
                  <a:lnTo>
                    <a:pt x="62" y="3"/>
                  </a:lnTo>
                  <a:lnTo>
                    <a:pt x="53" y="9"/>
                  </a:lnTo>
                  <a:lnTo>
                    <a:pt x="42" y="13"/>
                  </a:lnTo>
                  <a:lnTo>
                    <a:pt x="29" y="19"/>
                  </a:lnTo>
                  <a:lnTo>
                    <a:pt x="18" y="31"/>
                  </a:lnTo>
                  <a:lnTo>
                    <a:pt x="10" y="44"/>
                  </a:lnTo>
                  <a:lnTo>
                    <a:pt x="3" y="57"/>
                  </a:lnTo>
                  <a:lnTo>
                    <a:pt x="2" y="70"/>
                  </a:lnTo>
                  <a:lnTo>
                    <a:pt x="5" y="80"/>
                  </a:lnTo>
                  <a:lnTo>
                    <a:pt x="13" y="88"/>
                  </a:lnTo>
                  <a:lnTo>
                    <a:pt x="2" y="107"/>
                  </a:lnTo>
                  <a:lnTo>
                    <a:pt x="0" y="130"/>
                  </a:lnTo>
                  <a:lnTo>
                    <a:pt x="7" y="151"/>
                  </a:lnTo>
                  <a:lnTo>
                    <a:pt x="23" y="161"/>
                  </a:lnTo>
                  <a:lnTo>
                    <a:pt x="5" y="190"/>
                  </a:lnTo>
                  <a:lnTo>
                    <a:pt x="0" y="226"/>
                  </a:lnTo>
                  <a:lnTo>
                    <a:pt x="8" y="259"/>
                  </a:lnTo>
                  <a:lnTo>
                    <a:pt x="27" y="277"/>
                  </a:lnTo>
                  <a:lnTo>
                    <a:pt x="19" y="290"/>
                  </a:lnTo>
                  <a:lnTo>
                    <a:pt x="15" y="305"/>
                  </a:lnTo>
                  <a:lnTo>
                    <a:pt x="15" y="319"/>
                  </a:lnTo>
                  <a:lnTo>
                    <a:pt x="18" y="335"/>
                  </a:lnTo>
                  <a:lnTo>
                    <a:pt x="23" y="350"/>
                  </a:lnTo>
                  <a:lnTo>
                    <a:pt x="30" y="363"/>
                  </a:lnTo>
                  <a:lnTo>
                    <a:pt x="40" y="373"/>
                  </a:lnTo>
                  <a:lnTo>
                    <a:pt x="51" y="378"/>
                  </a:lnTo>
                  <a:lnTo>
                    <a:pt x="35" y="409"/>
                  </a:lnTo>
                  <a:lnTo>
                    <a:pt x="34" y="440"/>
                  </a:lnTo>
                  <a:lnTo>
                    <a:pt x="45" y="466"/>
                  </a:lnTo>
                  <a:lnTo>
                    <a:pt x="64" y="479"/>
                  </a:lnTo>
                  <a:lnTo>
                    <a:pt x="54" y="512"/>
                  </a:lnTo>
                  <a:lnTo>
                    <a:pt x="58" y="541"/>
                  </a:lnTo>
                  <a:lnTo>
                    <a:pt x="66" y="565"/>
                  </a:lnTo>
                  <a:lnTo>
                    <a:pt x="78" y="578"/>
                  </a:lnTo>
                  <a:close/>
                </a:path>
              </a:pathLst>
            </a:custGeom>
            <a:solidFill>
              <a:srgbClr val="CC8C00"/>
            </a:solidFill>
            <a:ln w="9525">
              <a:noFill/>
              <a:round/>
              <a:headEnd/>
              <a:tailEnd/>
            </a:ln>
          </p:spPr>
          <p:txBody>
            <a:bodyPr/>
            <a:lstStyle/>
            <a:p>
              <a:endParaRPr lang="en-US">
                <a:latin typeface="Calibri" pitchFamily="34" charset="0"/>
              </a:endParaRPr>
            </a:p>
          </p:txBody>
        </p:sp>
        <p:sp>
          <p:nvSpPr>
            <p:cNvPr id="447" name="Freeform 91"/>
            <p:cNvSpPr>
              <a:spLocks/>
            </p:cNvSpPr>
            <p:nvPr/>
          </p:nvSpPr>
          <p:spPr bwMode="auto">
            <a:xfrm>
              <a:off x="7132" y="3574"/>
              <a:ext cx="163" cy="99"/>
            </a:xfrm>
            <a:custGeom>
              <a:avLst/>
              <a:gdLst>
                <a:gd name="T0" fmla="*/ 4 w 328"/>
                <a:gd name="T1" fmla="*/ 3 h 197"/>
                <a:gd name="T2" fmla="*/ 5 w 328"/>
                <a:gd name="T3" fmla="*/ 3 h 197"/>
                <a:gd name="T4" fmla="*/ 4 w 328"/>
                <a:gd name="T5" fmla="*/ 3 h 197"/>
                <a:gd name="T6" fmla="*/ 4 w 328"/>
                <a:gd name="T7" fmla="*/ 3 h 197"/>
                <a:gd name="T8" fmla="*/ 3 w 328"/>
                <a:gd name="T9" fmla="*/ 2 h 197"/>
                <a:gd name="T10" fmla="*/ 3 w 328"/>
                <a:gd name="T11" fmla="*/ 2 h 197"/>
                <a:gd name="T12" fmla="*/ 3 w 328"/>
                <a:gd name="T13" fmla="*/ 2 h 197"/>
                <a:gd name="T14" fmla="*/ 2 w 328"/>
                <a:gd name="T15" fmla="*/ 2 h 197"/>
                <a:gd name="T16" fmla="*/ 2 w 328"/>
                <a:gd name="T17" fmla="*/ 2 h 197"/>
                <a:gd name="T18" fmla="*/ 2 w 328"/>
                <a:gd name="T19" fmla="*/ 1 h 197"/>
                <a:gd name="T20" fmla="*/ 2 w 328"/>
                <a:gd name="T21" fmla="*/ 1 h 197"/>
                <a:gd name="T22" fmla="*/ 1 w 328"/>
                <a:gd name="T23" fmla="*/ 1 h 197"/>
                <a:gd name="T24" fmla="*/ 1 w 328"/>
                <a:gd name="T25" fmla="*/ 1 h 197"/>
                <a:gd name="T26" fmla="*/ 1 w 328"/>
                <a:gd name="T27" fmla="*/ 1 h 197"/>
                <a:gd name="T28" fmla="*/ 0 w 328"/>
                <a:gd name="T29" fmla="*/ 1 h 197"/>
                <a:gd name="T30" fmla="*/ 0 w 328"/>
                <a:gd name="T31" fmla="*/ 1 h 197"/>
                <a:gd name="T32" fmla="*/ 0 w 328"/>
                <a:gd name="T33" fmla="*/ 1 h 197"/>
                <a:gd name="T34" fmla="*/ 0 w 328"/>
                <a:gd name="T35" fmla="*/ 0 h 197"/>
                <a:gd name="T36" fmla="*/ 0 w 328"/>
                <a:gd name="T37" fmla="*/ 1 h 197"/>
                <a:gd name="T38" fmla="*/ 0 w 328"/>
                <a:gd name="T39" fmla="*/ 1 h 197"/>
                <a:gd name="T40" fmla="*/ 0 w 328"/>
                <a:gd name="T41" fmla="*/ 1 h 197"/>
                <a:gd name="T42" fmla="*/ 0 w 328"/>
                <a:gd name="T43" fmla="*/ 1 h 197"/>
                <a:gd name="T44" fmla="*/ 1 w 328"/>
                <a:gd name="T45" fmla="*/ 1 h 197"/>
                <a:gd name="T46" fmla="*/ 1 w 328"/>
                <a:gd name="T47" fmla="*/ 1 h 197"/>
                <a:gd name="T48" fmla="*/ 1 w 328"/>
                <a:gd name="T49" fmla="*/ 1 h 197"/>
                <a:gd name="T50" fmla="*/ 1 w 328"/>
                <a:gd name="T51" fmla="*/ 1 h 197"/>
                <a:gd name="T52" fmla="*/ 2 w 328"/>
                <a:gd name="T53" fmla="*/ 2 h 197"/>
                <a:gd name="T54" fmla="*/ 2 w 328"/>
                <a:gd name="T55" fmla="*/ 2 h 197"/>
                <a:gd name="T56" fmla="*/ 2 w 328"/>
                <a:gd name="T57" fmla="*/ 2 h 197"/>
                <a:gd name="T58" fmla="*/ 3 w 328"/>
                <a:gd name="T59" fmla="*/ 2 h 197"/>
                <a:gd name="T60" fmla="*/ 3 w 328"/>
                <a:gd name="T61" fmla="*/ 2 h 197"/>
                <a:gd name="T62" fmla="*/ 3 w 328"/>
                <a:gd name="T63" fmla="*/ 3 h 197"/>
                <a:gd name="T64" fmla="*/ 4 w 328"/>
                <a:gd name="T65" fmla="*/ 3 h 197"/>
                <a:gd name="T66" fmla="*/ 4 w 328"/>
                <a:gd name="T67" fmla="*/ 3 h 197"/>
                <a:gd name="T68" fmla="*/ 4 w 328"/>
                <a:gd name="T69" fmla="*/ 4 h 197"/>
                <a:gd name="T70" fmla="*/ 5 w 328"/>
                <a:gd name="T71" fmla="*/ 3 h 197"/>
                <a:gd name="T72" fmla="*/ 4 w 328"/>
                <a:gd name="T73" fmla="*/ 4 h 197"/>
                <a:gd name="T74" fmla="*/ 4 w 328"/>
                <a:gd name="T75" fmla="*/ 4 h 197"/>
                <a:gd name="T76" fmla="*/ 5 w 328"/>
                <a:gd name="T77" fmla="*/ 4 h 197"/>
                <a:gd name="T78" fmla="*/ 5 w 328"/>
                <a:gd name="T79" fmla="*/ 3 h 197"/>
                <a:gd name="T80" fmla="*/ 5 w 328"/>
                <a:gd name="T81" fmla="*/ 3 h 197"/>
                <a:gd name="T82" fmla="*/ 4 w 328"/>
                <a:gd name="T83" fmla="*/ 3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197"/>
                <a:gd name="T128" fmla="*/ 328 w 328"/>
                <a:gd name="T129" fmla="*/ 197 h 1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197">
                  <a:moveTo>
                    <a:pt x="312" y="191"/>
                  </a:moveTo>
                  <a:lnTo>
                    <a:pt x="325" y="186"/>
                  </a:lnTo>
                  <a:lnTo>
                    <a:pt x="299" y="161"/>
                  </a:lnTo>
                  <a:lnTo>
                    <a:pt x="275" y="140"/>
                  </a:lnTo>
                  <a:lnTo>
                    <a:pt x="251" y="122"/>
                  </a:lnTo>
                  <a:lnTo>
                    <a:pt x="229" y="104"/>
                  </a:lnTo>
                  <a:lnTo>
                    <a:pt x="208" y="90"/>
                  </a:lnTo>
                  <a:lnTo>
                    <a:pt x="187" y="77"/>
                  </a:lnTo>
                  <a:lnTo>
                    <a:pt x="166" y="67"/>
                  </a:lnTo>
                  <a:lnTo>
                    <a:pt x="149" y="57"/>
                  </a:lnTo>
                  <a:lnTo>
                    <a:pt x="128" y="49"/>
                  </a:lnTo>
                  <a:lnTo>
                    <a:pt x="109" y="41"/>
                  </a:lnTo>
                  <a:lnTo>
                    <a:pt x="91" y="34"/>
                  </a:lnTo>
                  <a:lnTo>
                    <a:pt x="74" y="28"/>
                  </a:lnTo>
                  <a:lnTo>
                    <a:pt x="56" y="21"/>
                  </a:lnTo>
                  <a:lnTo>
                    <a:pt x="40" y="15"/>
                  </a:lnTo>
                  <a:lnTo>
                    <a:pt x="23" y="8"/>
                  </a:lnTo>
                  <a:lnTo>
                    <a:pt x="7" y="0"/>
                  </a:lnTo>
                  <a:lnTo>
                    <a:pt x="0" y="13"/>
                  </a:lnTo>
                  <a:lnTo>
                    <a:pt x="19" y="21"/>
                  </a:lnTo>
                  <a:lnTo>
                    <a:pt x="37" y="28"/>
                  </a:lnTo>
                  <a:lnTo>
                    <a:pt x="53" y="34"/>
                  </a:lnTo>
                  <a:lnTo>
                    <a:pt x="71" y="41"/>
                  </a:lnTo>
                  <a:lnTo>
                    <a:pt x="88" y="47"/>
                  </a:lnTo>
                  <a:lnTo>
                    <a:pt x="106" y="54"/>
                  </a:lnTo>
                  <a:lnTo>
                    <a:pt x="125" y="62"/>
                  </a:lnTo>
                  <a:lnTo>
                    <a:pt x="142" y="70"/>
                  </a:lnTo>
                  <a:lnTo>
                    <a:pt x="160" y="80"/>
                  </a:lnTo>
                  <a:lnTo>
                    <a:pt x="181" y="90"/>
                  </a:lnTo>
                  <a:lnTo>
                    <a:pt x="202" y="103"/>
                  </a:lnTo>
                  <a:lnTo>
                    <a:pt x="222" y="117"/>
                  </a:lnTo>
                  <a:lnTo>
                    <a:pt x="245" y="132"/>
                  </a:lnTo>
                  <a:lnTo>
                    <a:pt x="266" y="150"/>
                  </a:lnTo>
                  <a:lnTo>
                    <a:pt x="290" y="171"/>
                  </a:lnTo>
                  <a:lnTo>
                    <a:pt x="315" y="196"/>
                  </a:lnTo>
                  <a:lnTo>
                    <a:pt x="328" y="191"/>
                  </a:lnTo>
                  <a:lnTo>
                    <a:pt x="315" y="196"/>
                  </a:lnTo>
                  <a:lnTo>
                    <a:pt x="320" y="197"/>
                  </a:lnTo>
                  <a:lnTo>
                    <a:pt x="325" y="196"/>
                  </a:lnTo>
                  <a:lnTo>
                    <a:pt x="326" y="191"/>
                  </a:lnTo>
                  <a:lnTo>
                    <a:pt x="325" y="186"/>
                  </a:lnTo>
                  <a:lnTo>
                    <a:pt x="312" y="191"/>
                  </a:lnTo>
                  <a:close/>
                </a:path>
              </a:pathLst>
            </a:custGeom>
            <a:solidFill>
              <a:srgbClr val="000000"/>
            </a:solidFill>
            <a:ln w="9525">
              <a:noFill/>
              <a:round/>
              <a:headEnd/>
              <a:tailEnd/>
            </a:ln>
          </p:spPr>
          <p:txBody>
            <a:bodyPr/>
            <a:lstStyle/>
            <a:p>
              <a:endParaRPr lang="en-US">
                <a:latin typeface="Calibri" pitchFamily="34" charset="0"/>
              </a:endParaRPr>
            </a:p>
          </p:txBody>
        </p:sp>
        <p:sp>
          <p:nvSpPr>
            <p:cNvPr id="448" name="Freeform 92"/>
            <p:cNvSpPr>
              <a:spLocks/>
            </p:cNvSpPr>
            <p:nvPr/>
          </p:nvSpPr>
          <p:spPr bwMode="auto">
            <a:xfrm>
              <a:off x="7285" y="3507"/>
              <a:ext cx="10" cy="163"/>
            </a:xfrm>
            <a:custGeom>
              <a:avLst/>
              <a:gdLst>
                <a:gd name="T0" fmla="*/ 0 w 21"/>
                <a:gd name="T1" fmla="*/ 1 h 326"/>
                <a:gd name="T2" fmla="*/ 0 w 21"/>
                <a:gd name="T3" fmla="*/ 1 h 326"/>
                <a:gd name="T4" fmla="*/ 0 w 21"/>
                <a:gd name="T5" fmla="*/ 1 h 326"/>
                <a:gd name="T6" fmla="*/ 0 w 21"/>
                <a:gd name="T7" fmla="*/ 3 h 326"/>
                <a:gd name="T8" fmla="*/ 0 w 21"/>
                <a:gd name="T9" fmla="*/ 3 h 326"/>
                <a:gd name="T10" fmla="*/ 0 w 21"/>
                <a:gd name="T11" fmla="*/ 5 h 326"/>
                <a:gd name="T12" fmla="*/ 0 w 21"/>
                <a:gd name="T13" fmla="*/ 5 h 326"/>
                <a:gd name="T14" fmla="*/ 0 w 21"/>
                <a:gd name="T15" fmla="*/ 3 h 326"/>
                <a:gd name="T16" fmla="*/ 0 w 21"/>
                <a:gd name="T17" fmla="*/ 3 h 326"/>
                <a:gd name="T18" fmla="*/ 0 w 21"/>
                <a:gd name="T19" fmla="*/ 1 h 326"/>
                <a:gd name="T20" fmla="*/ 0 w 21"/>
                <a:gd name="T21" fmla="*/ 1 h 326"/>
                <a:gd name="T22" fmla="*/ 0 w 21"/>
                <a:gd name="T23" fmla="*/ 1 h 326"/>
                <a:gd name="T24" fmla="*/ 0 w 21"/>
                <a:gd name="T25" fmla="*/ 1 h 326"/>
                <a:gd name="T26" fmla="*/ 0 w 21"/>
                <a:gd name="T27" fmla="*/ 1 h 326"/>
                <a:gd name="T28" fmla="*/ 0 w 21"/>
                <a:gd name="T29" fmla="*/ 0 h 326"/>
                <a:gd name="T30" fmla="*/ 0 w 21"/>
                <a:gd name="T31" fmla="*/ 0 h 326"/>
                <a:gd name="T32" fmla="*/ 0 w 21"/>
                <a:gd name="T33" fmla="*/ 1 h 326"/>
                <a:gd name="T34" fmla="*/ 0 w 21"/>
                <a:gd name="T35" fmla="*/ 1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26"/>
                <a:gd name="T56" fmla="*/ 21 w 21"/>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26">
                  <a:moveTo>
                    <a:pt x="6" y="8"/>
                  </a:moveTo>
                  <a:lnTo>
                    <a:pt x="6" y="4"/>
                  </a:lnTo>
                  <a:lnTo>
                    <a:pt x="0" y="62"/>
                  </a:lnTo>
                  <a:lnTo>
                    <a:pt x="0" y="143"/>
                  </a:lnTo>
                  <a:lnTo>
                    <a:pt x="5" y="238"/>
                  </a:lnTo>
                  <a:lnTo>
                    <a:pt x="5" y="326"/>
                  </a:lnTo>
                  <a:lnTo>
                    <a:pt x="21" y="326"/>
                  </a:lnTo>
                  <a:lnTo>
                    <a:pt x="18" y="238"/>
                  </a:lnTo>
                  <a:lnTo>
                    <a:pt x="13" y="143"/>
                  </a:lnTo>
                  <a:lnTo>
                    <a:pt x="13" y="62"/>
                  </a:lnTo>
                  <a:lnTo>
                    <a:pt x="19" y="8"/>
                  </a:lnTo>
                  <a:lnTo>
                    <a:pt x="19" y="4"/>
                  </a:lnTo>
                  <a:lnTo>
                    <a:pt x="19" y="8"/>
                  </a:lnTo>
                  <a:lnTo>
                    <a:pt x="18" y="3"/>
                  </a:lnTo>
                  <a:lnTo>
                    <a:pt x="14" y="0"/>
                  </a:lnTo>
                  <a:lnTo>
                    <a:pt x="10" y="0"/>
                  </a:lnTo>
                  <a:lnTo>
                    <a:pt x="6" y="4"/>
                  </a:lnTo>
                  <a:lnTo>
                    <a:pt x="6"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449" name="Freeform 93"/>
            <p:cNvSpPr>
              <a:spLocks/>
            </p:cNvSpPr>
            <p:nvPr/>
          </p:nvSpPr>
          <p:spPr bwMode="auto">
            <a:xfrm>
              <a:off x="7261" y="3473"/>
              <a:ext cx="34" cy="38"/>
            </a:xfrm>
            <a:custGeom>
              <a:avLst/>
              <a:gdLst>
                <a:gd name="T0" fmla="*/ 0 w 67"/>
                <a:gd name="T1" fmla="*/ 0 h 77"/>
                <a:gd name="T2" fmla="*/ 1 w 67"/>
                <a:gd name="T3" fmla="*/ 0 h 77"/>
                <a:gd name="T4" fmla="*/ 1 w 67"/>
                <a:gd name="T5" fmla="*/ 0 h 77"/>
                <a:gd name="T6" fmla="*/ 1 w 67"/>
                <a:gd name="T7" fmla="*/ 0 h 77"/>
                <a:gd name="T8" fmla="*/ 1 w 67"/>
                <a:gd name="T9" fmla="*/ 0 h 77"/>
                <a:gd name="T10" fmla="*/ 1 w 67"/>
                <a:gd name="T11" fmla="*/ 0 h 77"/>
                <a:gd name="T12" fmla="*/ 1 w 67"/>
                <a:gd name="T13" fmla="*/ 0 h 77"/>
                <a:gd name="T14" fmla="*/ 1 w 67"/>
                <a:gd name="T15" fmla="*/ 0 h 77"/>
                <a:gd name="T16" fmla="*/ 1 w 67"/>
                <a:gd name="T17" fmla="*/ 1 h 77"/>
                <a:gd name="T18" fmla="*/ 1 w 67"/>
                <a:gd name="T19" fmla="*/ 1 h 77"/>
                <a:gd name="T20" fmla="*/ 2 w 67"/>
                <a:gd name="T21" fmla="*/ 1 h 77"/>
                <a:gd name="T22" fmla="*/ 1 w 67"/>
                <a:gd name="T23" fmla="*/ 0 h 77"/>
                <a:gd name="T24" fmla="*/ 1 w 67"/>
                <a:gd name="T25" fmla="*/ 0 h 77"/>
                <a:gd name="T26" fmla="*/ 1 w 67"/>
                <a:gd name="T27" fmla="*/ 0 h 77"/>
                <a:gd name="T28" fmla="*/ 1 w 67"/>
                <a:gd name="T29" fmla="*/ 0 h 77"/>
                <a:gd name="T30" fmla="*/ 1 w 67"/>
                <a:gd name="T31" fmla="*/ 0 h 77"/>
                <a:gd name="T32" fmla="*/ 1 w 67"/>
                <a:gd name="T33" fmla="*/ 0 h 77"/>
                <a:gd name="T34" fmla="*/ 1 w 67"/>
                <a:gd name="T35" fmla="*/ 0 h 77"/>
                <a:gd name="T36" fmla="*/ 1 w 67"/>
                <a:gd name="T37" fmla="*/ 0 h 77"/>
                <a:gd name="T38" fmla="*/ 1 w 67"/>
                <a:gd name="T39" fmla="*/ 0 h 77"/>
                <a:gd name="T40" fmla="*/ 1 w 67"/>
                <a:gd name="T41" fmla="*/ 0 h 77"/>
                <a:gd name="T42" fmla="*/ 1 w 67"/>
                <a:gd name="T43" fmla="*/ 0 h 77"/>
                <a:gd name="T44" fmla="*/ 0 w 67"/>
                <a:gd name="T45" fmla="*/ 0 h 77"/>
                <a:gd name="T46" fmla="*/ 1 w 67"/>
                <a:gd name="T47" fmla="*/ 0 h 77"/>
                <a:gd name="T48" fmla="*/ 1 w 67"/>
                <a:gd name="T49" fmla="*/ 0 h 77"/>
                <a:gd name="T50" fmla="*/ 0 w 67"/>
                <a:gd name="T51" fmla="*/ 0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77"/>
                <a:gd name="T80" fmla="*/ 67 w 67"/>
                <a:gd name="T81" fmla="*/ 77 h 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77">
                  <a:moveTo>
                    <a:pt x="0" y="5"/>
                  </a:moveTo>
                  <a:lnTo>
                    <a:pt x="5" y="13"/>
                  </a:lnTo>
                  <a:lnTo>
                    <a:pt x="10" y="16"/>
                  </a:lnTo>
                  <a:lnTo>
                    <a:pt x="18" y="21"/>
                  </a:lnTo>
                  <a:lnTo>
                    <a:pt x="24" y="26"/>
                  </a:lnTo>
                  <a:lnTo>
                    <a:pt x="32" y="34"/>
                  </a:lnTo>
                  <a:lnTo>
                    <a:pt x="37" y="42"/>
                  </a:lnTo>
                  <a:lnTo>
                    <a:pt x="43" y="54"/>
                  </a:lnTo>
                  <a:lnTo>
                    <a:pt x="50" y="65"/>
                  </a:lnTo>
                  <a:lnTo>
                    <a:pt x="54" y="77"/>
                  </a:lnTo>
                  <a:lnTo>
                    <a:pt x="67" y="73"/>
                  </a:lnTo>
                  <a:lnTo>
                    <a:pt x="62" y="59"/>
                  </a:lnTo>
                  <a:lnTo>
                    <a:pt x="56" y="47"/>
                  </a:lnTo>
                  <a:lnTo>
                    <a:pt x="50" y="36"/>
                  </a:lnTo>
                  <a:lnTo>
                    <a:pt x="42" y="25"/>
                  </a:lnTo>
                  <a:lnTo>
                    <a:pt x="34" y="16"/>
                  </a:lnTo>
                  <a:lnTo>
                    <a:pt x="24" y="8"/>
                  </a:lnTo>
                  <a:lnTo>
                    <a:pt x="16" y="3"/>
                  </a:lnTo>
                  <a:lnTo>
                    <a:pt x="8" y="0"/>
                  </a:lnTo>
                  <a:lnTo>
                    <a:pt x="13" y="8"/>
                  </a:lnTo>
                  <a:lnTo>
                    <a:pt x="8" y="0"/>
                  </a:lnTo>
                  <a:lnTo>
                    <a:pt x="3" y="2"/>
                  </a:lnTo>
                  <a:lnTo>
                    <a:pt x="0" y="5"/>
                  </a:lnTo>
                  <a:lnTo>
                    <a:pt x="2" y="10"/>
                  </a:lnTo>
                  <a:lnTo>
                    <a:pt x="5" y="13"/>
                  </a:lnTo>
                  <a:lnTo>
                    <a:pt x="0"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450" name="Freeform 94"/>
            <p:cNvSpPr>
              <a:spLocks/>
            </p:cNvSpPr>
            <p:nvPr/>
          </p:nvSpPr>
          <p:spPr bwMode="auto">
            <a:xfrm>
              <a:off x="7236" y="3418"/>
              <a:ext cx="33" cy="59"/>
            </a:xfrm>
            <a:custGeom>
              <a:avLst/>
              <a:gdLst>
                <a:gd name="T0" fmla="*/ 0 w 67"/>
                <a:gd name="T1" fmla="*/ 1 h 117"/>
                <a:gd name="T2" fmla="*/ 0 w 67"/>
                <a:gd name="T3" fmla="*/ 1 h 117"/>
                <a:gd name="T4" fmla="*/ 0 w 67"/>
                <a:gd name="T5" fmla="*/ 1 h 117"/>
                <a:gd name="T6" fmla="*/ 0 w 67"/>
                <a:gd name="T7" fmla="*/ 1 h 117"/>
                <a:gd name="T8" fmla="*/ 0 w 67"/>
                <a:gd name="T9" fmla="*/ 1 h 117"/>
                <a:gd name="T10" fmla="*/ 0 w 67"/>
                <a:gd name="T11" fmla="*/ 1 h 117"/>
                <a:gd name="T12" fmla="*/ 0 w 67"/>
                <a:gd name="T13" fmla="*/ 2 h 117"/>
                <a:gd name="T14" fmla="*/ 0 w 67"/>
                <a:gd name="T15" fmla="*/ 2 h 117"/>
                <a:gd name="T16" fmla="*/ 0 w 67"/>
                <a:gd name="T17" fmla="*/ 2 h 117"/>
                <a:gd name="T18" fmla="*/ 0 w 67"/>
                <a:gd name="T19" fmla="*/ 2 h 117"/>
                <a:gd name="T20" fmla="*/ 1 w 67"/>
                <a:gd name="T21" fmla="*/ 2 h 117"/>
                <a:gd name="T22" fmla="*/ 1 w 67"/>
                <a:gd name="T23" fmla="*/ 2 h 117"/>
                <a:gd name="T24" fmla="*/ 1 w 67"/>
                <a:gd name="T25" fmla="*/ 2 h 117"/>
                <a:gd name="T26" fmla="*/ 0 w 67"/>
                <a:gd name="T27" fmla="*/ 2 h 117"/>
                <a:gd name="T28" fmla="*/ 0 w 67"/>
                <a:gd name="T29" fmla="*/ 1 h 117"/>
                <a:gd name="T30" fmla="*/ 0 w 67"/>
                <a:gd name="T31" fmla="*/ 1 h 117"/>
                <a:gd name="T32" fmla="*/ 0 w 67"/>
                <a:gd name="T33" fmla="*/ 1 h 117"/>
                <a:gd name="T34" fmla="*/ 0 w 67"/>
                <a:gd name="T35" fmla="*/ 1 h 117"/>
                <a:gd name="T36" fmla="*/ 0 w 67"/>
                <a:gd name="T37" fmla="*/ 0 h 117"/>
                <a:gd name="T38" fmla="*/ 0 w 67"/>
                <a:gd name="T39" fmla="*/ 1 h 117"/>
                <a:gd name="T40" fmla="*/ 0 w 67"/>
                <a:gd name="T41" fmla="*/ 0 h 117"/>
                <a:gd name="T42" fmla="*/ 0 w 67"/>
                <a:gd name="T43" fmla="*/ 1 h 117"/>
                <a:gd name="T44" fmla="*/ 0 w 67"/>
                <a:gd name="T45" fmla="*/ 1 h 117"/>
                <a:gd name="T46" fmla="*/ 0 w 67"/>
                <a:gd name="T47" fmla="*/ 1 h 117"/>
                <a:gd name="T48" fmla="*/ 0 w 67"/>
                <a:gd name="T49" fmla="*/ 1 h 117"/>
                <a:gd name="T50" fmla="*/ 0 w 67"/>
                <a:gd name="T51" fmla="*/ 1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117"/>
                <a:gd name="T80" fmla="*/ 67 w 67"/>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117">
                  <a:moveTo>
                    <a:pt x="0" y="3"/>
                  </a:moveTo>
                  <a:lnTo>
                    <a:pt x="6" y="13"/>
                  </a:lnTo>
                  <a:lnTo>
                    <a:pt x="18" y="18"/>
                  </a:lnTo>
                  <a:lnTo>
                    <a:pt x="27" y="26"/>
                  </a:lnTo>
                  <a:lnTo>
                    <a:pt x="35" y="37"/>
                  </a:lnTo>
                  <a:lnTo>
                    <a:pt x="43" y="52"/>
                  </a:lnTo>
                  <a:lnTo>
                    <a:pt x="50" y="68"/>
                  </a:lnTo>
                  <a:lnTo>
                    <a:pt x="53" y="85"/>
                  </a:lnTo>
                  <a:lnTo>
                    <a:pt x="51" y="101"/>
                  </a:lnTo>
                  <a:lnTo>
                    <a:pt x="51" y="114"/>
                  </a:lnTo>
                  <a:lnTo>
                    <a:pt x="64" y="117"/>
                  </a:lnTo>
                  <a:lnTo>
                    <a:pt x="67" y="101"/>
                  </a:lnTo>
                  <a:lnTo>
                    <a:pt x="66" y="85"/>
                  </a:lnTo>
                  <a:lnTo>
                    <a:pt x="62" y="65"/>
                  </a:lnTo>
                  <a:lnTo>
                    <a:pt x="56" y="46"/>
                  </a:lnTo>
                  <a:lnTo>
                    <a:pt x="48" y="31"/>
                  </a:lnTo>
                  <a:lnTo>
                    <a:pt x="37" y="16"/>
                  </a:lnTo>
                  <a:lnTo>
                    <a:pt x="24" y="5"/>
                  </a:lnTo>
                  <a:lnTo>
                    <a:pt x="6" y="0"/>
                  </a:lnTo>
                  <a:lnTo>
                    <a:pt x="13" y="10"/>
                  </a:lnTo>
                  <a:lnTo>
                    <a:pt x="6" y="0"/>
                  </a:lnTo>
                  <a:lnTo>
                    <a:pt x="2" y="1"/>
                  </a:lnTo>
                  <a:lnTo>
                    <a:pt x="0" y="6"/>
                  </a:lnTo>
                  <a:lnTo>
                    <a:pt x="2" y="11"/>
                  </a:lnTo>
                  <a:lnTo>
                    <a:pt x="6" y="13"/>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451" name="Freeform 95"/>
            <p:cNvSpPr>
              <a:spLocks/>
            </p:cNvSpPr>
            <p:nvPr/>
          </p:nvSpPr>
          <p:spPr bwMode="auto">
            <a:xfrm>
              <a:off x="7212" y="3383"/>
              <a:ext cx="33" cy="40"/>
            </a:xfrm>
            <a:custGeom>
              <a:avLst/>
              <a:gdLst>
                <a:gd name="T0" fmla="*/ 1 w 65"/>
                <a:gd name="T1" fmla="*/ 1 h 80"/>
                <a:gd name="T2" fmla="*/ 1 w 65"/>
                <a:gd name="T3" fmla="*/ 1 h 80"/>
                <a:gd name="T4" fmla="*/ 1 w 65"/>
                <a:gd name="T5" fmla="*/ 1 h 80"/>
                <a:gd name="T6" fmla="*/ 1 w 65"/>
                <a:gd name="T7" fmla="*/ 1 h 80"/>
                <a:gd name="T8" fmla="*/ 1 w 65"/>
                <a:gd name="T9" fmla="*/ 1 h 80"/>
                <a:gd name="T10" fmla="*/ 1 w 65"/>
                <a:gd name="T11" fmla="*/ 1 h 80"/>
                <a:gd name="T12" fmla="*/ 1 w 65"/>
                <a:gd name="T13" fmla="*/ 1 h 80"/>
                <a:gd name="T14" fmla="*/ 1 w 65"/>
                <a:gd name="T15" fmla="*/ 1 h 80"/>
                <a:gd name="T16" fmla="*/ 1 w 65"/>
                <a:gd name="T17" fmla="*/ 1 h 80"/>
                <a:gd name="T18" fmla="*/ 1 w 65"/>
                <a:gd name="T19" fmla="*/ 1 h 80"/>
                <a:gd name="T20" fmla="*/ 1 w 65"/>
                <a:gd name="T21" fmla="*/ 1 h 80"/>
                <a:gd name="T22" fmla="*/ 2 w 65"/>
                <a:gd name="T23" fmla="*/ 1 h 80"/>
                <a:gd name="T24" fmla="*/ 2 w 65"/>
                <a:gd name="T25" fmla="*/ 1 h 80"/>
                <a:gd name="T26" fmla="*/ 1 w 65"/>
                <a:gd name="T27" fmla="*/ 1 h 80"/>
                <a:gd name="T28" fmla="*/ 1 w 65"/>
                <a:gd name="T29" fmla="*/ 1 h 80"/>
                <a:gd name="T30" fmla="*/ 1 w 65"/>
                <a:gd name="T31" fmla="*/ 1 h 80"/>
                <a:gd name="T32" fmla="*/ 1 w 65"/>
                <a:gd name="T33" fmla="*/ 1 h 80"/>
                <a:gd name="T34" fmla="*/ 1 w 65"/>
                <a:gd name="T35" fmla="*/ 1 h 80"/>
                <a:gd name="T36" fmla="*/ 1 w 65"/>
                <a:gd name="T37" fmla="*/ 0 h 80"/>
                <a:gd name="T38" fmla="*/ 1 w 65"/>
                <a:gd name="T39" fmla="*/ 1 h 80"/>
                <a:gd name="T40" fmla="*/ 1 w 65"/>
                <a:gd name="T41" fmla="*/ 0 h 80"/>
                <a:gd name="T42" fmla="*/ 1 w 65"/>
                <a:gd name="T43" fmla="*/ 1 h 80"/>
                <a:gd name="T44" fmla="*/ 0 w 65"/>
                <a:gd name="T45" fmla="*/ 1 h 80"/>
                <a:gd name="T46" fmla="*/ 1 w 65"/>
                <a:gd name="T47" fmla="*/ 1 h 80"/>
                <a:gd name="T48" fmla="*/ 1 w 65"/>
                <a:gd name="T49" fmla="*/ 1 h 80"/>
                <a:gd name="T50" fmla="*/ 1 w 65"/>
                <a:gd name="T51" fmla="*/ 1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80"/>
                <a:gd name="T80" fmla="*/ 65 w 65"/>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80">
                  <a:moveTo>
                    <a:pt x="1" y="3"/>
                  </a:moveTo>
                  <a:lnTo>
                    <a:pt x="6" y="16"/>
                  </a:lnTo>
                  <a:lnTo>
                    <a:pt x="14" y="16"/>
                  </a:lnTo>
                  <a:lnTo>
                    <a:pt x="27" y="19"/>
                  </a:lnTo>
                  <a:lnTo>
                    <a:pt x="35" y="24"/>
                  </a:lnTo>
                  <a:lnTo>
                    <a:pt x="44" y="31"/>
                  </a:lnTo>
                  <a:lnTo>
                    <a:pt x="49" y="39"/>
                  </a:lnTo>
                  <a:lnTo>
                    <a:pt x="52" y="47"/>
                  </a:lnTo>
                  <a:lnTo>
                    <a:pt x="52" y="60"/>
                  </a:lnTo>
                  <a:lnTo>
                    <a:pt x="46" y="73"/>
                  </a:lnTo>
                  <a:lnTo>
                    <a:pt x="59" y="80"/>
                  </a:lnTo>
                  <a:lnTo>
                    <a:pt x="65" y="63"/>
                  </a:lnTo>
                  <a:lnTo>
                    <a:pt x="65" y="47"/>
                  </a:lnTo>
                  <a:lnTo>
                    <a:pt x="62" y="32"/>
                  </a:lnTo>
                  <a:lnTo>
                    <a:pt x="54" y="21"/>
                  </a:lnTo>
                  <a:lnTo>
                    <a:pt x="41" y="11"/>
                  </a:lnTo>
                  <a:lnTo>
                    <a:pt x="30" y="6"/>
                  </a:lnTo>
                  <a:lnTo>
                    <a:pt x="17" y="3"/>
                  </a:lnTo>
                  <a:lnTo>
                    <a:pt x="6" y="0"/>
                  </a:lnTo>
                  <a:lnTo>
                    <a:pt x="11" y="13"/>
                  </a:lnTo>
                  <a:lnTo>
                    <a:pt x="6" y="0"/>
                  </a:lnTo>
                  <a:lnTo>
                    <a:pt x="1" y="3"/>
                  </a:lnTo>
                  <a:lnTo>
                    <a:pt x="0" y="8"/>
                  </a:lnTo>
                  <a:lnTo>
                    <a:pt x="1" y="13"/>
                  </a:lnTo>
                  <a:lnTo>
                    <a:pt x="6" y="16"/>
                  </a:lnTo>
                  <a:lnTo>
                    <a:pt x="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452" name="Freeform 96"/>
            <p:cNvSpPr>
              <a:spLocks/>
            </p:cNvSpPr>
            <p:nvPr/>
          </p:nvSpPr>
          <p:spPr bwMode="auto">
            <a:xfrm>
              <a:off x="7192" y="3345"/>
              <a:ext cx="32" cy="44"/>
            </a:xfrm>
            <a:custGeom>
              <a:avLst/>
              <a:gdLst>
                <a:gd name="T0" fmla="*/ 1 w 64"/>
                <a:gd name="T1" fmla="*/ 0 h 90"/>
                <a:gd name="T2" fmla="*/ 1 w 64"/>
                <a:gd name="T3" fmla="*/ 0 h 90"/>
                <a:gd name="T4" fmla="*/ 1 w 64"/>
                <a:gd name="T5" fmla="*/ 0 h 90"/>
                <a:gd name="T6" fmla="*/ 1 w 64"/>
                <a:gd name="T7" fmla="*/ 0 h 90"/>
                <a:gd name="T8" fmla="*/ 1 w 64"/>
                <a:gd name="T9" fmla="*/ 0 h 90"/>
                <a:gd name="T10" fmla="*/ 1 w 64"/>
                <a:gd name="T11" fmla="*/ 0 h 90"/>
                <a:gd name="T12" fmla="*/ 1 w 64"/>
                <a:gd name="T13" fmla="*/ 0 h 90"/>
                <a:gd name="T14" fmla="*/ 1 w 64"/>
                <a:gd name="T15" fmla="*/ 0 h 90"/>
                <a:gd name="T16" fmla="*/ 1 w 64"/>
                <a:gd name="T17" fmla="*/ 1 h 90"/>
                <a:gd name="T18" fmla="*/ 1 w 64"/>
                <a:gd name="T19" fmla="*/ 1 h 90"/>
                <a:gd name="T20" fmla="*/ 1 w 64"/>
                <a:gd name="T21" fmla="*/ 1 h 90"/>
                <a:gd name="T22" fmla="*/ 1 w 64"/>
                <a:gd name="T23" fmla="*/ 1 h 90"/>
                <a:gd name="T24" fmla="*/ 1 w 64"/>
                <a:gd name="T25" fmla="*/ 0 h 90"/>
                <a:gd name="T26" fmla="*/ 1 w 64"/>
                <a:gd name="T27" fmla="*/ 0 h 90"/>
                <a:gd name="T28" fmla="*/ 1 w 64"/>
                <a:gd name="T29" fmla="*/ 0 h 90"/>
                <a:gd name="T30" fmla="*/ 1 w 64"/>
                <a:gd name="T31" fmla="*/ 0 h 90"/>
                <a:gd name="T32" fmla="*/ 1 w 64"/>
                <a:gd name="T33" fmla="*/ 0 h 90"/>
                <a:gd name="T34" fmla="*/ 1 w 64"/>
                <a:gd name="T35" fmla="*/ 0 h 90"/>
                <a:gd name="T36" fmla="*/ 1 w 64"/>
                <a:gd name="T37" fmla="*/ 0 h 90"/>
                <a:gd name="T38" fmla="*/ 1 w 64"/>
                <a:gd name="T39" fmla="*/ 0 h 90"/>
                <a:gd name="T40" fmla="*/ 1 w 64"/>
                <a:gd name="T41" fmla="*/ 0 h 90"/>
                <a:gd name="T42" fmla="*/ 1 w 64"/>
                <a:gd name="T43" fmla="*/ 0 h 90"/>
                <a:gd name="T44" fmla="*/ 0 w 64"/>
                <a:gd name="T45" fmla="*/ 0 h 90"/>
                <a:gd name="T46" fmla="*/ 1 w 64"/>
                <a:gd name="T47" fmla="*/ 0 h 90"/>
                <a:gd name="T48" fmla="*/ 1 w 64"/>
                <a:gd name="T49" fmla="*/ 0 h 90"/>
                <a:gd name="T50" fmla="*/ 1 w 64"/>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90"/>
                <a:gd name="T80" fmla="*/ 64 w 64"/>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90">
                  <a:moveTo>
                    <a:pt x="2" y="2"/>
                  </a:moveTo>
                  <a:lnTo>
                    <a:pt x="5" y="13"/>
                  </a:lnTo>
                  <a:lnTo>
                    <a:pt x="13" y="16"/>
                  </a:lnTo>
                  <a:lnTo>
                    <a:pt x="24" y="25"/>
                  </a:lnTo>
                  <a:lnTo>
                    <a:pt x="34" y="31"/>
                  </a:lnTo>
                  <a:lnTo>
                    <a:pt x="42" y="39"/>
                  </a:lnTo>
                  <a:lnTo>
                    <a:pt x="48" y="51"/>
                  </a:lnTo>
                  <a:lnTo>
                    <a:pt x="51" y="60"/>
                  </a:lnTo>
                  <a:lnTo>
                    <a:pt x="50" y="72"/>
                  </a:lnTo>
                  <a:lnTo>
                    <a:pt x="43" y="80"/>
                  </a:lnTo>
                  <a:lnTo>
                    <a:pt x="53" y="90"/>
                  </a:lnTo>
                  <a:lnTo>
                    <a:pt x="62" y="75"/>
                  </a:lnTo>
                  <a:lnTo>
                    <a:pt x="64" y="60"/>
                  </a:lnTo>
                  <a:lnTo>
                    <a:pt x="61" y="47"/>
                  </a:lnTo>
                  <a:lnTo>
                    <a:pt x="54" y="33"/>
                  </a:lnTo>
                  <a:lnTo>
                    <a:pt x="43" y="21"/>
                  </a:lnTo>
                  <a:lnTo>
                    <a:pt x="30" y="12"/>
                  </a:lnTo>
                  <a:lnTo>
                    <a:pt x="19" y="3"/>
                  </a:lnTo>
                  <a:lnTo>
                    <a:pt x="8" y="0"/>
                  </a:lnTo>
                  <a:lnTo>
                    <a:pt x="11" y="12"/>
                  </a:lnTo>
                  <a:lnTo>
                    <a:pt x="8" y="0"/>
                  </a:lnTo>
                  <a:lnTo>
                    <a:pt x="3" y="2"/>
                  </a:lnTo>
                  <a:lnTo>
                    <a:pt x="0" y="5"/>
                  </a:lnTo>
                  <a:lnTo>
                    <a:pt x="2" y="10"/>
                  </a:lnTo>
                  <a:lnTo>
                    <a:pt x="5" y="13"/>
                  </a:lnTo>
                  <a:lnTo>
                    <a:pt x="2"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453" name="Freeform 97"/>
            <p:cNvSpPr>
              <a:spLocks/>
            </p:cNvSpPr>
            <p:nvPr/>
          </p:nvSpPr>
          <p:spPr bwMode="auto">
            <a:xfrm>
              <a:off x="7158" y="3306"/>
              <a:ext cx="43" cy="44"/>
            </a:xfrm>
            <a:custGeom>
              <a:avLst/>
              <a:gdLst>
                <a:gd name="T0" fmla="*/ 0 w 86"/>
                <a:gd name="T1" fmla="*/ 0 h 89"/>
                <a:gd name="T2" fmla="*/ 1 w 86"/>
                <a:gd name="T3" fmla="*/ 0 h 89"/>
                <a:gd name="T4" fmla="*/ 1 w 86"/>
                <a:gd name="T5" fmla="*/ 0 h 89"/>
                <a:gd name="T6" fmla="*/ 1 w 86"/>
                <a:gd name="T7" fmla="*/ 0 h 89"/>
                <a:gd name="T8" fmla="*/ 1 w 86"/>
                <a:gd name="T9" fmla="*/ 0 h 89"/>
                <a:gd name="T10" fmla="*/ 1 w 86"/>
                <a:gd name="T11" fmla="*/ 0 h 89"/>
                <a:gd name="T12" fmla="*/ 1 w 86"/>
                <a:gd name="T13" fmla="*/ 0 h 89"/>
                <a:gd name="T14" fmla="*/ 1 w 86"/>
                <a:gd name="T15" fmla="*/ 0 h 89"/>
                <a:gd name="T16" fmla="*/ 1 w 86"/>
                <a:gd name="T17" fmla="*/ 1 h 89"/>
                <a:gd name="T18" fmla="*/ 1 w 86"/>
                <a:gd name="T19" fmla="*/ 1 h 89"/>
                <a:gd name="T20" fmla="*/ 1 w 86"/>
                <a:gd name="T21" fmla="*/ 1 h 89"/>
                <a:gd name="T22" fmla="*/ 1 w 86"/>
                <a:gd name="T23" fmla="*/ 1 h 89"/>
                <a:gd name="T24" fmla="*/ 1 w 86"/>
                <a:gd name="T25" fmla="*/ 0 h 89"/>
                <a:gd name="T26" fmla="*/ 1 w 86"/>
                <a:gd name="T27" fmla="*/ 0 h 89"/>
                <a:gd name="T28" fmla="*/ 1 w 86"/>
                <a:gd name="T29" fmla="*/ 0 h 89"/>
                <a:gd name="T30" fmla="*/ 1 w 86"/>
                <a:gd name="T31" fmla="*/ 0 h 89"/>
                <a:gd name="T32" fmla="*/ 1 w 86"/>
                <a:gd name="T33" fmla="*/ 0 h 89"/>
                <a:gd name="T34" fmla="*/ 1 w 86"/>
                <a:gd name="T35" fmla="*/ 0 h 89"/>
                <a:gd name="T36" fmla="*/ 1 w 86"/>
                <a:gd name="T37" fmla="*/ 0 h 89"/>
                <a:gd name="T38" fmla="*/ 1 w 86"/>
                <a:gd name="T39" fmla="*/ 0 h 89"/>
                <a:gd name="T40" fmla="*/ 1 w 86"/>
                <a:gd name="T41" fmla="*/ 0 h 89"/>
                <a:gd name="T42" fmla="*/ 0 w 86"/>
                <a:gd name="T43" fmla="*/ 0 h 89"/>
                <a:gd name="T44" fmla="*/ 0 w 86"/>
                <a:gd name="T45" fmla="*/ 0 h 89"/>
                <a:gd name="T46" fmla="*/ 1 w 86"/>
                <a:gd name="T47" fmla="*/ 0 h 89"/>
                <a:gd name="T48" fmla="*/ 1 w 86"/>
                <a:gd name="T49" fmla="*/ 0 h 89"/>
                <a:gd name="T50" fmla="*/ 0 w 86"/>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9"/>
                <a:gd name="T80" fmla="*/ 86 w 86"/>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9">
                  <a:moveTo>
                    <a:pt x="0" y="15"/>
                  </a:moveTo>
                  <a:lnTo>
                    <a:pt x="10" y="18"/>
                  </a:lnTo>
                  <a:lnTo>
                    <a:pt x="18" y="17"/>
                  </a:lnTo>
                  <a:lnTo>
                    <a:pt x="30" y="18"/>
                  </a:lnTo>
                  <a:lnTo>
                    <a:pt x="43" y="27"/>
                  </a:lnTo>
                  <a:lnTo>
                    <a:pt x="56" y="36"/>
                  </a:lnTo>
                  <a:lnTo>
                    <a:pt x="66" y="48"/>
                  </a:lnTo>
                  <a:lnTo>
                    <a:pt x="73" y="61"/>
                  </a:lnTo>
                  <a:lnTo>
                    <a:pt x="73" y="71"/>
                  </a:lnTo>
                  <a:lnTo>
                    <a:pt x="69" y="79"/>
                  </a:lnTo>
                  <a:lnTo>
                    <a:pt x="78" y="89"/>
                  </a:lnTo>
                  <a:lnTo>
                    <a:pt x="86" y="74"/>
                  </a:lnTo>
                  <a:lnTo>
                    <a:pt x="86" y="58"/>
                  </a:lnTo>
                  <a:lnTo>
                    <a:pt x="78" y="41"/>
                  </a:lnTo>
                  <a:lnTo>
                    <a:pt x="66" y="27"/>
                  </a:lnTo>
                  <a:lnTo>
                    <a:pt x="50" y="14"/>
                  </a:lnTo>
                  <a:lnTo>
                    <a:pt x="34" y="5"/>
                  </a:lnTo>
                  <a:lnTo>
                    <a:pt x="18" y="0"/>
                  </a:lnTo>
                  <a:lnTo>
                    <a:pt x="3" y="5"/>
                  </a:lnTo>
                  <a:lnTo>
                    <a:pt x="13" y="9"/>
                  </a:lnTo>
                  <a:lnTo>
                    <a:pt x="3" y="5"/>
                  </a:lnTo>
                  <a:lnTo>
                    <a:pt x="0" y="9"/>
                  </a:lnTo>
                  <a:lnTo>
                    <a:pt x="0" y="14"/>
                  </a:lnTo>
                  <a:lnTo>
                    <a:pt x="5" y="18"/>
                  </a:lnTo>
                  <a:lnTo>
                    <a:pt x="10" y="18"/>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454" name="Freeform 98"/>
            <p:cNvSpPr>
              <a:spLocks/>
            </p:cNvSpPr>
            <p:nvPr/>
          </p:nvSpPr>
          <p:spPr bwMode="auto">
            <a:xfrm>
              <a:off x="7117" y="3285"/>
              <a:ext cx="47" cy="29"/>
            </a:xfrm>
            <a:custGeom>
              <a:avLst/>
              <a:gdLst>
                <a:gd name="T0" fmla="*/ 0 w 95"/>
                <a:gd name="T1" fmla="*/ 1 h 57"/>
                <a:gd name="T2" fmla="*/ 0 w 95"/>
                <a:gd name="T3" fmla="*/ 1 h 57"/>
                <a:gd name="T4" fmla="*/ 0 w 95"/>
                <a:gd name="T5" fmla="*/ 1 h 57"/>
                <a:gd name="T6" fmla="*/ 0 w 95"/>
                <a:gd name="T7" fmla="*/ 1 h 57"/>
                <a:gd name="T8" fmla="*/ 0 w 95"/>
                <a:gd name="T9" fmla="*/ 1 h 57"/>
                <a:gd name="T10" fmla="*/ 0 w 95"/>
                <a:gd name="T11" fmla="*/ 1 h 57"/>
                <a:gd name="T12" fmla="*/ 0 w 95"/>
                <a:gd name="T13" fmla="*/ 1 h 57"/>
                <a:gd name="T14" fmla="*/ 1 w 95"/>
                <a:gd name="T15" fmla="*/ 1 h 57"/>
                <a:gd name="T16" fmla="*/ 1 w 95"/>
                <a:gd name="T17" fmla="*/ 1 h 57"/>
                <a:gd name="T18" fmla="*/ 1 w 95"/>
                <a:gd name="T19" fmla="*/ 1 h 57"/>
                <a:gd name="T20" fmla="*/ 1 w 95"/>
                <a:gd name="T21" fmla="*/ 1 h 57"/>
                <a:gd name="T22" fmla="*/ 1 w 95"/>
                <a:gd name="T23" fmla="*/ 1 h 57"/>
                <a:gd name="T24" fmla="*/ 1 w 95"/>
                <a:gd name="T25" fmla="*/ 1 h 57"/>
                <a:gd name="T26" fmla="*/ 1 w 95"/>
                <a:gd name="T27" fmla="*/ 1 h 57"/>
                <a:gd name="T28" fmla="*/ 0 w 95"/>
                <a:gd name="T29" fmla="*/ 1 h 57"/>
                <a:gd name="T30" fmla="*/ 0 w 95"/>
                <a:gd name="T31" fmla="*/ 1 h 57"/>
                <a:gd name="T32" fmla="*/ 0 w 95"/>
                <a:gd name="T33" fmla="*/ 0 h 57"/>
                <a:gd name="T34" fmla="*/ 0 w 95"/>
                <a:gd name="T35" fmla="*/ 1 h 57"/>
                <a:gd name="T36" fmla="*/ 0 w 95"/>
                <a:gd name="T37" fmla="*/ 1 h 57"/>
                <a:gd name="T38" fmla="*/ 0 w 95"/>
                <a:gd name="T39" fmla="*/ 1 h 57"/>
                <a:gd name="T40" fmla="*/ 0 w 95"/>
                <a:gd name="T41" fmla="*/ 1 h 57"/>
                <a:gd name="T42" fmla="*/ 0 w 95"/>
                <a:gd name="T43" fmla="*/ 1 h 57"/>
                <a:gd name="T44" fmla="*/ 0 w 95"/>
                <a:gd name="T45" fmla="*/ 1 h 57"/>
                <a:gd name="T46" fmla="*/ 0 w 95"/>
                <a:gd name="T47" fmla="*/ 1 h 57"/>
                <a:gd name="T48" fmla="*/ 0 w 95"/>
                <a:gd name="T49" fmla="*/ 1 h 57"/>
                <a:gd name="T50" fmla="*/ 0 w 95"/>
                <a:gd name="T51" fmla="*/ 1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7"/>
                <a:gd name="T80" fmla="*/ 95 w 95"/>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7">
                  <a:moveTo>
                    <a:pt x="7" y="25"/>
                  </a:moveTo>
                  <a:lnTo>
                    <a:pt x="12" y="21"/>
                  </a:lnTo>
                  <a:lnTo>
                    <a:pt x="20" y="16"/>
                  </a:lnTo>
                  <a:lnTo>
                    <a:pt x="28" y="13"/>
                  </a:lnTo>
                  <a:lnTo>
                    <a:pt x="39" y="15"/>
                  </a:lnTo>
                  <a:lnTo>
                    <a:pt x="48" y="20"/>
                  </a:lnTo>
                  <a:lnTo>
                    <a:pt x="58" y="26"/>
                  </a:lnTo>
                  <a:lnTo>
                    <a:pt x="68" y="36"/>
                  </a:lnTo>
                  <a:lnTo>
                    <a:pt x="76" y="46"/>
                  </a:lnTo>
                  <a:lnTo>
                    <a:pt x="82" y="57"/>
                  </a:lnTo>
                  <a:lnTo>
                    <a:pt x="95" y="51"/>
                  </a:lnTo>
                  <a:lnTo>
                    <a:pt x="88" y="39"/>
                  </a:lnTo>
                  <a:lnTo>
                    <a:pt x="77" y="26"/>
                  </a:lnTo>
                  <a:lnTo>
                    <a:pt x="68" y="16"/>
                  </a:lnTo>
                  <a:lnTo>
                    <a:pt x="55" y="7"/>
                  </a:lnTo>
                  <a:lnTo>
                    <a:pt x="42" y="2"/>
                  </a:lnTo>
                  <a:lnTo>
                    <a:pt x="28" y="0"/>
                  </a:lnTo>
                  <a:lnTo>
                    <a:pt x="13" y="3"/>
                  </a:lnTo>
                  <a:lnTo>
                    <a:pt x="2" y="12"/>
                  </a:lnTo>
                  <a:lnTo>
                    <a:pt x="7" y="8"/>
                  </a:lnTo>
                  <a:lnTo>
                    <a:pt x="2" y="12"/>
                  </a:lnTo>
                  <a:lnTo>
                    <a:pt x="0" y="16"/>
                  </a:lnTo>
                  <a:lnTo>
                    <a:pt x="2" y="21"/>
                  </a:lnTo>
                  <a:lnTo>
                    <a:pt x="7" y="23"/>
                  </a:lnTo>
                  <a:lnTo>
                    <a:pt x="12" y="21"/>
                  </a:lnTo>
                  <a:lnTo>
                    <a:pt x="7" y="25"/>
                  </a:lnTo>
                  <a:close/>
                </a:path>
              </a:pathLst>
            </a:custGeom>
            <a:solidFill>
              <a:srgbClr val="000000"/>
            </a:solidFill>
            <a:ln w="9525">
              <a:noFill/>
              <a:round/>
              <a:headEnd/>
              <a:tailEnd/>
            </a:ln>
          </p:spPr>
          <p:txBody>
            <a:bodyPr/>
            <a:lstStyle/>
            <a:p>
              <a:endParaRPr lang="en-US">
                <a:latin typeface="Calibri" pitchFamily="34" charset="0"/>
              </a:endParaRPr>
            </a:p>
          </p:txBody>
        </p:sp>
        <p:sp>
          <p:nvSpPr>
            <p:cNvPr id="455" name="Freeform 99"/>
            <p:cNvSpPr>
              <a:spLocks/>
            </p:cNvSpPr>
            <p:nvPr/>
          </p:nvSpPr>
          <p:spPr bwMode="auto">
            <a:xfrm>
              <a:off x="7092" y="3289"/>
              <a:ext cx="28" cy="47"/>
            </a:xfrm>
            <a:custGeom>
              <a:avLst/>
              <a:gdLst>
                <a:gd name="T0" fmla="*/ 0 w 58"/>
                <a:gd name="T1" fmla="*/ 2 h 93"/>
                <a:gd name="T2" fmla="*/ 0 w 58"/>
                <a:gd name="T3" fmla="*/ 2 h 93"/>
                <a:gd name="T4" fmla="*/ 0 w 58"/>
                <a:gd name="T5" fmla="*/ 2 h 93"/>
                <a:gd name="T6" fmla="*/ 0 w 58"/>
                <a:gd name="T7" fmla="*/ 2 h 93"/>
                <a:gd name="T8" fmla="*/ 0 w 58"/>
                <a:gd name="T9" fmla="*/ 1 h 93"/>
                <a:gd name="T10" fmla="*/ 0 w 58"/>
                <a:gd name="T11" fmla="*/ 1 h 93"/>
                <a:gd name="T12" fmla="*/ 0 w 58"/>
                <a:gd name="T13" fmla="*/ 1 h 93"/>
                <a:gd name="T14" fmla="*/ 0 w 58"/>
                <a:gd name="T15" fmla="*/ 1 h 93"/>
                <a:gd name="T16" fmla="*/ 0 w 58"/>
                <a:gd name="T17" fmla="*/ 1 h 93"/>
                <a:gd name="T18" fmla="*/ 0 w 58"/>
                <a:gd name="T19" fmla="*/ 1 h 93"/>
                <a:gd name="T20" fmla="*/ 0 w 58"/>
                <a:gd name="T21" fmla="*/ 0 h 93"/>
                <a:gd name="T22" fmla="*/ 0 w 58"/>
                <a:gd name="T23" fmla="*/ 1 h 93"/>
                <a:gd name="T24" fmla="*/ 0 w 58"/>
                <a:gd name="T25" fmla="*/ 1 h 93"/>
                <a:gd name="T26" fmla="*/ 0 w 58"/>
                <a:gd name="T27" fmla="*/ 1 h 93"/>
                <a:gd name="T28" fmla="*/ 0 w 58"/>
                <a:gd name="T29" fmla="*/ 1 h 93"/>
                <a:gd name="T30" fmla="*/ 0 w 58"/>
                <a:gd name="T31" fmla="*/ 1 h 93"/>
                <a:gd name="T32" fmla="*/ 0 w 58"/>
                <a:gd name="T33" fmla="*/ 2 h 93"/>
                <a:gd name="T34" fmla="*/ 0 w 58"/>
                <a:gd name="T35" fmla="*/ 2 h 93"/>
                <a:gd name="T36" fmla="*/ 0 w 58"/>
                <a:gd name="T37" fmla="*/ 2 h 93"/>
                <a:gd name="T38" fmla="*/ 0 w 58"/>
                <a:gd name="T39" fmla="*/ 2 h 93"/>
                <a:gd name="T40" fmla="*/ 0 w 58"/>
                <a:gd name="T41" fmla="*/ 2 h 93"/>
                <a:gd name="T42" fmla="*/ 0 w 58"/>
                <a:gd name="T43" fmla="*/ 2 h 93"/>
                <a:gd name="T44" fmla="*/ 0 w 58"/>
                <a:gd name="T45" fmla="*/ 2 h 93"/>
                <a:gd name="T46" fmla="*/ 0 w 58"/>
                <a:gd name="T47" fmla="*/ 2 h 93"/>
                <a:gd name="T48" fmla="*/ 0 w 58"/>
                <a:gd name="T49" fmla="*/ 2 h 93"/>
                <a:gd name="T50" fmla="*/ 0 w 58"/>
                <a:gd name="T51" fmla="*/ 2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93"/>
                <a:gd name="T80" fmla="*/ 58 w 58"/>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93">
                  <a:moveTo>
                    <a:pt x="23" y="92"/>
                  </a:moveTo>
                  <a:lnTo>
                    <a:pt x="21" y="80"/>
                  </a:lnTo>
                  <a:lnTo>
                    <a:pt x="16" y="75"/>
                  </a:lnTo>
                  <a:lnTo>
                    <a:pt x="13" y="69"/>
                  </a:lnTo>
                  <a:lnTo>
                    <a:pt x="15" y="57"/>
                  </a:lnTo>
                  <a:lnTo>
                    <a:pt x="21" y="46"/>
                  </a:lnTo>
                  <a:lnTo>
                    <a:pt x="28" y="34"/>
                  </a:lnTo>
                  <a:lnTo>
                    <a:pt x="37" y="25"/>
                  </a:lnTo>
                  <a:lnTo>
                    <a:pt x="48" y="18"/>
                  </a:lnTo>
                  <a:lnTo>
                    <a:pt x="58" y="17"/>
                  </a:lnTo>
                  <a:lnTo>
                    <a:pt x="58" y="0"/>
                  </a:lnTo>
                  <a:lnTo>
                    <a:pt x="45" y="5"/>
                  </a:lnTo>
                  <a:lnTo>
                    <a:pt x="31" y="12"/>
                  </a:lnTo>
                  <a:lnTo>
                    <a:pt x="18" y="25"/>
                  </a:lnTo>
                  <a:lnTo>
                    <a:pt x="8" y="39"/>
                  </a:lnTo>
                  <a:lnTo>
                    <a:pt x="2" y="54"/>
                  </a:lnTo>
                  <a:lnTo>
                    <a:pt x="0" y="69"/>
                  </a:lnTo>
                  <a:lnTo>
                    <a:pt x="4" y="82"/>
                  </a:lnTo>
                  <a:lnTo>
                    <a:pt x="15" y="93"/>
                  </a:lnTo>
                  <a:lnTo>
                    <a:pt x="13" y="82"/>
                  </a:lnTo>
                  <a:lnTo>
                    <a:pt x="15" y="93"/>
                  </a:lnTo>
                  <a:lnTo>
                    <a:pt x="20" y="93"/>
                  </a:lnTo>
                  <a:lnTo>
                    <a:pt x="24" y="88"/>
                  </a:lnTo>
                  <a:lnTo>
                    <a:pt x="24" y="83"/>
                  </a:lnTo>
                  <a:lnTo>
                    <a:pt x="21" y="80"/>
                  </a:lnTo>
                  <a:lnTo>
                    <a:pt x="23" y="92"/>
                  </a:lnTo>
                  <a:close/>
                </a:path>
              </a:pathLst>
            </a:custGeom>
            <a:solidFill>
              <a:srgbClr val="000000"/>
            </a:solidFill>
            <a:ln w="9525">
              <a:noFill/>
              <a:round/>
              <a:headEnd/>
              <a:tailEnd/>
            </a:ln>
          </p:spPr>
          <p:txBody>
            <a:bodyPr/>
            <a:lstStyle/>
            <a:p>
              <a:endParaRPr lang="en-US">
                <a:latin typeface="Calibri" pitchFamily="34" charset="0"/>
              </a:endParaRPr>
            </a:p>
          </p:txBody>
        </p:sp>
        <p:sp>
          <p:nvSpPr>
            <p:cNvPr id="456" name="Freeform 100"/>
            <p:cNvSpPr>
              <a:spLocks/>
            </p:cNvSpPr>
            <p:nvPr/>
          </p:nvSpPr>
          <p:spPr bwMode="auto">
            <a:xfrm>
              <a:off x="7091" y="3330"/>
              <a:ext cx="17" cy="42"/>
            </a:xfrm>
            <a:custGeom>
              <a:avLst/>
              <a:gdLst>
                <a:gd name="T0" fmla="*/ 0 w 35"/>
                <a:gd name="T1" fmla="*/ 1 h 85"/>
                <a:gd name="T2" fmla="*/ 0 w 35"/>
                <a:gd name="T3" fmla="*/ 1 h 85"/>
                <a:gd name="T4" fmla="*/ 0 w 35"/>
                <a:gd name="T5" fmla="*/ 1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1 h 85"/>
                <a:gd name="T20" fmla="*/ 0 w 35"/>
                <a:gd name="T21" fmla="*/ 1 h 85"/>
                <a:gd name="T22" fmla="*/ 0 w 35"/>
                <a:gd name="T23" fmla="*/ 1 h 85"/>
                <a:gd name="T24" fmla="*/ 0 w 35"/>
                <a:gd name="T25" fmla="*/ 1 h 85"/>
                <a:gd name="T26" fmla="*/ 0 w 35"/>
                <a:gd name="T27" fmla="*/ 1 h 85"/>
                <a:gd name="T28" fmla="*/ 0 w 35"/>
                <a:gd name="T29" fmla="*/ 1 h 85"/>
                <a:gd name="T30" fmla="*/ 0 w 35"/>
                <a:gd name="T31" fmla="*/ 1 h 85"/>
                <a:gd name="T32" fmla="*/ 0 w 35"/>
                <a:gd name="T33" fmla="*/ 1 h 85"/>
                <a:gd name="T34" fmla="*/ 0 w 35"/>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85"/>
                <a:gd name="T56" fmla="*/ 35 w 35"/>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85">
                  <a:moveTo>
                    <a:pt x="33" y="83"/>
                  </a:moveTo>
                  <a:lnTo>
                    <a:pt x="29" y="72"/>
                  </a:lnTo>
                  <a:lnTo>
                    <a:pt x="19" y="65"/>
                  </a:lnTo>
                  <a:lnTo>
                    <a:pt x="13" y="47"/>
                  </a:lnTo>
                  <a:lnTo>
                    <a:pt x="14" y="26"/>
                  </a:lnTo>
                  <a:lnTo>
                    <a:pt x="24" y="10"/>
                  </a:lnTo>
                  <a:lnTo>
                    <a:pt x="14" y="0"/>
                  </a:lnTo>
                  <a:lnTo>
                    <a:pt x="1" y="23"/>
                  </a:lnTo>
                  <a:lnTo>
                    <a:pt x="0" y="47"/>
                  </a:lnTo>
                  <a:lnTo>
                    <a:pt x="6" y="72"/>
                  </a:lnTo>
                  <a:lnTo>
                    <a:pt x="29" y="85"/>
                  </a:lnTo>
                  <a:lnTo>
                    <a:pt x="24" y="73"/>
                  </a:lnTo>
                  <a:lnTo>
                    <a:pt x="29" y="85"/>
                  </a:lnTo>
                  <a:lnTo>
                    <a:pt x="33" y="83"/>
                  </a:lnTo>
                  <a:lnTo>
                    <a:pt x="35" y="78"/>
                  </a:lnTo>
                  <a:lnTo>
                    <a:pt x="33" y="73"/>
                  </a:lnTo>
                  <a:lnTo>
                    <a:pt x="29" y="72"/>
                  </a:lnTo>
                  <a:lnTo>
                    <a:pt x="33" y="83"/>
                  </a:lnTo>
                  <a:close/>
                </a:path>
              </a:pathLst>
            </a:custGeom>
            <a:solidFill>
              <a:srgbClr val="000000"/>
            </a:solidFill>
            <a:ln w="9525">
              <a:noFill/>
              <a:round/>
              <a:headEnd/>
              <a:tailEnd/>
            </a:ln>
          </p:spPr>
          <p:txBody>
            <a:bodyPr/>
            <a:lstStyle/>
            <a:p>
              <a:endParaRPr lang="en-US">
                <a:latin typeface="Calibri" pitchFamily="34" charset="0"/>
              </a:endParaRPr>
            </a:p>
          </p:txBody>
        </p:sp>
        <p:sp>
          <p:nvSpPr>
            <p:cNvPr id="457" name="Freeform 101"/>
            <p:cNvSpPr>
              <a:spLocks/>
            </p:cNvSpPr>
            <p:nvPr/>
          </p:nvSpPr>
          <p:spPr bwMode="auto">
            <a:xfrm>
              <a:off x="7091" y="3367"/>
              <a:ext cx="20" cy="63"/>
            </a:xfrm>
            <a:custGeom>
              <a:avLst/>
              <a:gdLst>
                <a:gd name="T0" fmla="*/ 1 w 40"/>
                <a:gd name="T1" fmla="*/ 1 h 127"/>
                <a:gd name="T2" fmla="*/ 1 w 40"/>
                <a:gd name="T3" fmla="*/ 1 h 127"/>
                <a:gd name="T4" fmla="*/ 1 w 40"/>
                <a:gd name="T5" fmla="*/ 1 h 127"/>
                <a:gd name="T6" fmla="*/ 1 w 40"/>
                <a:gd name="T7" fmla="*/ 1 h 127"/>
                <a:gd name="T8" fmla="*/ 1 w 40"/>
                <a:gd name="T9" fmla="*/ 0 h 127"/>
                <a:gd name="T10" fmla="*/ 1 w 40"/>
                <a:gd name="T11" fmla="*/ 0 h 127"/>
                <a:gd name="T12" fmla="*/ 1 w 40"/>
                <a:gd name="T13" fmla="*/ 0 h 127"/>
                <a:gd name="T14" fmla="*/ 1 w 40"/>
                <a:gd name="T15" fmla="*/ 0 h 127"/>
                <a:gd name="T16" fmla="*/ 0 w 40"/>
                <a:gd name="T17" fmla="*/ 1 h 127"/>
                <a:gd name="T18" fmla="*/ 1 w 40"/>
                <a:gd name="T19" fmla="*/ 1 h 127"/>
                <a:gd name="T20" fmla="*/ 1 w 40"/>
                <a:gd name="T21" fmla="*/ 1 h 127"/>
                <a:gd name="T22" fmla="*/ 1 w 40"/>
                <a:gd name="T23" fmla="*/ 1 h 127"/>
                <a:gd name="T24" fmla="*/ 1 w 40"/>
                <a:gd name="T25" fmla="*/ 1 h 127"/>
                <a:gd name="T26" fmla="*/ 1 w 40"/>
                <a:gd name="T27" fmla="*/ 1 h 127"/>
                <a:gd name="T28" fmla="*/ 1 w 40"/>
                <a:gd name="T29" fmla="*/ 1 h 127"/>
                <a:gd name="T30" fmla="*/ 1 w 40"/>
                <a:gd name="T31" fmla="*/ 1 h 127"/>
                <a:gd name="T32" fmla="*/ 1 w 40"/>
                <a:gd name="T33" fmla="*/ 1 h 127"/>
                <a:gd name="T34" fmla="*/ 1 w 40"/>
                <a:gd name="T35" fmla="*/ 1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27"/>
                <a:gd name="T56" fmla="*/ 40 w 40"/>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27">
                  <a:moveTo>
                    <a:pt x="38" y="126"/>
                  </a:moveTo>
                  <a:lnTo>
                    <a:pt x="35" y="114"/>
                  </a:lnTo>
                  <a:lnTo>
                    <a:pt x="21" y="100"/>
                  </a:lnTo>
                  <a:lnTo>
                    <a:pt x="13" y="70"/>
                  </a:lnTo>
                  <a:lnTo>
                    <a:pt x="17" y="36"/>
                  </a:lnTo>
                  <a:lnTo>
                    <a:pt x="33" y="10"/>
                  </a:lnTo>
                  <a:lnTo>
                    <a:pt x="24" y="0"/>
                  </a:lnTo>
                  <a:lnTo>
                    <a:pt x="5" y="33"/>
                  </a:lnTo>
                  <a:lnTo>
                    <a:pt x="0" y="70"/>
                  </a:lnTo>
                  <a:lnTo>
                    <a:pt x="8" y="106"/>
                  </a:lnTo>
                  <a:lnTo>
                    <a:pt x="32" y="127"/>
                  </a:lnTo>
                  <a:lnTo>
                    <a:pt x="29" y="116"/>
                  </a:lnTo>
                  <a:lnTo>
                    <a:pt x="32" y="127"/>
                  </a:lnTo>
                  <a:lnTo>
                    <a:pt x="36" y="126"/>
                  </a:lnTo>
                  <a:lnTo>
                    <a:pt x="40" y="122"/>
                  </a:lnTo>
                  <a:lnTo>
                    <a:pt x="40" y="118"/>
                  </a:lnTo>
                  <a:lnTo>
                    <a:pt x="35" y="114"/>
                  </a:lnTo>
                  <a:lnTo>
                    <a:pt x="38" y="126"/>
                  </a:lnTo>
                  <a:close/>
                </a:path>
              </a:pathLst>
            </a:custGeom>
            <a:solidFill>
              <a:srgbClr val="000000"/>
            </a:solidFill>
            <a:ln w="9525">
              <a:noFill/>
              <a:round/>
              <a:headEnd/>
              <a:tailEnd/>
            </a:ln>
          </p:spPr>
          <p:txBody>
            <a:bodyPr/>
            <a:lstStyle/>
            <a:p>
              <a:endParaRPr lang="en-US">
                <a:latin typeface="Calibri" pitchFamily="34" charset="0"/>
              </a:endParaRPr>
            </a:p>
          </p:txBody>
        </p:sp>
        <p:sp>
          <p:nvSpPr>
            <p:cNvPr id="458" name="Freeform 102"/>
            <p:cNvSpPr>
              <a:spLocks/>
            </p:cNvSpPr>
            <p:nvPr/>
          </p:nvSpPr>
          <p:spPr bwMode="auto">
            <a:xfrm>
              <a:off x="7098" y="3424"/>
              <a:ext cx="25" cy="57"/>
            </a:xfrm>
            <a:custGeom>
              <a:avLst/>
              <a:gdLst>
                <a:gd name="T0" fmla="*/ 1 w 50"/>
                <a:gd name="T1" fmla="*/ 2 h 112"/>
                <a:gd name="T2" fmla="*/ 1 w 50"/>
                <a:gd name="T3" fmla="*/ 2 h 112"/>
                <a:gd name="T4" fmla="*/ 1 w 50"/>
                <a:gd name="T5" fmla="*/ 2 h 112"/>
                <a:gd name="T6" fmla="*/ 1 w 50"/>
                <a:gd name="T7" fmla="*/ 2 h 112"/>
                <a:gd name="T8" fmla="*/ 1 w 50"/>
                <a:gd name="T9" fmla="*/ 2 h 112"/>
                <a:gd name="T10" fmla="*/ 1 w 50"/>
                <a:gd name="T11" fmla="*/ 1 h 112"/>
                <a:gd name="T12" fmla="*/ 1 w 50"/>
                <a:gd name="T13" fmla="*/ 1 h 112"/>
                <a:gd name="T14" fmla="*/ 1 w 50"/>
                <a:gd name="T15" fmla="*/ 1 h 112"/>
                <a:gd name="T16" fmla="*/ 1 w 50"/>
                <a:gd name="T17" fmla="*/ 1 h 112"/>
                <a:gd name="T18" fmla="*/ 1 w 50"/>
                <a:gd name="T19" fmla="*/ 1 h 112"/>
                <a:gd name="T20" fmla="*/ 1 w 50"/>
                <a:gd name="T21" fmla="*/ 0 h 112"/>
                <a:gd name="T22" fmla="*/ 1 w 50"/>
                <a:gd name="T23" fmla="*/ 1 h 112"/>
                <a:gd name="T24" fmla="*/ 0 w 50"/>
                <a:gd name="T25" fmla="*/ 1 h 112"/>
                <a:gd name="T26" fmla="*/ 0 w 50"/>
                <a:gd name="T27" fmla="*/ 1 h 112"/>
                <a:gd name="T28" fmla="*/ 1 w 50"/>
                <a:gd name="T29" fmla="*/ 2 h 112"/>
                <a:gd name="T30" fmla="*/ 1 w 50"/>
                <a:gd name="T31" fmla="*/ 2 h 112"/>
                <a:gd name="T32" fmla="*/ 1 w 50"/>
                <a:gd name="T33" fmla="*/ 2 h 112"/>
                <a:gd name="T34" fmla="*/ 1 w 50"/>
                <a:gd name="T35" fmla="*/ 2 h 112"/>
                <a:gd name="T36" fmla="*/ 1 w 50"/>
                <a:gd name="T37" fmla="*/ 2 h 112"/>
                <a:gd name="T38" fmla="*/ 1 w 50"/>
                <a:gd name="T39" fmla="*/ 2 h 112"/>
                <a:gd name="T40" fmla="*/ 1 w 50"/>
                <a:gd name="T41" fmla="*/ 2 h 112"/>
                <a:gd name="T42" fmla="*/ 1 w 50"/>
                <a:gd name="T43" fmla="*/ 2 h 112"/>
                <a:gd name="T44" fmla="*/ 1 w 50"/>
                <a:gd name="T45" fmla="*/ 2 h 112"/>
                <a:gd name="T46" fmla="*/ 1 w 50"/>
                <a:gd name="T47" fmla="*/ 2 h 112"/>
                <a:gd name="T48" fmla="*/ 1 w 50"/>
                <a:gd name="T49" fmla="*/ 2 h 112"/>
                <a:gd name="T50" fmla="*/ 1 w 50"/>
                <a:gd name="T51" fmla="*/ 2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12"/>
                <a:gd name="T80" fmla="*/ 50 w 50"/>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12">
                  <a:moveTo>
                    <a:pt x="48" y="111"/>
                  </a:moveTo>
                  <a:lnTo>
                    <a:pt x="43" y="99"/>
                  </a:lnTo>
                  <a:lnTo>
                    <a:pt x="35" y="94"/>
                  </a:lnTo>
                  <a:lnTo>
                    <a:pt x="27" y="86"/>
                  </a:lnTo>
                  <a:lnTo>
                    <a:pt x="21" y="75"/>
                  </a:lnTo>
                  <a:lnTo>
                    <a:pt x="16" y="62"/>
                  </a:lnTo>
                  <a:lnTo>
                    <a:pt x="13" y="47"/>
                  </a:lnTo>
                  <a:lnTo>
                    <a:pt x="13" y="33"/>
                  </a:lnTo>
                  <a:lnTo>
                    <a:pt x="18" y="21"/>
                  </a:lnTo>
                  <a:lnTo>
                    <a:pt x="24" y="10"/>
                  </a:lnTo>
                  <a:lnTo>
                    <a:pt x="15" y="0"/>
                  </a:lnTo>
                  <a:lnTo>
                    <a:pt x="5" y="15"/>
                  </a:lnTo>
                  <a:lnTo>
                    <a:pt x="0" y="33"/>
                  </a:lnTo>
                  <a:lnTo>
                    <a:pt x="0" y="47"/>
                  </a:lnTo>
                  <a:lnTo>
                    <a:pt x="3" y="65"/>
                  </a:lnTo>
                  <a:lnTo>
                    <a:pt x="8" y="81"/>
                  </a:lnTo>
                  <a:lnTo>
                    <a:pt x="18" y="96"/>
                  </a:lnTo>
                  <a:lnTo>
                    <a:pt x="29" y="108"/>
                  </a:lnTo>
                  <a:lnTo>
                    <a:pt x="43" y="112"/>
                  </a:lnTo>
                  <a:lnTo>
                    <a:pt x="38" y="101"/>
                  </a:lnTo>
                  <a:lnTo>
                    <a:pt x="43" y="112"/>
                  </a:lnTo>
                  <a:lnTo>
                    <a:pt x="48" y="111"/>
                  </a:lnTo>
                  <a:lnTo>
                    <a:pt x="50" y="106"/>
                  </a:lnTo>
                  <a:lnTo>
                    <a:pt x="48" y="101"/>
                  </a:lnTo>
                  <a:lnTo>
                    <a:pt x="43" y="99"/>
                  </a:lnTo>
                  <a:lnTo>
                    <a:pt x="48" y="111"/>
                  </a:lnTo>
                  <a:close/>
                </a:path>
              </a:pathLst>
            </a:custGeom>
            <a:solidFill>
              <a:srgbClr val="000000"/>
            </a:solidFill>
            <a:ln w="9525">
              <a:noFill/>
              <a:round/>
              <a:headEnd/>
              <a:tailEnd/>
            </a:ln>
          </p:spPr>
          <p:txBody>
            <a:bodyPr/>
            <a:lstStyle/>
            <a:p>
              <a:endParaRPr lang="en-US">
                <a:latin typeface="Calibri" pitchFamily="34" charset="0"/>
              </a:endParaRPr>
            </a:p>
          </p:txBody>
        </p:sp>
        <p:sp>
          <p:nvSpPr>
            <p:cNvPr id="459" name="Freeform 103"/>
            <p:cNvSpPr>
              <a:spLocks/>
            </p:cNvSpPr>
            <p:nvPr/>
          </p:nvSpPr>
          <p:spPr bwMode="auto">
            <a:xfrm>
              <a:off x="7108" y="3475"/>
              <a:ext cx="21" cy="56"/>
            </a:xfrm>
            <a:custGeom>
              <a:avLst/>
              <a:gdLst>
                <a:gd name="T0" fmla="*/ 0 w 43"/>
                <a:gd name="T1" fmla="*/ 2 h 112"/>
                <a:gd name="T2" fmla="*/ 0 w 43"/>
                <a:gd name="T3" fmla="*/ 2 h 112"/>
                <a:gd name="T4" fmla="*/ 0 w 43"/>
                <a:gd name="T5" fmla="*/ 2 h 112"/>
                <a:gd name="T6" fmla="*/ 0 w 43"/>
                <a:gd name="T7" fmla="*/ 2 h 112"/>
                <a:gd name="T8" fmla="*/ 0 w 43"/>
                <a:gd name="T9" fmla="*/ 1 h 112"/>
                <a:gd name="T10" fmla="*/ 0 w 43"/>
                <a:gd name="T11" fmla="*/ 1 h 112"/>
                <a:gd name="T12" fmla="*/ 0 w 43"/>
                <a:gd name="T13" fmla="*/ 0 h 112"/>
                <a:gd name="T14" fmla="*/ 0 w 43"/>
                <a:gd name="T15" fmla="*/ 1 h 112"/>
                <a:gd name="T16" fmla="*/ 0 w 43"/>
                <a:gd name="T17" fmla="*/ 2 h 112"/>
                <a:gd name="T18" fmla="*/ 0 w 43"/>
                <a:gd name="T19" fmla="*/ 2 h 112"/>
                <a:gd name="T20" fmla="*/ 0 w 43"/>
                <a:gd name="T21" fmla="*/ 2 h 112"/>
                <a:gd name="T22" fmla="*/ 0 w 43"/>
                <a:gd name="T23" fmla="*/ 2 h 112"/>
                <a:gd name="T24" fmla="*/ 0 w 43"/>
                <a:gd name="T25" fmla="*/ 2 h 112"/>
                <a:gd name="T26" fmla="*/ 0 w 43"/>
                <a:gd name="T27" fmla="*/ 2 h 112"/>
                <a:gd name="T28" fmla="*/ 0 w 43"/>
                <a:gd name="T29" fmla="*/ 2 h 112"/>
                <a:gd name="T30" fmla="*/ 0 w 43"/>
                <a:gd name="T31" fmla="*/ 2 h 112"/>
                <a:gd name="T32" fmla="*/ 0 w 43"/>
                <a:gd name="T33" fmla="*/ 2 h 112"/>
                <a:gd name="T34" fmla="*/ 0 w 43"/>
                <a:gd name="T35" fmla="*/ 2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12"/>
                <a:gd name="T56" fmla="*/ 43 w 4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12">
                  <a:moveTo>
                    <a:pt x="43" y="109"/>
                  </a:moveTo>
                  <a:lnTo>
                    <a:pt x="37" y="99"/>
                  </a:lnTo>
                  <a:lnTo>
                    <a:pt x="23" y="88"/>
                  </a:lnTo>
                  <a:lnTo>
                    <a:pt x="13" y="67"/>
                  </a:lnTo>
                  <a:lnTo>
                    <a:pt x="15" y="37"/>
                  </a:lnTo>
                  <a:lnTo>
                    <a:pt x="29" y="10"/>
                  </a:lnTo>
                  <a:lnTo>
                    <a:pt x="19" y="0"/>
                  </a:lnTo>
                  <a:lnTo>
                    <a:pt x="2" y="34"/>
                  </a:lnTo>
                  <a:lnTo>
                    <a:pt x="0" y="67"/>
                  </a:lnTo>
                  <a:lnTo>
                    <a:pt x="13" y="98"/>
                  </a:lnTo>
                  <a:lnTo>
                    <a:pt x="37" y="112"/>
                  </a:lnTo>
                  <a:lnTo>
                    <a:pt x="31" y="103"/>
                  </a:lnTo>
                  <a:lnTo>
                    <a:pt x="37" y="112"/>
                  </a:lnTo>
                  <a:lnTo>
                    <a:pt x="42" y="111"/>
                  </a:lnTo>
                  <a:lnTo>
                    <a:pt x="43" y="106"/>
                  </a:lnTo>
                  <a:lnTo>
                    <a:pt x="42" y="101"/>
                  </a:lnTo>
                  <a:lnTo>
                    <a:pt x="37" y="99"/>
                  </a:lnTo>
                  <a:lnTo>
                    <a:pt x="43" y="109"/>
                  </a:lnTo>
                  <a:close/>
                </a:path>
              </a:pathLst>
            </a:custGeom>
            <a:solidFill>
              <a:srgbClr val="000000"/>
            </a:solidFill>
            <a:ln w="9525">
              <a:noFill/>
              <a:round/>
              <a:headEnd/>
              <a:tailEnd/>
            </a:ln>
          </p:spPr>
          <p:txBody>
            <a:bodyPr/>
            <a:lstStyle/>
            <a:p>
              <a:endParaRPr lang="en-US">
                <a:latin typeface="Calibri" pitchFamily="34" charset="0"/>
              </a:endParaRPr>
            </a:p>
          </p:txBody>
        </p:sp>
        <p:sp>
          <p:nvSpPr>
            <p:cNvPr id="460" name="Freeform 104"/>
            <p:cNvSpPr>
              <a:spLocks/>
            </p:cNvSpPr>
            <p:nvPr/>
          </p:nvSpPr>
          <p:spPr bwMode="auto">
            <a:xfrm>
              <a:off x="7118" y="3526"/>
              <a:ext cx="18" cy="55"/>
            </a:xfrm>
            <a:custGeom>
              <a:avLst/>
              <a:gdLst>
                <a:gd name="T0" fmla="*/ 0 w 37"/>
                <a:gd name="T1" fmla="*/ 2 h 109"/>
                <a:gd name="T2" fmla="*/ 0 w 37"/>
                <a:gd name="T3" fmla="*/ 2 h 109"/>
                <a:gd name="T4" fmla="*/ 0 w 37"/>
                <a:gd name="T5" fmla="*/ 2 h 109"/>
                <a:gd name="T6" fmla="*/ 0 w 37"/>
                <a:gd name="T7" fmla="*/ 1 h 109"/>
                <a:gd name="T8" fmla="*/ 0 w 37"/>
                <a:gd name="T9" fmla="*/ 1 h 109"/>
                <a:gd name="T10" fmla="*/ 0 w 37"/>
                <a:gd name="T11" fmla="*/ 1 h 109"/>
                <a:gd name="T12" fmla="*/ 0 w 37"/>
                <a:gd name="T13" fmla="*/ 0 h 109"/>
                <a:gd name="T14" fmla="*/ 0 w 37"/>
                <a:gd name="T15" fmla="*/ 1 h 109"/>
                <a:gd name="T16" fmla="*/ 0 w 37"/>
                <a:gd name="T17" fmla="*/ 2 h 109"/>
                <a:gd name="T18" fmla="*/ 0 w 37"/>
                <a:gd name="T19" fmla="*/ 2 h 109"/>
                <a:gd name="T20" fmla="*/ 0 w 37"/>
                <a:gd name="T21" fmla="*/ 2 h 109"/>
                <a:gd name="T22" fmla="*/ 0 w 37"/>
                <a:gd name="T23" fmla="*/ 2 h 109"/>
                <a:gd name="T24" fmla="*/ 0 w 37"/>
                <a:gd name="T25" fmla="*/ 2 h 109"/>
                <a:gd name="T26" fmla="*/ 0 w 37"/>
                <a:gd name="T27" fmla="*/ 2 h 109"/>
                <a:gd name="T28" fmla="*/ 0 w 37"/>
                <a:gd name="T29" fmla="*/ 2 h 109"/>
                <a:gd name="T30" fmla="*/ 0 w 37"/>
                <a:gd name="T31" fmla="*/ 2 h 109"/>
                <a:gd name="T32" fmla="*/ 0 w 37"/>
                <a:gd name="T33" fmla="*/ 2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09"/>
                <a:gd name="T53" fmla="*/ 37 w 37"/>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09">
                  <a:moveTo>
                    <a:pt x="34" y="96"/>
                  </a:moveTo>
                  <a:lnTo>
                    <a:pt x="34" y="96"/>
                  </a:lnTo>
                  <a:lnTo>
                    <a:pt x="24" y="86"/>
                  </a:lnTo>
                  <a:lnTo>
                    <a:pt x="16" y="63"/>
                  </a:lnTo>
                  <a:lnTo>
                    <a:pt x="13" y="36"/>
                  </a:lnTo>
                  <a:lnTo>
                    <a:pt x="22" y="6"/>
                  </a:lnTo>
                  <a:lnTo>
                    <a:pt x="10" y="0"/>
                  </a:lnTo>
                  <a:lnTo>
                    <a:pt x="0" y="36"/>
                  </a:lnTo>
                  <a:lnTo>
                    <a:pt x="3" y="67"/>
                  </a:lnTo>
                  <a:lnTo>
                    <a:pt x="11" y="93"/>
                  </a:lnTo>
                  <a:lnTo>
                    <a:pt x="27" y="109"/>
                  </a:lnTo>
                  <a:lnTo>
                    <a:pt x="32" y="109"/>
                  </a:lnTo>
                  <a:lnTo>
                    <a:pt x="37" y="104"/>
                  </a:lnTo>
                  <a:lnTo>
                    <a:pt x="37" y="99"/>
                  </a:lnTo>
                  <a:lnTo>
                    <a:pt x="34" y="96"/>
                  </a:lnTo>
                  <a:close/>
                </a:path>
              </a:pathLst>
            </a:custGeom>
            <a:solidFill>
              <a:srgbClr val="000000"/>
            </a:solidFill>
            <a:ln w="9525">
              <a:noFill/>
              <a:round/>
              <a:headEnd/>
              <a:tailEnd/>
            </a:ln>
          </p:spPr>
          <p:txBody>
            <a:bodyPr/>
            <a:lstStyle/>
            <a:p>
              <a:endParaRPr lang="en-US">
                <a:latin typeface="Calibri" pitchFamily="34" charset="0"/>
              </a:endParaRPr>
            </a:p>
          </p:txBody>
        </p:sp>
        <p:sp>
          <p:nvSpPr>
            <p:cNvPr id="461" name="Freeform 105"/>
            <p:cNvSpPr>
              <a:spLocks/>
            </p:cNvSpPr>
            <p:nvPr/>
          </p:nvSpPr>
          <p:spPr bwMode="auto">
            <a:xfrm>
              <a:off x="7120" y="3488"/>
              <a:ext cx="24" cy="32"/>
            </a:xfrm>
            <a:custGeom>
              <a:avLst/>
              <a:gdLst>
                <a:gd name="T0" fmla="*/ 1 w 46"/>
                <a:gd name="T1" fmla="*/ 0 h 64"/>
                <a:gd name="T2" fmla="*/ 1 w 46"/>
                <a:gd name="T3" fmla="*/ 1 h 64"/>
                <a:gd name="T4" fmla="*/ 0 w 46"/>
                <a:gd name="T5" fmla="*/ 1 h 64"/>
                <a:gd name="T6" fmla="*/ 1 w 46"/>
                <a:gd name="T7" fmla="*/ 1 h 64"/>
                <a:gd name="T8" fmla="*/ 1 w 46"/>
                <a:gd name="T9" fmla="*/ 1 h 64"/>
                <a:gd name="T10" fmla="*/ 1 w 46"/>
                <a:gd name="T11" fmla="*/ 1 h 64"/>
                <a:gd name="T12" fmla="*/ 1 w 46"/>
                <a:gd name="T13" fmla="*/ 1 h 64"/>
                <a:gd name="T14" fmla="*/ 1 w 46"/>
                <a:gd name="T15" fmla="*/ 1 h 64"/>
                <a:gd name="T16" fmla="*/ 1 w 46"/>
                <a:gd name="T17" fmla="*/ 1 h 64"/>
                <a:gd name="T18" fmla="*/ 1 w 46"/>
                <a:gd name="T19" fmla="*/ 1 h 64"/>
                <a:gd name="T20" fmla="*/ 1 w 46"/>
                <a:gd name="T21" fmla="*/ 1 h 64"/>
                <a:gd name="T22" fmla="*/ 1 w 46"/>
                <a:gd name="T23" fmla="*/ 1 h 64"/>
                <a:gd name="T24" fmla="*/ 1 w 46"/>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64"/>
                <a:gd name="T41" fmla="*/ 46 w 46"/>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64">
                  <a:moveTo>
                    <a:pt x="11" y="0"/>
                  </a:moveTo>
                  <a:lnTo>
                    <a:pt x="3" y="13"/>
                  </a:lnTo>
                  <a:lnTo>
                    <a:pt x="0" y="31"/>
                  </a:lnTo>
                  <a:lnTo>
                    <a:pt x="1" y="51"/>
                  </a:lnTo>
                  <a:lnTo>
                    <a:pt x="13" y="62"/>
                  </a:lnTo>
                  <a:lnTo>
                    <a:pt x="27" y="64"/>
                  </a:lnTo>
                  <a:lnTo>
                    <a:pt x="38" y="59"/>
                  </a:lnTo>
                  <a:lnTo>
                    <a:pt x="45" y="49"/>
                  </a:lnTo>
                  <a:lnTo>
                    <a:pt x="46" y="36"/>
                  </a:lnTo>
                  <a:lnTo>
                    <a:pt x="43" y="21"/>
                  </a:lnTo>
                  <a:lnTo>
                    <a:pt x="37" y="10"/>
                  </a:lnTo>
                  <a:lnTo>
                    <a:pt x="25" y="2"/>
                  </a:lnTo>
                  <a:lnTo>
                    <a:pt x="11"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62" name="Freeform 106"/>
            <p:cNvSpPr>
              <a:spLocks/>
            </p:cNvSpPr>
            <p:nvPr/>
          </p:nvSpPr>
          <p:spPr bwMode="auto">
            <a:xfrm>
              <a:off x="7164" y="3318"/>
              <a:ext cx="26" cy="31"/>
            </a:xfrm>
            <a:custGeom>
              <a:avLst/>
              <a:gdLst>
                <a:gd name="T0" fmla="*/ 0 w 51"/>
                <a:gd name="T1" fmla="*/ 1 h 62"/>
                <a:gd name="T2" fmla="*/ 1 w 51"/>
                <a:gd name="T3" fmla="*/ 1 h 62"/>
                <a:gd name="T4" fmla="*/ 1 w 51"/>
                <a:gd name="T5" fmla="*/ 0 h 62"/>
                <a:gd name="T6" fmla="*/ 1 w 51"/>
                <a:gd name="T7" fmla="*/ 0 h 62"/>
                <a:gd name="T8" fmla="*/ 1 w 51"/>
                <a:gd name="T9" fmla="*/ 1 h 62"/>
                <a:gd name="T10" fmla="*/ 1 w 51"/>
                <a:gd name="T11" fmla="*/ 1 h 62"/>
                <a:gd name="T12" fmla="*/ 1 w 51"/>
                <a:gd name="T13" fmla="*/ 1 h 62"/>
                <a:gd name="T14" fmla="*/ 1 w 51"/>
                <a:gd name="T15" fmla="*/ 1 h 62"/>
                <a:gd name="T16" fmla="*/ 1 w 51"/>
                <a:gd name="T17" fmla="*/ 1 h 62"/>
                <a:gd name="T18" fmla="*/ 1 w 51"/>
                <a:gd name="T19" fmla="*/ 1 h 62"/>
                <a:gd name="T20" fmla="*/ 1 w 51"/>
                <a:gd name="T21" fmla="*/ 1 h 62"/>
                <a:gd name="T22" fmla="*/ 1 w 51"/>
                <a:gd name="T23" fmla="*/ 1 h 62"/>
                <a:gd name="T24" fmla="*/ 1 w 51"/>
                <a:gd name="T25" fmla="*/ 1 h 62"/>
                <a:gd name="T26" fmla="*/ 1 w 51"/>
                <a:gd name="T27" fmla="*/ 1 h 62"/>
                <a:gd name="T28" fmla="*/ 1 w 51"/>
                <a:gd name="T29" fmla="*/ 1 h 62"/>
                <a:gd name="T30" fmla="*/ 1 w 51"/>
                <a:gd name="T31" fmla="*/ 1 h 62"/>
                <a:gd name="T32" fmla="*/ 0 w 51"/>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62"/>
                <a:gd name="T53" fmla="*/ 51 w 51"/>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62">
                  <a:moveTo>
                    <a:pt x="0" y="11"/>
                  </a:moveTo>
                  <a:lnTo>
                    <a:pt x="3" y="3"/>
                  </a:lnTo>
                  <a:lnTo>
                    <a:pt x="8" y="0"/>
                  </a:lnTo>
                  <a:lnTo>
                    <a:pt x="17" y="0"/>
                  </a:lnTo>
                  <a:lnTo>
                    <a:pt x="25" y="5"/>
                  </a:lnTo>
                  <a:lnTo>
                    <a:pt x="35" y="11"/>
                  </a:lnTo>
                  <a:lnTo>
                    <a:pt x="43" y="20"/>
                  </a:lnTo>
                  <a:lnTo>
                    <a:pt x="49" y="29"/>
                  </a:lnTo>
                  <a:lnTo>
                    <a:pt x="51" y="39"/>
                  </a:lnTo>
                  <a:lnTo>
                    <a:pt x="46" y="50"/>
                  </a:lnTo>
                  <a:lnTo>
                    <a:pt x="38" y="59"/>
                  </a:lnTo>
                  <a:lnTo>
                    <a:pt x="30" y="62"/>
                  </a:lnTo>
                  <a:lnTo>
                    <a:pt x="24" y="55"/>
                  </a:lnTo>
                  <a:lnTo>
                    <a:pt x="17" y="44"/>
                  </a:lnTo>
                  <a:lnTo>
                    <a:pt x="9" y="33"/>
                  </a:lnTo>
                  <a:lnTo>
                    <a:pt x="3" y="23"/>
                  </a:lnTo>
                  <a:lnTo>
                    <a:pt x="0" y="11"/>
                  </a:lnTo>
                  <a:close/>
                </a:path>
              </a:pathLst>
            </a:custGeom>
            <a:solidFill>
              <a:srgbClr val="FFEA33"/>
            </a:solidFill>
            <a:ln w="9525">
              <a:noFill/>
              <a:round/>
              <a:headEnd/>
              <a:tailEnd/>
            </a:ln>
          </p:spPr>
          <p:txBody>
            <a:bodyPr/>
            <a:lstStyle/>
            <a:p>
              <a:endParaRPr lang="en-US">
                <a:latin typeface="Calibri" pitchFamily="34" charset="0"/>
              </a:endParaRPr>
            </a:p>
          </p:txBody>
        </p:sp>
        <p:sp>
          <p:nvSpPr>
            <p:cNvPr id="463" name="Freeform 107"/>
            <p:cNvSpPr>
              <a:spLocks/>
            </p:cNvSpPr>
            <p:nvPr/>
          </p:nvSpPr>
          <p:spPr bwMode="auto">
            <a:xfrm>
              <a:off x="7180" y="3354"/>
              <a:ext cx="33" cy="31"/>
            </a:xfrm>
            <a:custGeom>
              <a:avLst/>
              <a:gdLst>
                <a:gd name="T0" fmla="*/ 0 w 65"/>
                <a:gd name="T1" fmla="*/ 0 h 64"/>
                <a:gd name="T2" fmla="*/ 1 w 65"/>
                <a:gd name="T3" fmla="*/ 0 h 64"/>
                <a:gd name="T4" fmla="*/ 1 w 65"/>
                <a:gd name="T5" fmla="*/ 0 h 64"/>
                <a:gd name="T6" fmla="*/ 1 w 65"/>
                <a:gd name="T7" fmla="*/ 0 h 64"/>
                <a:gd name="T8" fmla="*/ 1 w 65"/>
                <a:gd name="T9" fmla="*/ 0 h 64"/>
                <a:gd name="T10" fmla="*/ 1 w 65"/>
                <a:gd name="T11" fmla="*/ 0 h 64"/>
                <a:gd name="T12" fmla="*/ 2 w 65"/>
                <a:gd name="T13" fmla="*/ 0 h 64"/>
                <a:gd name="T14" fmla="*/ 2 w 65"/>
                <a:gd name="T15" fmla="*/ 0 h 64"/>
                <a:gd name="T16" fmla="*/ 1 w 65"/>
                <a:gd name="T17" fmla="*/ 0 h 64"/>
                <a:gd name="T18" fmla="*/ 1 w 65"/>
                <a:gd name="T19" fmla="*/ 0 h 64"/>
                <a:gd name="T20" fmla="*/ 1 w 65"/>
                <a:gd name="T21" fmla="*/ 0 h 64"/>
                <a:gd name="T22" fmla="*/ 1 w 65"/>
                <a:gd name="T23" fmla="*/ 0 h 64"/>
                <a:gd name="T24" fmla="*/ 1 w 65"/>
                <a:gd name="T25" fmla="*/ 0 h 64"/>
                <a:gd name="T26" fmla="*/ 1 w 65"/>
                <a:gd name="T27" fmla="*/ 0 h 64"/>
                <a:gd name="T28" fmla="*/ 1 w 65"/>
                <a:gd name="T29" fmla="*/ 0 h 64"/>
                <a:gd name="T30" fmla="*/ 1 w 65"/>
                <a:gd name="T31" fmla="*/ 0 h 64"/>
                <a:gd name="T32" fmla="*/ 0 w 65"/>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4"/>
                <a:gd name="T53" fmla="*/ 65 w 65"/>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4">
                  <a:moveTo>
                    <a:pt x="0" y="8"/>
                  </a:moveTo>
                  <a:lnTo>
                    <a:pt x="13" y="0"/>
                  </a:lnTo>
                  <a:lnTo>
                    <a:pt x="25" y="0"/>
                  </a:lnTo>
                  <a:lnTo>
                    <a:pt x="40" y="5"/>
                  </a:lnTo>
                  <a:lnTo>
                    <a:pt x="52" y="15"/>
                  </a:lnTo>
                  <a:lnTo>
                    <a:pt x="60" y="26"/>
                  </a:lnTo>
                  <a:lnTo>
                    <a:pt x="65" y="39"/>
                  </a:lnTo>
                  <a:lnTo>
                    <a:pt x="65" y="51"/>
                  </a:lnTo>
                  <a:lnTo>
                    <a:pt x="57" y="60"/>
                  </a:lnTo>
                  <a:lnTo>
                    <a:pt x="46" y="64"/>
                  </a:lnTo>
                  <a:lnTo>
                    <a:pt x="36" y="62"/>
                  </a:lnTo>
                  <a:lnTo>
                    <a:pt x="30" y="54"/>
                  </a:lnTo>
                  <a:lnTo>
                    <a:pt x="25" y="41"/>
                  </a:lnTo>
                  <a:lnTo>
                    <a:pt x="22" y="34"/>
                  </a:lnTo>
                  <a:lnTo>
                    <a:pt x="17" y="25"/>
                  </a:lnTo>
                  <a:lnTo>
                    <a:pt x="9" y="16"/>
                  </a:lnTo>
                  <a:lnTo>
                    <a:pt x="0" y="8"/>
                  </a:lnTo>
                  <a:close/>
                </a:path>
              </a:pathLst>
            </a:custGeom>
            <a:solidFill>
              <a:srgbClr val="FFEA33"/>
            </a:solidFill>
            <a:ln w="9525">
              <a:noFill/>
              <a:round/>
              <a:headEnd/>
              <a:tailEnd/>
            </a:ln>
          </p:spPr>
          <p:txBody>
            <a:bodyPr/>
            <a:lstStyle/>
            <a:p>
              <a:endParaRPr lang="en-US">
                <a:latin typeface="Calibri" pitchFamily="34" charset="0"/>
              </a:endParaRPr>
            </a:p>
          </p:txBody>
        </p:sp>
        <p:sp>
          <p:nvSpPr>
            <p:cNvPr id="464" name="Freeform 108"/>
            <p:cNvSpPr>
              <a:spLocks/>
            </p:cNvSpPr>
            <p:nvPr/>
          </p:nvSpPr>
          <p:spPr bwMode="auto">
            <a:xfrm>
              <a:off x="7198" y="3393"/>
              <a:ext cx="38" cy="39"/>
            </a:xfrm>
            <a:custGeom>
              <a:avLst/>
              <a:gdLst>
                <a:gd name="T0" fmla="*/ 1 w 75"/>
                <a:gd name="T1" fmla="*/ 0 h 79"/>
                <a:gd name="T2" fmla="*/ 1 w 75"/>
                <a:gd name="T3" fmla="*/ 0 h 79"/>
                <a:gd name="T4" fmla="*/ 1 w 75"/>
                <a:gd name="T5" fmla="*/ 0 h 79"/>
                <a:gd name="T6" fmla="*/ 1 w 75"/>
                <a:gd name="T7" fmla="*/ 0 h 79"/>
                <a:gd name="T8" fmla="*/ 1 w 75"/>
                <a:gd name="T9" fmla="*/ 0 h 79"/>
                <a:gd name="T10" fmla="*/ 2 w 75"/>
                <a:gd name="T11" fmla="*/ 0 h 79"/>
                <a:gd name="T12" fmla="*/ 2 w 75"/>
                <a:gd name="T13" fmla="*/ 0 h 79"/>
                <a:gd name="T14" fmla="*/ 2 w 75"/>
                <a:gd name="T15" fmla="*/ 0 h 79"/>
                <a:gd name="T16" fmla="*/ 1 w 75"/>
                <a:gd name="T17" fmla="*/ 1 h 79"/>
                <a:gd name="T18" fmla="*/ 1 w 75"/>
                <a:gd name="T19" fmla="*/ 1 h 79"/>
                <a:gd name="T20" fmla="*/ 1 w 75"/>
                <a:gd name="T21" fmla="*/ 1 h 79"/>
                <a:gd name="T22" fmla="*/ 1 w 75"/>
                <a:gd name="T23" fmla="*/ 1 h 79"/>
                <a:gd name="T24" fmla="*/ 1 w 75"/>
                <a:gd name="T25" fmla="*/ 1 h 79"/>
                <a:gd name="T26" fmla="*/ 1 w 75"/>
                <a:gd name="T27" fmla="*/ 0 h 79"/>
                <a:gd name="T28" fmla="*/ 1 w 75"/>
                <a:gd name="T29" fmla="*/ 0 h 79"/>
                <a:gd name="T30" fmla="*/ 1 w 75"/>
                <a:gd name="T31" fmla="*/ 0 h 79"/>
                <a:gd name="T32" fmla="*/ 1 w 75"/>
                <a:gd name="T33" fmla="*/ 0 h 79"/>
                <a:gd name="T34" fmla="*/ 0 w 75"/>
                <a:gd name="T35" fmla="*/ 0 h 79"/>
                <a:gd name="T36" fmla="*/ 0 w 75"/>
                <a:gd name="T37" fmla="*/ 0 h 79"/>
                <a:gd name="T38" fmla="*/ 1 w 75"/>
                <a:gd name="T39" fmla="*/ 0 h 79"/>
                <a:gd name="T40" fmla="*/ 1 w 75"/>
                <a:gd name="T41" fmla="*/ 0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9"/>
                <a:gd name="T65" fmla="*/ 75 w 75"/>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9">
                  <a:moveTo>
                    <a:pt x="17" y="0"/>
                  </a:moveTo>
                  <a:lnTo>
                    <a:pt x="29" y="2"/>
                  </a:lnTo>
                  <a:lnTo>
                    <a:pt x="40" y="8"/>
                  </a:lnTo>
                  <a:lnTo>
                    <a:pt x="53" y="15"/>
                  </a:lnTo>
                  <a:lnTo>
                    <a:pt x="64" y="25"/>
                  </a:lnTo>
                  <a:lnTo>
                    <a:pt x="70" y="35"/>
                  </a:lnTo>
                  <a:lnTo>
                    <a:pt x="75" y="46"/>
                  </a:lnTo>
                  <a:lnTo>
                    <a:pt x="72" y="56"/>
                  </a:lnTo>
                  <a:lnTo>
                    <a:pt x="62" y="66"/>
                  </a:lnTo>
                  <a:lnTo>
                    <a:pt x="46" y="75"/>
                  </a:lnTo>
                  <a:lnTo>
                    <a:pt x="37" y="79"/>
                  </a:lnTo>
                  <a:lnTo>
                    <a:pt x="30" y="75"/>
                  </a:lnTo>
                  <a:lnTo>
                    <a:pt x="27" y="66"/>
                  </a:lnTo>
                  <a:lnTo>
                    <a:pt x="22" y="54"/>
                  </a:lnTo>
                  <a:lnTo>
                    <a:pt x="16" y="44"/>
                  </a:lnTo>
                  <a:lnTo>
                    <a:pt x="9" y="36"/>
                  </a:lnTo>
                  <a:lnTo>
                    <a:pt x="5" y="28"/>
                  </a:lnTo>
                  <a:lnTo>
                    <a:pt x="0" y="20"/>
                  </a:lnTo>
                  <a:lnTo>
                    <a:pt x="0" y="10"/>
                  </a:lnTo>
                  <a:lnTo>
                    <a:pt x="6" y="4"/>
                  </a:lnTo>
                  <a:lnTo>
                    <a:pt x="17"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65" name="Freeform 109"/>
            <p:cNvSpPr>
              <a:spLocks/>
            </p:cNvSpPr>
            <p:nvPr/>
          </p:nvSpPr>
          <p:spPr bwMode="auto">
            <a:xfrm>
              <a:off x="7218" y="3435"/>
              <a:ext cx="41" cy="44"/>
            </a:xfrm>
            <a:custGeom>
              <a:avLst/>
              <a:gdLst>
                <a:gd name="T0" fmla="*/ 0 w 81"/>
                <a:gd name="T1" fmla="*/ 1 h 88"/>
                <a:gd name="T2" fmla="*/ 1 w 81"/>
                <a:gd name="T3" fmla="*/ 1 h 88"/>
                <a:gd name="T4" fmla="*/ 1 w 81"/>
                <a:gd name="T5" fmla="*/ 1 h 88"/>
                <a:gd name="T6" fmla="*/ 1 w 81"/>
                <a:gd name="T7" fmla="*/ 1 h 88"/>
                <a:gd name="T8" fmla="*/ 1 w 81"/>
                <a:gd name="T9" fmla="*/ 0 h 88"/>
                <a:gd name="T10" fmla="*/ 1 w 81"/>
                <a:gd name="T11" fmla="*/ 1 h 88"/>
                <a:gd name="T12" fmla="*/ 1 w 81"/>
                <a:gd name="T13" fmla="*/ 1 h 88"/>
                <a:gd name="T14" fmla="*/ 2 w 81"/>
                <a:gd name="T15" fmla="*/ 1 h 88"/>
                <a:gd name="T16" fmla="*/ 2 w 81"/>
                <a:gd name="T17" fmla="*/ 1 h 88"/>
                <a:gd name="T18" fmla="*/ 2 w 81"/>
                <a:gd name="T19" fmla="*/ 1 h 88"/>
                <a:gd name="T20" fmla="*/ 2 w 81"/>
                <a:gd name="T21" fmla="*/ 1 h 88"/>
                <a:gd name="T22" fmla="*/ 2 w 81"/>
                <a:gd name="T23" fmla="*/ 1 h 88"/>
                <a:gd name="T24" fmla="*/ 1 w 81"/>
                <a:gd name="T25" fmla="*/ 1 h 88"/>
                <a:gd name="T26" fmla="*/ 1 w 81"/>
                <a:gd name="T27" fmla="*/ 1 h 88"/>
                <a:gd name="T28" fmla="*/ 1 w 81"/>
                <a:gd name="T29" fmla="*/ 1 h 88"/>
                <a:gd name="T30" fmla="*/ 1 w 81"/>
                <a:gd name="T31" fmla="*/ 1 h 88"/>
                <a:gd name="T32" fmla="*/ 1 w 81"/>
                <a:gd name="T33" fmla="*/ 1 h 88"/>
                <a:gd name="T34" fmla="*/ 1 w 81"/>
                <a:gd name="T35" fmla="*/ 1 h 88"/>
                <a:gd name="T36" fmla="*/ 1 w 81"/>
                <a:gd name="T37" fmla="*/ 1 h 88"/>
                <a:gd name="T38" fmla="*/ 1 w 81"/>
                <a:gd name="T39" fmla="*/ 1 h 88"/>
                <a:gd name="T40" fmla="*/ 0 w 81"/>
                <a:gd name="T41" fmla="*/ 1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8"/>
                <a:gd name="T65" fmla="*/ 81 w 81"/>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8">
                  <a:moveTo>
                    <a:pt x="0" y="15"/>
                  </a:moveTo>
                  <a:lnTo>
                    <a:pt x="6" y="8"/>
                  </a:lnTo>
                  <a:lnTo>
                    <a:pt x="16" y="5"/>
                  </a:lnTo>
                  <a:lnTo>
                    <a:pt x="25" y="2"/>
                  </a:lnTo>
                  <a:lnTo>
                    <a:pt x="37" y="0"/>
                  </a:lnTo>
                  <a:lnTo>
                    <a:pt x="46" y="2"/>
                  </a:lnTo>
                  <a:lnTo>
                    <a:pt x="57" y="5"/>
                  </a:lnTo>
                  <a:lnTo>
                    <a:pt x="65" y="13"/>
                  </a:lnTo>
                  <a:lnTo>
                    <a:pt x="73" y="25"/>
                  </a:lnTo>
                  <a:lnTo>
                    <a:pt x="81" y="49"/>
                  </a:lnTo>
                  <a:lnTo>
                    <a:pt x="78" y="67"/>
                  </a:lnTo>
                  <a:lnTo>
                    <a:pt x="67" y="80"/>
                  </a:lnTo>
                  <a:lnTo>
                    <a:pt x="51" y="88"/>
                  </a:lnTo>
                  <a:lnTo>
                    <a:pt x="37" y="88"/>
                  </a:lnTo>
                  <a:lnTo>
                    <a:pt x="29" y="82"/>
                  </a:lnTo>
                  <a:lnTo>
                    <a:pt x="24" y="72"/>
                  </a:lnTo>
                  <a:lnTo>
                    <a:pt x="22" y="62"/>
                  </a:lnTo>
                  <a:lnTo>
                    <a:pt x="21" y="51"/>
                  </a:lnTo>
                  <a:lnTo>
                    <a:pt x="17" y="36"/>
                  </a:lnTo>
                  <a:lnTo>
                    <a:pt x="9" y="25"/>
                  </a:lnTo>
                  <a:lnTo>
                    <a:pt x="0"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466" name="Freeform 110"/>
            <p:cNvSpPr>
              <a:spLocks/>
            </p:cNvSpPr>
            <p:nvPr/>
          </p:nvSpPr>
          <p:spPr bwMode="auto">
            <a:xfrm>
              <a:off x="7242" y="3486"/>
              <a:ext cx="41" cy="49"/>
            </a:xfrm>
            <a:custGeom>
              <a:avLst/>
              <a:gdLst>
                <a:gd name="T0" fmla="*/ 1 w 81"/>
                <a:gd name="T1" fmla="*/ 0 h 100"/>
                <a:gd name="T2" fmla="*/ 1 w 81"/>
                <a:gd name="T3" fmla="*/ 0 h 100"/>
                <a:gd name="T4" fmla="*/ 1 w 81"/>
                <a:gd name="T5" fmla="*/ 0 h 100"/>
                <a:gd name="T6" fmla="*/ 1 w 81"/>
                <a:gd name="T7" fmla="*/ 0 h 100"/>
                <a:gd name="T8" fmla="*/ 2 w 81"/>
                <a:gd name="T9" fmla="*/ 0 h 100"/>
                <a:gd name="T10" fmla="*/ 2 w 81"/>
                <a:gd name="T11" fmla="*/ 0 h 100"/>
                <a:gd name="T12" fmla="*/ 2 w 81"/>
                <a:gd name="T13" fmla="*/ 0 h 100"/>
                <a:gd name="T14" fmla="*/ 2 w 81"/>
                <a:gd name="T15" fmla="*/ 1 h 100"/>
                <a:gd name="T16" fmla="*/ 2 w 81"/>
                <a:gd name="T17" fmla="*/ 1 h 100"/>
                <a:gd name="T18" fmla="*/ 1 w 81"/>
                <a:gd name="T19" fmla="*/ 1 h 100"/>
                <a:gd name="T20" fmla="*/ 1 w 81"/>
                <a:gd name="T21" fmla="*/ 1 h 100"/>
                <a:gd name="T22" fmla="*/ 1 w 81"/>
                <a:gd name="T23" fmla="*/ 1 h 100"/>
                <a:gd name="T24" fmla="*/ 1 w 81"/>
                <a:gd name="T25" fmla="*/ 1 h 100"/>
                <a:gd name="T26" fmla="*/ 1 w 81"/>
                <a:gd name="T27" fmla="*/ 1 h 100"/>
                <a:gd name="T28" fmla="*/ 1 w 81"/>
                <a:gd name="T29" fmla="*/ 0 h 100"/>
                <a:gd name="T30" fmla="*/ 1 w 81"/>
                <a:gd name="T31" fmla="*/ 0 h 100"/>
                <a:gd name="T32" fmla="*/ 1 w 81"/>
                <a:gd name="T33" fmla="*/ 0 h 100"/>
                <a:gd name="T34" fmla="*/ 0 w 81"/>
                <a:gd name="T35" fmla="*/ 0 h 100"/>
                <a:gd name="T36" fmla="*/ 1 w 81"/>
                <a:gd name="T37" fmla="*/ 0 h 100"/>
                <a:gd name="T38" fmla="*/ 1 w 81"/>
                <a:gd name="T39" fmla="*/ 0 h 100"/>
                <a:gd name="T40" fmla="*/ 1 w 81"/>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100"/>
                <a:gd name="T65" fmla="*/ 81 w 81"/>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100">
                  <a:moveTo>
                    <a:pt x="29" y="0"/>
                  </a:moveTo>
                  <a:lnTo>
                    <a:pt x="41" y="2"/>
                  </a:lnTo>
                  <a:lnTo>
                    <a:pt x="53" y="8"/>
                  </a:lnTo>
                  <a:lnTo>
                    <a:pt x="64" y="18"/>
                  </a:lnTo>
                  <a:lnTo>
                    <a:pt x="72" y="30"/>
                  </a:lnTo>
                  <a:lnTo>
                    <a:pt x="78" y="43"/>
                  </a:lnTo>
                  <a:lnTo>
                    <a:pt x="81" y="56"/>
                  </a:lnTo>
                  <a:lnTo>
                    <a:pt x="80" y="67"/>
                  </a:lnTo>
                  <a:lnTo>
                    <a:pt x="77" y="78"/>
                  </a:lnTo>
                  <a:lnTo>
                    <a:pt x="64" y="93"/>
                  </a:lnTo>
                  <a:lnTo>
                    <a:pt x="49" y="100"/>
                  </a:lnTo>
                  <a:lnTo>
                    <a:pt x="38" y="100"/>
                  </a:lnTo>
                  <a:lnTo>
                    <a:pt x="32" y="91"/>
                  </a:lnTo>
                  <a:lnTo>
                    <a:pt x="27" y="78"/>
                  </a:lnTo>
                  <a:lnTo>
                    <a:pt x="19" y="62"/>
                  </a:lnTo>
                  <a:lnTo>
                    <a:pt x="11" y="46"/>
                  </a:lnTo>
                  <a:lnTo>
                    <a:pt x="3" y="33"/>
                  </a:lnTo>
                  <a:lnTo>
                    <a:pt x="0" y="21"/>
                  </a:lnTo>
                  <a:lnTo>
                    <a:pt x="5" y="12"/>
                  </a:lnTo>
                  <a:lnTo>
                    <a:pt x="14" y="3"/>
                  </a:lnTo>
                  <a:lnTo>
                    <a:pt x="29"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67" name="Freeform 111"/>
            <p:cNvSpPr>
              <a:spLocks/>
            </p:cNvSpPr>
            <p:nvPr/>
          </p:nvSpPr>
          <p:spPr bwMode="auto">
            <a:xfrm>
              <a:off x="7271" y="3538"/>
              <a:ext cx="16" cy="45"/>
            </a:xfrm>
            <a:custGeom>
              <a:avLst/>
              <a:gdLst>
                <a:gd name="T0" fmla="*/ 0 w 34"/>
                <a:gd name="T1" fmla="*/ 1 h 89"/>
                <a:gd name="T2" fmla="*/ 0 w 34"/>
                <a:gd name="T3" fmla="*/ 1 h 89"/>
                <a:gd name="T4" fmla="*/ 0 w 34"/>
                <a:gd name="T5" fmla="*/ 1 h 89"/>
                <a:gd name="T6" fmla="*/ 0 w 34"/>
                <a:gd name="T7" fmla="*/ 2 h 89"/>
                <a:gd name="T8" fmla="*/ 0 w 34"/>
                <a:gd name="T9" fmla="*/ 2 h 89"/>
                <a:gd name="T10" fmla="*/ 0 w 34"/>
                <a:gd name="T11" fmla="*/ 2 h 89"/>
                <a:gd name="T12" fmla="*/ 0 w 34"/>
                <a:gd name="T13" fmla="*/ 2 h 89"/>
                <a:gd name="T14" fmla="*/ 0 w 34"/>
                <a:gd name="T15" fmla="*/ 2 h 89"/>
                <a:gd name="T16" fmla="*/ 0 w 34"/>
                <a:gd name="T17" fmla="*/ 2 h 89"/>
                <a:gd name="T18" fmla="*/ 0 w 34"/>
                <a:gd name="T19" fmla="*/ 1 h 89"/>
                <a:gd name="T20" fmla="*/ 0 w 34"/>
                <a:gd name="T21" fmla="*/ 1 h 89"/>
                <a:gd name="T22" fmla="*/ 0 w 34"/>
                <a:gd name="T23" fmla="*/ 1 h 89"/>
                <a:gd name="T24" fmla="*/ 0 w 34"/>
                <a:gd name="T25" fmla="*/ 0 h 89"/>
                <a:gd name="T26" fmla="*/ 0 w 34"/>
                <a:gd name="T27" fmla="*/ 0 h 89"/>
                <a:gd name="T28" fmla="*/ 0 w 34"/>
                <a:gd name="T29" fmla="*/ 0 h 89"/>
                <a:gd name="T30" fmla="*/ 0 w 34"/>
                <a:gd name="T31" fmla="*/ 1 h 89"/>
                <a:gd name="T32" fmla="*/ 0 w 34"/>
                <a:gd name="T33" fmla="*/ 1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89"/>
                <a:gd name="T53" fmla="*/ 34 w 34"/>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89">
                  <a:moveTo>
                    <a:pt x="0" y="26"/>
                  </a:moveTo>
                  <a:lnTo>
                    <a:pt x="13" y="44"/>
                  </a:lnTo>
                  <a:lnTo>
                    <a:pt x="23" y="60"/>
                  </a:lnTo>
                  <a:lnTo>
                    <a:pt x="27" y="75"/>
                  </a:lnTo>
                  <a:lnTo>
                    <a:pt x="31" y="86"/>
                  </a:lnTo>
                  <a:lnTo>
                    <a:pt x="32" y="89"/>
                  </a:lnTo>
                  <a:lnTo>
                    <a:pt x="34" y="84"/>
                  </a:lnTo>
                  <a:lnTo>
                    <a:pt x="34" y="75"/>
                  </a:lnTo>
                  <a:lnTo>
                    <a:pt x="34" y="65"/>
                  </a:lnTo>
                  <a:lnTo>
                    <a:pt x="34" y="48"/>
                  </a:lnTo>
                  <a:lnTo>
                    <a:pt x="34" y="27"/>
                  </a:lnTo>
                  <a:lnTo>
                    <a:pt x="34" y="8"/>
                  </a:lnTo>
                  <a:lnTo>
                    <a:pt x="34" y="0"/>
                  </a:lnTo>
                  <a:lnTo>
                    <a:pt x="29" y="0"/>
                  </a:lnTo>
                  <a:lnTo>
                    <a:pt x="20" y="0"/>
                  </a:lnTo>
                  <a:lnTo>
                    <a:pt x="8" y="8"/>
                  </a:lnTo>
                  <a:lnTo>
                    <a:pt x="0" y="26"/>
                  </a:lnTo>
                  <a:close/>
                </a:path>
              </a:pathLst>
            </a:custGeom>
            <a:solidFill>
              <a:srgbClr val="FFEA33"/>
            </a:solidFill>
            <a:ln w="9525">
              <a:noFill/>
              <a:round/>
              <a:headEnd/>
              <a:tailEnd/>
            </a:ln>
          </p:spPr>
          <p:txBody>
            <a:bodyPr/>
            <a:lstStyle/>
            <a:p>
              <a:endParaRPr lang="en-US">
                <a:latin typeface="Calibri" pitchFamily="34" charset="0"/>
              </a:endParaRPr>
            </a:p>
          </p:txBody>
        </p:sp>
        <p:sp>
          <p:nvSpPr>
            <p:cNvPr id="468" name="Freeform 112"/>
            <p:cNvSpPr>
              <a:spLocks/>
            </p:cNvSpPr>
            <p:nvPr/>
          </p:nvSpPr>
          <p:spPr bwMode="auto">
            <a:xfrm>
              <a:off x="7231" y="3553"/>
              <a:ext cx="44" cy="56"/>
            </a:xfrm>
            <a:custGeom>
              <a:avLst/>
              <a:gdLst>
                <a:gd name="T0" fmla="*/ 0 w 88"/>
                <a:gd name="T1" fmla="*/ 1 h 110"/>
                <a:gd name="T2" fmla="*/ 1 w 88"/>
                <a:gd name="T3" fmla="*/ 1 h 110"/>
                <a:gd name="T4" fmla="*/ 1 w 88"/>
                <a:gd name="T5" fmla="*/ 1 h 110"/>
                <a:gd name="T6" fmla="*/ 1 w 88"/>
                <a:gd name="T7" fmla="*/ 1 h 110"/>
                <a:gd name="T8" fmla="*/ 1 w 88"/>
                <a:gd name="T9" fmla="*/ 1 h 110"/>
                <a:gd name="T10" fmla="*/ 1 w 88"/>
                <a:gd name="T11" fmla="*/ 1 h 110"/>
                <a:gd name="T12" fmla="*/ 1 w 88"/>
                <a:gd name="T13" fmla="*/ 0 h 110"/>
                <a:gd name="T14" fmla="*/ 1 w 88"/>
                <a:gd name="T15" fmla="*/ 1 h 110"/>
                <a:gd name="T16" fmla="*/ 1 w 88"/>
                <a:gd name="T17" fmla="*/ 1 h 110"/>
                <a:gd name="T18" fmla="*/ 1 w 88"/>
                <a:gd name="T19" fmla="*/ 1 h 110"/>
                <a:gd name="T20" fmla="*/ 1 w 88"/>
                <a:gd name="T21" fmla="*/ 1 h 110"/>
                <a:gd name="T22" fmla="*/ 1 w 88"/>
                <a:gd name="T23" fmla="*/ 1 h 110"/>
                <a:gd name="T24" fmla="*/ 1 w 88"/>
                <a:gd name="T25" fmla="*/ 2 h 110"/>
                <a:gd name="T26" fmla="*/ 1 w 88"/>
                <a:gd name="T27" fmla="*/ 2 h 110"/>
                <a:gd name="T28" fmla="*/ 1 w 88"/>
                <a:gd name="T29" fmla="*/ 2 h 110"/>
                <a:gd name="T30" fmla="*/ 1 w 88"/>
                <a:gd name="T31" fmla="*/ 2 h 110"/>
                <a:gd name="T32" fmla="*/ 1 w 88"/>
                <a:gd name="T33" fmla="*/ 2 h 110"/>
                <a:gd name="T34" fmla="*/ 1 w 88"/>
                <a:gd name="T35" fmla="*/ 2 h 110"/>
                <a:gd name="T36" fmla="*/ 1 w 88"/>
                <a:gd name="T37" fmla="*/ 2 h 110"/>
                <a:gd name="T38" fmla="*/ 1 w 88"/>
                <a:gd name="T39" fmla="*/ 2 h 110"/>
                <a:gd name="T40" fmla="*/ 1 w 88"/>
                <a:gd name="T41" fmla="*/ 2 h 110"/>
                <a:gd name="T42" fmla="*/ 1 w 88"/>
                <a:gd name="T43" fmla="*/ 2 h 110"/>
                <a:gd name="T44" fmla="*/ 1 w 88"/>
                <a:gd name="T45" fmla="*/ 2 h 110"/>
                <a:gd name="T46" fmla="*/ 0 w 88"/>
                <a:gd name="T47" fmla="*/ 1 h 110"/>
                <a:gd name="T48" fmla="*/ 0 w 88"/>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110"/>
                <a:gd name="T77" fmla="*/ 88 w 88"/>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110">
                  <a:moveTo>
                    <a:pt x="0" y="30"/>
                  </a:moveTo>
                  <a:lnTo>
                    <a:pt x="4" y="22"/>
                  </a:lnTo>
                  <a:lnTo>
                    <a:pt x="8" y="14"/>
                  </a:lnTo>
                  <a:lnTo>
                    <a:pt x="15" y="9"/>
                  </a:lnTo>
                  <a:lnTo>
                    <a:pt x="24" y="4"/>
                  </a:lnTo>
                  <a:lnTo>
                    <a:pt x="32" y="1"/>
                  </a:lnTo>
                  <a:lnTo>
                    <a:pt x="40" y="0"/>
                  </a:lnTo>
                  <a:lnTo>
                    <a:pt x="48" y="1"/>
                  </a:lnTo>
                  <a:lnTo>
                    <a:pt x="56" y="4"/>
                  </a:lnTo>
                  <a:lnTo>
                    <a:pt x="68" y="17"/>
                  </a:lnTo>
                  <a:lnTo>
                    <a:pt x="77" y="37"/>
                  </a:lnTo>
                  <a:lnTo>
                    <a:pt x="84" y="57"/>
                  </a:lnTo>
                  <a:lnTo>
                    <a:pt x="88" y="75"/>
                  </a:lnTo>
                  <a:lnTo>
                    <a:pt x="88" y="81"/>
                  </a:lnTo>
                  <a:lnTo>
                    <a:pt x="84" y="89"/>
                  </a:lnTo>
                  <a:lnTo>
                    <a:pt x="76" y="97"/>
                  </a:lnTo>
                  <a:lnTo>
                    <a:pt x="66" y="102"/>
                  </a:lnTo>
                  <a:lnTo>
                    <a:pt x="55" y="109"/>
                  </a:lnTo>
                  <a:lnTo>
                    <a:pt x="45" y="110"/>
                  </a:lnTo>
                  <a:lnTo>
                    <a:pt x="36" y="110"/>
                  </a:lnTo>
                  <a:lnTo>
                    <a:pt x="29" y="107"/>
                  </a:lnTo>
                  <a:lnTo>
                    <a:pt x="16" y="91"/>
                  </a:lnTo>
                  <a:lnTo>
                    <a:pt x="7" y="71"/>
                  </a:lnTo>
                  <a:lnTo>
                    <a:pt x="0" y="52"/>
                  </a:lnTo>
                  <a:lnTo>
                    <a:pt x="0" y="30"/>
                  </a:lnTo>
                  <a:close/>
                </a:path>
              </a:pathLst>
            </a:custGeom>
            <a:solidFill>
              <a:srgbClr val="FFEA33"/>
            </a:solidFill>
            <a:ln w="9525">
              <a:noFill/>
              <a:round/>
              <a:headEnd/>
              <a:tailEnd/>
            </a:ln>
          </p:spPr>
          <p:txBody>
            <a:bodyPr/>
            <a:lstStyle/>
            <a:p>
              <a:endParaRPr lang="en-US">
                <a:latin typeface="Calibri" pitchFamily="34" charset="0"/>
              </a:endParaRPr>
            </a:p>
          </p:txBody>
        </p:sp>
        <p:sp>
          <p:nvSpPr>
            <p:cNvPr id="469" name="Freeform 113"/>
            <p:cNvSpPr>
              <a:spLocks/>
            </p:cNvSpPr>
            <p:nvPr/>
          </p:nvSpPr>
          <p:spPr bwMode="auto">
            <a:xfrm>
              <a:off x="7249" y="3615"/>
              <a:ext cx="40" cy="35"/>
            </a:xfrm>
            <a:custGeom>
              <a:avLst/>
              <a:gdLst>
                <a:gd name="T0" fmla="*/ 1 w 80"/>
                <a:gd name="T1" fmla="*/ 0 h 71"/>
                <a:gd name="T2" fmla="*/ 1 w 80"/>
                <a:gd name="T3" fmla="*/ 0 h 71"/>
                <a:gd name="T4" fmla="*/ 1 w 80"/>
                <a:gd name="T5" fmla="*/ 0 h 71"/>
                <a:gd name="T6" fmla="*/ 1 w 80"/>
                <a:gd name="T7" fmla="*/ 0 h 71"/>
                <a:gd name="T8" fmla="*/ 1 w 80"/>
                <a:gd name="T9" fmla="*/ 0 h 71"/>
                <a:gd name="T10" fmla="*/ 1 w 80"/>
                <a:gd name="T11" fmla="*/ 0 h 71"/>
                <a:gd name="T12" fmla="*/ 1 w 80"/>
                <a:gd name="T13" fmla="*/ 0 h 71"/>
                <a:gd name="T14" fmla="*/ 1 w 80"/>
                <a:gd name="T15" fmla="*/ 0 h 71"/>
                <a:gd name="T16" fmla="*/ 1 w 80"/>
                <a:gd name="T17" fmla="*/ 0 h 71"/>
                <a:gd name="T18" fmla="*/ 1 w 80"/>
                <a:gd name="T19" fmla="*/ 0 h 71"/>
                <a:gd name="T20" fmla="*/ 1 w 80"/>
                <a:gd name="T21" fmla="*/ 1 h 71"/>
                <a:gd name="T22" fmla="*/ 1 w 80"/>
                <a:gd name="T23" fmla="*/ 1 h 71"/>
                <a:gd name="T24" fmla="*/ 1 w 80"/>
                <a:gd name="T25" fmla="*/ 1 h 71"/>
                <a:gd name="T26" fmla="*/ 1 w 80"/>
                <a:gd name="T27" fmla="*/ 1 h 71"/>
                <a:gd name="T28" fmla="*/ 1 w 80"/>
                <a:gd name="T29" fmla="*/ 0 h 71"/>
                <a:gd name="T30" fmla="*/ 1 w 80"/>
                <a:gd name="T31" fmla="*/ 0 h 71"/>
                <a:gd name="T32" fmla="*/ 1 w 80"/>
                <a:gd name="T33" fmla="*/ 0 h 71"/>
                <a:gd name="T34" fmla="*/ 1 w 80"/>
                <a:gd name="T35" fmla="*/ 0 h 71"/>
                <a:gd name="T36" fmla="*/ 1 w 80"/>
                <a:gd name="T37" fmla="*/ 0 h 71"/>
                <a:gd name="T38" fmla="*/ 0 w 80"/>
                <a:gd name="T39" fmla="*/ 0 h 71"/>
                <a:gd name="T40" fmla="*/ 1 w 80"/>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1"/>
                <a:gd name="T65" fmla="*/ 80 w 80"/>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1">
                  <a:moveTo>
                    <a:pt x="2" y="15"/>
                  </a:moveTo>
                  <a:lnTo>
                    <a:pt x="16" y="7"/>
                  </a:lnTo>
                  <a:lnTo>
                    <a:pt x="27" y="2"/>
                  </a:lnTo>
                  <a:lnTo>
                    <a:pt x="37" y="0"/>
                  </a:lnTo>
                  <a:lnTo>
                    <a:pt x="43" y="2"/>
                  </a:lnTo>
                  <a:lnTo>
                    <a:pt x="66" y="9"/>
                  </a:lnTo>
                  <a:lnTo>
                    <a:pt x="78" y="22"/>
                  </a:lnTo>
                  <a:lnTo>
                    <a:pt x="80" y="40"/>
                  </a:lnTo>
                  <a:lnTo>
                    <a:pt x="72" y="56"/>
                  </a:lnTo>
                  <a:lnTo>
                    <a:pt x="66" y="62"/>
                  </a:lnTo>
                  <a:lnTo>
                    <a:pt x="59" y="69"/>
                  </a:lnTo>
                  <a:lnTo>
                    <a:pt x="51" y="71"/>
                  </a:lnTo>
                  <a:lnTo>
                    <a:pt x="43" y="67"/>
                  </a:lnTo>
                  <a:lnTo>
                    <a:pt x="39" y="64"/>
                  </a:lnTo>
                  <a:lnTo>
                    <a:pt x="31" y="59"/>
                  </a:lnTo>
                  <a:lnTo>
                    <a:pt x="23" y="53"/>
                  </a:lnTo>
                  <a:lnTo>
                    <a:pt x="13" y="46"/>
                  </a:lnTo>
                  <a:lnTo>
                    <a:pt x="7" y="40"/>
                  </a:lnTo>
                  <a:lnTo>
                    <a:pt x="2" y="31"/>
                  </a:lnTo>
                  <a:lnTo>
                    <a:pt x="0" y="23"/>
                  </a:lnTo>
                  <a:lnTo>
                    <a:pt x="2"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470" name="Freeform 114"/>
            <p:cNvSpPr>
              <a:spLocks/>
            </p:cNvSpPr>
            <p:nvPr/>
          </p:nvSpPr>
          <p:spPr bwMode="auto">
            <a:xfrm>
              <a:off x="7182" y="3572"/>
              <a:ext cx="47" cy="44"/>
            </a:xfrm>
            <a:custGeom>
              <a:avLst/>
              <a:gdLst>
                <a:gd name="T0" fmla="*/ 1 w 94"/>
                <a:gd name="T1" fmla="*/ 1 h 88"/>
                <a:gd name="T2" fmla="*/ 1 w 94"/>
                <a:gd name="T3" fmla="*/ 0 h 88"/>
                <a:gd name="T4" fmla="*/ 1 w 94"/>
                <a:gd name="T5" fmla="*/ 0 h 88"/>
                <a:gd name="T6" fmla="*/ 1 w 94"/>
                <a:gd name="T7" fmla="*/ 1 h 88"/>
                <a:gd name="T8" fmla="*/ 1 w 94"/>
                <a:gd name="T9" fmla="*/ 1 h 88"/>
                <a:gd name="T10" fmla="*/ 1 w 94"/>
                <a:gd name="T11" fmla="*/ 1 h 88"/>
                <a:gd name="T12" fmla="*/ 1 w 94"/>
                <a:gd name="T13" fmla="*/ 1 h 88"/>
                <a:gd name="T14" fmla="*/ 1 w 94"/>
                <a:gd name="T15" fmla="*/ 1 h 88"/>
                <a:gd name="T16" fmla="*/ 0 w 94"/>
                <a:gd name="T17" fmla="*/ 1 h 88"/>
                <a:gd name="T18" fmla="*/ 1 w 94"/>
                <a:gd name="T19" fmla="*/ 1 h 88"/>
                <a:gd name="T20" fmla="*/ 1 w 94"/>
                <a:gd name="T21" fmla="*/ 1 h 88"/>
                <a:gd name="T22" fmla="*/ 1 w 94"/>
                <a:gd name="T23" fmla="*/ 1 h 88"/>
                <a:gd name="T24" fmla="*/ 1 w 94"/>
                <a:gd name="T25" fmla="*/ 1 h 88"/>
                <a:gd name="T26" fmla="*/ 1 w 94"/>
                <a:gd name="T27" fmla="*/ 1 h 88"/>
                <a:gd name="T28" fmla="*/ 1 w 94"/>
                <a:gd name="T29" fmla="*/ 1 h 88"/>
                <a:gd name="T30" fmla="*/ 1 w 94"/>
                <a:gd name="T31" fmla="*/ 1 h 88"/>
                <a:gd name="T32" fmla="*/ 1 w 94"/>
                <a:gd name="T33" fmla="*/ 1 h 88"/>
                <a:gd name="T34" fmla="*/ 1 w 94"/>
                <a:gd name="T35" fmla="*/ 1 h 88"/>
                <a:gd name="T36" fmla="*/ 1 w 94"/>
                <a:gd name="T37" fmla="*/ 1 h 88"/>
                <a:gd name="T38" fmla="*/ 1 w 94"/>
                <a:gd name="T39" fmla="*/ 1 h 88"/>
                <a:gd name="T40" fmla="*/ 1 w 94"/>
                <a:gd name="T41" fmla="*/ 1 h 88"/>
                <a:gd name="T42" fmla="*/ 1 w 94"/>
                <a:gd name="T43" fmla="*/ 1 h 88"/>
                <a:gd name="T44" fmla="*/ 1 w 94"/>
                <a:gd name="T45" fmla="*/ 1 h 88"/>
                <a:gd name="T46" fmla="*/ 1 w 94"/>
                <a:gd name="T47" fmla="*/ 1 h 88"/>
                <a:gd name="T48" fmla="*/ 1 w 94"/>
                <a:gd name="T49" fmla="*/ 1 h 88"/>
                <a:gd name="T50" fmla="*/ 1 w 94"/>
                <a:gd name="T51" fmla="*/ 1 h 88"/>
                <a:gd name="T52" fmla="*/ 1 w 94"/>
                <a:gd name="T53" fmla="*/ 1 h 88"/>
                <a:gd name="T54" fmla="*/ 1 w 94"/>
                <a:gd name="T55" fmla="*/ 1 h 88"/>
                <a:gd name="T56" fmla="*/ 1 w 94"/>
                <a:gd name="T57" fmla="*/ 1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88"/>
                <a:gd name="T89" fmla="*/ 94 w 94"/>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88">
                  <a:moveTo>
                    <a:pt x="59" y="2"/>
                  </a:moveTo>
                  <a:lnTo>
                    <a:pt x="51" y="0"/>
                  </a:lnTo>
                  <a:lnTo>
                    <a:pt x="45" y="0"/>
                  </a:lnTo>
                  <a:lnTo>
                    <a:pt x="37" y="2"/>
                  </a:lnTo>
                  <a:lnTo>
                    <a:pt x="30" y="5"/>
                  </a:lnTo>
                  <a:lnTo>
                    <a:pt x="22" y="8"/>
                  </a:lnTo>
                  <a:lnTo>
                    <a:pt x="16" y="11"/>
                  </a:lnTo>
                  <a:lnTo>
                    <a:pt x="8" y="15"/>
                  </a:lnTo>
                  <a:lnTo>
                    <a:pt x="0" y="18"/>
                  </a:lnTo>
                  <a:lnTo>
                    <a:pt x="6" y="31"/>
                  </a:lnTo>
                  <a:lnTo>
                    <a:pt x="11" y="42"/>
                  </a:lnTo>
                  <a:lnTo>
                    <a:pt x="14" y="51"/>
                  </a:lnTo>
                  <a:lnTo>
                    <a:pt x="16" y="54"/>
                  </a:lnTo>
                  <a:lnTo>
                    <a:pt x="18" y="55"/>
                  </a:lnTo>
                  <a:lnTo>
                    <a:pt x="24" y="59"/>
                  </a:lnTo>
                  <a:lnTo>
                    <a:pt x="33" y="64"/>
                  </a:lnTo>
                  <a:lnTo>
                    <a:pt x="43" y="68"/>
                  </a:lnTo>
                  <a:lnTo>
                    <a:pt x="54" y="75"/>
                  </a:lnTo>
                  <a:lnTo>
                    <a:pt x="65" y="80"/>
                  </a:lnTo>
                  <a:lnTo>
                    <a:pt x="75" y="85"/>
                  </a:lnTo>
                  <a:lnTo>
                    <a:pt x="81" y="88"/>
                  </a:lnTo>
                  <a:lnTo>
                    <a:pt x="89" y="88"/>
                  </a:lnTo>
                  <a:lnTo>
                    <a:pt x="93" y="82"/>
                  </a:lnTo>
                  <a:lnTo>
                    <a:pt x="94" y="75"/>
                  </a:lnTo>
                  <a:lnTo>
                    <a:pt x="94" y="67"/>
                  </a:lnTo>
                  <a:lnTo>
                    <a:pt x="93" y="54"/>
                  </a:lnTo>
                  <a:lnTo>
                    <a:pt x="86" y="34"/>
                  </a:lnTo>
                  <a:lnTo>
                    <a:pt x="73" y="15"/>
                  </a:lnTo>
                  <a:lnTo>
                    <a:pt x="59" y="2"/>
                  </a:lnTo>
                  <a:close/>
                </a:path>
              </a:pathLst>
            </a:custGeom>
            <a:solidFill>
              <a:srgbClr val="FFEA33"/>
            </a:solidFill>
            <a:ln w="9525">
              <a:noFill/>
              <a:round/>
              <a:headEnd/>
              <a:tailEnd/>
            </a:ln>
          </p:spPr>
          <p:txBody>
            <a:bodyPr/>
            <a:lstStyle/>
            <a:p>
              <a:endParaRPr lang="en-US">
                <a:latin typeface="Calibri" pitchFamily="34" charset="0"/>
              </a:endParaRPr>
            </a:p>
          </p:txBody>
        </p:sp>
        <p:sp>
          <p:nvSpPr>
            <p:cNvPr id="471" name="Freeform 115"/>
            <p:cNvSpPr>
              <a:spLocks/>
            </p:cNvSpPr>
            <p:nvPr/>
          </p:nvSpPr>
          <p:spPr bwMode="auto">
            <a:xfrm>
              <a:off x="7124" y="3294"/>
              <a:ext cx="27" cy="33"/>
            </a:xfrm>
            <a:custGeom>
              <a:avLst/>
              <a:gdLst>
                <a:gd name="T0" fmla="*/ 0 w 55"/>
                <a:gd name="T1" fmla="*/ 1 h 65"/>
                <a:gd name="T2" fmla="*/ 0 w 55"/>
                <a:gd name="T3" fmla="*/ 1 h 65"/>
                <a:gd name="T4" fmla="*/ 0 w 55"/>
                <a:gd name="T5" fmla="*/ 1 h 65"/>
                <a:gd name="T6" fmla="*/ 0 w 55"/>
                <a:gd name="T7" fmla="*/ 0 h 65"/>
                <a:gd name="T8" fmla="*/ 0 w 55"/>
                <a:gd name="T9" fmla="*/ 1 h 65"/>
                <a:gd name="T10" fmla="*/ 0 w 55"/>
                <a:gd name="T11" fmla="*/ 1 h 65"/>
                <a:gd name="T12" fmla="*/ 0 w 55"/>
                <a:gd name="T13" fmla="*/ 1 h 65"/>
                <a:gd name="T14" fmla="*/ 0 w 55"/>
                <a:gd name="T15" fmla="*/ 1 h 65"/>
                <a:gd name="T16" fmla="*/ 0 w 55"/>
                <a:gd name="T17" fmla="*/ 1 h 65"/>
                <a:gd name="T18" fmla="*/ 0 w 55"/>
                <a:gd name="T19" fmla="*/ 1 h 65"/>
                <a:gd name="T20" fmla="*/ 0 w 55"/>
                <a:gd name="T21" fmla="*/ 2 h 65"/>
                <a:gd name="T22" fmla="*/ 0 w 55"/>
                <a:gd name="T23" fmla="*/ 1 h 65"/>
                <a:gd name="T24" fmla="*/ 0 w 55"/>
                <a:gd name="T25" fmla="*/ 1 h 65"/>
                <a:gd name="T26" fmla="*/ 0 w 55"/>
                <a:gd name="T27" fmla="*/ 1 h 65"/>
                <a:gd name="T28" fmla="*/ 0 w 55"/>
                <a:gd name="T29" fmla="*/ 1 h 65"/>
                <a:gd name="T30" fmla="*/ 0 w 55"/>
                <a:gd name="T31" fmla="*/ 1 h 65"/>
                <a:gd name="T32" fmla="*/ 0 w 55"/>
                <a:gd name="T33" fmla="*/ 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65"/>
                <a:gd name="T53" fmla="*/ 55 w 55"/>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65">
                  <a:moveTo>
                    <a:pt x="2" y="28"/>
                  </a:moveTo>
                  <a:lnTo>
                    <a:pt x="0" y="15"/>
                  </a:lnTo>
                  <a:lnTo>
                    <a:pt x="5" y="5"/>
                  </a:lnTo>
                  <a:lnTo>
                    <a:pt x="15" y="0"/>
                  </a:lnTo>
                  <a:lnTo>
                    <a:pt x="27" y="3"/>
                  </a:lnTo>
                  <a:lnTo>
                    <a:pt x="42" y="16"/>
                  </a:lnTo>
                  <a:lnTo>
                    <a:pt x="51" y="31"/>
                  </a:lnTo>
                  <a:lnTo>
                    <a:pt x="55" y="46"/>
                  </a:lnTo>
                  <a:lnTo>
                    <a:pt x="50" y="55"/>
                  </a:lnTo>
                  <a:lnTo>
                    <a:pt x="39" y="64"/>
                  </a:lnTo>
                  <a:lnTo>
                    <a:pt x="27" y="65"/>
                  </a:lnTo>
                  <a:lnTo>
                    <a:pt x="19" y="64"/>
                  </a:lnTo>
                  <a:lnTo>
                    <a:pt x="11" y="59"/>
                  </a:lnTo>
                  <a:lnTo>
                    <a:pt x="7" y="52"/>
                  </a:lnTo>
                  <a:lnTo>
                    <a:pt x="3" y="44"/>
                  </a:lnTo>
                  <a:lnTo>
                    <a:pt x="2" y="36"/>
                  </a:lnTo>
                  <a:lnTo>
                    <a:pt x="2" y="28"/>
                  </a:lnTo>
                  <a:close/>
                </a:path>
              </a:pathLst>
            </a:custGeom>
            <a:solidFill>
              <a:srgbClr val="FFEA33"/>
            </a:solidFill>
            <a:ln w="9525">
              <a:noFill/>
              <a:round/>
              <a:headEnd/>
              <a:tailEnd/>
            </a:ln>
          </p:spPr>
          <p:txBody>
            <a:bodyPr/>
            <a:lstStyle/>
            <a:p>
              <a:endParaRPr lang="en-US">
                <a:latin typeface="Calibri" pitchFamily="34" charset="0"/>
              </a:endParaRPr>
            </a:p>
          </p:txBody>
        </p:sp>
        <p:sp>
          <p:nvSpPr>
            <p:cNvPr id="472" name="Freeform 116"/>
            <p:cNvSpPr>
              <a:spLocks/>
            </p:cNvSpPr>
            <p:nvPr/>
          </p:nvSpPr>
          <p:spPr bwMode="auto">
            <a:xfrm>
              <a:off x="7102" y="3306"/>
              <a:ext cx="20" cy="26"/>
            </a:xfrm>
            <a:custGeom>
              <a:avLst/>
              <a:gdLst>
                <a:gd name="T0" fmla="*/ 1 w 40"/>
                <a:gd name="T1" fmla="*/ 0 h 53"/>
                <a:gd name="T2" fmla="*/ 1 w 40"/>
                <a:gd name="T3" fmla="*/ 0 h 53"/>
                <a:gd name="T4" fmla="*/ 0 w 40"/>
                <a:gd name="T5" fmla="*/ 0 h 53"/>
                <a:gd name="T6" fmla="*/ 0 w 40"/>
                <a:gd name="T7" fmla="*/ 0 h 53"/>
                <a:gd name="T8" fmla="*/ 1 w 40"/>
                <a:gd name="T9" fmla="*/ 0 h 53"/>
                <a:gd name="T10" fmla="*/ 1 w 40"/>
                <a:gd name="T11" fmla="*/ 0 h 53"/>
                <a:gd name="T12" fmla="*/ 1 w 40"/>
                <a:gd name="T13" fmla="*/ 0 h 53"/>
                <a:gd name="T14" fmla="*/ 1 w 40"/>
                <a:gd name="T15" fmla="*/ 0 h 53"/>
                <a:gd name="T16" fmla="*/ 1 w 40"/>
                <a:gd name="T17" fmla="*/ 0 h 53"/>
                <a:gd name="T18" fmla="*/ 1 w 40"/>
                <a:gd name="T19" fmla="*/ 0 h 53"/>
                <a:gd name="T20" fmla="*/ 1 w 40"/>
                <a:gd name="T21" fmla="*/ 0 h 53"/>
                <a:gd name="T22" fmla="*/ 1 w 40"/>
                <a:gd name="T23" fmla="*/ 0 h 53"/>
                <a:gd name="T24" fmla="*/ 1 w 40"/>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3"/>
                <a:gd name="T41" fmla="*/ 40 w 40"/>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3">
                  <a:moveTo>
                    <a:pt x="11" y="4"/>
                  </a:moveTo>
                  <a:lnTo>
                    <a:pt x="3" y="10"/>
                  </a:lnTo>
                  <a:lnTo>
                    <a:pt x="0" y="18"/>
                  </a:lnTo>
                  <a:lnTo>
                    <a:pt x="0" y="28"/>
                  </a:lnTo>
                  <a:lnTo>
                    <a:pt x="3" y="38"/>
                  </a:lnTo>
                  <a:lnTo>
                    <a:pt x="11" y="46"/>
                  </a:lnTo>
                  <a:lnTo>
                    <a:pt x="19" y="51"/>
                  </a:lnTo>
                  <a:lnTo>
                    <a:pt x="29" y="53"/>
                  </a:lnTo>
                  <a:lnTo>
                    <a:pt x="37" y="48"/>
                  </a:lnTo>
                  <a:lnTo>
                    <a:pt x="40" y="35"/>
                  </a:lnTo>
                  <a:lnTo>
                    <a:pt x="35" y="15"/>
                  </a:lnTo>
                  <a:lnTo>
                    <a:pt x="24" y="0"/>
                  </a:lnTo>
                  <a:lnTo>
                    <a:pt x="11" y="4"/>
                  </a:lnTo>
                  <a:close/>
                </a:path>
              </a:pathLst>
            </a:custGeom>
            <a:solidFill>
              <a:srgbClr val="FFEA33"/>
            </a:solidFill>
            <a:ln w="9525">
              <a:noFill/>
              <a:round/>
              <a:headEnd/>
              <a:tailEnd/>
            </a:ln>
          </p:spPr>
          <p:txBody>
            <a:bodyPr/>
            <a:lstStyle/>
            <a:p>
              <a:endParaRPr lang="en-US">
                <a:latin typeface="Calibri" pitchFamily="34" charset="0"/>
              </a:endParaRPr>
            </a:p>
          </p:txBody>
        </p:sp>
        <p:sp>
          <p:nvSpPr>
            <p:cNvPr id="473" name="Freeform 117"/>
            <p:cNvSpPr>
              <a:spLocks/>
            </p:cNvSpPr>
            <p:nvPr/>
          </p:nvSpPr>
          <p:spPr bwMode="auto">
            <a:xfrm>
              <a:off x="7101" y="3339"/>
              <a:ext cx="33" cy="31"/>
            </a:xfrm>
            <a:custGeom>
              <a:avLst/>
              <a:gdLst>
                <a:gd name="T0" fmla="*/ 1 w 65"/>
                <a:gd name="T1" fmla="*/ 0 h 62"/>
                <a:gd name="T2" fmla="*/ 1 w 65"/>
                <a:gd name="T3" fmla="*/ 1 h 62"/>
                <a:gd name="T4" fmla="*/ 1 w 65"/>
                <a:gd name="T5" fmla="*/ 1 h 62"/>
                <a:gd name="T6" fmla="*/ 1 w 65"/>
                <a:gd name="T7" fmla="*/ 1 h 62"/>
                <a:gd name="T8" fmla="*/ 1 w 65"/>
                <a:gd name="T9" fmla="*/ 1 h 62"/>
                <a:gd name="T10" fmla="*/ 1 w 65"/>
                <a:gd name="T11" fmla="*/ 1 h 62"/>
                <a:gd name="T12" fmla="*/ 0 w 65"/>
                <a:gd name="T13" fmla="*/ 1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2 w 65"/>
                <a:gd name="T27" fmla="*/ 1 h 62"/>
                <a:gd name="T28" fmla="*/ 2 w 65"/>
                <a:gd name="T29" fmla="*/ 1 h 62"/>
                <a:gd name="T30" fmla="*/ 1 w 65"/>
                <a:gd name="T31" fmla="*/ 1 h 62"/>
                <a:gd name="T32" fmla="*/ 1 w 65"/>
                <a:gd name="T33" fmla="*/ 1 h 62"/>
                <a:gd name="T34" fmla="*/ 1 w 65"/>
                <a:gd name="T35" fmla="*/ 1 h 62"/>
                <a:gd name="T36" fmla="*/ 1 w 65"/>
                <a:gd name="T37" fmla="*/ 1 h 62"/>
                <a:gd name="T38" fmla="*/ 1 w 65"/>
                <a:gd name="T39" fmla="*/ 1 h 62"/>
                <a:gd name="T40" fmla="*/ 1 w 65"/>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62"/>
                <a:gd name="T65" fmla="*/ 65 w 65"/>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62">
                  <a:moveTo>
                    <a:pt x="38" y="0"/>
                  </a:moveTo>
                  <a:lnTo>
                    <a:pt x="25" y="1"/>
                  </a:lnTo>
                  <a:lnTo>
                    <a:pt x="14" y="1"/>
                  </a:lnTo>
                  <a:lnTo>
                    <a:pt x="8" y="1"/>
                  </a:lnTo>
                  <a:lnTo>
                    <a:pt x="4" y="8"/>
                  </a:lnTo>
                  <a:lnTo>
                    <a:pt x="3" y="18"/>
                  </a:lnTo>
                  <a:lnTo>
                    <a:pt x="0" y="29"/>
                  </a:lnTo>
                  <a:lnTo>
                    <a:pt x="4" y="40"/>
                  </a:lnTo>
                  <a:lnTo>
                    <a:pt x="20" y="52"/>
                  </a:lnTo>
                  <a:lnTo>
                    <a:pt x="31" y="57"/>
                  </a:lnTo>
                  <a:lnTo>
                    <a:pt x="41" y="60"/>
                  </a:lnTo>
                  <a:lnTo>
                    <a:pt x="49" y="62"/>
                  </a:lnTo>
                  <a:lnTo>
                    <a:pt x="59" y="60"/>
                  </a:lnTo>
                  <a:lnTo>
                    <a:pt x="65" y="55"/>
                  </a:lnTo>
                  <a:lnTo>
                    <a:pt x="65" y="47"/>
                  </a:lnTo>
                  <a:lnTo>
                    <a:pt x="62" y="39"/>
                  </a:lnTo>
                  <a:lnTo>
                    <a:pt x="59" y="31"/>
                  </a:lnTo>
                  <a:lnTo>
                    <a:pt x="55" y="21"/>
                  </a:lnTo>
                  <a:lnTo>
                    <a:pt x="51" y="9"/>
                  </a:lnTo>
                  <a:lnTo>
                    <a:pt x="46" y="1"/>
                  </a:lnTo>
                  <a:lnTo>
                    <a:pt x="38"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74" name="Freeform 118"/>
            <p:cNvSpPr>
              <a:spLocks/>
            </p:cNvSpPr>
            <p:nvPr/>
          </p:nvSpPr>
          <p:spPr bwMode="auto">
            <a:xfrm>
              <a:off x="7137" y="3326"/>
              <a:ext cx="31" cy="32"/>
            </a:xfrm>
            <a:custGeom>
              <a:avLst/>
              <a:gdLst>
                <a:gd name="T0" fmla="*/ 1 w 61"/>
                <a:gd name="T1" fmla="*/ 1 h 63"/>
                <a:gd name="T2" fmla="*/ 1 w 61"/>
                <a:gd name="T3" fmla="*/ 1 h 63"/>
                <a:gd name="T4" fmla="*/ 1 w 61"/>
                <a:gd name="T5" fmla="*/ 1 h 63"/>
                <a:gd name="T6" fmla="*/ 1 w 61"/>
                <a:gd name="T7" fmla="*/ 1 h 63"/>
                <a:gd name="T8" fmla="*/ 1 w 61"/>
                <a:gd name="T9" fmla="*/ 0 h 63"/>
                <a:gd name="T10" fmla="*/ 1 w 61"/>
                <a:gd name="T11" fmla="*/ 1 h 63"/>
                <a:gd name="T12" fmla="*/ 1 w 61"/>
                <a:gd name="T13" fmla="*/ 1 h 63"/>
                <a:gd name="T14" fmla="*/ 1 w 61"/>
                <a:gd name="T15" fmla="*/ 1 h 63"/>
                <a:gd name="T16" fmla="*/ 1 w 61"/>
                <a:gd name="T17" fmla="*/ 1 h 63"/>
                <a:gd name="T18" fmla="*/ 1 w 61"/>
                <a:gd name="T19" fmla="*/ 1 h 63"/>
                <a:gd name="T20" fmla="*/ 1 w 61"/>
                <a:gd name="T21" fmla="*/ 1 h 63"/>
                <a:gd name="T22" fmla="*/ 1 w 61"/>
                <a:gd name="T23" fmla="*/ 1 h 63"/>
                <a:gd name="T24" fmla="*/ 1 w 61"/>
                <a:gd name="T25" fmla="*/ 1 h 63"/>
                <a:gd name="T26" fmla="*/ 1 w 61"/>
                <a:gd name="T27" fmla="*/ 1 h 63"/>
                <a:gd name="T28" fmla="*/ 1 w 61"/>
                <a:gd name="T29" fmla="*/ 1 h 63"/>
                <a:gd name="T30" fmla="*/ 0 w 61"/>
                <a:gd name="T31" fmla="*/ 1 h 63"/>
                <a:gd name="T32" fmla="*/ 1 w 61"/>
                <a:gd name="T33" fmla="*/ 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3"/>
                <a:gd name="T53" fmla="*/ 61 w 61"/>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3">
                  <a:moveTo>
                    <a:pt x="2" y="18"/>
                  </a:moveTo>
                  <a:lnTo>
                    <a:pt x="13" y="14"/>
                  </a:lnTo>
                  <a:lnTo>
                    <a:pt x="24" y="8"/>
                  </a:lnTo>
                  <a:lnTo>
                    <a:pt x="32" y="3"/>
                  </a:lnTo>
                  <a:lnTo>
                    <a:pt x="36" y="0"/>
                  </a:lnTo>
                  <a:lnTo>
                    <a:pt x="50" y="11"/>
                  </a:lnTo>
                  <a:lnTo>
                    <a:pt x="58" y="29"/>
                  </a:lnTo>
                  <a:lnTo>
                    <a:pt x="61" y="45"/>
                  </a:lnTo>
                  <a:lnTo>
                    <a:pt x="55" y="57"/>
                  </a:lnTo>
                  <a:lnTo>
                    <a:pt x="42" y="62"/>
                  </a:lnTo>
                  <a:lnTo>
                    <a:pt x="31" y="63"/>
                  </a:lnTo>
                  <a:lnTo>
                    <a:pt x="21" y="62"/>
                  </a:lnTo>
                  <a:lnTo>
                    <a:pt x="12" y="58"/>
                  </a:lnTo>
                  <a:lnTo>
                    <a:pt x="5" y="50"/>
                  </a:lnTo>
                  <a:lnTo>
                    <a:pt x="2" y="42"/>
                  </a:lnTo>
                  <a:lnTo>
                    <a:pt x="0" y="31"/>
                  </a:lnTo>
                  <a:lnTo>
                    <a:pt x="2"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475" name="Freeform 119"/>
            <p:cNvSpPr>
              <a:spLocks/>
            </p:cNvSpPr>
            <p:nvPr/>
          </p:nvSpPr>
          <p:spPr bwMode="auto">
            <a:xfrm>
              <a:off x="7100" y="3384"/>
              <a:ext cx="13" cy="36"/>
            </a:xfrm>
            <a:custGeom>
              <a:avLst/>
              <a:gdLst>
                <a:gd name="T0" fmla="*/ 0 w 27"/>
                <a:gd name="T1" fmla="*/ 0 h 72"/>
                <a:gd name="T2" fmla="*/ 0 w 27"/>
                <a:gd name="T3" fmla="*/ 1 h 72"/>
                <a:gd name="T4" fmla="*/ 0 w 27"/>
                <a:gd name="T5" fmla="*/ 1 h 72"/>
                <a:gd name="T6" fmla="*/ 0 w 27"/>
                <a:gd name="T7" fmla="*/ 1 h 72"/>
                <a:gd name="T8" fmla="*/ 0 w 27"/>
                <a:gd name="T9" fmla="*/ 1 h 72"/>
                <a:gd name="T10" fmla="*/ 0 w 27"/>
                <a:gd name="T11" fmla="*/ 1 h 72"/>
                <a:gd name="T12" fmla="*/ 0 w 27"/>
                <a:gd name="T13" fmla="*/ 1 h 72"/>
                <a:gd name="T14" fmla="*/ 0 w 27"/>
                <a:gd name="T15" fmla="*/ 1 h 72"/>
                <a:gd name="T16" fmla="*/ 0 w 27"/>
                <a:gd name="T17" fmla="*/ 1 h 72"/>
                <a:gd name="T18" fmla="*/ 0 w 27"/>
                <a:gd name="T19" fmla="*/ 1 h 72"/>
                <a:gd name="T20" fmla="*/ 0 w 27"/>
                <a:gd name="T21" fmla="*/ 1 h 72"/>
                <a:gd name="T22" fmla="*/ 0 w 27"/>
                <a:gd name="T23" fmla="*/ 1 h 72"/>
                <a:gd name="T24" fmla="*/ 0 w 27"/>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2"/>
                <a:gd name="T41" fmla="*/ 27 w 27"/>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2">
                  <a:moveTo>
                    <a:pt x="21" y="0"/>
                  </a:moveTo>
                  <a:lnTo>
                    <a:pt x="10" y="4"/>
                  </a:lnTo>
                  <a:lnTo>
                    <a:pt x="2" y="17"/>
                  </a:lnTo>
                  <a:lnTo>
                    <a:pt x="0" y="35"/>
                  </a:lnTo>
                  <a:lnTo>
                    <a:pt x="2" y="49"/>
                  </a:lnTo>
                  <a:lnTo>
                    <a:pt x="7" y="59"/>
                  </a:lnTo>
                  <a:lnTo>
                    <a:pt x="13" y="67"/>
                  </a:lnTo>
                  <a:lnTo>
                    <a:pt x="19" y="70"/>
                  </a:lnTo>
                  <a:lnTo>
                    <a:pt x="27" y="72"/>
                  </a:lnTo>
                  <a:lnTo>
                    <a:pt x="26" y="57"/>
                  </a:lnTo>
                  <a:lnTo>
                    <a:pt x="21" y="30"/>
                  </a:lnTo>
                  <a:lnTo>
                    <a:pt x="18" y="5"/>
                  </a:lnTo>
                  <a:lnTo>
                    <a:pt x="21"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76" name="Freeform 120"/>
            <p:cNvSpPr>
              <a:spLocks/>
            </p:cNvSpPr>
            <p:nvPr/>
          </p:nvSpPr>
          <p:spPr bwMode="auto">
            <a:xfrm>
              <a:off x="7111" y="3437"/>
              <a:ext cx="22" cy="34"/>
            </a:xfrm>
            <a:custGeom>
              <a:avLst/>
              <a:gdLst>
                <a:gd name="T0" fmla="*/ 1 w 44"/>
                <a:gd name="T1" fmla="*/ 0 h 69"/>
                <a:gd name="T2" fmla="*/ 0 w 44"/>
                <a:gd name="T3" fmla="*/ 0 h 69"/>
                <a:gd name="T4" fmla="*/ 0 w 44"/>
                <a:gd name="T5" fmla="*/ 0 h 69"/>
                <a:gd name="T6" fmla="*/ 1 w 44"/>
                <a:gd name="T7" fmla="*/ 0 h 69"/>
                <a:gd name="T8" fmla="*/ 1 w 44"/>
                <a:gd name="T9" fmla="*/ 1 h 69"/>
                <a:gd name="T10" fmla="*/ 1 w 44"/>
                <a:gd name="T11" fmla="*/ 1 h 69"/>
                <a:gd name="T12" fmla="*/ 1 w 44"/>
                <a:gd name="T13" fmla="*/ 1 h 69"/>
                <a:gd name="T14" fmla="*/ 1 w 44"/>
                <a:gd name="T15" fmla="*/ 0 h 69"/>
                <a:gd name="T16" fmla="*/ 1 w 44"/>
                <a:gd name="T17" fmla="*/ 0 h 69"/>
                <a:gd name="T18" fmla="*/ 1 w 44"/>
                <a:gd name="T19" fmla="*/ 0 h 69"/>
                <a:gd name="T20" fmla="*/ 1 w 44"/>
                <a:gd name="T21" fmla="*/ 0 h 69"/>
                <a:gd name="T22" fmla="*/ 1 w 44"/>
                <a:gd name="T23" fmla="*/ 0 h 69"/>
                <a:gd name="T24" fmla="*/ 1 w 44"/>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9"/>
                <a:gd name="T41" fmla="*/ 44 w 44"/>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9">
                  <a:moveTo>
                    <a:pt x="6" y="0"/>
                  </a:moveTo>
                  <a:lnTo>
                    <a:pt x="0" y="10"/>
                  </a:lnTo>
                  <a:lnTo>
                    <a:pt x="0" y="30"/>
                  </a:lnTo>
                  <a:lnTo>
                    <a:pt x="6" y="53"/>
                  </a:lnTo>
                  <a:lnTo>
                    <a:pt x="17" y="66"/>
                  </a:lnTo>
                  <a:lnTo>
                    <a:pt x="30" y="69"/>
                  </a:lnTo>
                  <a:lnTo>
                    <a:pt x="40" y="67"/>
                  </a:lnTo>
                  <a:lnTo>
                    <a:pt x="44" y="59"/>
                  </a:lnTo>
                  <a:lnTo>
                    <a:pt x="43" y="49"/>
                  </a:lnTo>
                  <a:lnTo>
                    <a:pt x="36" y="35"/>
                  </a:lnTo>
                  <a:lnTo>
                    <a:pt x="28" y="18"/>
                  </a:lnTo>
                  <a:lnTo>
                    <a:pt x="19" y="5"/>
                  </a:lnTo>
                  <a:lnTo>
                    <a:pt x="6"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77" name="Freeform 121"/>
            <p:cNvSpPr>
              <a:spLocks/>
            </p:cNvSpPr>
            <p:nvPr/>
          </p:nvSpPr>
          <p:spPr bwMode="auto">
            <a:xfrm>
              <a:off x="7129" y="3530"/>
              <a:ext cx="31" cy="45"/>
            </a:xfrm>
            <a:custGeom>
              <a:avLst/>
              <a:gdLst>
                <a:gd name="T0" fmla="*/ 0 w 63"/>
                <a:gd name="T1" fmla="*/ 0 h 92"/>
                <a:gd name="T2" fmla="*/ 0 w 63"/>
                <a:gd name="T3" fmla="*/ 0 h 92"/>
                <a:gd name="T4" fmla="*/ 0 w 63"/>
                <a:gd name="T5" fmla="*/ 0 h 92"/>
                <a:gd name="T6" fmla="*/ 0 w 63"/>
                <a:gd name="T7" fmla="*/ 1 h 92"/>
                <a:gd name="T8" fmla="*/ 0 w 63"/>
                <a:gd name="T9" fmla="*/ 1 h 92"/>
                <a:gd name="T10" fmla="*/ 0 w 63"/>
                <a:gd name="T11" fmla="*/ 1 h 92"/>
                <a:gd name="T12" fmla="*/ 0 w 63"/>
                <a:gd name="T13" fmla="*/ 1 h 92"/>
                <a:gd name="T14" fmla="*/ 0 w 63"/>
                <a:gd name="T15" fmla="*/ 1 h 92"/>
                <a:gd name="T16" fmla="*/ 0 w 63"/>
                <a:gd name="T17" fmla="*/ 0 h 92"/>
                <a:gd name="T18" fmla="*/ 0 w 63"/>
                <a:gd name="T19" fmla="*/ 0 h 92"/>
                <a:gd name="T20" fmla="*/ 0 w 63"/>
                <a:gd name="T21" fmla="*/ 0 h 92"/>
                <a:gd name="T22" fmla="*/ 0 w 63"/>
                <a:gd name="T23" fmla="*/ 0 h 92"/>
                <a:gd name="T24" fmla="*/ 0 w 63"/>
                <a:gd name="T25" fmla="*/ 0 h 92"/>
                <a:gd name="T26" fmla="*/ 0 w 63"/>
                <a:gd name="T27" fmla="*/ 0 h 92"/>
                <a:gd name="T28" fmla="*/ 0 w 63"/>
                <a:gd name="T29" fmla="*/ 0 h 92"/>
                <a:gd name="T30" fmla="*/ 0 w 63"/>
                <a:gd name="T31" fmla="*/ 0 h 92"/>
                <a:gd name="T32" fmla="*/ 0 w 63"/>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2"/>
                <a:gd name="T53" fmla="*/ 63 w 63"/>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2">
                  <a:moveTo>
                    <a:pt x="12" y="5"/>
                  </a:moveTo>
                  <a:lnTo>
                    <a:pt x="0" y="28"/>
                  </a:lnTo>
                  <a:lnTo>
                    <a:pt x="2" y="56"/>
                  </a:lnTo>
                  <a:lnTo>
                    <a:pt x="13" y="80"/>
                  </a:lnTo>
                  <a:lnTo>
                    <a:pt x="32" y="92"/>
                  </a:lnTo>
                  <a:lnTo>
                    <a:pt x="48" y="90"/>
                  </a:lnTo>
                  <a:lnTo>
                    <a:pt x="58" y="82"/>
                  </a:lnTo>
                  <a:lnTo>
                    <a:pt x="61" y="69"/>
                  </a:lnTo>
                  <a:lnTo>
                    <a:pt x="63" y="56"/>
                  </a:lnTo>
                  <a:lnTo>
                    <a:pt x="61" y="49"/>
                  </a:lnTo>
                  <a:lnTo>
                    <a:pt x="60" y="39"/>
                  </a:lnTo>
                  <a:lnTo>
                    <a:pt x="55" y="30"/>
                  </a:lnTo>
                  <a:lnTo>
                    <a:pt x="48" y="18"/>
                  </a:lnTo>
                  <a:lnTo>
                    <a:pt x="40" y="8"/>
                  </a:lnTo>
                  <a:lnTo>
                    <a:pt x="32" y="2"/>
                  </a:lnTo>
                  <a:lnTo>
                    <a:pt x="23" y="0"/>
                  </a:lnTo>
                  <a:lnTo>
                    <a:pt x="12" y="5"/>
                  </a:lnTo>
                  <a:close/>
                </a:path>
              </a:pathLst>
            </a:custGeom>
            <a:solidFill>
              <a:srgbClr val="FFEA33"/>
            </a:solidFill>
            <a:ln w="9525">
              <a:noFill/>
              <a:round/>
              <a:headEnd/>
              <a:tailEnd/>
            </a:ln>
          </p:spPr>
          <p:txBody>
            <a:bodyPr/>
            <a:lstStyle/>
            <a:p>
              <a:endParaRPr lang="en-US">
                <a:latin typeface="Calibri" pitchFamily="34" charset="0"/>
              </a:endParaRPr>
            </a:p>
          </p:txBody>
        </p:sp>
        <p:sp>
          <p:nvSpPr>
            <p:cNvPr id="478" name="Freeform 122"/>
            <p:cNvSpPr>
              <a:spLocks/>
            </p:cNvSpPr>
            <p:nvPr/>
          </p:nvSpPr>
          <p:spPr bwMode="auto">
            <a:xfrm>
              <a:off x="7118" y="3377"/>
              <a:ext cx="34" cy="40"/>
            </a:xfrm>
            <a:custGeom>
              <a:avLst/>
              <a:gdLst>
                <a:gd name="T0" fmla="*/ 0 w 69"/>
                <a:gd name="T1" fmla="*/ 0 h 80"/>
                <a:gd name="T2" fmla="*/ 0 w 69"/>
                <a:gd name="T3" fmla="*/ 1 h 80"/>
                <a:gd name="T4" fmla="*/ 0 w 69"/>
                <a:gd name="T5" fmla="*/ 1 h 80"/>
                <a:gd name="T6" fmla="*/ 0 w 69"/>
                <a:gd name="T7" fmla="*/ 1 h 80"/>
                <a:gd name="T8" fmla="*/ 0 w 69"/>
                <a:gd name="T9" fmla="*/ 1 h 80"/>
                <a:gd name="T10" fmla="*/ 0 w 69"/>
                <a:gd name="T11" fmla="*/ 1 h 80"/>
                <a:gd name="T12" fmla="*/ 0 w 69"/>
                <a:gd name="T13" fmla="*/ 1 h 80"/>
                <a:gd name="T14" fmla="*/ 0 w 69"/>
                <a:gd name="T15" fmla="*/ 1 h 80"/>
                <a:gd name="T16" fmla="*/ 0 w 69"/>
                <a:gd name="T17" fmla="*/ 1 h 80"/>
                <a:gd name="T18" fmla="*/ 0 w 69"/>
                <a:gd name="T19" fmla="*/ 1 h 80"/>
                <a:gd name="T20" fmla="*/ 0 w 69"/>
                <a:gd name="T21" fmla="*/ 1 h 80"/>
                <a:gd name="T22" fmla="*/ 0 w 69"/>
                <a:gd name="T23" fmla="*/ 1 h 80"/>
                <a:gd name="T24" fmla="*/ 0 w 69"/>
                <a:gd name="T25" fmla="*/ 1 h 80"/>
                <a:gd name="T26" fmla="*/ 0 w 69"/>
                <a:gd name="T27" fmla="*/ 1 h 80"/>
                <a:gd name="T28" fmla="*/ 0 w 69"/>
                <a:gd name="T29" fmla="*/ 1 h 80"/>
                <a:gd name="T30" fmla="*/ 1 w 69"/>
                <a:gd name="T31" fmla="*/ 1 h 80"/>
                <a:gd name="T32" fmla="*/ 1 w 69"/>
                <a:gd name="T33" fmla="*/ 1 h 80"/>
                <a:gd name="T34" fmla="*/ 1 w 69"/>
                <a:gd name="T35" fmla="*/ 1 h 80"/>
                <a:gd name="T36" fmla="*/ 0 w 69"/>
                <a:gd name="T37" fmla="*/ 1 h 80"/>
                <a:gd name="T38" fmla="*/ 0 w 69"/>
                <a:gd name="T39" fmla="*/ 1 h 80"/>
                <a:gd name="T40" fmla="*/ 0 w 69"/>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80"/>
                <a:gd name="T65" fmla="*/ 69 w 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80">
                  <a:moveTo>
                    <a:pt x="42" y="0"/>
                  </a:moveTo>
                  <a:lnTo>
                    <a:pt x="30" y="2"/>
                  </a:lnTo>
                  <a:lnTo>
                    <a:pt x="19" y="2"/>
                  </a:lnTo>
                  <a:lnTo>
                    <a:pt x="10" y="7"/>
                  </a:lnTo>
                  <a:lnTo>
                    <a:pt x="3" y="13"/>
                  </a:lnTo>
                  <a:lnTo>
                    <a:pt x="0" y="30"/>
                  </a:lnTo>
                  <a:lnTo>
                    <a:pt x="0" y="51"/>
                  </a:lnTo>
                  <a:lnTo>
                    <a:pt x="6" y="70"/>
                  </a:lnTo>
                  <a:lnTo>
                    <a:pt x="18" y="80"/>
                  </a:lnTo>
                  <a:lnTo>
                    <a:pt x="22" y="80"/>
                  </a:lnTo>
                  <a:lnTo>
                    <a:pt x="30" y="79"/>
                  </a:lnTo>
                  <a:lnTo>
                    <a:pt x="38" y="75"/>
                  </a:lnTo>
                  <a:lnTo>
                    <a:pt x="48" y="72"/>
                  </a:lnTo>
                  <a:lnTo>
                    <a:pt x="56" y="67"/>
                  </a:lnTo>
                  <a:lnTo>
                    <a:pt x="62" y="62"/>
                  </a:lnTo>
                  <a:lnTo>
                    <a:pt x="67" y="57"/>
                  </a:lnTo>
                  <a:lnTo>
                    <a:pt x="69" y="54"/>
                  </a:lnTo>
                  <a:lnTo>
                    <a:pt x="66" y="39"/>
                  </a:lnTo>
                  <a:lnTo>
                    <a:pt x="58" y="22"/>
                  </a:lnTo>
                  <a:lnTo>
                    <a:pt x="50" y="8"/>
                  </a:lnTo>
                  <a:lnTo>
                    <a:pt x="42"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479" name="Freeform 123"/>
            <p:cNvSpPr>
              <a:spLocks/>
            </p:cNvSpPr>
            <p:nvPr/>
          </p:nvSpPr>
          <p:spPr bwMode="auto">
            <a:xfrm>
              <a:off x="7133" y="3419"/>
              <a:ext cx="32" cy="41"/>
            </a:xfrm>
            <a:custGeom>
              <a:avLst/>
              <a:gdLst>
                <a:gd name="T0" fmla="*/ 1 w 64"/>
                <a:gd name="T1" fmla="*/ 1 h 82"/>
                <a:gd name="T2" fmla="*/ 0 w 64"/>
                <a:gd name="T3" fmla="*/ 1 h 82"/>
                <a:gd name="T4" fmla="*/ 1 w 64"/>
                <a:gd name="T5" fmla="*/ 1 h 82"/>
                <a:gd name="T6" fmla="*/ 1 w 64"/>
                <a:gd name="T7" fmla="*/ 1 h 82"/>
                <a:gd name="T8" fmla="*/ 1 w 64"/>
                <a:gd name="T9" fmla="*/ 1 h 82"/>
                <a:gd name="T10" fmla="*/ 1 w 64"/>
                <a:gd name="T11" fmla="*/ 1 h 82"/>
                <a:gd name="T12" fmla="*/ 1 w 64"/>
                <a:gd name="T13" fmla="*/ 1 h 82"/>
                <a:gd name="T14" fmla="*/ 1 w 64"/>
                <a:gd name="T15" fmla="*/ 1 h 82"/>
                <a:gd name="T16" fmla="*/ 1 w 64"/>
                <a:gd name="T17" fmla="*/ 1 h 82"/>
                <a:gd name="T18" fmla="*/ 1 w 64"/>
                <a:gd name="T19" fmla="*/ 1 h 82"/>
                <a:gd name="T20" fmla="*/ 1 w 64"/>
                <a:gd name="T21" fmla="*/ 1 h 82"/>
                <a:gd name="T22" fmla="*/ 1 w 64"/>
                <a:gd name="T23" fmla="*/ 1 h 82"/>
                <a:gd name="T24" fmla="*/ 1 w 64"/>
                <a:gd name="T25" fmla="*/ 1 h 82"/>
                <a:gd name="T26" fmla="*/ 1 w 64"/>
                <a:gd name="T27" fmla="*/ 1 h 82"/>
                <a:gd name="T28" fmla="*/ 1 w 64"/>
                <a:gd name="T29" fmla="*/ 0 h 82"/>
                <a:gd name="T30" fmla="*/ 1 w 64"/>
                <a:gd name="T31" fmla="*/ 1 h 82"/>
                <a:gd name="T32" fmla="*/ 1 w 64"/>
                <a:gd name="T33" fmla="*/ 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2"/>
                <a:gd name="T53" fmla="*/ 64 w 6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2">
                  <a:moveTo>
                    <a:pt x="4" y="18"/>
                  </a:moveTo>
                  <a:lnTo>
                    <a:pt x="0" y="38"/>
                  </a:lnTo>
                  <a:lnTo>
                    <a:pt x="5" y="61"/>
                  </a:lnTo>
                  <a:lnTo>
                    <a:pt x="16" y="77"/>
                  </a:lnTo>
                  <a:lnTo>
                    <a:pt x="31" y="82"/>
                  </a:lnTo>
                  <a:lnTo>
                    <a:pt x="44" y="77"/>
                  </a:lnTo>
                  <a:lnTo>
                    <a:pt x="55" y="69"/>
                  </a:lnTo>
                  <a:lnTo>
                    <a:pt x="63" y="59"/>
                  </a:lnTo>
                  <a:lnTo>
                    <a:pt x="64" y="45"/>
                  </a:lnTo>
                  <a:lnTo>
                    <a:pt x="63" y="35"/>
                  </a:lnTo>
                  <a:lnTo>
                    <a:pt x="60" y="25"/>
                  </a:lnTo>
                  <a:lnTo>
                    <a:pt x="55" y="15"/>
                  </a:lnTo>
                  <a:lnTo>
                    <a:pt x="50" y="7"/>
                  </a:lnTo>
                  <a:lnTo>
                    <a:pt x="42" y="2"/>
                  </a:lnTo>
                  <a:lnTo>
                    <a:pt x="32" y="0"/>
                  </a:lnTo>
                  <a:lnTo>
                    <a:pt x="20" y="5"/>
                  </a:lnTo>
                  <a:lnTo>
                    <a:pt x="4"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480" name="Freeform 124"/>
            <p:cNvSpPr>
              <a:spLocks/>
            </p:cNvSpPr>
            <p:nvPr/>
          </p:nvSpPr>
          <p:spPr bwMode="auto">
            <a:xfrm>
              <a:off x="7147" y="3466"/>
              <a:ext cx="36" cy="46"/>
            </a:xfrm>
            <a:custGeom>
              <a:avLst/>
              <a:gdLst>
                <a:gd name="T0" fmla="*/ 1 w 72"/>
                <a:gd name="T1" fmla="*/ 1 h 91"/>
                <a:gd name="T2" fmla="*/ 1 w 72"/>
                <a:gd name="T3" fmla="*/ 1 h 91"/>
                <a:gd name="T4" fmla="*/ 1 w 72"/>
                <a:gd name="T5" fmla="*/ 1 h 91"/>
                <a:gd name="T6" fmla="*/ 1 w 72"/>
                <a:gd name="T7" fmla="*/ 1 h 91"/>
                <a:gd name="T8" fmla="*/ 1 w 72"/>
                <a:gd name="T9" fmla="*/ 0 h 91"/>
                <a:gd name="T10" fmla="*/ 1 w 72"/>
                <a:gd name="T11" fmla="*/ 1 h 91"/>
                <a:gd name="T12" fmla="*/ 1 w 72"/>
                <a:gd name="T13" fmla="*/ 1 h 91"/>
                <a:gd name="T14" fmla="*/ 1 w 72"/>
                <a:gd name="T15" fmla="*/ 1 h 91"/>
                <a:gd name="T16" fmla="*/ 1 w 72"/>
                <a:gd name="T17" fmla="*/ 1 h 91"/>
                <a:gd name="T18" fmla="*/ 1 w 72"/>
                <a:gd name="T19" fmla="*/ 1 h 91"/>
                <a:gd name="T20" fmla="*/ 1 w 72"/>
                <a:gd name="T21" fmla="*/ 2 h 91"/>
                <a:gd name="T22" fmla="*/ 1 w 72"/>
                <a:gd name="T23" fmla="*/ 2 h 91"/>
                <a:gd name="T24" fmla="*/ 1 w 72"/>
                <a:gd name="T25" fmla="*/ 2 h 91"/>
                <a:gd name="T26" fmla="*/ 1 w 72"/>
                <a:gd name="T27" fmla="*/ 2 h 91"/>
                <a:gd name="T28" fmla="*/ 1 w 72"/>
                <a:gd name="T29" fmla="*/ 2 h 91"/>
                <a:gd name="T30" fmla="*/ 0 w 72"/>
                <a:gd name="T31" fmla="*/ 1 h 91"/>
                <a:gd name="T32" fmla="*/ 1 w 72"/>
                <a:gd name="T33" fmla="*/ 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1"/>
                <a:gd name="T53" fmla="*/ 72 w 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1">
                  <a:moveTo>
                    <a:pt x="1" y="23"/>
                  </a:moveTo>
                  <a:lnTo>
                    <a:pt x="11" y="13"/>
                  </a:lnTo>
                  <a:lnTo>
                    <a:pt x="19" y="5"/>
                  </a:lnTo>
                  <a:lnTo>
                    <a:pt x="28" y="2"/>
                  </a:lnTo>
                  <a:lnTo>
                    <a:pt x="36" y="0"/>
                  </a:lnTo>
                  <a:lnTo>
                    <a:pt x="44" y="3"/>
                  </a:lnTo>
                  <a:lnTo>
                    <a:pt x="51" y="11"/>
                  </a:lnTo>
                  <a:lnTo>
                    <a:pt x="59" y="23"/>
                  </a:lnTo>
                  <a:lnTo>
                    <a:pt x="65" y="39"/>
                  </a:lnTo>
                  <a:lnTo>
                    <a:pt x="72" y="62"/>
                  </a:lnTo>
                  <a:lnTo>
                    <a:pt x="70" y="75"/>
                  </a:lnTo>
                  <a:lnTo>
                    <a:pt x="59" y="83"/>
                  </a:lnTo>
                  <a:lnTo>
                    <a:pt x="36" y="91"/>
                  </a:lnTo>
                  <a:lnTo>
                    <a:pt x="22" y="86"/>
                  </a:lnTo>
                  <a:lnTo>
                    <a:pt x="8" y="67"/>
                  </a:lnTo>
                  <a:lnTo>
                    <a:pt x="0" y="44"/>
                  </a:lnTo>
                  <a:lnTo>
                    <a:pt x="1" y="23"/>
                  </a:lnTo>
                  <a:close/>
                </a:path>
              </a:pathLst>
            </a:custGeom>
            <a:solidFill>
              <a:srgbClr val="FFEA33"/>
            </a:solidFill>
            <a:ln w="9525">
              <a:noFill/>
              <a:round/>
              <a:headEnd/>
              <a:tailEnd/>
            </a:ln>
          </p:spPr>
          <p:txBody>
            <a:bodyPr/>
            <a:lstStyle/>
            <a:p>
              <a:endParaRPr lang="en-US">
                <a:latin typeface="Calibri" pitchFamily="34" charset="0"/>
              </a:endParaRPr>
            </a:p>
          </p:txBody>
        </p:sp>
        <p:sp>
          <p:nvSpPr>
            <p:cNvPr id="481" name="Freeform 125"/>
            <p:cNvSpPr>
              <a:spLocks/>
            </p:cNvSpPr>
            <p:nvPr/>
          </p:nvSpPr>
          <p:spPr bwMode="auto">
            <a:xfrm>
              <a:off x="7164" y="3517"/>
              <a:ext cx="42" cy="51"/>
            </a:xfrm>
            <a:custGeom>
              <a:avLst/>
              <a:gdLst>
                <a:gd name="T0" fmla="*/ 0 w 83"/>
                <a:gd name="T1" fmla="*/ 0 h 103"/>
                <a:gd name="T2" fmla="*/ 1 w 83"/>
                <a:gd name="T3" fmla="*/ 0 h 103"/>
                <a:gd name="T4" fmla="*/ 1 w 83"/>
                <a:gd name="T5" fmla="*/ 0 h 103"/>
                <a:gd name="T6" fmla="*/ 1 w 83"/>
                <a:gd name="T7" fmla="*/ 0 h 103"/>
                <a:gd name="T8" fmla="*/ 1 w 83"/>
                <a:gd name="T9" fmla="*/ 0 h 103"/>
                <a:gd name="T10" fmla="*/ 1 w 83"/>
                <a:gd name="T11" fmla="*/ 0 h 103"/>
                <a:gd name="T12" fmla="*/ 1 w 83"/>
                <a:gd name="T13" fmla="*/ 0 h 103"/>
                <a:gd name="T14" fmla="*/ 1 w 83"/>
                <a:gd name="T15" fmla="*/ 0 h 103"/>
                <a:gd name="T16" fmla="*/ 1 w 83"/>
                <a:gd name="T17" fmla="*/ 0 h 103"/>
                <a:gd name="T18" fmla="*/ 2 w 83"/>
                <a:gd name="T19" fmla="*/ 0 h 103"/>
                <a:gd name="T20" fmla="*/ 2 w 83"/>
                <a:gd name="T21" fmla="*/ 0 h 103"/>
                <a:gd name="T22" fmla="*/ 2 w 83"/>
                <a:gd name="T23" fmla="*/ 0 h 103"/>
                <a:gd name="T24" fmla="*/ 2 w 83"/>
                <a:gd name="T25" fmla="*/ 0 h 103"/>
                <a:gd name="T26" fmla="*/ 2 w 83"/>
                <a:gd name="T27" fmla="*/ 1 h 103"/>
                <a:gd name="T28" fmla="*/ 2 w 83"/>
                <a:gd name="T29" fmla="*/ 1 h 103"/>
                <a:gd name="T30" fmla="*/ 2 w 83"/>
                <a:gd name="T31" fmla="*/ 1 h 103"/>
                <a:gd name="T32" fmla="*/ 2 w 83"/>
                <a:gd name="T33" fmla="*/ 1 h 103"/>
                <a:gd name="T34" fmla="*/ 1 w 83"/>
                <a:gd name="T35" fmla="*/ 1 h 103"/>
                <a:gd name="T36" fmla="*/ 1 w 83"/>
                <a:gd name="T37" fmla="*/ 1 h 103"/>
                <a:gd name="T38" fmla="*/ 1 w 83"/>
                <a:gd name="T39" fmla="*/ 1 h 103"/>
                <a:gd name="T40" fmla="*/ 1 w 83"/>
                <a:gd name="T41" fmla="*/ 1 h 103"/>
                <a:gd name="T42" fmla="*/ 1 w 83"/>
                <a:gd name="T43" fmla="*/ 1 h 103"/>
                <a:gd name="T44" fmla="*/ 1 w 83"/>
                <a:gd name="T45" fmla="*/ 1 h 103"/>
                <a:gd name="T46" fmla="*/ 1 w 83"/>
                <a:gd name="T47" fmla="*/ 0 h 103"/>
                <a:gd name="T48" fmla="*/ 0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0" y="39"/>
                  </a:moveTo>
                  <a:lnTo>
                    <a:pt x="1" y="33"/>
                  </a:lnTo>
                  <a:lnTo>
                    <a:pt x="6" y="25"/>
                  </a:lnTo>
                  <a:lnTo>
                    <a:pt x="14" y="15"/>
                  </a:lnTo>
                  <a:lnTo>
                    <a:pt x="24" y="8"/>
                  </a:lnTo>
                  <a:lnTo>
                    <a:pt x="33" y="3"/>
                  </a:lnTo>
                  <a:lnTo>
                    <a:pt x="45" y="0"/>
                  </a:lnTo>
                  <a:lnTo>
                    <a:pt x="53" y="2"/>
                  </a:lnTo>
                  <a:lnTo>
                    <a:pt x="60" y="10"/>
                  </a:lnTo>
                  <a:lnTo>
                    <a:pt x="67" y="23"/>
                  </a:lnTo>
                  <a:lnTo>
                    <a:pt x="70" y="33"/>
                  </a:lnTo>
                  <a:lnTo>
                    <a:pt x="75" y="44"/>
                  </a:lnTo>
                  <a:lnTo>
                    <a:pt x="81" y="57"/>
                  </a:lnTo>
                  <a:lnTo>
                    <a:pt x="83" y="65"/>
                  </a:lnTo>
                  <a:lnTo>
                    <a:pt x="81" y="74"/>
                  </a:lnTo>
                  <a:lnTo>
                    <a:pt x="76" y="82"/>
                  </a:lnTo>
                  <a:lnTo>
                    <a:pt x="70" y="88"/>
                  </a:lnTo>
                  <a:lnTo>
                    <a:pt x="60" y="95"/>
                  </a:lnTo>
                  <a:lnTo>
                    <a:pt x="53" y="98"/>
                  </a:lnTo>
                  <a:lnTo>
                    <a:pt x="45" y="101"/>
                  </a:lnTo>
                  <a:lnTo>
                    <a:pt x="40" y="103"/>
                  </a:lnTo>
                  <a:lnTo>
                    <a:pt x="19" y="93"/>
                  </a:lnTo>
                  <a:lnTo>
                    <a:pt x="9" y="75"/>
                  </a:lnTo>
                  <a:lnTo>
                    <a:pt x="5" y="57"/>
                  </a:lnTo>
                  <a:lnTo>
                    <a:pt x="0" y="39"/>
                  </a:lnTo>
                  <a:close/>
                </a:path>
              </a:pathLst>
            </a:custGeom>
            <a:solidFill>
              <a:srgbClr val="FFEA33"/>
            </a:solidFill>
            <a:ln w="9525">
              <a:noFill/>
              <a:round/>
              <a:headEnd/>
              <a:tailEnd/>
            </a:ln>
          </p:spPr>
          <p:txBody>
            <a:bodyPr/>
            <a:lstStyle/>
            <a:p>
              <a:endParaRPr lang="en-US">
                <a:latin typeface="Calibri" pitchFamily="34" charset="0"/>
              </a:endParaRPr>
            </a:p>
          </p:txBody>
        </p:sp>
        <p:sp>
          <p:nvSpPr>
            <p:cNvPr id="482" name="Freeform 126"/>
            <p:cNvSpPr>
              <a:spLocks/>
            </p:cNvSpPr>
            <p:nvPr/>
          </p:nvSpPr>
          <p:spPr bwMode="auto">
            <a:xfrm>
              <a:off x="7204" y="3504"/>
              <a:ext cx="43" cy="48"/>
            </a:xfrm>
            <a:custGeom>
              <a:avLst/>
              <a:gdLst>
                <a:gd name="T0" fmla="*/ 1 w 86"/>
                <a:gd name="T1" fmla="*/ 1 h 96"/>
                <a:gd name="T2" fmla="*/ 1 w 86"/>
                <a:gd name="T3" fmla="*/ 1 h 96"/>
                <a:gd name="T4" fmla="*/ 1 w 86"/>
                <a:gd name="T5" fmla="*/ 1 h 96"/>
                <a:gd name="T6" fmla="*/ 1 w 86"/>
                <a:gd name="T7" fmla="*/ 0 h 96"/>
                <a:gd name="T8" fmla="*/ 1 w 86"/>
                <a:gd name="T9" fmla="*/ 0 h 96"/>
                <a:gd name="T10" fmla="*/ 1 w 86"/>
                <a:gd name="T11" fmla="*/ 1 h 96"/>
                <a:gd name="T12" fmla="*/ 1 w 86"/>
                <a:gd name="T13" fmla="*/ 1 h 96"/>
                <a:gd name="T14" fmla="*/ 1 w 86"/>
                <a:gd name="T15" fmla="*/ 1 h 96"/>
                <a:gd name="T16" fmla="*/ 1 w 86"/>
                <a:gd name="T17" fmla="*/ 2 h 96"/>
                <a:gd name="T18" fmla="*/ 1 w 86"/>
                <a:gd name="T19" fmla="*/ 2 h 96"/>
                <a:gd name="T20" fmla="*/ 1 w 86"/>
                <a:gd name="T21" fmla="*/ 2 h 96"/>
                <a:gd name="T22" fmla="*/ 1 w 86"/>
                <a:gd name="T23" fmla="*/ 2 h 96"/>
                <a:gd name="T24" fmla="*/ 1 w 86"/>
                <a:gd name="T25" fmla="*/ 2 h 96"/>
                <a:gd name="T26" fmla="*/ 1 w 86"/>
                <a:gd name="T27" fmla="*/ 2 h 96"/>
                <a:gd name="T28" fmla="*/ 1 w 86"/>
                <a:gd name="T29" fmla="*/ 2 h 96"/>
                <a:gd name="T30" fmla="*/ 1 w 86"/>
                <a:gd name="T31" fmla="*/ 2 h 96"/>
                <a:gd name="T32" fmla="*/ 1 w 86"/>
                <a:gd name="T33" fmla="*/ 2 h 96"/>
                <a:gd name="T34" fmla="*/ 1 w 86"/>
                <a:gd name="T35" fmla="*/ 2 h 96"/>
                <a:gd name="T36" fmla="*/ 1 w 86"/>
                <a:gd name="T37" fmla="*/ 2 h 96"/>
                <a:gd name="T38" fmla="*/ 1 w 86"/>
                <a:gd name="T39" fmla="*/ 1 h 96"/>
                <a:gd name="T40" fmla="*/ 1 w 86"/>
                <a:gd name="T41" fmla="*/ 1 h 96"/>
                <a:gd name="T42" fmla="*/ 1 w 86"/>
                <a:gd name="T43" fmla="*/ 1 h 96"/>
                <a:gd name="T44" fmla="*/ 0 w 86"/>
                <a:gd name="T45" fmla="*/ 1 h 96"/>
                <a:gd name="T46" fmla="*/ 1 w 86"/>
                <a:gd name="T47" fmla="*/ 1 h 96"/>
                <a:gd name="T48" fmla="*/ 1 w 86"/>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96"/>
                <a:gd name="T77" fmla="*/ 86 w 86"/>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96">
                  <a:moveTo>
                    <a:pt x="4" y="18"/>
                  </a:moveTo>
                  <a:lnTo>
                    <a:pt x="17" y="13"/>
                  </a:lnTo>
                  <a:lnTo>
                    <a:pt x="27" y="5"/>
                  </a:lnTo>
                  <a:lnTo>
                    <a:pt x="35" y="0"/>
                  </a:lnTo>
                  <a:lnTo>
                    <a:pt x="44" y="0"/>
                  </a:lnTo>
                  <a:lnTo>
                    <a:pt x="57" y="10"/>
                  </a:lnTo>
                  <a:lnTo>
                    <a:pt x="72" y="26"/>
                  </a:lnTo>
                  <a:lnTo>
                    <a:pt x="83" y="49"/>
                  </a:lnTo>
                  <a:lnTo>
                    <a:pt x="86" y="69"/>
                  </a:lnTo>
                  <a:lnTo>
                    <a:pt x="83" y="77"/>
                  </a:lnTo>
                  <a:lnTo>
                    <a:pt x="76" y="83"/>
                  </a:lnTo>
                  <a:lnTo>
                    <a:pt x="68" y="88"/>
                  </a:lnTo>
                  <a:lnTo>
                    <a:pt x="60" y="93"/>
                  </a:lnTo>
                  <a:lnTo>
                    <a:pt x="51" y="95"/>
                  </a:lnTo>
                  <a:lnTo>
                    <a:pt x="43" y="96"/>
                  </a:lnTo>
                  <a:lnTo>
                    <a:pt x="35" y="95"/>
                  </a:lnTo>
                  <a:lnTo>
                    <a:pt x="30" y="91"/>
                  </a:lnTo>
                  <a:lnTo>
                    <a:pt x="22" y="80"/>
                  </a:lnTo>
                  <a:lnTo>
                    <a:pt x="17" y="65"/>
                  </a:lnTo>
                  <a:lnTo>
                    <a:pt x="11" y="52"/>
                  </a:lnTo>
                  <a:lnTo>
                    <a:pt x="6" y="42"/>
                  </a:lnTo>
                  <a:lnTo>
                    <a:pt x="1" y="36"/>
                  </a:lnTo>
                  <a:lnTo>
                    <a:pt x="0" y="29"/>
                  </a:lnTo>
                  <a:lnTo>
                    <a:pt x="1" y="25"/>
                  </a:lnTo>
                  <a:lnTo>
                    <a:pt x="4"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483" name="Freeform 127"/>
            <p:cNvSpPr>
              <a:spLocks/>
            </p:cNvSpPr>
            <p:nvPr/>
          </p:nvSpPr>
          <p:spPr bwMode="auto">
            <a:xfrm>
              <a:off x="7180" y="3451"/>
              <a:ext cx="43" cy="43"/>
            </a:xfrm>
            <a:custGeom>
              <a:avLst/>
              <a:gdLst>
                <a:gd name="T0" fmla="*/ 0 w 84"/>
                <a:gd name="T1" fmla="*/ 1 h 86"/>
                <a:gd name="T2" fmla="*/ 1 w 84"/>
                <a:gd name="T3" fmla="*/ 1 h 86"/>
                <a:gd name="T4" fmla="*/ 1 w 84"/>
                <a:gd name="T5" fmla="*/ 1 h 86"/>
                <a:gd name="T6" fmla="*/ 1 w 84"/>
                <a:gd name="T7" fmla="*/ 1 h 86"/>
                <a:gd name="T8" fmla="*/ 1 w 84"/>
                <a:gd name="T9" fmla="*/ 1 h 86"/>
                <a:gd name="T10" fmla="*/ 1 w 84"/>
                <a:gd name="T11" fmla="*/ 1 h 86"/>
                <a:gd name="T12" fmla="*/ 1 w 84"/>
                <a:gd name="T13" fmla="*/ 0 h 86"/>
                <a:gd name="T14" fmla="*/ 1 w 84"/>
                <a:gd name="T15" fmla="*/ 0 h 86"/>
                <a:gd name="T16" fmla="*/ 1 w 84"/>
                <a:gd name="T17" fmla="*/ 1 h 86"/>
                <a:gd name="T18" fmla="*/ 2 w 84"/>
                <a:gd name="T19" fmla="*/ 1 h 86"/>
                <a:gd name="T20" fmla="*/ 2 w 84"/>
                <a:gd name="T21" fmla="*/ 1 h 86"/>
                <a:gd name="T22" fmla="*/ 2 w 84"/>
                <a:gd name="T23" fmla="*/ 1 h 86"/>
                <a:gd name="T24" fmla="*/ 2 w 84"/>
                <a:gd name="T25" fmla="*/ 1 h 86"/>
                <a:gd name="T26" fmla="*/ 2 w 84"/>
                <a:gd name="T27" fmla="*/ 1 h 86"/>
                <a:gd name="T28" fmla="*/ 2 w 84"/>
                <a:gd name="T29" fmla="*/ 1 h 86"/>
                <a:gd name="T30" fmla="*/ 2 w 84"/>
                <a:gd name="T31" fmla="*/ 1 h 86"/>
                <a:gd name="T32" fmla="*/ 2 w 84"/>
                <a:gd name="T33" fmla="*/ 1 h 86"/>
                <a:gd name="T34" fmla="*/ 1 w 84"/>
                <a:gd name="T35" fmla="*/ 1 h 86"/>
                <a:gd name="T36" fmla="*/ 1 w 84"/>
                <a:gd name="T37" fmla="*/ 1 h 86"/>
                <a:gd name="T38" fmla="*/ 1 w 84"/>
                <a:gd name="T39" fmla="*/ 1 h 86"/>
                <a:gd name="T40" fmla="*/ 1 w 84"/>
                <a:gd name="T41" fmla="*/ 1 h 86"/>
                <a:gd name="T42" fmla="*/ 1 w 84"/>
                <a:gd name="T43" fmla="*/ 1 h 86"/>
                <a:gd name="T44" fmla="*/ 1 w 84"/>
                <a:gd name="T45" fmla="*/ 1 h 86"/>
                <a:gd name="T46" fmla="*/ 1 w 84"/>
                <a:gd name="T47" fmla="*/ 1 h 86"/>
                <a:gd name="T48" fmla="*/ 0 w 84"/>
                <a:gd name="T49" fmla="*/ 1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86"/>
                <a:gd name="T77" fmla="*/ 84 w 84"/>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86">
                  <a:moveTo>
                    <a:pt x="0" y="25"/>
                  </a:moveTo>
                  <a:lnTo>
                    <a:pt x="5" y="20"/>
                  </a:lnTo>
                  <a:lnTo>
                    <a:pt x="11" y="15"/>
                  </a:lnTo>
                  <a:lnTo>
                    <a:pt x="19" y="8"/>
                  </a:lnTo>
                  <a:lnTo>
                    <a:pt x="25" y="5"/>
                  </a:lnTo>
                  <a:lnTo>
                    <a:pt x="33" y="2"/>
                  </a:lnTo>
                  <a:lnTo>
                    <a:pt x="41" y="0"/>
                  </a:lnTo>
                  <a:lnTo>
                    <a:pt x="51" y="0"/>
                  </a:lnTo>
                  <a:lnTo>
                    <a:pt x="59" y="2"/>
                  </a:lnTo>
                  <a:lnTo>
                    <a:pt x="73" y="13"/>
                  </a:lnTo>
                  <a:lnTo>
                    <a:pt x="81" y="29"/>
                  </a:lnTo>
                  <a:lnTo>
                    <a:pt x="84" y="47"/>
                  </a:lnTo>
                  <a:lnTo>
                    <a:pt x="84" y="62"/>
                  </a:lnTo>
                  <a:lnTo>
                    <a:pt x="83" y="67"/>
                  </a:lnTo>
                  <a:lnTo>
                    <a:pt x="78" y="73"/>
                  </a:lnTo>
                  <a:lnTo>
                    <a:pt x="72" y="78"/>
                  </a:lnTo>
                  <a:lnTo>
                    <a:pt x="64" y="82"/>
                  </a:lnTo>
                  <a:lnTo>
                    <a:pt x="54" y="85"/>
                  </a:lnTo>
                  <a:lnTo>
                    <a:pt x="46" y="86"/>
                  </a:lnTo>
                  <a:lnTo>
                    <a:pt x="38" y="86"/>
                  </a:lnTo>
                  <a:lnTo>
                    <a:pt x="32" y="85"/>
                  </a:lnTo>
                  <a:lnTo>
                    <a:pt x="24" y="73"/>
                  </a:lnTo>
                  <a:lnTo>
                    <a:pt x="17" y="56"/>
                  </a:lnTo>
                  <a:lnTo>
                    <a:pt x="9" y="38"/>
                  </a:lnTo>
                  <a:lnTo>
                    <a:pt x="0" y="25"/>
                  </a:lnTo>
                  <a:close/>
                </a:path>
              </a:pathLst>
            </a:custGeom>
            <a:solidFill>
              <a:srgbClr val="FFEA33"/>
            </a:solidFill>
            <a:ln w="9525">
              <a:noFill/>
              <a:round/>
              <a:headEnd/>
              <a:tailEnd/>
            </a:ln>
          </p:spPr>
          <p:txBody>
            <a:bodyPr/>
            <a:lstStyle/>
            <a:p>
              <a:endParaRPr lang="en-US">
                <a:latin typeface="Calibri" pitchFamily="34" charset="0"/>
              </a:endParaRPr>
            </a:p>
          </p:txBody>
        </p:sp>
        <p:sp>
          <p:nvSpPr>
            <p:cNvPr id="484" name="Freeform 128"/>
            <p:cNvSpPr>
              <a:spLocks/>
            </p:cNvSpPr>
            <p:nvPr/>
          </p:nvSpPr>
          <p:spPr bwMode="auto">
            <a:xfrm>
              <a:off x="7165" y="3407"/>
              <a:ext cx="39" cy="40"/>
            </a:xfrm>
            <a:custGeom>
              <a:avLst/>
              <a:gdLst>
                <a:gd name="T0" fmla="*/ 0 w 79"/>
                <a:gd name="T1" fmla="*/ 0 h 82"/>
                <a:gd name="T2" fmla="*/ 0 w 79"/>
                <a:gd name="T3" fmla="*/ 0 h 82"/>
                <a:gd name="T4" fmla="*/ 0 w 79"/>
                <a:gd name="T5" fmla="*/ 0 h 82"/>
                <a:gd name="T6" fmla="*/ 0 w 79"/>
                <a:gd name="T7" fmla="*/ 0 h 82"/>
                <a:gd name="T8" fmla="*/ 0 w 79"/>
                <a:gd name="T9" fmla="*/ 0 h 82"/>
                <a:gd name="T10" fmla="*/ 0 w 79"/>
                <a:gd name="T11" fmla="*/ 0 h 82"/>
                <a:gd name="T12" fmla="*/ 1 w 79"/>
                <a:gd name="T13" fmla="*/ 0 h 82"/>
                <a:gd name="T14" fmla="*/ 1 w 79"/>
                <a:gd name="T15" fmla="*/ 0 h 82"/>
                <a:gd name="T16" fmla="*/ 1 w 79"/>
                <a:gd name="T17" fmla="*/ 0 h 82"/>
                <a:gd name="T18" fmla="*/ 1 w 79"/>
                <a:gd name="T19" fmla="*/ 0 h 82"/>
                <a:gd name="T20" fmla="*/ 1 w 79"/>
                <a:gd name="T21" fmla="*/ 1 h 82"/>
                <a:gd name="T22" fmla="*/ 1 w 79"/>
                <a:gd name="T23" fmla="*/ 1 h 82"/>
                <a:gd name="T24" fmla="*/ 0 w 79"/>
                <a:gd name="T25" fmla="*/ 1 h 82"/>
                <a:gd name="T26" fmla="*/ 0 w 79"/>
                <a:gd name="T27" fmla="*/ 1 h 82"/>
                <a:gd name="T28" fmla="*/ 0 w 79"/>
                <a:gd name="T29" fmla="*/ 1 h 82"/>
                <a:gd name="T30" fmla="*/ 0 w 79"/>
                <a:gd name="T31" fmla="*/ 1 h 82"/>
                <a:gd name="T32" fmla="*/ 0 w 79"/>
                <a:gd name="T33" fmla="*/ 1 h 82"/>
                <a:gd name="T34" fmla="*/ 0 w 79"/>
                <a:gd name="T35" fmla="*/ 1 h 82"/>
                <a:gd name="T36" fmla="*/ 0 w 79"/>
                <a:gd name="T37" fmla="*/ 0 h 82"/>
                <a:gd name="T38" fmla="*/ 0 w 79"/>
                <a:gd name="T39" fmla="*/ 0 h 82"/>
                <a:gd name="T40" fmla="*/ 0 w 79"/>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2"/>
                <a:gd name="T65" fmla="*/ 79 w 79"/>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2">
                  <a:moveTo>
                    <a:pt x="0" y="15"/>
                  </a:moveTo>
                  <a:lnTo>
                    <a:pt x="13" y="8"/>
                  </a:lnTo>
                  <a:lnTo>
                    <a:pt x="24" y="2"/>
                  </a:lnTo>
                  <a:lnTo>
                    <a:pt x="34" y="0"/>
                  </a:lnTo>
                  <a:lnTo>
                    <a:pt x="44" y="2"/>
                  </a:lnTo>
                  <a:lnTo>
                    <a:pt x="55" y="11"/>
                  </a:lnTo>
                  <a:lnTo>
                    <a:pt x="66" y="26"/>
                  </a:lnTo>
                  <a:lnTo>
                    <a:pt x="74" y="42"/>
                  </a:lnTo>
                  <a:lnTo>
                    <a:pt x="79" y="57"/>
                  </a:lnTo>
                  <a:lnTo>
                    <a:pt x="77" y="64"/>
                  </a:lnTo>
                  <a:lnTo>
                    <a:pt x="72" y="69"/>
                  </a:lnTo>
                  <a:lnTo>
                    <a:pt x="66" y="72"/>
                  </a:lnTo>
                  <a:lnTo>
                    <a:pt x="58" y="75"/>
                  </a:lnTo>
                  <a:lnTo>
                    <a:pt x="48" y="78"/>
                  </a:lnTo>
                  <a:lnTo>
                    <a:pt x="40" y="80"/>
                  </a:lnTo>
                  <a:lnTo>
                    <a:pt x="32" y="82"/>
                  </a:lnTo>
                  <a:lnTo>
                    <a:pt x="26" y="82"/>
                  </a:lnTo>
                  <a:lnTo>
                    <a:pt x="23" y="65"/>
                  </a:lnTo>
                  <a:lnTo>
                    <a:pt x="16" y="42"/>
                  </a:lnTo>
                  <a:lnTo>
                    <a:pt x="8" y="23"/>
                  </a:lnTo>
                  <a:lnTo>
                    <a:pt x="0"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485" name="Freeform 129"/>
            <p:cNvSpPr>
              <a:spLocks/>
            </p:cNvSpPr>
            <p:nvPr/>
          </p:nvSpPr>
          <p:spPr bwMode="auto">
            <a:xfrm>
              <a:off x="7148" y="3362"/>
              <a:ext cx="40" cy="41"/>
            </a:xfrm>
            <a:custGeom>
              <a:avLst/>
              <a:gdLst>
                <a:gd name="T0" fmla="*/ 1 w 80"/>
                <a:gd name="T1" fmla="*/ 1 h 82"/>
                <a:gd name="T2" fmla="*/ 1 w 80"/>
                <a:gd name="T3" fmla="*/ 1 h 82"/>
                <a:gd name="T4" fmla="*/ 1 w 80"/>
                <a:gd name="T5" fmla="*/ 1 h 82"/>
                <a:gd name="T6" fmla="*/ 1 w 80"/>
                <a:gd name="T7" fmla="*/ 1 h 82"/>
                <a:gd name="T8" fmla="*/ 0 w 80"/>
                <a:gd name="T9" fmla="*/ 1 h 82"/>
                <a:gd name="T10" fmla="*/ 1 w 80"/>
                <a:gd name="T11" fmla="*/ 1 h 82"/>
                <a:gd name="T12" fmla="*/ 1 w 80"/>
                <a:gd name="T13" fmla="*/ 1 h 82"/>
                <a:gd name="T14" fmla="*/ 1 w 80"/>
                <a:gd name="T15" fmla="*/ 1 h 82"/>
                <a:gd name="T16" fmla="*/ 1 w 80"/>
                <a:gd name="T17" fmla="*/ 0 h 82"/>
                <a:gd name="T18" fmla="*/ 1 w 80"/>
                <a:gd name="T19" fmla="*/ 1 h 82"/>
                <a:gd name="T20" fmla="*/ 1 w 80"/>
                <a:gd name="T21" fmla="*/ 1 h 82"/>
                <a:gd name="T22" fmla="*/ 1 w 80"/>
                <a:gd name="T23" fmla="*/ 1 h 82"/>
                <a:gd name="T24" fmla="*/ 1 w 80"/>
                <a:gd name="T25" fmla="*/ 1 h 82"/>
                <a:gd name="T26" fmla="*/ 1 w 80"/>
                <a:gd name="T27" fmla="*/ 1 h 82"/>
                <a:gd name="T28" fmla="*/ 1 w 80"/>
                <a:gd name="T29" fmla="*/ 1 h 82"/>
                <a:gd name="T30" fmla="*/ 1 w 80"/>
                <a:gd name="T31" fmla="*/ 1 h 82"/>
                <a:gd name="T32" fmla="*/ 1 w 80"/>
                <a:gd name="T33" fmla="*/ 1 h 82"/>
                <a:gd name="T34" fmla="*/ 1 w 80"/>
                <a:gd name="T35" fmla="*/ 1 h 82"/>
                <a:gd name="T36" fmla="*/ 1 w 80"/>
                <a:gd name="T37" fmla="*/ 1 h 82"/>
                <a:gd name="T38" fmla="*/ 1 w 80"/>
                <a:gd name="T39" fmla="*/ 1 h 82"/>
                <a:gd name="T40" fmla="*/ 1 w 80"/>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2"/>
                <a:gd name="T65" fmla="*/ 80 w 80"/>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2">
                  <a:moveTo>
                    <a:pt x="25" y="82"/>
                  </a:moveTo>
                  <a:lnTo>
                    <a:pt x="24" y="65"/>
                  </a:lnTo>
                  <a:lnTo>
                    <a:pt x="17" y="47"/>
                  </a:lnTo>
                  <a:lnTo>
                    <a:pt x="9" y="31"/>
                  </a:lnTo>
                  <a:lnTo>
                    <a:pt x="0" y="21"/>
                  </a:lnTo>
                  <a:lnTo>
                    <a:pt x="6" y="11"/>
                  </a:lnTo>
                  <a:lnTo>
                    <a:pt x="17" y="5"/>
                  </a:lnTo>
                  <a:lnTo>
                    <a:pt x="30" y="3"/>
                  </a:lnTo>
                  <a:lnTo>
                    <a:pt x="41" y="0"/>
                  </a:lnTo>
                  <a:lnTo>
                    <a:pt x="57" y="5"/>
                  </a:lnTo>
                  <a:lnTo>
                    <a:pt x="72" y="23"/>
                  </a:lnTo>
                  <a:lnTo>
                    <a:pt x="80" y="46"/>
                  </a:lnTo>
                  <a:lnTo>
                    <a:pt x="80" y="60"/>
                  </a:lnTo>
                  <a:lnTo>
                    <a:pt x="75" y="65"/>
                  </a:lnTo>
                  <a:lnTo>
                    <a:pt x="70" y="68"/>
                  </a:lnTo>
                  <a:lnTo>
                    <a:pt x="62" y="70"/>
                  </a:lnTo>
                  <a:lnTo>
                    <a:pt x="56" y="73"/>
                  </a:lnTo>
                  <a:lnTo>
                    <a:pt x="48" y="75"/>
                  </a:lnTo>
                  <a:lnTo>
                    <a:pt x="40" y="77"/>
                  </a:lnTo>
                  <a:lnTo>
                    <a:pt x="32" y="78"/>
                  </a:lnTo>
                  <a:lnTo>
                    <a:pt x="25" y="82"/>
                  </a:lnTo>
                  <a:close/>
                </a:path>
              </a:pathLst>
            </a:custGeom>
            <a:solidFill>
              <a:srgbClr val="FFEA33"/>
            </a:solidFill>
            <a:ln w="9525">
              <a:noFill/>
              <a:round/>
              <a:headEnd/>
              <a:tailEnd/>
            </a:ln>
          </p:spPr>
          <p:txBody>
            <a:bodyPr/>
            <a:lstStyle/>
            <a:p>
              <a:endParaRPr lang="en-US">
                <a:latin typeface="Calibri" pitchFamily="34" charset="0"/>
              </a:endParaRPr>
            </a:p>
          </p:txBody>
        </p:sp>
        <p:sp>
          <p:nvSpPr>
            <p:cNvPr id="486" name="Freeform 130"/>
            <p:cNvSpPr>
              <a:spLocks/>
            </p:cNvSpPr>
            <p:nvPr/>
          </p:nvSpPr>
          <p:spPr bwMode="auto">
            <a:xfrm>
              <a:off x="7110" y="3486"/>
              <a:ext cx="6" cy="5"/>
            </a:xfrm>
            <a:custGeom>
              <a:avLst/>
              <a:gdLst>
                <a:gd name="T0" fmla="*/ 0 w 13"/>
                <a:gd name="T1" fmla="*/ 1 h 10"/>
                <a:gd name="T2" fmla="*/ 0 w 13"/>
                <a:gd name="T3" fmla="*/ 1 h 10"/>
                <a:gd name="T4" fmla="*/ 0 w 13"/>
                <a:gd name="T5" fmla="*/ 1 h 10"/>
                <a:gd name="T6" fmla="*/ 0 w 13"/>
                <a:gd name="T7" fmla="*/ 1 h 10"/>
                <a:gd name="T8" fmla="*/ 0 w 13"/>
                <a:gd name="T9" fmla="*/ 0 h 10"/>
                <a:gd name="T10" fmla="*/ 0 w 13"/>
                <a:gd name="T11" fmla="*/ 1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0" y="6"/>
                  </a:moveTo>
                  <a:lnTo>
                    <a:pt x="3" y="10"/>
                  </a:lnTo>
                  <a:lnTo>
                    <a:pt x="10" y="10"/>
                  </a:lnTo>
                  <a:lnTo>
                    <a:pt x="13" y="5"/>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487" name="Freeform 131"/>
            <p:cNvSpPr>
              <a:spLocks/>
            </p:cNvSpPr>
            <p:nvPr/>
          </p:nvSpPr>
          <p:spPr bwMode="auto">
            <a:xfrm>
              <a:off x="7003" y="3380"/>
              <a:ext cx="113" cy="110"/>
            </a:xfrm>
            <a:custGeom>
              <a:avLst/>
              <a:gdLst>
                <a:gd name="T0" fmla="*/ 0 w 227"/>
                <a:gd name="T1" fmla="*/ 1 h 218"/>
                <a:gd name="T2" fmla="*/ 0 w 227"/>
                <a:gd name="T3" fmla="*/ 1 h 218"/>
                <a:gd name="T4" fmla="*/ 0 w 227"/>
                <a:gd name="T5" fmla="*/ 1 h 218"/>
                <a:gd name="T6" fmla="*/ 1 w 227"/>
                <a:gd name="T7" fmla="*/ 2 h 218"/>
                <a:gd name="T8" fmla="*/ 1 w 227"/>
                <a:gd name="T9" fmla="*/ 2 h 218"/>
                <a:gd name="T10" fmla="*/ 2 w 227"/>
                <a:gd name="T11" fmla="*/ 3 h 218"/>
                <a:gd name="T12" fmla="*/ 2 w 227"/>
                <a:gd name="T13" fmla="*/ 3 h 218"/>
                <a:gd name="T14" fmla="*/ 3 w 227"/>
                <a:gd name="T15" fmla="*/ 4 h 218"/>
                <a:gd name="T16" fmla="*/ 3 w 227"/>
                <a:gd name="T17" fmla="*/ 4 h 218"/>
                <a:gd name="T18" fmla="*/ 3 w 227"/>
                <a:gd name="T19" fmla="*/ 4 h 218"/>
                <a:gd name="T20" fmla="*/ 3 w 227"/>
                <a:gd name="T21" fmla="*/ 4 h 218"/>
                <a:gd name="T22" fmla="*/ 2 w 227"/>
                <a:gd name="T23" fmla="*/ 3 h 218"/>
                <a:gd name="T24" fmla="*/ 2 w 227"/>
                <a:gd name="T25" fmla="*/ 3 h 218"/>
                <a:gd name="T26" fmla="*/ 2 w 227"/>
                <a:gd name="T27" fmla="*/ 2 h 218"/>
                <a:gd name="T28" fmla="*/ 1 w 227"/>
                <a:gd name="T29" fmla="*/ 1 h 218"/>
                <a:gd name="T30" fmla="*/ 0 w 227"/>
                <a:gd name="T31" fmla="*/ 1 h 218"/>
                <a:gd name="T32" fmla="*/ 0 w 227"/>
                <a:gd name="T33" fmla="*/ 1 h 218"/>
                <a:gd name="T34" fmla="*/ 0 w 227"/>
                <a:gd name="T35" fmla="*/ 0 h 218"/>
                <a:gd name="T36" fmla="*/ 0 w 227"/>
                <a:gd name="T37" fmla="*/ 1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18"/>
                <a:gd name="T59" fmla="*/ 227 w 227"/>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18">
                  <a:moveTo>
                    <a:pt x="0" y="13"/>
                  </a:moveTo>
                  <a:lnTo>
                    <a:pt x="21" y="21"/>
                  </a:lnTo>
                  <a:lnTo>
                    <a:pt x="53" y="41"/>
                  </a:lnTo>
                  <a:lnTo>
                    <a:pt x="85" y="68"/>
                  </a:lnTo>
                  <a:lnTo>
                    <a:pt x="118" y="103"/>
                  </a:lnTo>
                  <a:lnTo>
                    <a:pt x="152" y="138"/>
                  </a:lnTo>
                  <a:lnTo>
                    <a:pt x="181" y="171"/>
                  </a:lnTo>
                  <a:lnTo>
                    <a:pt x="201" y="199"/>
                  </a:lnTo>
                  <a:lnTo>
                    <a:pt x="214" y="218"/>
                  </a:lnTo>
                  <a:lnTo>
                    <a:pt x="227" y="212"/>
                  </a:lnTo>
                  <a:lnTo>
                    <a:pt x="214" y="192"/>
                  </a:lnTo>
                  <a:lnTo>
                    <a:pt x="190" y="161"/>
                  </a:lnTo>
                  <a:lnTo>
                    <a:pt x="161" y="129"/>
                  </a:lnTo>
                  <a:lnTo>
                    <a:pt x="128" y="93"/>
                  </a:lnTo>
                  <a:lnTo>
                    <a:pt x="94" y="59"/>
                  </a:lnTo>
                  <a:lnTo>
                    <a:pt x="59" y="28"/>
                  </a:lnTo>
                  <a:lnTo>
                    <a:pt x="27" y="8"/>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488" name="Freeform 132"/>
            <p:cNvSpPr>
              <a:spLocks/>
            </p:cNvSpPr>
            <p:nvPr/>
          </p:nvSpPr>
          <p:spPr bwMode="auto">
            <a:xfrm>
              <a:off x="7000" y="3380"/>
              <a:ext cx="3" cy="8"/>
            </a:xfrm>
            <a:custGeom>
              <a:avLst/>
              <a:gdLst>
                <a:gd name="T0" fmla="*/ 1 w 6"/>
                <a:gd name="T1" fmla="*/ 0 h 17"/>
                <a:gd name="T2" fmla="*/ 1 w 6"/>
                <a:gd name="T3" fmla="*/ 0 h 17"/>
                <a:gd name="T4" fmla="*/ 0 w 6"/>
                <a:gd name="T5" fmla="*/ 0 h 17"/>
                <a:gd name="T6" fmla="*/ 1 w 6"/>
                <a:gd name="T7" fmla="*/ 0 h 17"/>
                <a:gd name="T8" fmla="*/ 1 w 6"/>
                <a:gd name="T9" fmla="*/ 0 h 17"/>
                <a:gd name="T10" fmla="*/ 1 w 6"/>
                <a:gd name="T11" fmla="*/ 0 h 17"/>
                <a:gd name="T12" fmla="*/ 0 60000 65536"/>
                <a:gd name="T13" fmla="*/ 0 60000 65536"/>
                <a:gd name="T14" fmla="*/ 0 60000 65536"/>
                <a:gd name="T15" fmla="*/ 0 60000 65536"/>
                <a:gd name="T16" fmla="*/ 0 60000 65536"/>
                <a:gd name="T17" fmla="*/ 0 60000 65536"/>
                <a:gd name="T18" fmla="*/ 0 w 6"/>
                <a:gd name="T19" fmla="*/ 0 h 17"/>
                <a:gd name="T20" fmla="*/ 6 w 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 h="17">
                  <a:moveTo>
                    <a:pt x="6" y="0"/>
                  </a:moveTo>
                  <a:lnTo>
                    <a:pt x="1" y="3"/>
                  </a:lnTo>
                  <a:lnTo>
                    <a:pt x="0" y="8"/>
                  </a:lnTo>
                  <a:lnTo>
                    <a:pt x="1" y="13"/>
                  </a:lnTo>
                  <a:lnTo>
                    <a:pt x="6" y="17"/>
                  </a:lnTo>
                  <a:lnTo>
                    <a:pt x="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89" name="Freeform 133"/>
            <p:cNvSpPr>
              <a:spLocks/>
            </p:cNvSpPr>
            <p:nvPr/>
          </p:nvSpPr>
          <p:spPr bwMode="auto">
            <a:xfrm>
              <a:off x="6973" y="3445"/>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0"/>
                  </a:moveTo>
                  <a:lnTo>
                    <a:pt x="0" y="5"/>
                  </a:lnTo>
                  <a:lnTo>
                    <a:pt x="5" y="9"/>
                  </a:lnTo>
                  <a:lnTo>
                    <a:pt x="10" y="9"/>
                  </a:lnTo>
                  <a:lnTo>
                    <a:pt x="13" y="6"/>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90" name="Freeform 134"/>
            <p:cNvSpPr>
              <a:spLocks/>
            </p:cNvSpPr>
            <p:nvPr/>
          </p:nvSpPr>
          <p:spPr bwMode="auto">
            <a:xfrm>
              <a:off x="6973" y="3436"/>
              <a:ext cx="64" cy="26"/>
            </a:xfrm>
            <a:custGeom>
              <a:avLst/>
              <a:gdLst>
                <a:gd name="T0" fmla="*/ 2 w 130"/>
                <a:gd name="T1" fmla="*/ 1 h 52"/>
                <a:gd name="T2" fmla="*/ 1 w 130"/>
                <a:gd name="T3" fmla="*/ 1 h 52"/>
                <a:gd name="T4" fmla="*/ 1 w 130"/>
                <a:gd name="T5" fmla="*/ 1 h 52"/>
                <a:gd name="T6" fmla="*/ 1 w 130"/>
                <a:gd name="T7" fmla="*/ 1 h 52"/>
                <a:gd name="T8" fmla="*/ 0 w 130"/>
                <a:gd name="T9" fmla="*/ 1 h 52"/>
                <a:gd name="T10" fmla="*/ 0 w 130"/>
                <a:gd name="T11" fmla="*/ 0 h 52"/>
                <a:gd name="T12" fmla="*/ 0 w 130"/>
                <a:gd name="T13" fmla="*/ 1 h 52"/>
                <a:gd name="T14" fmla="*/ 0 w 130"/>
                <a:gd name="T15" fmla="*/ 1 h 52"/>
                <a:gd name="T16" fmla="*/ 0 w 130"/>
                <a:gd name="T17" fmla="*/ 1 h 52"/>
                <a:gd name="T18" fmla="*/ 0 w 130"/>
                <a:gd name="T19" fmla="*/ 1 h 52"/>
                <a:gd name="T20" fmla="*/ 0 w 130"/>
                <a:gd name="T21" fmla="*/ 1 h 52"/>
                <a:gd name="T22" fmla="*/ 0 w 130"/>
                <a:gd name="T23" fmla="*/ 1 h 52"/>
                <a:gd name="T24" fmla="*/ 0 w 130"/>
                <a:gd name="T25" fmla="*/ 1 h 52"/>
                <a:gd name="T26" fmla="*/ 0 w 130"/>
                <a:gd name="T27" fmla="*/ 1 h 52"/>
                <a:gd name="T28" fmla="*/ 1 w 130"/>
                <a:gd name="T29" fmla="*/ 1 h 52"/>
                <a:gd name="T30" fmla="*/ 1 w 130"/>
                <a:gd name="T31" fmla="*/ 1 h 52"/>
                <a:gd name="T32" fmla="*/ 1 w 130"/>
                <a:gd name="T33" fmla="*/ 1 h 52"/>
                <a:gd name="T34" fmla="*/ 1 w 130"/>
                <a:gd name="T35" fmla="*/ 1 h 52"/>
                <a:gd name="T36" fmla="*/ 2 w 130"/>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
                <a:gd name="T58" fmla="*/ 0 h 52"/>
                <a:gd name="T59" fmla="*/ 130 w 130"/>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 h="52">
                  <a:moveTo>
                    <a:pt x="130" y="42"/>
                  </a:moveTo>
                  <a:lnTo>
                    <a:pt x="112" y="27"/>
                  </a:lnTo>
                  <a:lnTo>
                    <a:pt x="94" y="16"/>
                  </a:lnTo>
                  <a:lnTo>
                    <a:pt x="75" y="8"/>
                  </a:lnTo>
                  <a:lnTo>
                    <a:pt x="56" y="3"/>
                  </a:lnTo>
                  <a:lnTo>
                    <a:pt x="40" y="0"/>
                  </a:lnTo>
                  <a:lnTo>
                    <a:pt x="27" y="1"/>
                  </a:lnTo>
                  <a:lnTo>
                    <a:pt x="11" y="6"/>
                  </a:lnTo>
                  <a:lnTo>
                    <a:pt x="0" y="18"/>
                  </a:lnTo>
                  <a:lnTo>
                    <a:pt x="13" y="24"/>
                  </a:lnTo>
                  <a:lnTo>
                    <a:pt x="18" y="19"/>
                  </a:lnTo>
                  <a:lnTo>
                    <a:pt x="27" y="14"/>
                  </a:lnTo>
                  <a:lnTo>
                    <a:pt x="40" y="16"/>
                  </a:lnTo>
                  <a:lnTo>
                    <a:pt x="56" y="16"/>
                  </a:lnTo>
                  <a:lnTo>
                    <a:pt x="72" y="21"/>
                  </a:lnTo>
                  <a:lnTo>
                    <a:pt x="88" y="29"/>
                  </a:lnTo>
                  <a:lnTo>
                    <a:pt x="106" y="40"/>
                  </a:lnTo>
                  <a:lnTo>
                    <a:pt x="120" y="52"/>
                  </a:lnTo>
                  <a:lnTo>
                    <a:pt x="130" y="42"/>
                  </a:lnTo>
                  <a:close/>
                </a:path>
              </a:pathLst>
            </a:custGeom>
            <a:solidFill>
              <a:srgbClr val="000000"/>
            </a:solidFill>
            <a:ln w="9525">
              <a:noFill/>
              <a:round/>
              <a:headEnd/>
              <a:tailEnd/>
            </a:ln>
          </p:spPr>
          <p:txBody>
            <a:bodyPr/>
            <a:lstStyle/>
            <a:p>
              <a:endParaRPr lang="en-US">
                <a:latin typeface="Calibri" pitchFamily="34" charset="0"/>
              </a:endParaRPr>
            </a:p>
          </p:txBody>
        </p:sp>
        <p:sp>
          <p:nvSpPr>
            <p:cNvPr id="491" name="Freeform 135"/>
            <p:cNvSpPr>
              <a:spLocks/>
            </p:cNvSpPr>
            <p:nvPr/>
          </p:nvSpPr>
          <p:spPr bwMode="auto">
            <a:xfrm>
              <a:off x="7033" y="3457"/>
              <a:ext cx="5" cy="6"/>
            </a:xfrm>
            <a:custGeom>
              <a:avLst/>
              <a:gdLst>
                <a:gd name="T0" fmla="*/ 0 w 11"/>
                <a:gd name="T1" fmla="*/ 1 h 12"/>
                <a:gd name="T2" fmla="*/ 0 w 11"/>
                <a:gd name="T3" fmla="*/ 1 h 12"/>
                <a:gd name="T4" fmla="*/ 0 w 11"/>
                <a:gd name="T5" fmla="*/ 1 h 12"/>
                <a:gd name="T6" fmla="*/ 0 w 11"/>
                <a:gd name="T7" fmla="*/ 1 h 12"/>
                <a:gd name="T8" fmla="*/ 0 w 11"/>
                <a:gd name="T9" fmla="*/ 0 h 12"/>
                <a:gd name="T10" fmla="*/ 0 w 11"/>
                <a:gd name="T11" fmla="*/ 1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0"/>
                  </a:moveTo>
                  <a:lnTo>
                    <a:pt x="5" y="12"/>
                  </a:lnTo>
                  <a:lnTo>
                    <a:pt x="10" y="10"/>
                  </a:lnTo>
                  <a:lnTo>
                    <a:pt x="11" y="5"/>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492" name="Freeform 136"/>
            <p:cNvSpPr>
              <a:spLocks/>
            </p:cNvSpPr>
            <p:nvPr/>
          </p:nvSpPr>
          <p:spPr bwMode="auto">
            <a:xfrm>
              <a:off x="7490" y="3951"/>
              <a:ext cx="7" cy="4"/>
            </a:xfrm>
            <a:custGeom>
              <a:avLst/>
              <a:gdLst>
                <a:gd name="T0" fmla="*/ 0 w 13"/>
                <a:gd name="T1" fmla="*/ 1 h 8"/>
                <a:gd name="T2" fmla="*/ 1 w 13"/>
                <a:gd name="T3" fmla="*/ 1 h 8"/>
                <a:gd name="T4" fmla="*/ 1 w 13"/>
                <a:gd name="T5" fmla="*/ 1 h 8"/>
                <a:gd name="T6" fmla="*/ 1 w 13"/>
                <a:gd name="T7" fmla="*/ 1 h 8"/>
                <a:gd name="T8" fmla="*/ 1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7"/>
                  </a:lnTo>
                  <a:lnTo>
                    <a:pt x="8" y="8"/>
                  </a:lnTo>
                  <a:lnTo>
                    <a:pt x="11" y="5"/>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493" name="Freeform 137"/>
            <p:cNvSpPr>
              <a:spLocks/>
            </p:cNvSpPr>
            <p:nvPr/>
          </p:nvSpPr>
          <p:spPr bwMode="auto">
            <a:xfrm>
              <a:off x="7289" y="3667"/>
              <a:ext cx="208" cy="286"/>
            </a:xfrm>
            <a:custGeom>
              <a:avLst/>
              <a:gdLst>
                <a:gd name="T0" fmla="*/ 0 w 416"/>
                <a:gd name="T1" fmla="*/ 1 h 570"/>
                <a:gd name="T2" fmla="*/ 0 w 416"/>
                <a:gd name="T3" fmla="*/ 1 h 570"/>
                <a:gd name="T4" fmla="*/ 1 w 416"/>
                <a:gd name="T5" fmla="*/ 1 h 570"/>
                <a:gd name="T6" fmla="*/ 1 w 416"/>
                <a:gd name="T7" fmla="*/ 2 h 570"/>
                <a:gd name="T8" fmla="*/ 2 w 416"/>
                <a:gd name="T9" fmla="*/ 2 h 570"/>
                <a:gd name="T10" fmla="*/ 2 w 416"/>
                <a:gd name="T11" fmla="*/ 3 h 570"/>
                <a:gd name="T12" fmla="*/ 3 w 416"/>
                <a:gd name="T13" fmla="*/ 3 h 570"/>
                <a:gd name="T14" fmla="*/ 3 w 416"/>
                <a:gd name="T15" fmla="*/ 4 h 570"/>
                <a:gd name="T16" fmla="*/ 3 w 416"/>
                <a:gd name="T17" fmla="*/ 4 h 570"/>
                <a:gd name="T18" fmla="*/ 3 w 416"/>
                <a:gd name="T19" fmla="*/ 5 h 570"/>
                <a:gd name="T20" fmla="*/ 5 w 416"/>
                <a:gd name="T21" fmla="*/ 6 h 570"/>
                <a:gd name="T22" fmla="*/ 5 w 416"/>
                <a:gd name="T23" fmla="*/ 6 h 570"/>
                <a:gd name="T24" fmla="*/ 5 w 416"/>
                <a:gd name="T25" fmla="*/ 7 h 570"/>
                <a:gd name="T26" fmla="*/ 6 w 416"/>
                <a:gd name="T27" fmla="*/ 7 h 570"/>
                <a:gd name="T28" fmla="*/ 6 w 416"/>
                <a:gd name="T29" fmla="*/ 8 h 570"/>
                <a:gd name="T30" fmla="*/ 6 w 416"/>
                <a:gd name="T31" fmla="*/ 9 h 570"/>
                <a:gd name="T32" fmla="*/ 7 w 416"/>
                <a:gd name="T33" fmla="*/ 9 h 570"/>
                <a:gd name="T34" fmla="*/ 7 w 416"/>
                <a:gd name="T35" fmla="*/ 9 h 570"/>
                <a:gd name="T36" fmla="*/ 7 w 416"/>
                <a:gd name="T37" fmla="*/ 9 h 570"/>
                <a:gd name="T38" fmla="*/ 7 w 416"/>
                <a:gd name="T39" fmla="*/ 9 h 570"/>
                <a:gd name="T40" fmla="*/ 7 w 416"/>
                <a:gd name="T41" fmla="*/ 8 h 570"/>
                <a:gd name="T42" fmla="*/ 6 w 416"/>
                <a:gd name="T43" fmla="*/ 8 h 570"/>
                <a:gd name="T44" fmla="*/ 6 w 416"/>
                <a:gd name="T45" fmla="*/ 7 h 570"/>
                <a:gd name="T46" fmla="*/ 6 w 416"/>
                <a:gd name="T47" fmla="*/ 7 h 570"/>
                <a:gd name="T48" fmla="*/ 5 w 416"/>
                <a:gd name="T49" fmla="*/ 6 h 570"/>
                <a:gd name="T50" fmla="*/ 5 w 416"/>
                <a:gd name="T51" fmla="*/ 6 h 570"/>
                <a:gd name="T52" fmla="*/ 3 w 416"/>
                <a:gd name="T53" fmla="*/ 5 h 570"/>
                <a:gd name="T54" fmla="*/ 3 w 416"/>
                <a:gd name="T55" fmla="*/ 4 h 570"/>
                <a:gd name="T56" fmla="*/ 3 w 416"/>
                <a:gd name="T57" fmla="*/ 4 h 570"/>
                <a:gd name="T58" fmla="*/ 3 w 416"/>
                <a:gd name="T59" fmla="*/ 3 h 570"/>
                <a:gd name="T60" fmla="*/ 2 w 416"/>
                <a:gd name="T61" fmla="*/ 2 h 570"/>
                <a:gd name="T62" fmla="*/ 2 w 416"/>
                <a:gd name="T63" fmla="*/ 2 h 570"/>
                <a:gd name="T64" fmla="*/ 1 w 416"/>
                <a:gd name="T65" fmla="*/ 1 h 570"/>
                <a:gd name="T66" fmla="*/ 1 w 416"/>
                <a:gd name="T67" fmla="*/ 1 h 570"/>
                <a:gd name="T68" fmla="*/ 1 w 416"/>
                <a:gd name="T69" fmla="*/ 0 h 570"/>
                <a:gd name="T70" fmla="*/ 1 w 416"/>
                <a:gd name="T71" fmla="*/ 0 h 570"/>
                <a:gd name="T72" fmla="*/ 0 w 416"/>
                <a:gd name="T73" fmla="*/ 1 h 5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6"/>
                <a:gd name="T112" fmla="*/ 0 h 570"/>
                <a:gd name="T113" fmla="*/ 416 w 416"/>
                <a:gd name="T114" fmla="*/ 570 h 5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6" h="570">
                  <a:moveTo>
                    <a:pt x="0" y="10"/>
                  </a:moveTo>
                  <a:lnTo>
                    <a:pt x="0" y="10"/>
                  </a:lnTo>
                  <a:lnTo>
                    <a:pt x="26" y="36"/>
                  </a:lnTo>
                  <a:lnTo>
                    <a:pt x="53" y="65"/>
                  </a:lnTo>
                  <a:lnTo>
                    <a:pt x="82" y="98"/>
                  </a:lnTo>
                  <a:lnTo>
                    <a:pt x="110" y="132"/>
                  </a:lnTo>
                  <a:lnTo>
                    <a:pt x="141" y="169"/>
                  </a:lnTo>
                  <a:lnTo>
                    <a:pt x="173" y="208"/>
                  </a:lnTo>
                  <a:lnTo>
                    <a:pt x="203" y="249"/>
                  </a:lnTo>
                  <a:lnTo>
                    <a:pt x="232" y="288"/>
                  </a:lnTo>
                  <a:lnTo>
                    <a:pt x="261" y="329"/>
                  </a:lnTo>
                  <a:lnTo>
                    <a:pt x="288" y="370"/>
                  </a:lnTo>
                  <a:lnTo>
                    <a:pt x="315" y="409"/>
                  </a:lnTo>
                  <a:lnTo>
                    <a:pt x="337" y="447"/>
                  </a:lnTo>
                  <a:lnTo>
                    <a:pt x="360" y="482"/>
                  </a:lnTo>
                  <a:lnTo>
                    <a:pt x="377" y="515"/>
                  </a:lnTo>
                  <a:lnTo>
                    <a:pt x="392" y="546"/>
                  </a:lnTo>
                  <a:lnTo>
                    <a:pt x="403" y="570"/>
                  </a:lnTo>
                  <a:lnTo>
                    <a:pt x="416" y="567"/>
                  </a:lnTo>
                  <a:lnTo>
                    <a:pt x="404" y="539"/>
                  </a:lnTo>
                  <a:lnTo>
                    <a:pt x="390" y="508"/>
                  </a:lnTo>
                  <a:lnTo>
                    <a:pt x="372" y="476"/>
                  </a:lnTo>
                  <a:lnTo>
                    <a:pt x="350" y="440"/>
                  </a:lnTo>
                  <a:lnTo>
                    <a:pt x="328" y="403"/>
                  </a:lnTo>
                  <a:lnTo>
                    <a:pt x="301" y="363"/>
                  </a:lnTo>
                  <a:lnTo>
                    <a:pt x="273" y="323"/>
                  </a:lnTo>
                  <a:lnTo>
                    <a:pt x="245" y="282"/>
                  </a:lnTo>
                  <a:lnTo>
                    <a:pt x="213" y="239"/>
                  </a:lnTo>
                  <a:lnTo>
                    <a:pt x="182" y="199"/>
                  </a:lnTo>
                  <a:lnTo>
                    <a:pt x="150" y="160"/>
                  </a:lnTo>
                  <a:lnTo>
                    <a:pt x="120" y="122"/>
                  </a:lnTo>
                  <a:lnTo>
                    <a:pt x="91" y="88"/>
                  </a:lnTo>
                  <a:lnTo>
                    <a:pt x="62" y="55"/>
                  </a:lnTo>
                  <a:lnTo>
                    <a:pt x="35" y="26"/>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494" name="Freeform 138"/>
            <p:cNvSpPr>
              <a:spLocks/>
            </p:cNvSpPr>
            <p:nvPr/>
          </p:nvSpPr>
          <p:spPr bwMode="auto">
            <a:xfrm>
              <a:off x="7132" y="3574"/>
              <a:ext cx="162" cy="98"/>
            </a:xfrm>
            <a:custGeom>
              <a:avLst/>
              <a:gdLst>
                <a:gd name="T0" fmla="*/ 0 w 325"/>
                <a:gd name="T1" fmla="*/ 1 h 196"/>
                <a:gd name="T2" fmla="*/ 0 w 325"/>
                <a:gd name="T3" fmla="*/ 1 h 196"/>
                <a:gd name="T4" fmla="*/ 0 w 325"/>
                <a:gd name="T5" fmla="*/ 1 h 196"/>
                <a:gd name="T6" fmla="*/ 0 w 325"/>
                <a:gd name="T7" fmla="*/ 1 h 196"/>
                <a:gd name="T8" fmla="*/ 0 w 325"/>
                <a:gd name="T9" fmla="*/ 1 h 196"/>
                <a:gd name="T10" fmla="*/ 1 w 325"/>
                <a:gd name="T11" fmla="*/ 1 h 196"/>
                <a:gd name="T12" fmla="*/ 1 w 325"/>
                <a:gd name="T13" fmla="*/ 1 h 196"/>
                <a:gd name="T14" fmla="*/ 1 w 325"/>
                <a:gd name="T15" fmla="*/ 1 h 196"/>
                <a:gd name="T16" fmla="*/ 2 w 325"/>
                <a:gd name="T17" fmla="*/ 1 h 196"/>
                <a:gd name="T18" fmla="*/ 2 w 325"/>
                <a:gd name="T19" fmla="*/ 2 h 196"/>
                <a:gd name="T20" fmla="*/ 2 w 325"/>
                <a:gd name="T21" fmla="*/ 2 h 196"/>
                <a:gd name="T22" fmla="*/ 2 w 325"/>
                <a:gd name="T23" fmla="*/ 2 h 196"/>
                <a:gd name="T24" fmla="*/ 3 w 325"/>
                <a:gd name="T25" fmla="*/ 2 h 196"/>
                <a:gd name="T26" fmla="*/ 3 w 325"/>
                <a:gd name="T27" fmla="*/ 2 h 196"/>
                <a:gd name="T28" fmla="*/ 3 w 325"/>
                <a:gd name="T29" fmla="*/ 3 h 196"/>
                <a:gd name="T30" fmla="*/ 4 w 325"/>
                <a:gd name="T31" fmla="*/ 3 h 196"/>
                <a:gd name="T32" fmla="*/ 4 w 325"/>
                <a:gd name="T33" fmla="*/ 3 h 196"/>
                <a:gd name="T34" fmla="*/ 4 w 325"/>
                <a:gd name="T35" fmla="*/ 3 h 196"/>
                <a:gd name="T36" fmla="*/ 5 w 325"/>
                <a:gd name="T37" fmla="*/ 3 h 196"/>
                <a:gd name="T38" fmla="*/ 4 w 325"/>
                <a:gd name="T39" fmla="*/ 3 h 196"/>
                <a:gd name="T40" fmla="*/ 4 w 325"/>
                <a:gd name="T41" fmla="*/ 3 h 196"/>
                <a:gd name="T42" fmla="*/ 4 w 325"/>
                <a:gd name="T43" fmla="*/ 2 h 196"/>
                <a:gd name="T44" fmla="*/ 3 w 325"/>
                <a:gd name="T45" fmla="*/ 2 h 196"/>
                <a:gd name="T46" fmla="*/ 3 w 325"/>
                <a:gd name="T47" fmla="*/ 2 h 196"/>
                <a:gd name="T48" fmla="*/ 3 w 325"/>
                <a:gd name="T49" fmla="*/ 2 h 196"/>
                <a:gd name="T50" fmla="*/ 2 w 325"/>
                <a:gd name="T51" fmla="*/ 2 h 196"/>
                <a:gd name="T52" fmla="*/ 2 w 325"/>
                <a:gd name="T53" fmla="*/ 1 h 196"/>
                <a:gd name="T54" fmla="*/ 2 w 325"/>
                <a:gd name="T55" fmla="*/ 1 h 196"/>
                <a:gd name="T56" fmla="*/ 1 w 325"/>
                <a:gd name="T57" fmla="*/ 1 h 196"/>
                <a:gd name="T58" fmla="*/ 1 w 325"/>
                <a:gd name="T59" fmla="*/ 1 h 196"/>
                <a:gd name="T60" fmla="*/ 1 w 325"/>
                <a:gd name="T61" fmla="*/ 1 h 196"/>
                <a:gd name="T62" fmla="*/ 0 w 325"/>
                <a:gd name="T63" fmla="*/ 1 h 196"/>
                <a:gd name="T64" fmla="*/ 0 w 325"/>
                <a:gd name="T65" fmla="*/ 1 h 196"/>
                <a:gd name="T66" fmla="*/ 0 w 325"/>
                <a:gd name="T67" fmla="*/ 1 h 196"/>
                <a:gd name="T68" fmla="*/ 0 w 325"/>
                <a:gd name="T69" fmla="*/ 0 h 196"/>
                <a:gd name="T70" fmla="*/ 0 w 325"/>
                <a:gd name="T71" fmla="*/ 1 h 196"/>
                <a:gd name="T72" fmla="*/ 0 w 325"/>
                <a:gd name="T73" fmla="*/ 0 h 196"/>
                <a:gd name="T74" fmla="*/ 0 w 325"/>
                <a:gd name="T75" fmla="*/ 1 h 196"/>
                <a:gd name="T76" fmla="*/ 0 w 325"/>
                <a:gd name="T77" fmla="*/ 1 h 196"/>
                <a:gd name="T78" fmla="*/ 0 w 325"/>
                <a:gd name="T79" fmla="*/ 1 h 196"/>
                <a:gd name="T80" fmla="*/ 0 w 325"/>
                <a:gd name="T81" fmla="*/ 1 h 196"/>
                <a:gd name="T82" fmla="*/ 0 w 325"/>
                <a:gd name="T83" fmla="*/ 1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5"/>
                <a:gd name="T127" fmla="*/ 0 h 196"/>
                <a:gd name="T128" fmla="*/ 325 w 325"/>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5" h="196">
                  <a:moveTo>
                    <a:pt x="2" y="10"/>
                  </a:moveTo>
                  <a:lnTo>
                    <a:pt x="5" y="13"/>
                  </a:lnTo>
                  <a:lnTo>
                    <a:pt x="23" y="19"/>
                  </a:lnTo>
                  <a:lnTo>
                    <a:pt x="40" y="24"/>
                  </a:lnTo>
                  <a:lnTo>
                    <a:pt x="59" y="31"/>
                  </a:lnTo>
                  <a:lnTo>
                    <a:pt x="77" y="37"/>
                  </a:lnTo>
                  <a:lnTo>
                    <a:pt x="95" y="44"/>
                  </a:lnTo>
                  <a:lnTo>
                    <a:pt x="114" y="52"/>
                  </a:lnTo>
                  <a:lnTo>
                    <a:pt x="131" y="60"/>
                  </a:lnTo>
                  <a:lnTo>
                    <a:pt x="149" y="68"/>
                  </a:lnTo>
                  <a:lnTo>
                    <a:pt x="168" y="80"/>
                  </a:lnTo>
                  <a:lnTo>
                    <a:pt x="187" y="91"/>
                  </a:lnTo>
                  <a:lnTo>
                    <a:pt x="208" y="104"/>
                  </a:lnTo>
                  <a:lnTo>
                    <a:pt x="227" y="119"/>
                  </a:lnTo>
                  <a:lnTo>
                    <a:pt x="248" y="134"/>
                  </a:lnTo>
                  <a:lnTo>
                    <a:pt x="269" y="152"/>
                  </a:lnTo>
                  <a:lnTo>
                    <a:pt x="291" y="173"/>
                  </a:lnTo>
                  <a:lnTo>
                    <a:pt x="315" y="196"/>
                  </a:lnTo>
                  <a:lnTo>
                    <a:pt x="325" y="186"/>
                  </a:lnTo>
                  <a:lnTo>
                    <a:pt x="301" y="163"/>
                  </a:lnTo>
                  <a:lnTo>
                    <a:pt x="278" y="142"/>
                  </a:lnTo>
                  <a:lnTo>
                    <a:pt x="258" y="124"/>
                  </a:lnTo>
                  <a:lnTo>
                    <a:pt x="234" y="106"/>
                  </a:lnTo>
                  <a:lnTo>
                    <a:pt x="214" y="91"/>
                  </a:lnTo>
                  <a:lnTo>
                    <a:pt x="194" y="78"/>
                  </a:lnTo>
                  <a:lnTo>
                    <a:pt x="174" y="67"/>
                  </a:lnTo>
                  <a:lnTo>
                    <a:pt x="155" y="55"/>
                  </a:lnTo>
                  <a:lnTo>
                    <a:pt x="134" y="47"/>
                  </a:lnTo>
                  <a:lnTo>
                    <a:pt x="117" y="39"/>
                  </a:lnTo>
                  <a:lnTo>
                    <a:pt x="98" y="31"/>
                  </a:lnTo>
                  <a:lnTo>
                    <a:pt x="80" y="24"/>
                  </a:lnTo>
                  <a:lnTo>
                    <a:pt x="63" y="18"/>
                  </a:lnTo>
                  <a:lnTo>
                    <a:pt x="43" y="11"/>
                  </a:lnTo>
                  <a:lnTo>
                    <a:pt x="26" y="6"/>
                  </a:lnTo>
                  <a:lnTo>
                    <a:pt x="8" y="0"/>
                  </a:lnTo>
                  <a:lnTo>
                    <a:pt x="11" y="3"/>
                  </a:lnTo>
                  <a:lnTo>
                    <a:pt x="8" y="0"/>
                  </a:lnTo>
                  <a:lnTo>
                    <a:pt x="3" y="2"/>
                  </a:lnTo>
                  <a:lnTo>
                    <a:pt x="0" y="5"/>
                  </a:lnTo>
                  <a:lnTo>
                    <a:pt x="2" y="10"/>
                  </a:lnTo>
                  <a:lnTo>
                    <a:pt x="5" y="13"/>
                  </a:lnTo>
                  <a:lnTo>
                    <a:pt x="2"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495" name="Freeform 139"/>
            <p:cNvSpPr>
              <a:spLocks/>
            </p:cNvSpPr>
            <p:nvPr/>
          </p:nvSpPr>
          <p:spPr bwMode="auto">
            <a:xfrm>
              <a:off x="7098" y="3568"/>
              <a:ext cx="39" cy="12"/>
            </a:xfrm>
            <a:custGeom>
              <a:avLst/>
              <a:gdLst>
                <a:gd name="T0" fmla="*/ 1 w 78"/>
                <a:gd name="T1" fmla="*/ 1 h 24"/>
                <a:gd name="T2" fmla="*/ 1 w 78"/>
                <a:gd name="T3" fmla="*/ 1 h 24"/>
                <a:gd name="T4" fmla="*/ 1 w 78"/>
                <a:gd name="T5" fmla="*/ 1 h 24"/>
                <a:gd name="T6" fmla="*/ 1 w 78"/>
                <a:gd name="T7" fmla="*/ 1 h 24"/>
                <a:gd name="T8" fmla="*/ 1 w 78"/>
                <a:gd name="T9" fmla="*/ 1 h 24"/>
                <a:gd name="T10" fmla="*/ 1 w 78"/>
                <a:gd name="T11" fmla="*/ 1 h 24"/>
                <a:gd name="T12" fmla="*/ 1 w 78"/>
                <a:gd name="T13" fmla="*/ 1 h 24"/>
                <a:gd name="T14" fmla="*/ 1 w 78"/>
                <a:gd name="T15" fmla="*/ 1 h 24"/>
                <a:gd name="T16" fmla="*/ 1 w 78"/>
                <a:gd name="T17" fmla="*/ 1 h 24"/>
                <a:gd name="T18" fmla="*/ 1 w 78"/>
                <a:gd name="T19" fmla="*/ 1 h 24"/>
                <a:gd name="T20" fmla="*/ 1 w 78"/>
                <a:gd name="T21" fmla="*/ 1 h 24"/>
                <a:gd name="T22" fmla="*/ 1 w 78"/>
                <a:gd name="T23" fmla="*/ 1 h 24"/>
                <a:gd name="T24" fmla="*/ 1 w 78"/>
                <a:gd name="T25" fmla="*/ 1 h 24"/>
                <a:gd name="T26" fmla="*/ 1 w 78"/>
                <a:gd name="T27" fmla="*/ 1 h 24"/>
                <a:gd name="T28" fmla="*/ 1 w 78"/>
                <a:gd name="T29" fmla="*/ 1 h 24"/>
                <a:gd name="T30" fmla="*/ 1 w 78"/>
                <a:gd name="T31" fmla="*/ 1 h 24"/>
                <a:gd name="T32" fmla="*/ 1 w 78"/>
                <a:gd name="T33" fmla="*/ 1 h 24"/>
                <a:gd name="T34" fmla="*/ 1 w 78"/>
                <a:gd name="T35" fmla="*/ 1 h 24"/>
                <a:gd name="T36" fmla="*/ 1 w 78"/>
                <a:gd name="T37" fmla="*/ 0 h 24"/>
                <a:gd name="T38" fmla="*/ 1 w 78"/>
                <a:gd name="T39" fmla="*/ 0 h 24"/>
                <a:gd name="T40" fmla="*/ 1 w 78"/>
                <a:gd name="T41" fmla="*/ 0 h 24"/>
                <a:gd name="T42" fmla="*/ 1 w 78"/>
                <a:gd name="T43" fmla="*/ 1 h 24"/>
                <a:gd name="T44" fmla="*/ 0 w 78"/>
                <a:gd name="T45" fmla="*/ 1 h 24"/>
                <a:gd name="T46" fmla="*/ 1 w 78"/>
                <a:gd name="T47" fmla="*/ 1 h 24"/>
                <a:gd name="T48" fmla="*/ 1 w 78"/>
                <a:gd name="T49" fmla="*/ 1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24"/>
                <a:gd name="T77" fmla="*/ 78 w 78"/>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24">
                  <a:moveTo>
                    <a:pt x="7" y="13"/>
                  </a:moveTo>
                  <a:lnTo>
                    <a:pt x="7" y="13"/>
                  </a:lnTo>
                  <a:lnTo>
                    <a:pt x="18" y="15"/>
                  </a:lnTo>
                  <a:lnTo>
                    <a:pt x="29" y="16"/>
                  </a:lnTo>
                  <a:lnTo>
                    <a:pt x="40" y="16"/>
                  </a:lnTo>
                  <a:lnTo>
                    <a:pt x="50" y="18"/>
                  </a:lnTo>
                  <a:lnTo>
                    <a:pt x="58" y="19"/>
                  </a:lnTo>
                  <a:lnTo>
                    <a:pt x="64" y="21"/>
                  </a:lnTo>
                  <a:lnTo>
                    <a:pt x="67" y="24"/>
                  </a:lnTo>
                  <a:lnTo>
                    <a:pt x="69" y="23"/>
                  </a:lnTo>
                  <a:lnTo>
                    <a:pt x="78" y="16"/>
                  </a:lnTo>
                  <a:lnTo>
                    <a:pt x="74" y="11"/>
                  </a:lnTo>
                  <a:lnTo>
                    <a:pt x="67" y="8"/>
                  </a:lnTo>
                  <a:lnTo>
                    <a:pt x="58" y="6"/>
                  </a:lnTo>
                  <a:lnTo>
                    <a:pt x="50" y="5"/>
                  </a:lnTo>
                  <a:lnTo>
                    <a:pt x="40" y="3"/>
                  </a:lnTo>
                  <a:lnTo>
                    <a:pt x="29" y="3"/>
                  </a:lnTo>
                  <a:lnTo>
                    <a:pt x="18" y="1"/>
                  </a:lnTo>
                  <a:lnTo>
                    <a:pt x="7" y="0"/>
                  </a:lnTo>
                  <a:lnTo>
                    <a:pt x="2" y="1"/>
                  </a:lnTo>
                  <a:lnTo>
                    <a:pt x="0" y="6"/>
                  </a:lnTo>
                  <a:lnTo>
                    <a:pt x="2" y="11"/>
                  </a:lnTo>
                  <a:lnTo>
                    <a:pt x="7"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496" name="Freeform 140"/>
            <p:cNvSpPr>
              <a:spLocks/>
            </p:cNvSpPr>
            <p:nvPr/>
          </p:nvSpPr>
          <p:spPr bwMode="auto">
            <a:xfrm>
              <a:off x="7057" y="3568"/>
              <a:ext cx="44" cy="56"/>
            </a:xfrm>
            <a:custGeom>
              <a:avLst/>
              <a:gdLst>
                <a:gd name="T0" fmla="*/ 1 w 88"/>
                <a:gd name="T1" fmla="*/ 2 h 112"/>
                <a:gd name="T2" fmla="*/ 1 w 88"/>
                <a:gd name="T3" fmla="*/ 2 h 112"/>
                <a:gd name="T4" fmla="*/ 1 w 88"/>
                <a:gd name="T5" fmla="*/ 2 h 112"/>
                <a:gd name="T6" fmla="*/ 1 w 88"/>
                <a:gd name="T7" fmla="*/ 2 h 112"/>
                <a:gd name="T8" fmla="*/ 1 w 88"/>
                <a:gd name="T9" fmla="*/ 1 h 112"/>
                <a:gd name="T10" fmla="*/ 1 w 88"/>
                <a:gd name="T11" fmla="*/ 1 h 112"/>
                <a:gd name="T12" fmla="*/ 1 w 88"/>
                <a:gd name="T13" fmla="*/ 1 h 112"/>
                <a:gd name="T14" fmla="*/ 1 w 88"/>
                <a:gd name="T15" fmla="*/ 1 h 112"/>
                <a:gd name="T16" fmla="*/ 1 w 88"/>
                <a:gd name="T17" fmla="*/ 1 h 112"/>
                <a:gd name="T18" fmla="*/ 1 w 88"/>
                <a:gd name="T19" fmla="*/ 0 h 112"/>
                <a:gd name="T20" fmla="*/ 1 w 88"/>
                <a:gd name="T21" fmla="*/ 1 h 112"/>
                <a:gd name="T22" fmla="*/ 1 w 88"/>
                <a:gd name="T23" fmla="*/ 1 h 112"/>
                <a:gd name="T24" fmla="*/ 1 w 88"/>
                <a:gd name="T25" fmla="*/ 1 h 112"/>
                <a:gd name="T26" fmla="*/ 1 w 88"/>
                <a:gd name="T27" fmla="*/ 1 h 112"/>
                <a:gd name="T28" fmla="*/ 1 w 88"/>
                <a:gd name="T29" fmla="*/ 1 h 112"/>
                <a:gd name="T30" fmla="*/ 1 w 88"/>
                <a:gd name="T31" fmla="*/ 2 h 112"/>
                <a:gd name="T32" fmla="*/ 1 w 88"/>
                <a:gd name="T33" fmla="*/ 2 h 112"/>
                <a:gd name="T34" fmla="*/ 0 w 88"/>
                <a:gd name="T35" fmla="*/ 2 h 112"/>
                <a:gd name="T36" fmla="*/ 1 w 88"/>
                <a:gd name="T37" fmla="*/ 2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2"/>
                <a:gd name="T59" fmla="*/ 88 w 8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2">
                  <a:moveTo>
                    <a:pt x="12" y="112"/>
                  </a:moveTo>
                  <a:lnTo>
                    <a:pt x="20" y="98"/>
                  </a:lnTo>
                  <a:lnTo>
                    <a:pt x="27" y="80"/>
                  </a:lnTo>
                  <a:lnTo>
                    <a:pt x="33" y="65"/>
                  </a:lnTo>
                  <a:lnTo>
                    <a:pt x="40" y="50"/>
                  </a:lnTo>
                  <a:lnTo>
                    <a:pt x="48" y="37"/>
                  </a:lnTo>
                  <a:lnTo>
                    <a:pt x="56" y="28"/>
                  </a:lnTo>
                  <a:lnTo>
                    <a:pt x="68" y="19"/>
                  </a:lnTo>
                  <a:lnTo>
                    <a:pt x="88" y="13"/>
                  </a:lnTo>
                  <a:lnTo>
                    <a:pt x="88" y="0"/>
                  </a:lnTo>
                  <a:lnTo>
                    <a:pt x="65" y="6"/>
                  </a:lnTo>
                  <a:lnTo>
                    <a:pt x="46" y="18"/>
                  </a:lnTo>
                  <a:lnTo>
                    <a:pt x="35" y="31"/>
                  </a:lnTo>
                  <a:lnTo>
                    <a:pt x="27" y="44"/>
                  </a:lnTo>
                  <a:lnTo>
                    <a:pt x="20" y="62"/>
                  </a:lnTo>
                  <a:lnTo>
                    <a:pt x="14" y="76"/>
                  </a:lnTo>
                  <a:lnTo>
                    <a:pt x="8" y="91"/>
                  </a:lnTo>
                  <a:lnTo>
                    <a:pt x="0" y="106"/>
                  </a:lnTo>
                  <a:lnTo>
                    <a:pt x="12" y="112"/>
                  </a:lnTo>
                  <a:close/>
                </a:path>
              </a:pathLst>
            </a:custGeom>
            <a:solidFill>
              <a:srgbClr val="000000"/>
            </a:solidFill>
            <a:ln w="9525">
              <a:noFill/>
              <a:round/>
              <a:headEnd/>
              <a:tailEnd/>
            </a:ln>
          </p:spPr>
          <p:txBody>
            <a:bodyPr/>
            <a:lstStyle/>
            <a:p>
              <a:endParaRPr lang="en-US">
                <a:latin typeface="Calibri" pitchFamily="34" charset="0"/>
              </a:endParaRPr>
            </a:p>
          </p:txBody>
        </p:sp>
        <p:sp>
          <p:nvSpPr>
            <p:cNvPr id="497" name="Freeform 141"/>
            <p:cNvSpPr>
              <a:spLocks/>
            </p:cNvSpPr>
            <p:nvPr/>
          </p:nvSpPr>
          <p:spPr bwMode="auto">
            <a:xfrm>
              <a:off x="7057" y="3621"/>
              <a:ext cx="7" cy="5"/>
            </a:xfrm>
            <a:custGeom>
              <a:avLst/>
              <a:gdLst>
                <a:gd name="T0" fmla="*/ 0 w 12"/>
                <a:gd name="T1" fmla="*/ 0 h 10"/>
                <a:gd name="T2" fmla="*/ 0 w 12"/>
                <a:gd name="T3" fmla="*/ 1 h 10"/>
                <a:gd name="T4" fmla="*/ 1 w 12"/>
                <a:gd name="T5" fmla="*/ 1 h 10"/>
                <a:gd name="T6" fmla="*/ 1 w 12"/>
                <a:gd name="T7" fmla="*/ 1 h 10"/>
                <a:gd name="T8" fmla="*/ 1 w 12"/>
                <a:gd name="T9" fmla="*/ 1 h 10"/>
                <a:gd name="T10" fmla="*/ 0 w 12"/>
                <a:gd name="T11" fmla="*/ 0 h 10"/>
                <a:gd name="T12" fmla="*/ 0 60000 65536"/>
                <a:gd name="T13" fmla="*/ 0 60000 65536"/>
                <a:gd name="T14" fmla="*/ 0 60000 65536"/>
                <a:gd name="T15" fmla="*/ 0 60000 65536"/>
                <a:gd name="T16" fmla="*/ 0 60000 65536"/>
                <a:gd name="T17" fmla="*/ 0 60000 65536"/>
                <a:gd name="T18" fmla="*/ 0 w 12"/>
                <a:gd name="T19" fmla="*/ 0 h 10"/>
                <a:gd name="T20" fmla="*/ 12 w 1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2" h="10">
                  <a:moveTo>
                    <a:pt x="0" y="0"/>
                  </a:moveTo>
                  <a:lnTo>
                    <a:pt x="0" y="5"/>
                  </a:lnTo>
                  <a:lnTo>
                    <a:pt x="4" y="10"/>
                  </a:lnTo>
                  <a:lnTo>
                    <a:pt x="9" y="10"/>
                  </a:lnTo>
                  <a:lnTo>
                    <a:pt x="12" y="6"/>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498" name="Freeform 142"/>
            <p:cNvSpPr>
              <a:spLocks/>
            </p:cNvSpPr>
            <p:nvPr/>
          </p:nvSpPr>
          <p:spPr bwMode="auto">
            <a:xfrm>
              <a:off x="7048" y="3567"/>
              <a:ext cx="5" cy="6"/>
            </a:xfrm>
            <a:custGeom>
              <a:avLst/>
              <a:gdLst>
                <a:gd name="T0" fmla="*/ 0 w 12"/>
                <a:gd name="T1" fmla="*/ 1 h 12"/>
                <a:gd name="T2" fmla="*/ 0 w 12"/>
                <a:gd name="T3" fmla="*/ 1 h 12"/>
                <a:gd name="T4" fmla="*/ 0 w 12"/>
                <a:gd name="T5" fmla="*/ 1 h 12"/>
                <a:gd name="T6" fmla="*/ 0 w 12"/>
                <a:gd name="T7" fmla="*/ 0 h 12"/>
                <a:gd name="T8" fmla="*/ 0 w 12"/>
                <a:gd name="T9" fmla="*/ 1 h 12"/>
                <a:gd name="T10" fmla="*/ 0 w 12"/>
                <a:gd name="T11" fmla="*/ 1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0" y="12"/>
                  </a:moveTo>
                  <a:lnTo>
                    <a:pt x="12" y="7"/>
                  </a:lnTo>
                  <a:lnTo>
                    <a:pt x="10" y="2"/>
                  </a:lnTo>
                  <a:lnTo>
                    <a:pt x="5" y="0"/>
                  </a:lnTo>
                  <a:lnTo>
                    <a:pt x="0" y="2"/>
                  </a:lnTo>
                  <a:lnTo>
                    <a:pt x="1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499" name="Freeform 143"/>
            <p:cNvSpPr>
              <a:spLocks/>
            </p:cNvSpPr>
            <p:nvPr/>
          </p:nvSpPr>
          <p:spPr bwMode="auto">
            <a:xfrm>
              <a:off x="7000" y="3568"/>
              <a:ext cx="53" cy="121"/>
            </a:xfrm>
            <a:custGeom>
              <a:avLst/>
              <a:gdLst>
                <a:gd name="T0" fmla="*/ 1 w 105"/>
                <a:gd name="T1" fmla="*/ 4 h 241"/>
                <a:gd name="T2" fmla="*/ 1 w 105"/>
                <a:gd name="T3" fmla="*/ 4 h 241"/>
                <a:gd name="T4" fmla="*/ 1 w 105"/>
                <a:gd name="T5" fmla="*/ 3 h 241"/>
                <a:gd name="T6" fmla="*/ 1 w 105"/>
                <a:gd name="T7" fmla="*/ 3 h 241"/>
                <a:gd name="T8" fmla="*/ 1 w 105"/>
                <a:gd name="T9" fmla="*/ 2 h 241"/>
                <a:gd name="T10" fmla="*/ 1 w 105"/>
                <a:gd name="T11" fmla="*/ 2 h 241"/>
                <a:gd name="T12" fmla="*/ 2 w 105"/>
                <a:gd name="T13" fmla="*/ 1 h 241"/>
                <a:gd name="T14" fmla="*/ 2 w 105"/>
                <a:gd name="T15" fmla="*/ 1 h 241"/>
                <a:gd name="T16" fmla="*/ 2 w 105"/>
                <a:gd name="T17" fmla="*/ 1 h 241"/>
                <a:gd name="T18" fmla="*/ 2 w 105"/>
                <a:gd name="T19" fmla="*/ 0 h 241"/>
                <a:gd name="T20" fmla="*/ 2 w 105"/>
                <a:gd name="T21" fmla="*/ 1 h 241"/>
                <a:gd name="T22" fmla="*/ 2 w 105"/>
                <a:gd name="T23" fmla="*/ 1 h 241"/>
                <a:gd name="T24" fmla="*/ 1 w 105"/>
                <a:gd name="T25" fmla="*/ 2 h 241"/>
                <a:gd name="T26" fmla="*/ 1 w 105"/>
                <a:gd name="T27" fmla="*/ 2 h 241"/>
                <a:gd name="T28" fmla="*/ 1 w 105"/>
                <a:gd name="T29" fmla="*/ 3 h 241"/>
                <a:gd name="T30" fmla="*/ 1 w 105"/>
                <a:gd name="T31" fmla="*/ 3 h 241"/>
                <a:gd name="T32" fmla="*/ 1 w 105"/>
                <a:gd name="T33" fmla="*/ 4 h 241"/>
                <a:gd name="T34" fmla="*/ 0 w 105"/>
                <a:gd name="T35" fmla="*/ 4 h 241"/>
                <a:gd name="T36" fmla="*/ 1 w 105"/>
                <a:gd name="T37" fmla="*/ 4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241"/>
                <a:gd name="T59" fmla="*/ 105 w 105"/>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241">
                  <a:moveTo>
                    <a:pt x="12" y="241"/>
                  </a:moveTo>
                  <a:lnTo>
                    <a:pt x="16" y="218"/>
                  </a:lnTo>
                  <a:lnTo>
                    <a:pt x="24" y="189"/>
                  </a:lnTo>
                  <a:lnTo>
                    <a:pt x="35" y="155"/>
                  </a:lnTo>
                  <a:lnTo>
                    <a:pt x="49" y="119"/>
                  </a:lnTo>
                  <a:lnTo>
                    <a:pt x="63" y="86"/>
                  </a:lnTo>
                  <a:lnTo>
                    <a:pt x="79" y="55"/>
                  </a:lnTo>
                  <a:lnTo>
                    <a:pt x="94" y="28"/>
                  </a:lnTo>
                  <a:lnTo>
                    <a:pt x="105" y="10"/>
                  </a:lnTo>
                  <a:lnTo>
                    <a:pt x="95" y="0"/>
                  </a:lnTo>
                  <a:lnTo>
                    <a:pt x="81" y="21"/>
                  </a:lnTo>
                  <a:lnTo>
                    <a:pt x="67" y="49"/>
                  </a:lnTo>
                  <a:lnTo>
                    <a:pt x="51" y="80"/>
                  </a:lnTo>
                  <a:lnTo>
                    <a:pt x="36" y="116"/>
                  </a:lnTo>
                  <a:lnTo>
                    <a:pt x="22" y="152"/>
                  </a:lnTo>
                  <a:lnTo>
                    <a:pt x="11" y="186"/>
                  </a:lnTo>
                  <a:lnTo>
                    <a:pt x="3" y="215"/>
                  </a:lnTo>
                  <a:lnTo>
                    <a:pt x="0" y="241"/>
                  </a:lnTo>
                  <a:lnTo>
                    <a:pt x="12" y="241"/>
                  </a:lnTo>
                  <a:close/>
                </a:path>
              </a:pathLst>
            </a:custGeom>
            <a:solidFill>
              <a:srgbClr val="000000"/>
            </a:solidFill>
            <a:ln w="9525">
              <a:noFill/>
              <a:round/>
              <a:headEnd/>
              <a:tailEnd/>
            </a:ln>
          </p:spPr>
          <p:txBody>
            <a:bodyPr/>
            <a:lstStyle/>
            <a:p>
              <a:endParaRPr lang="en-US">
                <a:latin typeface="Calibri" pitchFamily="34" charset="0"/>
              </a:endParaRPr>
            </a:p>
          </p:txBody>
        </p:sp>
        <p:sp>
          <p:nvSpPr>
            <p:cNvPr id="500" name="Freeform 144"/>
            <p:cNvSpPr>
              <a:spLocks/>
            </p:cNvSpPr>
            <p:nvPr/>
          </p:nvSpPr>
          <p:spPr bwMode="auto">
            <a:xfrm>
              <a:off x="6999" y="3689"/>
              <a:ext cx="8" cy="3"/>
            </a:xfrm>
            <a:custGeom>
              <a:avLst/>
              <a:gdLst>
                <a:gd name="T0" fmla="*/ 0 w 16"/>
                <a:gd name="T1" fmla="*/ 0 h 7"/>
                <a:gd name="T2" fmla="*/ 1 w 16"/>
                <a:gd name="T3" fmla="*/ 0 h 7"/>
                <a:gd name="T4" fmla="*/ 1 w 16"/>
                <a:gd name="T5" fmla="*/ 0 h 7"/>
                <a:gd name="T6" fmla="*/ 1 w 16"/>
                <a:gd name="T7" fmla="*/ 0 h 7"/>
                <a:gd name="T8" fmla="*/ 1 w 16"/>
                <a:gd name="T9" fmla="*/ 0 h 7"/>
                <a:gd name="T10" fmla="*/ 0 w 16"/>
                <a:gd name="T11" fmla="*/ 0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0" y="0"/>
                  </a:moveTo>
                  <a:lnTo>
                    <a:pt x="3" y="5"/>
                  </a:lnTo>
                  <a:lnTo>
                    <a:pt x="8" y="7"/>
                  </a:lnTo>
                  <a:lnTo>
                    <a:pt x="13" y="5"/>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01" name="Freeform 145"/>
            <p:cNvSpPr>
              <a:spLocks/>
            </p:cNvSpPr>
            <p:nvPr/>
          </p:nvSpPr>
          <p:spPr bwMode="auto">
            <a:xfrm>
              <a:off x="7299" y="3681"/>
              <a:ext cx="7" cy="4"/>
            </a:xfrm>
            <a:custGeom>
              <a:avLst/>
              <a:gdLst>
                <a:gd name="T0" fmla="*/ 0 w 13"/>
                <a:gd name="T1" fmla="*/ 1 h 8"/>
                <a:gd name="T2" fmla="*/ 1 w 13"/>
                <a:gd name="T3" fmla="*/ 1 h 8"/>
                <a:gd name="T4" fmla="*/ 1 w 13"/>
                <a:gd name="T5" fmla="*/ 1 h 8"/>
                <a:gd name="T6" fmla="*/ 1 w 13"/>
                <a:gd name="T7" fmla="*/ 1 h 8"/>
                <a:gd name="T8" fmla="*/ 1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6"/>
                  </a:lnTo>
                  <a:lnTo>
                    <a:pt x="8" y="8"/>
                  </a:lnTo>
                  <a:lnTo>
                    <a:pt x="11" y="4"/>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02" name="Freeform 146"/>
            <p:cNvSpPr>
              <a:spLocks/>
            </p:cNvSpPr>
            <p:nvPr/>
          </p:nvSpPr>
          <p:spPr bwMode="auto">
            <a:xfrm>
              <a:off x="7287" y="3552"/>
              <a:ext cx="19" cy="131"/>
            </a:xfrm>
            <a:custGeom>
              <a:avLst/>
              <a:gdLst>
                <a:gd name="T0" fmla="*/ 0 w 37"/>
                <a:gd name="T1" fmla="*/ 0 h 263"/>
                <a:gd name="T2" fmla="*/ 0 w 37"/>
                <a:gd name="T3" fmla="*/ 0 h 263"/>
                <a:gd name="T4" fmla="*/ 0 w 37"/>
                <a:gd name="T5" fmla="*/ 0 h 263"/>
                <a:gd name="T6" fmla="*/ 1 w 37"/>
                <a:gd name="T7" fmla="*/ 1 h 263"/>
                <a:gd name="T8" fmla="*/ 1 w 37"/>
                <a:gd name="T9" fmla="*/ 3 h 263"/>
                <a:gd name="T10" fmla="*/ 1 w 37"/>
                <a:gd name="T11" fmla="*/ 4 h 263"/>
                <a:gd name="T12" fmla="*/ 1 w 37"/>
                <a:gd name="T13" fmla="*/ 4 h 263"/>
                <a:gd name="T14" fmla="*/ 1 w 37"/>
                <a:gd name="T15" fmla="*/ 3 h 263"/>
                <a:gd name="T16" fmla="*/ 1 w 37"/>
                <a:gd name="T17" fmla="*/ 1 h 263"/>
                <a:gd name="T18" fmla="*/ 1 w 37"/>
                <a:gd name="T19" fmla="*/ 0 h 263"/>
                <a:gd name="T20" fmla="*/ 1 w 37"/>
                <a:gd name="T21" fmla="*/ 0 h 263"/>
                <a:gd name="T22" fmla="*/ 1 w 37"/>
                <a:gd name="T23" fmla="*/ 0 h 263"/>
                <a:gd name="T24" fmla="*/ 0 w 37"/>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3"/>
                <a:gd name="T41" fmla="*/ 37 w 37"/>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3">
                  <a:moveTo>
                    <a:pt x="0" y="0"/>
                  </a:moveTo>
                  <a:lnTo>
                    <a:pt x="0" y="0"/>
                  </a:lnTo>
                  <a:lnTo>
                    <a:pt x="0" y="46"/>
                  </a:lnTo>
                  <a:lnTo>
                    <a:pt x="5" y="119"/>
                  </a:lnTo>
                  <a:lnTo>
                    <a:pt x="11" y="199"/>
                  </a:lnTo>
                  <a:lnTo>
                    <a:pt x="24" y="263"/>
                  </a:lnTo>
                  <a:lnTo>
                    <a:pt x="37" y="260"/>
                  </a:lnTo>
                  <a:lnTo>
                    <a:pt x="24" y="199"/>
                  </a:lnTo>
                  <a:lnTo>
                    <a:pt x="17" y="119"/>
                  </a:lnTo>
                  <a:lnTo>
                    <a:pt x="16" y="46"/>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03" name="Freeform 147"/>
            <p:cNvSpPr>
              <a:spLocks/>
            </p:cNvSpPr>
            <p:nvPr/>
          </p:nvSpPr>
          <p:spPr bwMode="auto">
            <a:xfrm>
              <a:off x="7283" y="3455"/>
              <a:ext cx="12" cy="97"/>
            </a:xfrm>
            <a:custGeom>
              <a:avLst/>
              <a:gdLst>
                <a:gd name="T0" fmla="*/ 0 w 26"/>
                <a:gd name="T1" fmla="*/ 1 h 194"/>
                <a:gd name="T2" fmla="*/ 0 w 26"/>
                <a:gd name="T3" fmla="*/ 1 h 194"/>
                <a:gd name="T4" fmla="*/ 0 w 26"/>
                <a:gd name="T5" fmla="*/ 1 h 194"/>
                <a:gd name="T6" fmla="*/ 0 w 26"/>
                <a:gd name="T7" fmla="*/ 2 h 194"/>
                <a:gd name="T8" fmla="*/ 0 w 26"/>
                <a:gd name="T9" fmla="*/ 3 h 194"/>
                <a:gd name="T10" fmla="*/ 0 w 26"/>
                <a:gd name="T11" fmla="*/ 3 h 194"/>
                <a:gd name="T12" fmla="*/ 0 w 26"/>
                <a:gd name="T13" fmla="*/ 3 h 194"/>
                <a:gd name="T14" fmla="*/ 0 w 26"/>
                <a:gd name="T15" fmla="*/ 3 h 194"/>
                <a:gd name="T16" fmla="*/ 0 w 26"/>
                <a:gd name="T17" fmla="*/ 2 h 194"/>
                <a:gd name="T18" fmla="*/ 0 w 26"/>
                <a:gd name="T19" fmla="*/ 1 h 194"/>
                <a:gd name="T20" fmla="*/ 0 w 26"/>
                <a:gd name="T21" fmla="*/ 0 h 194"/>
                <a:gd name="T22" fmla="*/ 0 w 26"/>
                <a:gd name="T23" fmla="*/ 0 h 194"/>
                <a:gd name="T24" fmla="*/ 0 w 26"/>
                <a:gd name="T25" fmla="*/ 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4"/>
                <a:gd name="T41" fmla="*/ 26 w 26"/>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4">
                  <a:moveTo>
                    <a:pt x="0" y="3"/>
                  </a:moveTo>
                  <a:lnTo>
                    <a:pt x="0" y="3"/>
                  </a:lnTo>
                  <a:lnTo>
                    <a:pt x="7" y="46"/>
                  </a:lnTo>
                  <a:lnTo>
                    <a:pt x="10" y="103"/>
                  </a:lnTo>
                  <a:lnTo>
                    <a:pt x="10" y="157"/>
                  </a:lnTo>
                  <a:lnTo>
                    <a:pt x="10" y="194"/>
                  </a:lnTo>
                  <a:lnTo>
                    <a:pt x="26" y="194"/>
                  </a:lnTo>
                  <a:lnTo>
                    <a:pt x="26" y="157"/>
                  </a:lnTo>
                  <a:lnTo>
                    <a:pt x="23" y="103"/>
                  </a:lnTo>
                  <a:lnTo>
                    <a:pt x="19" y="4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04" name="Freeform 148"/>
            <p:cNvSpPr>
              <a:spLocks/>
            </p:cNvSpPr>
            <p:nvPr/>
          </p:nvSpPr>
          <p:spPr bwMode="auto">
            <a:xfrm>
              <a:off x="7279" y="3289"/>
              <a:ext cx="24" cy="167"/>
            </a:xfrm>
            <a:custGeom>
              <a:avLst/>
              <a:gdLst>
                <a:gd name="T0" fmla="*/ 1 w 48"/>
                <a:gd name="T1" fmla="*/ 0 h 334"/>
                <a:gd name="T2" fmla="*/ 1 w 48"/>
                <a:gd name="T3" fmla="*/ 0 h 334"/>
                <a:gd name="T4" fmla="*/ 1 w 48"/>
                <a:gd name="T5" fmla="*/ 1 h 334"/>
                <a:gd name="T6" fmla="*/ 0 w 48"/>
                <a:gd name="T7" fmla="*/ 3 h 334"/>
                <a:gd name="T8" fmla="*/ 0 w 48"/>
                <a:gd name="T9" fmla="*/ 5 h 334"/>
                <a:gd name="T10" fmla="*/ 1 w 48"/>
                <a:gd name="T11" fmla="*/ 5 h 334"/>
                <a:gd name="T12" fmla="*/ 1 w 48"/>
                <a:gd name="T13" fmla="*/ 5 h 334"/>
                <a:gd name="T14" fmla="*/ 1 w 48"/>
                <a:gd name="T15" fmla="*/ 5 h 334"/>
                <a:gd name="T16" fmla="*/ 1 w 48"/>
                <a:gd name="T17" fmla="*/ 3 h 334"/>
                <a:gd name="T18" fmla="*/ 1 w 48"/>
                <a:gd name="T19" fmla="*/ 1 h 334"/>
                <a:gd name="T20" fmla="*/ 1 w 48"/>
                <a:gd name="T21" fmla="*/ 1 h 334"/>
                <a:gd name="T22" fmla="*/ 1 w 48"/>
                <a:gd name="T23" fmla="*/ 1 h 334"/>
                <a:gd name="T24" fmla="*/ 1 w 48"/>
                <a:gd name="T25" fmla="*/ 0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34"/>
                <a:gd name="T41" fmla="*/ 48 w 48"/>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34">
                  <a:moveTo>
                    <a:pt x="35" y="0"/>
                  </a:moveTo>
                  <a:lnTo>
                    <a:pt x="35" y="0"/>
                  </a:lnTo>
                  <a:lnTo>
                    <a:pt x="11" y="79"/>
                  </a:lnTo>
                  <a:lnTo>
                    <a:pt x="0" y="178"/>
                  </a:lnTo>
                  <a:lnTo>
                    <a:pt x="0" y="273"/>
                  </a:lnTo>
                  <a:lnTo>
                    <a:pt x="6" y="334"/>
                  </a:lnTo>
                  <a:lnTo>
                    <a:pt x="19" y="331"/>
                  </a:lnTo>
                  <a:lnTo>
                    <a:pt x="13" y="273"/>
                  </a:lnTo>
                  <a:lnTo>
                    <a:pt x="13" y="178"/>
                  </a:lnTo>
                  <a:lnTo>
                    <a:pt x="24" y="79"/>
                  </a:lnTo>
                  <a:lnTo>
                    <a:pt x="48" y="7"/>
                  </a:lnTo>
                  <a:lnTo>
                    <a:pt x="3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05" name="Freeform 149"/>
            <p:cNvSpPr>
              <a:spLocks/>
            </p:cNvSpPr>
            <p:nvPr/>
          </p:nvSpPr>
          <p:spPr bwMode="auto">
            <a:xfrm>
              <a:off x="7297" y="3241"/>
              <a:ext cx="70" cy="51"/>
            </a:xfrm>
            <a:custGeom>
              <a:avLst/>
              <a:gdLst>
                <a:gd name="T0" fmla="*/ 2 w 141"/>
                <a:gd name="T1" fmla="*/ 0 h 103"/>
                <a:gd name="T2" fmla="*/ 2 w 141"/>
                <a:gd name="T3" fmla="*/ 0 h 103"/>
                <a:gd name="T4" fmla="*/ 1 w 141"/>
                <a:gd name="T5" fmla="*/ 0 h 103"/>
                <a:gd name="T6" fmla="*/ 1 w 141"/>
                <a:gd name="T7" fmla="*/ 0 h 103"/>
                <a:gd name="T8" fmla="*/ 1 w 141"/>
                <a:gd name="T9" fmla="*/ 0 h 103"/>
                <a:gd name="T10" fmla="*/ 1 w 141"/>
                <a:gd name="T11" fmla="*/ 0 h 103"/>
                <a:gd name="T12" fmla="*/ 0 w 141"/>
                <a:gd name="T13" fmla="*/ 0 h 103"/>
                <a:gd name="T14" fmla="*/ 0 w 141"/>
                <a:gd name="T15" fmla="*/ 0 h 103"/>
                <a:gd name="T16" fmla="*/ 0 w 141"/>
                <a:gd name="T17" fmla="*/ 1 h 103"/>
                <a:gd name="T18" fmla="*/ 0 w 141"/>
                <a:gd name="T19" fmla="*/ 1 h 103"/>
                <a:gd name="T20" fmla="*/ 0 w 141"/>
                <a:gd name="T21" fmla="*/ 1 h 103"/>
                <a:gd name="T22" fmla="*/ 0 w 141"/>
                <a:gd name="T23" fmla="*/ 1 h 103"/>
                <a:gd name="T24" fmla="*/ 0 w 141"/>
                <a:gd name="T25" fmla="*/ 0 h 103"/>
                <a:gd name="T26" fmla="*/ 0 w 141"/>
                <a:gd name="T27" fmla="*/ 0 h 103"/>
                <a:gd name="T28" fmla="*/ 1 w 141"/>
                <a:gd name="T29" fmla="*/ 0 h 103"/>
                <a:gd name="T30" fmla="*/ 1 w 141"/>
                <a:gd name="T31" fmla="*/ 0 h 103"/>
                <a:gd name="T32" fmla="*/ 1 w 141"/>
                <a:gd name="T33" fmla="*/ 0 h 103"/>
                <a:gd name="T34" fmla="*/ 1 w 141"/>
                <a:gd name="T35" fmla="*/ 0 h 103"/>
                <a:gd name="T36" fmla="*/ 2 w 141"/>
                <a:gd name="T37" fmla="*/ 0 h 103"/>
                <a:gd name="T38" fmla="*/ 2 w 141"/>
                <a:gd name="T39" fmla="*/ 0 h 103"/>
                <a:gd name="T40" fmla="*/ 2 w 141"/>
                <a:gd name="T41" fmla="*/ 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03"/>
                <a:gd name="T65" fmla="*/ 141 w 141"/>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03">
                  <a:moveTo>
                    <a:pt x="141" y="3"/>
                  </a:moveTo>
                  <a:lnTo>
                    <a:pt x="139" y="3"/>
                  </a:lnTo>
                  <a:lnTo>
                    <a:pt x="120" y="0"/>
                  </a:lnTo>
                  <a:lnTo>
                    <a:pt x="104" y="3"/>
                  </a:lnTo>
                  <a:lnTo>
                    <a:pt x="85" y="8"/>
                  </a:lnTo>
                  <a:lnTo>
                    <a:pt x="67" y="16"/>
                  </a:lnTo>
                  <a:lnTo>
                    <a:pt x="51" y="31"/>
                  </a:lnTo>
                  <a:lnTo>
                    <a:pt x="35" y="49"/>
                  </a:lnTo>
                  <a:lnTo>
                    <a:pt x="19" y="70"/>
                  </a:lnTo>
                  <a:lnTo>
                    <a:pt x="0" y="96"/>
                  </a:lnTo>
                  <a:lnTo>
                    <a:pt x="13" y="103"/>
                  </a:lnTo>
                  <a:lnTo>
                    <a:pt x="29" y="77"/>
                  </a:lnTo>
                  <a:lnTo>
                    <a:pt x="45" y="59"/>
                  </a:lnTo>
                  <a:lnTo>
                    <a:pt x="61" y="41"/>
                  </a:lnTo>
                  <a:lnTo>
                    <a:pt x="74" y="29"/>
                  </a:lnTo>
                  <a:lnTo>
                    <a:pt x="88" y="21"/>
                  </a:lnTo>
                  <a:lnTo>
                    <a:pt x="104" y="16"/>
                  </a:lnTo>
                  <a:lnTo>
                    <a:pt x="120" y="16"/>
                  </a:lnTo>
                  <a:lnTo>
                    <a:pt x="139" y="16"/>
                  </a:lnTo>
                  <a:lnTo>
                    <a:pt x="138" y="16"/>
                  </a:lnTo>
                  <a:lnTo>
                    <a:pt x="14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06" name="Freeform 150"/>
            <p:cNvSpPr>
              <a:spLocks/>
            </p:cNvSpPr>
            <p:nvPr/>
          </p:nvSpPr>
          <p:spPr bwMode="auto">
            <a:xfrm>
              <a:off x="7366" y="3243"/>
              <a:ext cx="44" cy="29"/>
            </a:xfrm>
            <a:custGeom>
              <a:avLst/>
              <a:gdLst>
                <a:gd name="T0" fmla="*/ 2 w 87"/>
                <a:gd name="T1" fmla="*/ 0 h 59"/>
                <a:gd name="T2" fmla="*/ 2 w 87"/>
                <a:gd name="T3" fmla="*/ 0 h 59"/>
                <a:gd name="T4" fmla="*/ 2 w 87"/>
                <a:gd name="T5" fmla="*/ 0 h 59"/>
                <a:gd name="T6" fmla="*/ 2 w 87"/>
                <a:gd name="T7" fmla="*/ 0 h 59"/>
                <a:gd name="T8" fmla="*/ 1 w 87"/>
                <a:gd name="T9" fmla="*/ 0 h 59"/>
                <a:gd name="T10" fmla="*/ 1 w 87"/>
                <a:gd name="T11" fmla="*/ 0 h 59"/>
                <a:gd name="T12" fmla="*/ 1 w 87"/>
                <a:gd name="T13" fmla="*/ 0 h 59"/>
                <a:gd name="T14" fmla="*/ 1 w 87"/>
                <a:gd name="T15" fmla="*/ 0 h 59"/>
                <a:gd name="T16" fmla="*/ 1 w 87"/>
                <a:gd name="T17" fmla="*/ 0 h 59"/>
                <a:gd name="T18" fmla="*/ 0 w 87"/>
                <a:gd name="T19" fmla="*/ 0 h 59"/>
                <a:gd name="T20" fmla="*/ 1 w 87"/>
                <a:gd name="T21" fmla="*/ 0 h 59"/>
                <a:gd name="T22" fmla="*/ 1 w 87"/>
                <a:gd name="T23" fmla="*/ 0 h 59"/>
                <a:gd name="T24" fmla="*/ 1 w 87"/>
                <a:gd name="T25" fmla="*/ 0 h 59"/>
                <a:gd name="T26" fmla="*/ 1 w 87"/>
                <a:gd name="T27" fmla="*/ 0 h 59"/>
                <a:gd name="T28" fmla="*/ 1 w 87"/>
                <a:gd name="T29" fmla="*/ 0 h 59"/>
                <a:gd name="T30" fmla="*/ 2 w 87"/>
                <a:gd name="T31" fmla="*/ 0 h 59"/>
                <a:gd name="T32" fmla="*/ 2 w 87"/>
                <a:gd name="T33" fmla="*/ 0 h 59"/>
                <a:gd name="T34" fmla="*/ 2 w 87"/>
                <a:gd name="T35" fmla="*/ 0 h 59"/>
                <a:gd name="T36" fmla="*/ 2 w 87"/>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9"/>
                <a:gd name="T59" fmla="*/ 87 w 87"/>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9">
                  <a:moveTo>
                    <a:pt x="87" y="56"/>
                  </a:moveTo>
                  <a:lnTo>
                    <a:pt x="84" y="46"/>
                  </a:lnTo>
                  <a:lnTo>
                    <a:pt x="78" y="38"/>
                  </a:lnTo>
                  <a:lnTo>
                    <a:pt x="71" y="30"/>
                  </a:lnTo>
                  <a:lnTo>
                    <a:pt x="62" y="22"/>
                  </a:lnTo>
                  <a:lnTo>
                    <a:pt x="51" y="15"/>
                  </a:lnTo>
                  <a:lnTo>
                    <a:pt x="36" y="10"/>
                  </a:lnTo>
                  <a:lnTo>
                    <a:pt x="20" y="5"/>
                  </a:lnTo>
                  <a:lnTo>
                    <a:pt x="3" y="0"/>
                  </a:lnTo>
                  <a:lnTo>
                    <a:pt x="0" y="13"/>
                  </a:lnTo>
                  <a:lnTo>
                    <a:pt x="17" y="18"/>
                  </a:lnTo>
                  <a:lnTo>
                    <a:pt x="33" y="23"/>
                  </a:lnTo>
                  <a:lnTo>
                    <a:pt x="44" y="28"/>
                  </a:lnTo>
                  <a:lnTo>
                    <a:pt x="55" y="35"/>
                  </a:lnTo>
                  <a:lnTo>
                    <a:pt x="62" y="39"/>
                  </a:lnTo>
                  <a:lnTo>
                    <a:pt x="68" y="48"/>
                  </a:lnTo>
                  <a:lnTo>
                    <a:pt x="71" y="52"/>
                  </a:lnTo>
                  <a:lnTo>
                    <a:pt x="75" y="59"/>
                  </a:lnTo>
                  <a:lnTo>
                    <a:pt x="87" y="56"/>
                  </a:lnTo>
                  <a:close/>
                </a:path>
              </a:pathLst>
            </a:custGeom>
            <a:solidFill>
              <a:srgbClr val="000000"/>
            </a:solidFill>
            <a:ln w="9525">
              <a:noFill/>
              <a:round/>
              <a:headEnd/>
              <a:tailEnd/>
            </a:ln>
          </p:spPr>
          <p:txBody>
            <a:bodyPr/>
            <a:lstStyle/>
            <a:p>
              <a:endParaRPr lang="en-US">
                <a:latin typeface="Calibri" pitchFamily="34" charset="0"/>
              </a:endParaRPr>
            </a:p>
          </p:txBody>
        </p:sp>
        <p:sp>
          <p:nvSpPr>
            <p:cNvPr id="507" name="Freeform 151"/>
            <p:cNvSpPr>
              <a:spLocks/>
            </p:cNvSpPr>
            <p:nvPr/>
          </p:nvSpPr>
          <p:spPr bwMode="auto">
            <a:xfrm>
              <a:off x="7403" y="3270"/>
              <a:ext cx="7" cy="4"/>
            </a:xfrm>
            <a:custGeom>
              <a:avLst/>
              <a:gdLst>
                <a:gd name="T0" fmla="*/ 0 w 12"/>
                <a:gd name="T1" fmla="*/ 1 h 8"/>
                <a:gd name="T2" fmla="*/ 1 w 12"/>
                <a:gd name="T3" fmla="*/ 1 h 8"/>
                <a:gd name="T4" fmla="*/ 1 w 12"/>
                <a:gd name="T5" fmla="*/ 1 h 8"/>
                <a:gd name="T6" fmla="*/ 1 w 12"/>
                <a:gd name="T7" fmla="*/ 1 h 8"/>
                <a:gd name="T8" fmla="*/ 1 w 12"/>
                <a:gd name="T9" fmla="*/ 0 h 8"/>
                <a:gd name="T10" fmla="*/ 0 w 12"/>
                <a:gd name="T11" fmla="*/ 1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3"/>
                  </a:moveTo>
                  <a:lnTo>
                    <a:pt x="3" y="6"/>
                  </a:lnTo>
                  <a:lnTo>
                    <a:pt x="8" y="8"/>
                  </a:lnTo>
                  <a:lnTo>
                    <a:pt x="11" y="5"/>
                  </a:lnTo>
                  <a:lnTo>
                    <a:pt x="12"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08" name="Freeform 152"/>
            <p:cNvSpPr>
              <a:spLocks/>
            </p:cNvSpPr>
            <p:nvPr/>
          </p:nvSpPr>
          <p:spPr bwMode="auto">
            <a:xfrm>
              <a:off x="7409" y="3247"/>
              <a:ext cx="5" cy="5"/>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0"/>
                  </a:moveTo>
                  <a:lnTo>
                    <a:pt x="5" y="12"/>
                  </a:lnTo>
                  <a:lnTo>
                    <a:pt x="9" y="10"/>
                  </a:lnTo>
                  <a:lnTo>
                    <a:pt x="11" y="5"/>
                  </a:lnTo>
                  <a:lnTo>
                    <a:pt x="9"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509" name="Freeform 153"/>
            <p:cNvSpPr>
              <a:spLocks/>
            </p:cNvSpPr>
            <p:nvPr/>
          </p:nvSpPr>
          <p:spPr bwMode="auto">
            <a:xfrm>
              <a:off x="7309" y="3224"/>
              <a:ext cx="105" cy="28"/>
            </a:xfrm>
            <a:custGeom>
              <a:avLst/>
              <a:gdLst>
                <a:gd name="T0" fmla="*/ 1 w 209"/>
                <a:gd name="T1" fmla="*/ 1 h 55"/>
                <a:gd name="T2" fmla="*/ 1 w 209"/>
                <a:gd name="T3" fmla="*/ 1 h 55"/>
                <a:gd name="T4" fmla="*/ 1 w 209"/>
                <a:gd name="T5" fmla="*/ 1 h 55"/>
                <a:gd name="T6" fmla="*/ 1 w 209"/>
                <a:gd name="T7" fmla="*/ 1 h 55"/>
                <a:gd name="T8" fmla="*/ 2 w 209"/>
                <a:gd name="T9" fmla="*/ 1 h 55"/>
                <a:gd name="T10" fmla="*/ 2 w 209"/>
                <a:gd name="T11" fmla="*/ 1 h 55"/>
                <a:gd name="T12" fmla="*/ 3 w 209"/>
                <a:gd name="T13" fmla="*/ 1 h 55"/>
                <a:gd name="T14" fmla="*/ 3 w 209"/>
                <a:gd name="T15" fmla="*/ 1 h 55"/>
                <a:gd name="T16" fmla="*/ 3 w 209"/>
                <a:gd name="T17" fmla="*/ 1 h 55"/>
                <a:gd name="T18" fmla="*/ 4 w 209"/>
                <a:gd name="T19" fmla="*/ 1 h 55"/>
                <a:gd name="T20" fmla="*/ 4 w 209"/>
                <a:gd name="T21" fmla="*/ 1 h 55"/>
                <a:gd name="T22" fmla="*/ 3 w 209"/>
                <a:gd name="T23" fmla="*/ 1 h 55"/>
                <a:gd name="T24" fmla="*/ 3 w 209"/>
                <a:gd name="T25" fmla="*/ 1 h 55"/>
                <a:gd name="T26" fmla="*/ 3 w 209"/>
                <a:gd name="T27" fmla="*/ 1 h 55"/>
                <a:gd name="T28" fmla="*/ 2 w 209"/>
                <a:gd name="T29" fmla="*/ 1 h 55"/>
                <a:gd name="T30" fmla="*/ 2 w 209"/>
                <a:gd name="T31" fmla="*/ 0 h 55"/>
                <a:gd name="T32" fmla="*/ 1 w 209"/>
                <a:gd name="T33" fmla="*/ 1 h 55"/>
                <a:gd name="T34" fmla="*/ 1 w 209"/>
                <a:gd name="T35" fmla="*/ 1 h 55"/>
                <a:gd name="T36" fmla="*/ 0 w 209"/>
                <a:gd name="T37" fmla="*/ 1 h 55"/>
                <a:gd name="T38" fmla="*/ 0 w 209"/>
                <a:gd name="T39" fmla="*/ 1 h 55"/>
                <a:gd name="T40" fmla="*/ 1 w 209"/>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9"/>
                <a:gd name="T64" fmla="*/ 0 h 55"/>
                <a:gd name="T65" fmla="*/ 209 w 20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9" h="55">
                  <a:moveTo>
                    <a:pt x="13" y="45"/>
                  </a:moveTo>
                  <a:lnTo>
                    <a:pt x="13" y="44"/>
                  </a:lnTo>
                  <a:lnTo>
                    <a:pt x="26" y="28"/>
                  </a:lnTo>
                  <a:lnTo>
                    <a:pt x="45" y="18"/>
                  </a:lnTo>
                  <a:lnTo>
                    <a:pt x="72" y="16"/>
                  </a:lnTo>
                  <a:lnTo>
                    <a:pt x="102" y="16"/>
                  </a:lnTo>
                  <a:lnTo>
                    <a:pt x="133" y="23"/>
                  </a:lnTo>
                  <a:lnTo>
                    <a:pt x="161" y="32"/>
                  </a:lnTo>
                  <a:lnTo>
                    <a:pt x="184" y="44"/>
                  </a:lnTo>
                  <a:lnTo>
                    <a:pt x="200" y="55"/>
                  </a:lnTo>
                  <a:lnTo>
                    <a:pt x="209" y="45"/>
                  </a:lnTo>
                  <a:lnTo>
                    <a:pt x="190" y="31"/>
                  </a:lnTo>
                  <a:lnTo>
                    <a:pt x="165" y="19"/>
                  </a:lnTo>
                  <a:lnTo>
                    <a:pt x="136" y="10"/>
                  </a:lnTo>
                  <a:lnTo>
                    <a:pt x="102" y="3"/>
                  </a:lnTo>
                  <a:lnTo>
                    <a:pt x="72" y="0"/>
                  </a:lnTo>
                  <a:lnTo>
                    <a:pt x="42" y="5"/>
                  </a:lnTo>
                  <a:lnTo>
                    <a:pt x="16" y="18"/>
                  </a:lnTo>
                  <a:lnTo>
                    <a:pt x="0" y="41"/>
                  </a:lnTo>
                  <a:lnTo>
                    <a:pt x="0" y="39"/>
                  </a:lnTo>
                  <a:lnTo>
                    <a:pt x="13"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510" name="Freeform 154"/>
            <p:cNvSpPr>
              <a:spLocks/>
            </p:cNvSpPr>
            <p:nvPr/>
          </p:nvSpPr>
          <p:spPr bwMode="auto">
            <a:xfrm>
              <a:off x="7274" y="3243"/>
              <a:ext cx="41" cy="74"/>
            </a:xfrm>
            <a:custGeom>
              <a:avLst/>
              <a:gdLst>
                <a:gd name="T0" fmla="*/ 0 w 83"/>
                <a:gd name="T1" fmla="*/ 3 h 147"/>
                <a:gd name="T2" fmla="*/ 0 w 83"/>
                <a:gd name="T3" fmla="*/ 3 h 147"/>
                <a:gd name="T4" fmla="*/ 0 w 83"/>
                <a:gd name="T5" fmla="*/ 3 h 147"/>
                <a:gd name="T6" fmla="*/ 0 w 83"/>
                <a:gd name="T7" fmla="*/ 2 h 147"/>
                <a:gd name="T8" fmla="*/ 0 w 83"/>
                <a:gd name="T9" fmla="*/ 2 h 147"/>
                <a:gd name="T10" fmla="*/ 0 w 83"/>
                <a:gd name="T11" fmla="*/ 2 h 147"/>
                <a:gd name="T12" fmla="*/ 0 w 83"/>
                <a:gd name="T13" fmla="*/ 2 h 147"/>
                <a:gd name="T14" fmla="*/ 0 w 83"/>
                <a:gd name="T15" fmla="*/ 1 h 147"/>
                <a:gd name="T16" fmla="*/ 1 w 83"/>
                <a:gd name="T17" fmla="*/ 1 h 147"/>
                <a:gd name="T18" fmla="*/ 1 w 83"/>
                <a:gd name="T19" fmla="*/ 1 h 147"/>
                <a:gd name="T20" fmla="*/ 1 w 83"/>
                <a:gd name="T21" fmla="*/ 0 h 147"/>
                <a:gd name="T22" fmla="*/ 0 w 83"/>
                <a:gd name="T23" fmla="*/ 1 h 147"/>
                <a:gd name="T24" fmla="*/ 0 w 83"/>
                <a:gd name="T25" fmla="*/ 1 h 147"/>
                <a:gd name="T26" fmla="*/ 0 w 83"/>
                <a:gd name="T27" fmla="*/ 2 h 147"/>
                <a:gd name="T28" fmla="*/ 0 w 83"/>
                <a:gd name="T29" fmla="*/ 2 h 147"/>
                <a:gd name="T30" fmla="*/ 0 w 83"/>
                <a:gd name="T31" fmla="*/ 2 h 147"/>
                <a:gd name="T32" fmla="*/ 0 w 83"/>
                <a:gd name="T33" fmla="*/ 2 h 147"/>
                <a:gd name="T34" fmla="*/ 0 w 83"/>
                <a:gd name="T35" fmla="*/ 3 h 147"/>
                <a:gd name="T36" fmla="*/ 0 w 83"/>
                <a:gd name="T37" fmla="*/ 3 h 147"/>
                <a:gd name="T38" fmla="*/ 0 w 83"/>
                <a:gd name="T39" fmla="*/ 3 h 147"/>
                <a:gd name="T40" fmla="*/ 0 w 83"/>
                <a:gd name="T41" fmla="*/ 3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7"/>
                <a:gd name="T65" fmla="*/ 83 w 83"/>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7">
                  <a:moveTo>
                    <a:pt x="13" y="147"/>
                  </a:moveTo>
                  <a:lnTo>
                    <a:pt x="13" y="147"/>
                  </a:lnTo>
                  <a:lnTo>
                    <a:pt x="17" y="135"/>
                  </a:lnTo>
                  <a:lnTo>
                    <a:pt x="25" y="122"/>
                  </a:lnTo>
                  <a:lnTo>
                    <a:pt x="33" y="108"/>
                  </a:lnTo>
                  <a:lnTo>
                    <a:pt x="41" y="91"/>
                  </a:lnTo>
                  <a:lnTo>
                    <a:pt x="51" y="73"/>
                  </a:lnTo>
                  <a:lnTo>
                    <a:pt x="62" y="52"/>
                  </a:lnTo>
                  <a:lnTo>
                    <a:pt x="72" y="31"/>
                  </a:lnTo>
                  <a:lnTo>
                    <a:pt x="83" y="6"/>
                  </a:lnTo>
                  <a:lnTo>
                    <a:pt x="70" y="0"/>
                  </a:lnTo>
                  <a:lnTo>
                    <a:pt x="59" y="24"/>
                  </a:lnTo>
                  <a:lnTo>
                    <a:pt x="49" y="46"/>
                  </a:lnTo>
                  <a:lnTo>
                    <a:pt x="38" y="67"/>
                  </a:lnTo>
                  <a:lnTo>
                    <a:pt x="28" y="85"/>
                  </a:lnTo>
                  <a:lnTo>
                    <a:pt x="20" y="101"/>
                  </a:lnTo>
                  <a:lnTo>
                    <a:pt x="13" y="116"/>
                  </a:lnTo>
                  <a:lnTo>
                    <a:pt x="5" y="129"/>
                  </a:lnTo>
                  <a:lnTo>
                    <a:pt x="0" y="140"/>
                  </a:lnTo>
                  <a:lnTo>
                    <a:pt x="13" y="147"/>
                  </a:lnTo>
                  <a:close/>
                </a:path>
              </a:pathLst>
            </a:custGeom>
            <a:solidFill>
              <a:srgbClr val="000000"/>
            </a:solidFill>
            <a:ln w="9525">
              <a:noFill/>
              <a:round/>
              <a:headEnd/>
              <a:tailEnd/>
            </a:ln>
          </p:spPr>
          <p:txBody>
            <a:bodyPr/>
            <a:lstStyle/>
            <a:p>
              <a:endParaRPr lang="en-US">
                <a:latin typeface="Calibri" pitchFamily="34" charset="0"/>
              </a:endParaRPr>
            </a:p>
          </p:txBody>
        </p:sp>
        <p:sp>
          <p:nvSpPr>
            <p:cNvPr id="511" name="Freeform 155"/>
            <p:cNvSpPr>
              <a:spLocks/>
            </p:cNvSpPr>
            <p:nvPr/>
          </p:nvSpPr>
          <p:spPr bwMode="auto">
            <a:xfrm>
              <a:off x="7257" y="3314"/>
              <a:ext cx="23" cy="141"/>
            </a:xfrm>
            <a:custGeom>
              <a:avLst/>
              <a:gdLst>
                <a:gd name="T0" fmla="*/ 0 w 47"/>
                <a:gd name="T1" fmla="*/ 4 h 282"/>
                <a:gd name="T2" fmla="*/ 0 w 47"/>
                <a:gd name="T3" fmla="*/ 3 h 282"/>
                <a:gd name="T4" fmla="*/ 0 w 47"/>
                <a:gd name="T5" fmla="*/ 1 h 282"/>
                <a:gd name="T6" fmla="*/ 0 w 47"/>
                <a:gd name="T7" fmla="*/ 1 h 282"/>
                <a:gd name="T8" fmla="*/ 0 w 47"/>
                <a:gd name="T9" fmla="*/ 1 h 282"/>
                <a:gd name="T10" fmla="*/ 0 w 47"/>
                <a:gd name="T11" fmla="*/ 0 h 282"/>
                <a:gd name="T12" fmla="*/ 0 w 47"/>
                <a:gd name="T13" fmla="*/ 1 h 282"/>
                <a:gd name="T14" fmla="*/ 0 w 47"/>
                <a:gd name="T15" fmla="*/ 1 h 282"/>
                <a:gd name="T16" fmla="*/ 0 w 47"/>
                <a:gd name="T17" fmla="*/ 3 h 282"/>
                <a:gd name="T18" fmla="*/ 0 w 47"/>
                <a:gd name="T19" fmla="*/ 4 h 282"/>
                <a:gd name="T20" fmla="*/ 0 w 47"/>
                <a:gd name="T21" fmla="*/ 4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82"/>
                <a:gd name="T35" fmla="*/ 47 w 47"/>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82">
                  <a:moveTo>
                    <a:pt x="21" y="279"/>
                  </a:moveTo>
                  <a:lnTo>
                    <a:pt x="16" y="204"/>
                  </a:lnTo>
                  <a:lnTo>
                    <a:pt x="21" y="119"/>
                  </a:lnTo>
                  <a:lnTo>
                    <a:pt x="34" y="47"/>
                  </a:lnTo>
                  <a:lnTo>
                    <a:pt x="47" y="7"/>
                  </a:lnTo>
                  <a:lnTo>
                    <a:pt x="34" y="0"/>
                  </a:lnTo>
                  <a:lnTo>
                    <a:pt x="21" y="44"/>
                  </a:lnTo>
                  <a:lnTo>
                    <a:pt x="8" y="119"/>
                  </a:lnTo>
                  <a:lnTo>
                    <a:pt x="0" y="204"/>
                  </a:lnTo>
                  <a:lnTo>
                    <a:pt x="8" y="282"/>
                  </a:lnTo>
                  <a:lnTo>
                    <a:pt x="21" y="279"/>
                  </a:lnTo>
                  <a:close/>
                </a:path>
              </a:pathLst>
            </a:custGeom>
            <a:solidFill>
              <a:srgbClr val="000000"/>
            </a:solidFill>
            <a:ln w="9525">
              <a:noFill/>
              <a:round/>
              <a:headEnd/>
              <a:tailEnd/>
            </a:ln>
          </p:spPr>
          <p:txBody>
            <a:bodyPr/>
            <a:lstStyle/>
            <a:p>
              <a:endParaRPr lang="en-US">
                <a:latin typeface="Calibri" pitchFamily="34" charset="0"/>
              </a:endParaRPr>
            </a:p>
          </p:txBody>
        </p:sp>
        <p:sp>
          <p:nvSpPr>
            <p:cNvPr id="512" name="Freeform 156"/>
            <p:cNvSpPr>
              <a:spLocks/>
            </p:cNvSpPr>
            <p:nvPr/>
          </p:nvSpPr>
          <p:spPr bwMode="auto">
            <a:xfrm>
              <a:off x="7261" y="3453"/>
              <a:ext cx="6" cy="4"/>
            </a:xfrm>
            <a:custGeom>
              <a:avLst/>
              <a:gdLst>
                <a:gd name="T0" fmla="*/ 0 w 13"/>
                <a:gd name="T1" fmla="*/ 1 h 8"/>
                <a:gd name="T2" fmla="*/ 0 w 13"/>
                <a:gd name="T3" fmla="*/ 1 h 8"/>
                <a:gd name="T4" fmla="*/ 0 w 13"/>
                <a:gd name="T5" fmla="*/ 1 h 8"/>
                <a:gd name="T6" fmla="*/ 0 w 13"/>
                <a:gd name="T7" fmla="*/ 1 h 8"/>
                <a:gd name="T8" fmla="*/ 0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6"/>
                  </a:lnTo>
                  <a:lnTo>
                    <a:pt x="8" y="8"/>
                  </a:lnTo>
                  <a:lnTo>
                    <a:pt x="11" y="5"/>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13" name="Freeform 157"/>
            <p:cNvSpPr>
              <a:spLocks/>
            </p:cNvSpPr>
            <p:nvPr/>
          </p:nvSpPr>
          <p:spPr bwMode="auto">
            <a:xfrm>
              <a:off x="7375" y="3771"/>
              <a:ext cx="7" cy="3"/>
            </a:xfrm>
            <a:custGeom>
              <a:avLst/>
              <a:gdLst>
                <a:gd name="T0" fmla="*/ 0 w 12"/>
                <a:gd name="T1" fmla="*/ 0 h 6"/>
                <a:gd name="T2" fmla="*/ 1 w 12"/>
                <a:gd name="T3" fmla="*/ 1 h 6"/>
                <a:gd name="T4" fmla="*/ 1 w 12"/>
                <a:gd name="T5" fmla="*/ 1 h 6"/>
                <a:gd name="T6" fmla="*/ 1 w 12"/>
                <a:gd name="T7" fmla="*/ 1 h 6"/>
                <a:gd name="T8" fmla="*/ 1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1" y="5"/>
                  </a:lnTo>
                  <a:lnTo>
                    <a:pt x="6" y="6"/>
                  </a:lnTo>
                  <a:lnTo>
                    <a:pt x="11" y="5"/>
                  </a:lnTo>
                  <a:lnTo>
                    <a:pt x="12"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14" name="Freeform 158"/>
            <p:cNvSpPr>
              <a:spLocks/>
            </p:cNvSpPr>
            <p:nvPr/>
          </p:nvSpPr>
          <p:spPr bwMode="auto">
            <a:xfrm>
              <a:off x="7328" y="3619"/>
              <a:ext cx="54" cy="152"/>
            </a:xfrm>
            <a:custGeom>
              <a:avLst/>
              <a:gdLst>
                <a:gd name="T0" fmla="*/ 0 w 107"/>
                <a:gd name="T1" fmla="*/ 1 h 303"/>
                <a:gd name="T2" fmla="*/ 0 w 107"/>
                <a:gd name="T3" fmla="*/ 1 h 303"/>
                <a:gd name="T4" fmla="*/ 1 w 107"/>
                <a:gd name="T5" fmla="*/ 1 h 303"/>
                <a:gd name="T6" fmla="*/ 1 w 107"/>
                <a:gd name="T7" fmla="*/ 1 h 303"/>
                <a:gd name="T8" fmla="*/ 1 w 107"/>
                <a:gd name="T9" fmla="*/ 2 h 303"/>
                <a:gd name="T10" fmla="*/ 1 w 107"/>
                <a:gd name="T11" fmla="*/ 3 h 303"/>
                <a:gd name="T12" fmla="*/ 2 w 107"/>
                <a:gd name="T13" fmla="*/ 4 h 303"/>
                <a:gd name="T14" fmla="*/ 2 w 107"/>
                <a:gd name="T15" fmla="*/ 4 h 303"/>
                <a:gd name="T16" fmla="*/ 2 w 107"/>
                <a:gd name="T17" fmla="*/ 5 h 303"/>
                <a:gd name="T18" fmla="*/ 2 w 107"/>
                <a:gd name="T19" fmla="*/ 5 h 303"/>
                <a:gd name="T20" fmla="*/ 2 w 107"/>
                <a:gd name="T21" fmla="*/ 5 h 303"/>
                <a:gd name="T22" fmla="*/ 2 w 107"/>
                <a:gd name="T23" fmla="*/ 5 h 303"/>
                <a:gd name="T24" fmla="*/ 2 w 107"/>
                <a:gd name="T25" fmla="*/ 4 h 303"/>
                <a:gd name="T26" fmla="*/ 2 w 107"/>
                <a:gd name="T27" fmla="*/ 3 h 303"/>
                <a:gd name="T28" fmla="*/ 2 w 107"/>
                <a:gd name="T29" fmla="*/ 3 h 303"/>
                <a:gd name="T30" fmla="*/ 1 w 107"/>
                <a:gd name="T31" fmla="*/ 2 h 303"/>
                <a:gd name="T32" fmla="*/ 1 w 107"/>
                <a:gd name="T33" fmla="*/ 1 h 303"/>
                <a:gd name="T34" fmla="*/ 1 w 107"/>
                <a:gd name="T35" fmla="*/ 1 h 303"/>
                <a:gd name="T36" fmla="*/ 1 w 107"/>
                <a:gd name="T37" fmla="*/ 0 h 303"/>
                <a:gd name="T38" fmla="*/ 1 w 107"/>
                <a:gd name="T39" fmla="*/ 0 h 303"/>
                <a:gd name="T40" fmla="*/ 0 w 107"/>
                <a:gd name="T41" fmla="*/ 1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303"/>
                <a:gd name="T65" fmla="*/ 107 w 107"/>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303">
                  <a:moveTo>
                    <a:pt x="0" y="6"/>
                  </a:moveTo>
                  <a:lnTo>
                    <a:pt x="0" y="6"/>
                  </a:lnTo>
                  <a:lnTo>
                    <a:pt x="12" y="29"/>
                  </a:lnTo>
                  <a:lnTo>
                    <a:pt x="26" y="62"/>
                  </a:lnTo>
                  <a:lnTo>
                    <a:pt x="42" y="102"/>
                  </a:lnTo>
                  <a:lnTo>
                    <a:pt x="56" y="146"/>
                  </a:lnTo>
                  <a:lnTo>
                    <a:pt x="71" y="194"/>
                  </a:lnTo>
                  <a:lnTo>
                    <a:pt x="82" y="238"/>
                  </a:lnTo>
                  <a:lnTo>
                    <a:pt x="91" y="274"/>
                  </a:lnTo>
                  <a:lnTo>
                    <a:pt x="95" y="303"/>
                  </a:lnTo>
                  <a:lnTo>
                    <a:pt x="107" y="303"/>
                  </a:lnTo>
                  <a:lnTo>
                    <a:pt x="104" y="274"/>
                  </a:lnTo>
                  <a:lnTo>
                    <a:pt x="95" y="234"/>
                  </a:lnTo>
                  <a:lnTo>
                    <a:pt x="83" y="190"/>
                  </a:lnTo>
                  <a:lnTo>
                    <a:pt x="69" y="143"/>
                  </a:lnTo>
                  <a:lnTo>
                    <a:pt x="55" y="99"/>
                  </a:lnTo>
                  <a:lnTo>
                    <a:pt x="39" y="58"/>
                  </a:lnTo>
                  <a:lnTo>
                    <a:pt x="24" y="22"/>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515" name="Freeform 159"/>
            <p:cNvSpPr>
              <a:spLocks/>
            </p:cNvSpPr>
            <p:nvPr/>
          </p:nvSpPr>
          <p:spPr bwMode="auto">
            <a:xfrm>
              <a:off x="7300" y="3534"/>
              <a:ext cx="35" cy="89"/>
            </a:xfrm>
            <a:custGeom>
              <a:avLst/>
              <a:gdLst>
                <a:gd name="T0" fmla="*/ 0 w 69"/>
                <a:gd name="T1" fmla="*/ 0 h 178"/>
                <a:gd name="T2" fmla="*/ 0 w 69"/>
                <a:gd name="T3" fmla="*/ 0 h 178"/>
                <a:gd name="T4" fmla="*/ 1 w 69"/>
                <a:gd name="T5" fmla="*/ 1 h 178"/>
                <a:gd name="T6" fmla="*/ 1 w 69"/>
                <a:gd name="T7" fmla="*/ 1 h 178"/>
                <a:gd name="T8" fmla="*/ 1 w 69"/>
                <a:gd name="T9" fmla="*/ 1 h 178"/>
                <a:gd name="T10" fmla="*/ 1 w 69"/>
                <a:gd name="T11" fmla="*/ 1 h 178"/>
                <a:gd name="T12" fmla="*/ 1 w 69"/>
                <a:gd name="T13" fmla="*/ 1 h 178"/>
                <a:gd name="T14" fmla="*/ 1 w 69"/>
                <a:gd name="T15" fmla="*/ 3 h 178"/>
                <a:gd name="T16" fmla="*/ 1 w 69"/>
                <a:gd name="T17" fmla="*/ 3 h 178"/>
                <a:gd name="T18" fmla="*/ 1 w 69"/>
                <a:gd name="T19" fmla="*/ 3 h 178"/>
                <a:gd name="T20" fmla="*/ 2 w 69"/>
                <a:gd name="T21" fmla="*/ 3 h 178"/>
                <a:gd name="T22" fmla="*/ 1 w 69"/>
                <a:gd name="T23" fmla="*/ 3 h 178"/>
                <a:gd name="T24" fmla="*/ 1 w 69"/>
                <a:gd name="T25" fmla="*/ 3 h 178"/>
                <a:gd name="T26" fmla="*/ 1 w 69"/>
                <a:gd name="T27" fmla="*/ 1 h 178"/>
                <a:gd name="T28" fmla="*/ 1 w 69"/>
                <a:gd name="T29" fmla="*/ 1 h 178"/>
                <a:gd name="T30" fmla="*/ 1 w 69"/>
                <a:gd name="T31" fmla="*/ 1 h 178"/>
                <a:gd name="T32" fmla="*/ 1 w 69"/>
                <a:gd name="T33" fmla="*/ 1 h 178"/>
                <a:gd name="T34" fmla="*/ 1 w 69"/>
                <a:gd name="T35" fmla="*/ 1 h 178"/>
                <a:gd name="T36" fmla="*/ 1 w 69"/>
                <a:gd name="T37" fmla="*/ 0 h 178"/>
                <a:gd name="T38" fmla="*/ 1 w 69"/>
                <a:gd name="T39" fmla="*/ 0 h 178"/>
                <a:gd name="T40" fmla="*/ 0 w 69"/>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78"/>
                <a:gd name="T65" fmla="*/ 69 w 69"/>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78">
                  <a:moveTo>
                    <a:pt x="0" y="0"/>
                  </a:moveTo>
                  <a:lnTo>
                    <a:pt x="0" y="0"/>
                  </a:lnTo>
                  <a:lnTo>
                    <a:pt x="4" y="18"/>
                  </a:lnTo>
                  <a:lnTo>
                    <a:pt x="7" y="40"/>
                  </a:lnTo>
                  <a:lnTo>
                    <a:pt x="12" y="66"/>
                  </a:lnTo>
                  <a:lnTo>
                    <a:pt x="18" y="88"/>
                  </a:lnTo>
                  <a:lnTo>
                    <a:pt x="26" y="113"/>
                  </a:lnTo>
                  <a:lnTo>
                    <a:pt x="36" y="137"/>
                  </a:lnTo>
                  <a:lnTo>
                    <a:pt x="45" y="160"/>
                  </a:lnTo>
                  <a:lnTo>
                    <a:pt x="56" y="178"/>
                  </a:lnTo>
                  <a:lnTo>
                    <a:pt x="69" y="172"/>
                  </a:lnTo>
                  <a:lnTo>
                    <a:pt x="58" y="154"/>
                  </a:lnTo>
                  <a:lnTo>
                    <a:pt x="48" y="134"/>
                  </a:lnTo>
                  <a:lnTo>
                    <a:pt x="39" y="110"/>
                  </a:lnTo>
                  <a:lnTo>
                    <a:pt x="31" y="85"/>
                  </a:lnTo>
                  <a:lnTo>
                    <a:pt x="24" y="62"/>
                  </a:lnTo>
                  <a:lnTo>
                    <a:pt x="20" y="40"/>
                  </a:lnTo>
                  <a:lnTo>
                    <a:pt x="16" y="18"/>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16" name="Freeform 160"/>
            <p:cNvSpPr>
              <a:spLocks/>
            </p:cNvSpPr>
            <p:nvPr/>
          </p:nvSpPr>
          <p:spPr bwMode="auto">
            <a:xfrm>
              <a:off x="7300" y="3439"/>
              <a:ext cx="10" cy="95"/>
            </a:xfrm>
            <a:custGeom>
              <a:avLst/>
              <a:gdLst>
                <a:gd name="T0" fmla="*/ 1 w 20"/>
                <a:gd name="T1" fmla="*/ 1 h 189"/>
                <a:gd name="T2" fmla="*/ 1 w 20"/>
                <a:gd name="T3" fmla="*/ 1 h 189"/>
                <a:gd name="T4" fmla="*/ 1 w 20"/>
                <a:gd name="T5" fmla="*/ 2 h 189"/>
                <a:gd name="T6" fmla="*/ 1 w 20"/>
                <a:gd name="T7" fmla="*/ 3 h 189"/>
                <a:gd name="T8" fmla="*/ 0 w 20"/>
                <a:gd name="T9" fmla="*/ 3 h 189"/>
                <a:gd name="T10" fmla="*/ 1 w 20"/>
                <a:gd name="T11" fmla="*/ 3 h 189"/>
                <a:gd name="T12" fmla="*/ 1 w 20"/>
                <a:gd name="T13" fmla="*/ 3 h 189"/>
                <a:gd name="T14" fmla="*/ 1 w 20"/>
                <a:gd name="T15" fmla="*/ 2 h 189"/>
                <a:gd name="T16" fmla="*/ 1 w 20"/>
                <a:gd name="T17" fmla="*/ 1 h 189"/>
                <a:gd name="T18" fmla="*/ 1 w 20"/>
                <a:gd name="T19" fmla="*/ 0 h 189"/>
                <a:gd name="T20" fmla="*/ 1 w 20"/>
                <a:gd name="T21" fmla="*/ 1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89"/>
                <a:gd name="T35" fmla="*/ 20 w 20"/>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89">
                  <a:moveTo>
                    <a:pt x="2" y="4"/>
                  </a:moveTo>
                  <a:lnTo>
                    <a:pt x="7" y="34"/>
                  </a:lnTo>
                  <a:lnTo>
                    <a:pt x="4" y="88"/>
                  </a:lnTo>
                  <a:lnTo>
                    <a:pt x="4" y="145"/>
                  </a:lnTo>
                  <a:lnTo>
                    <a:pt x="0" y="189"/>
                  </a:lnTo>
                  <a:lnTo>
                    <a:pt x="16" y="189"/>
                  </a:lnTo>
                  <a:lnTo>
                    <a:pt x="16" y="145"/>
                  </a:lnTo>
                  <a:lnTo>
                    <a:pt x="20" y="88"/>
                  </a:lnTo>
                  <a:lnTo>
                    <a:pt x="20" y="34"/>
                  </a:lnTo>
                  <a:lnTo>
                    <a:pt x="15" y="0"/>
                  </a:lnTo>
                  <a:lnTo>
                    <a:pt x="2"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517" name="Freeform 161"/>
            <p:cNvSpPr>
              <a:spLocks/>
            </p:cNvSpPr>
            <p:nvPr/>
          </p:nvSpPr>
          <p:spPr bwMode="auto">
            <a:xfrm>
              <a:off x="7301" y="3437"/>
              <a:ext cx="6" cy="4"/>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3" y="5"/>
                  </a:moveTo>
                  <a:lnTo>
                    <a:pt x="10" y="0"/>
                  </a:lnTo>
                  <a:lnTo>
                    <a:pt x="5" y="0"/>
                  </a:lnTo>
                  <a:lnTo>
                    <a:pt x="2" y="4"/>
                  </a:lnTo>
                  <a:lnTo>
                    <a:pt x="0" y="9"/>
                  </a:lnTo>
                  <a:lnTo>
                    <a:pt x="13"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518" name="Freeform 162"/>
            <p:cNvSpPr>
              <a:spLocks/>
            </p:cNvSpPr>
            <p:nvPr/>
          </p:nvSpPr>
          <p:spPr bwMode="auto">
            <a:xfrm>
              <a:off x="7481" y="3991"/>
              <a:ext cx="5" cy="6"/>
            </a:xfrm>
            <a:custGeom>
              <a:avLst/>
              <a:gdLst>
                <a:gd name="T0" fmla="*/ 0 w 11"/>
                <a:gd name="T1" fmla="*/ 1 h 11"/>
                <a:gd name="T2" fmla="*/ 0 w 11"/>
                <a:gd name="T3" fmla="*/ 1 h 11"/>
                <a:gd name="T4" fmla="*/ 0 w 11"/>
                <a:gd name="T5" fmla="*/ 1 h 11"/>
                <a:gd name="T6" fmla="*/ 0 w 11"/>
                <a:gd name="T7" fmla="*/ 1 h 11"/>
                <a:gd name="T8" fmla="*/ 0 w 11"/>
                <a:gd name="T9" fmla="*/ 0 h 11"/>
                <a:gd name="T10" fmla="*/ 0 w 11"/>
                <a:gd name="T11" fmla="*/ 1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10"/>
                  </a:moveTo>
                  <a:lnTo>
                    <a:pt x="4" y="11"/>
                  </a:lnTo>
                  <a:lnTo>
                    <a:pt x="9" y="10"/>
                  </a:lnTo>
                  <a:lnTo>
                    <a:pt x="11" y="5"/>
                  </a:lnTo>
                  <a:lnTo>
                    <a:pt x="9"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519" name="Freeform 163"/>
            <p:cNvSpPr>
              <a:spLocks/>
            </p:cNvSpPr>
            <p:nvPr/>
          </p:nvSpPr>
          <p:spPr bwMode="auto">
            <a:xfrm>
              <a:off x="7356" y="3823"/>
              <a:ext cx="130" cy="173"/>
            </a:xfrm>
            <a:custGeom>
              <a:avLst/>
              <a:gdLst>
                <a:gd name="T0" fmla="*/ 0 w 259"/>
                <a:gd name="T1" fmla="*/ 1 h 346"/>
                <a:gd name="T2" fmla="*/ 0 w 259"/>
                <a:gd name="T3" fmla="*/ 1 h 346"/>
                <a:gd name="T4" fmla="*/ 1 w 259"/>
                <a:gd name="T5" fmla="*/ 1 h 346"/>
                <a:gd name="T6" fmla="*/ 1 w 259"/>
                <a:gd name="T7" fmla="*/ 1 h 346"/>
                <a:gd name="T8" fmla="*/ 2 w 259"/>
                <a:gd name="T9" fmla="*/ 1 h 346"/>
                <a:gd name="T10" fmla="*/ 2 w 259"/>
                <a:gd name="T11" fmla="*/ 3 h 346"/>
                <a:gd name="T12" fmla="*/ 3 w 259"/>
                <a:gd name="T13" fmla="*/ 3 h 346"/>
                <a:gd name="T14" fmla="*/ 3 w 259"/>
                <a:gd name="T15" fmla="*/ 5 h 346"/>
                <a:gd name="T16" fmla="*/ 4 w 259"/>
                <a:gd name="T17" fmla="*/ 5 h 346"/>
                <a:gd name="T18" fmla="*/ 4 w 259"/>
                <a:gd name="T19" fmla="*/ 5 h 346"/>
                <a:gd name="T20" fmla="*/ 5 w 259"/>
                <a:gd name="T21" fmla="*/ 5 h 346"/>
                <a:gd name="T22" fmla="*/ 4 w 259"/>
                <a:gd name="T23" fmla="*/ 5 h 346"/>
                <a:gd name="T24" fmla="*/ 3 w 259"/>
                <a:gd name="T25" fmla="*/ 4 h 346"/>
                <a:gd name="T26" fmla="*/ 3 w 259"/>
                <a:gd name="T27" fmla="*/ 3 h 346"/>
                <a:gd name="T28" fmla="*/ 2 w 259"/>
                <a:gd name="T29" fmla="*/ 3 h 346"/>
                <a:gd name="T30" fmla="*/ 2 w 259"/>
                <a:gd name="T31" fmla="*/ 1 h 346"/>
                <a:gd name="T32" fmla="*/ 1 w 259"/>
                <a:gd name="T33" fmla="*/ 1 h 346"/>
                <a:gd name="T34" fmla="*/ 1 w 259"/>
                <a:gd name="T35" fmla="*/ 1 h 346"/>
                <a:gd name="T36" fmla="*/ 1 w 259"/>
                <a:gd name="T37" fmla="*/ 0 h 346"/>
                <a:gd name="T38" fmla="*/ 1 w 259"/>
                <a:gd name="T39" fmla="*/ 0 h 346"/>
                <a:gd name="T40" fmla="*/ 0 w 259"/>
                <a:gd name="T41" fmla="*/ 1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9"/>
                <a:gd name="T64" fmla="*/ 0 h 346"/>
                <a:gd name="T65" fmla="*/ 259 w 259"/>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9" h="346">
                  <a:moveTo>
                    <a:pt x="0" y="3"/>
                  </a:moveTo>
                  <a:lnTo>
                    <a:pt x="0" y="3"/>
                  </a:lnTo>
                  <a:lnTo>
                    <a:pt x="15" y="43"/>
                  </a:lnTo>
                  <a:lnTo>
                    <a:pt x="39" y="83"/>
                  </a:lnTo>
                  <a:lnTo>
                    <a:pt x="66" y="127"/>
                  </a:lnTo>
                  <a:lnTo>
                    <a:pt x="101" y="176"/>
                  </a:lnTo>
                  <a:lnTo>
                    <a:pt x="138" y="222"/>
                  </a:lnTo>
                  <a:lnTo>
                    <a:pt x="175" y="266"/>
                  </a:lnTo>
                  <a:lnTo>
                    <a:pt x="213" y="308"/>
                  </a:lnTo>
                  <a:lnTo>
                    <a:pt x="250" y="346"/>
                  </a:lnTo>
                  <a:lnTo>
                    <a:pt x="259" y="336"/>
                  </a:lnTo>
                  <a:lnTo>
                    <a:pt x="222" y="299"/>
                  </a:lnTo>
                  <a:lnTo>
                    <a:pt x="184" y="256"/>
                  </a:lnTo>
                  <a:lnTo>
                    <a:pt x="147" y="212"/>
                  </a:lnTo>
                  <a:lnTo>
                    <a:pt x="111" y="167"/>
                  </a:lnTo>
                  <a:lnTo>
                    <a:pt x="79" y="121"/>
                  </a:lnTo>
                  <a:lnTo>
                    <a:pt x="51" y="77"/>
                  </a:lnTo>
                  <a:lnTo>
                    <a:pt x="27" y="3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0" name="Freeform 164"/>
            <p:cNvSpPr>
              <a:spLocks/>
            </p:cNvSpPr>
            <p:nvPr/>
          </p:nvSpPr>
          <p:spPr bwMode="auto">
            <a:xfrm>
              <a:off x="7124" y="3594"/>
              <a:ext cx="239" cy="231"/>
            </a:xfrm>
            <a:custGeom>
              <a:avLst/>
              <a:gdLst>
                <a:gd name="T0" fmla="*/ 0 w 476"/>
                <a:gd name="T1" fmla="*/ 1 h 461"/>
                <a:gd name="T2" fmla="*/ 1 w 476"/>
                <a:gd name="T3" fmla="*/ 1 h 461"/>
                <a:gd name="T4" fmla="*/ 1 w 476"/>
                <a:gd name="T5" fmla="*/ 1 h 461"/>
                <a:gd name="T6" fmla="*/ 2 w 476"/>
                <a:gd name="T7" fmla="*/ 1 h 461"/>
                <a:gd name="T8" fmla="*/ 2 w 476"/>
                <a:gd name="T9" fmla="*/ 2 h 461"/>
                <a:gd name="T10" fmla="*/ 3 w 476"/>
                <a:gd name="T11" fmla="*/ 2 h 461"/>
                <a:gd name="T12" fmla="*/ 4 w 476"/>
                <a:gd name="T13" fmla="*/ 2 h 461"/>
                <a:gd name="T14" fmla="*/ 4 w 476"/>
                <a:gd name="T15" fmla="*/ 3 h 461"/>
                <a:gd name="T16" fmla="*/ 5 w 476"/>
                <a:gd name="T17" fmla="*/ 3 h 461"/>
                <a:gd name="T18" fmla="*/ 5 w 476"/>
                <a:gd name="T19" fmla="*/ 4 h 461"/>
                <a:gd name="T20" fmla="*/ 6 w 476"/>
                <a:gd name="T21" fmla="*/ 4 h 461"/>
                <a:gd name="T22" fmla="*/ 6 w 476"/>
                <a:gd name="T23" fmla="*/ 5 h 461"/>
                <a:gd name="T24" fmla="*/ 7 w 476"/>
                <a:gd name="T25" fmla="*/ 6 h 461"/>
                <a:gd name="T26" fmla="*/ 7 w 476"/>
                <a:gd name="T27" fmla="*/ 6 h 461"/>
                <a:gd name="T28" fmla="*/ 7 w 476"/>
                <a:gd name="T29" fmla="*/ 7 h 461"/>
                <a:gd name="T30" fmla="*/ 8 w 476"/>
                <a:gd name="T31" fmla="*/ 7 h 461"/>
                <a:gd name="T32" fmla="*/ 8 w 476"/>
                <a:gd name="T33" fmla="*/ 8 h 461"/>
                <a:gd name="T34" fmla="*/ 8 w 476"/>
                <a:gd name="T35" fmla="*/ 8 h 461"/>
                <a:gd name="T36" fmla="*/ 8 w 476"/>
                <a:gd name="T37" fmla="*/ 7 h 461"/>
                <a:gd name="T38" fmla="*/ 7 w 476"/>
                <a:gd name="T39" fmla="*/ 7 h 461"/>
                <a:gd name="T40" fmla="*/ 7 w 476"/>
                <a:gd name="T41" fmla="*/ 6 h 461"/>
                <a:gd name="T42" fmla="*/ 7 w 476"/>
                <a:gd name="T43" fmla="*/ 5 h 461"/>
                <a:gd name="T44" fmla="*/ 6 w 476"/>
                <a:gd name="T45" fmla="*/ 5 h 461"/>
                <a:gd name="T46" fmla="*/ 6 w 476"/>
                <a:gd name="T47" fmla="*/ 4 h 461"/>
                <a:gd name="T48" fmla="*/ 5 w 476"/>
                <a:gd name="T49" fmla="*/ 4 h 461"/>
                <a:gd name="T50" fmla="*/ 5 w 476"/>
                <a:gd name="T51" fmla="*/ 3 h 461"/>
                <a:gd name="T52" fmla="*/ 4 w 476"/>
                <a:gd name="T53" fmla="*/ 3 h 461"/>
                <a:gd name="T54" fmla="*/ 4 w 476"/>
                <a:gd name="T55" fmla="*/ 2 h 461"/>
                <a:gd name="T56" fmla="*/ 3 w 476"/>
                <a:gd name="T57" fmla="*/ 2 h 461"/>
                <a:gd name="T58" fmla="*/ 3 w 476"/>
                <a:gd name="T59" fmla="*/ 1 h 461"/>
                <a:gd name="T60" fmla="*/ 2 w 476"/>
                <a:gd name="T61" fmla="*/ 1 h 461"/>
                <a:gd name="T62" fmla="*/ 1 w 476"/>
                <a:gd name="T63" fmla="*/ 1 h 461"/>
                <a:gd name="T64" fmla="*/ 1 w 476"/>
                <a:gd name="T65" fmla="*/ 1 h 461"/>
                <a:gd name="T66" fmla="*/ 0 w 476"/>
                <a:gd name="T67" fmla="*/ 0 h 461"/>
                <a:gd name="T68" fmla="*/ 0 w 476"/>
                <a:gd name="T69" fmla="*/ 1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6"/>
                <a:gd name="T106" fmla="*/ 0 h 461"/>
                <a:gd name="T107" fmla="*/ 476 w 476"/>
                <a:gd name="T108" fmla="*/ 461 h 4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6" h="461">
                  <a:moveTo>
                    <a:pt x="0" y="13"/>
                  </a:moveTo>
                  <a:lnTo>
                    <a:pt x="27" y="21"/>
                  </a:lnTo>
                  <a:lnTo>
                    <a:pt x="57" y="34"/>
                  </a:lnTo>
                  <a:lnTo>
                    <a:pt x="91" y="52"/>
                  </a:lnTo>
                  <a:lnTo>
                    <a:pt x="125" y="73"/>
                  </a:lnTo>
                  <a:lnTo>
                    <a:pt x="161" y="98"/>
                  </a:lnTo>
                  <a:lnTo>
                    <a:pt x="195" y="124"/>
                  </a:lnTo>
                  <a:lnTo>
                    <a:pt x="230" y="155"/>
                  </a:lnTo>
                  <a:lnTo>
                    <a:pt x="265" y="186"/>
                  </a:lnTo>
                  <a:lnTo>
                    <a:pt x="299" y="220"/>
                  </a:lnTo>
                  <a:lnTo>
                    <a:pt x="332" y="256"/>
                  </a:lnTo>
                  <a:lnTo>
                    <a:pt x="361" y="292"/>
                  </a:lnTo>
                  <a:lnTo>
                    <a:pt x="390" y="326"/>
                  </a:lnTo>
                  <a:lnTo>
                    <a:pt x="412" y="362"/>
                  </a:lnTo>
                  <a:lnTo>
                    <a:pt x="433" y="398"/>
                  </a:lnTo>
                  <a:lnTo>
                    <a:pt x="451" y="430"/>
                  </a:lnTo>
                  <a:lnTo>
                    <a:pt x="463" y="461"/>
                  </a:lnTo>
                  <a:lnTo>
                    <a:pt x="476" y="458"/>
                  </a:lnTo>
                  <a:lnTo>
                    <a:pt x="463" y="424"/>
                  </a:lnTo>
                  <a:lnTo>
                    <a:pt x="446" y="391"/>
                  </a:lnTo>
                  <a:lnTo>
                    <a:pt x="425" y="355"/>
                  </a:lnTo>
                  <a:lnTo>
                    <a:pt x="399" y="320"/>
                  </a:lnTo>
                  <a:lnTo>
                    <a:pt x="371" y="282"/>
                  </a:lnTo>
                  <a:lnTo>
                    <a:pt x="342" y="246"/>
                  </a:lnTo>
                  <a:lnTo>
                    <a:pt x="308" y="210"/>
                  </a:lnTo>
                  <a:lnTo>
                    <a:pt x="275" y="176"/>
                  </a:lnTo>
                  <a:lnTo>
                    <a:pt x="240" y="145"/>
                  </a:lnTo>
                  <a:lnTo>
                    <a:pt x="204" y="114"/>
                  </a:lnTo>
                  <a:lnTo>
                    <a:pt x="168" y="85"/>
                  </a:lnTo>
                  <a:lnTo>
                    <a:pt x="131" y="60"/>
                  </a:lnTo>
                  <a:lnTo>
                    <a:pt x="97" y="39"/>
                  </a:lnTo>
                  <a:lnTo>
                    <a:pt x="64" y="21"/>
                  </a:lnTo>
                  <a:lnTo>
                    <a:pt x="30" y="8"/>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1" name="Freeform 165"/>
            <p:cNvSpPr>
              <a:spLocks/>
            </p:cNvSpPr>
            <p:nvPr/>
          </p:nvSpPr>
          <p:spPr bwMode="auto">
            <a:xfrm>
              <a:off x="7121" y="3594"/>
              <a:ext cx="3" cy="7"/>
            </a:xfrm>
            <a:custGeom>
              <a:avLst/>
              <a:gdLst>
                <a:gd name="T0" fmla="*/ 0 w 7"/>
                <a:gd name="T1" fmla="*/ 0 h 13"/>
                <a:gd name="T2" fmla="*/ 0 w 7"/>
                <a:gd name="T3" fmla="*/ 1 h 13"/>
                <a:gd name="T4" fmla="*/ 0 w 7"/>
                <a:gd name="T5" fmla="*/ 1 h 13"/>
                <a:gd name="T6" fmla="*/ 0 w 7"/>
                <a:gd name="T7" fmla="*/ 1 h 13"/>
                <a:gd name="T8" fmla="*/ 0 w 7"/>
                <a:gd name="T9" fmla="*/ 1 h 13"/>
                <a:gd name="T10" fmla="*/ 0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7" y="0"/>
                  </a:moveTo>
                  <a:lnTo>
                    <a:pt x="2" y="2"/>
                  </a:lnTo>
                  <a:lnTo>
                    <a:pt x="0" y="7"/>
                  </a:lnTo>
                  <a:lnTo>
                    <a:pt x="2" y="11"/>
                  </a:lnTo>
                  <a:lnTo>
                    <a:pt x="7" y="13"/>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22" name="Freeform 166"/>
            <p:cNvSpPr>
              <a:spLocks/>
            </p:cNvSpPr>
            <p:nvPr/>
          </p:nvSpPr>
          <p:spPr bwMode="auto">
            <a:xfrm>
              <a:off x="7470" y="4015"/>
              <a:ext cx="4" cy="7"/>
            </a:xfrm>
            <a:custGeom>
              <a:avLst/>
              <a:gdLst>
                <a:gd name="T0" fmla="*/ 0 w 6"/>
                <a:gd name="T1" fmla="*/ 1 h 13"/>
                <a:gd name="T2" fmla="*/ 1 w 6"/>
                <a:gd name="T3" fmla="*/ 1 h 13"/>
                <a:gd name="T4" fmla="*/ 1 w 6"/>
                <a:gd name="T5" fmla="*/ 1 h 13"/>
                <a:gd name="T6" fmla="*/ 1 w 6"/>
                <a:gd name="T7" fmla="*/ 1 h 13"/>
                <a:gd name="T8" fmla="*/ 0 w 6"/>
                <a:gd name="T9" fmla="*/ 0 h 13"/>
                <a:gd name="T10" fmla="*/ 0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0" y="13"/>
                  </a:moveTo>
                  <a:lnTo>
                    <a:pt x="5" y="11"/>
                  </a:lnTo>
                  <a:lnTo>
                    <a:pt x="6" y="7"/>
                  </a:lnTo>
                  <a:lnTo>
                    <a:pt x="5" y="2"/>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3" name="Freeform 167"/>
            <p:cNvSpPr>
              <a:spLocks/>
            </p:cNvSpPr>
            <p:nvPr/>
          </p:nvSpPr>
          <p:spPr bwMode="auto">
            <a:xfrm>
              <a:off x="7323" y="3838"/>
              <a:ext cx="147" cy="184"/>
            </a:xfrm>
            <a:custGeom>
              <a:avLst/>
              <a:gdLst>
                <a:gd name="T0" fmla="*/ 0 w 296"/>
                <a:gd name="T1" fmla="*/ 1 h 368"/>
                <a:gd name="T2" fmla="*/ 0 w 296"/>
                <a:gd name="T3" fmla="*/ 1 h 368"/>
                <a:gd name="T4" fmla="*/ 0 w 296"/>
                <a:gd name="T5" fmla="*/ 1 h 368"/>
                <a:gd name="T6" fmla="*/ 0 w 296"/>
                <a:gd name="T7" fmla="*/ 1 h 368"/>
                <a:gd name="T8" fmla="*/ 0 w 296"/>
                <a:gd name="T9" fmla="*/ 1 h 368"/>
                <a:gd name="T10" fmla="*/ 0 w 296"/>
                <a:gd name="T11" fmla="*/ 1 h 368"/>
                <a:gd name="T12" fmla="*/ 1 w 296"/>
                <a:gd name="T13" fmla="*/ 3 h 368"/>
                <a:gd name="T14" fmla="*/ 1 w 296"/>
                <a:gd name="T15" fmla="*/ 3 h 368"/>
                <a:gd name="T16" fmla="*/ 1 w 296"/>
                <a:gd name="T17" fmla="*/ 3 h 368"/>
                <a:gd name="T18" fmla="*/ 1 w 296"/>
                <a:gd name="T19" fmla="*/ 3 h 368"/>
                <a:gd name="T20" fmla="*/ 2 w 296"/>
                <a:gd name="T21" fmla="*/ 5 h 368"/>
                <a:gd name="T22" fmla="*/ 2 w 296"/>
                <a:gd name="T23" fmla="*/ 5 h 368"/>
                <a:gd name="T24" fmla="*/ 2 w 296"/>
                <a:gd name="T25" fmla="*/ 5 h 368"/>
                <a:gd name="T26" fmla="*/ 3 w 296"/>
                <a:gd name="T27" fmla="*/ 6 h 368"/>
                <a:gd name="T28" fmla="*/ 3 w 296"/>
                <a:gd name="T29" fmla="*/ 6 h 368"/>
                <a:gd name="T30" fmla="*/ 3 w 296"/>
                <a:gd name="T31" fmla="*/ 6 h 368"/>
                <a:gd name="T32" fmla="*/ 4 w 296"/>
                <a:gd name="T33" fmla="*/ 6 h 368"/>
                <a:gd name="T34" fmla="*/ 4 w 296"/>
                <a:gd name="T35" fmla="*/ 6 h 368"/>
                <a:gd name="T36" fmla="*/ 4 w 296"/>
                <a:gd name="T37" fmla="*/ 6 h 368"/>
                <a:gd name="T38" fmla="*/ 4 w 296"/>
                <a:gd name="T39" fmla="*/ 6 h 368"/>
                <a:gd name="T40" fmla="*/ 4 w 296"/>
                <a:gd name="T41" fmla="*/ 6 h 368"/>
                <a:gd name="T42" fmla="*/ 3 w 296"/>
                <a:gd name="T43" fmla="*/ 6 h 368"/>
                <a:gd name="T44" fmla="*/ 3 w 296"/>
                <a:gd name="T45" fmla="*/ 5 h 368"/>
                <a:gd name="T46" fmla="*/ 3 w 296"/>
                <a:gd name="T47" fmla="*/ 5 h 368"/>
                <a:gd name="T48" fmla="*/ 2 w 296"/>
                <a:gd name="T49" fmla="*/ 5 h 368"/>
                <a:gd name="T50" fmla="*/ 2 w 296"/>
                <a:gd name="T51" fmla="*/ 3 h 368"/>
                <a:gd name="T52" fmla="*/ 2 w 296"/>
                <a:gd name="T53" fmla="*/ 3 h 368"/>
                <a:gd name="T54" fmla="*/ 1 w 296"/>
                <a:gd name="T55" fmla="*/ 3 h 368"/>
                <a:gd name="T56" fmla="*/ 1 w 296"/>
                <a:gd name="T57" fmla="*/ 3 h 368"/>
                <a:gd name="T58" fmla="*/ 1 w 296"/>
                <a:gd name="T59" fmla="*/ 3 h 368"/>
                <a:gd name="T60" fmla="*/ 1 w 296"/>
                <a:gd name="T61" fmla="*/ 1 h 368"/>
                <a:gd name="T62" fmla="*/ 0 w 296"/>
                <a:gd name="T63" fmla="*/ 1 h 368"/>
                <a:gd name="T64" fmla="*/ 0 w 296"/>
                <a:gd name="T65" fmla="*/ 1 h 368"/>
                <a:gd name="T66" fmla="*/ 0 w 296"/>
                <a:gd name="T67" fmla="*/ 1 h 368"/>
                <a:gd name="T68" fmla="*/ 0 w 296"/>
                <a:gd name="T69" fmla="*/ 0 h 368"/>
                <a:gd name="T70" fmla="*/ 0 w 296"/>
                <a:gd name="T71" fmla="*/ 0 h 368"/>
                <a:gd name="T72" fmla="*/ 0 w 296"/>
                <a:gd name="T73" fmla="*/ 1 h 3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368"/>
                <a:gd name="T113" fmla="*/ 296 w 296"/>
                <a:gd name="T114" fmla="*/ 368 h 3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368">
                  <a:moveTo>
                    <a:pt x="0" y="3"/>
                  </a:moveTo>
                  <a:lnTo>
                    <a:pt x="0" y="3"/>
                  </a:lnTo>
                  <a:lnTo>
                    <a:pt x="13" y="34"/>
                  </a:lnTo>
                  <a:lnTo>
                    <a:pt x="26" y="66"/>
                  </a:lnTo>
                  <a:lnTo>
                    <a:pt x="42" y="97"/>
                  </a:lnTo>
                  <a:lnTo>
                    <a:pt x="56" y="127"/>
                  </a:lnTo>
                  <a:lnTo>
                    <a:pt x="74" y="156"/>
                  </a:lnTo>
                  <a:lnTo>
                    <a:pt x="90" y="185"/>
                  </a:lnTo>
                  <a:lnTo>
                    <a:pt x="109" y="212"/>
                  </a:lnTo>
                  <a:lnTo>
                    <a:pt x="126" y="238"/>
                  </a:lnTo>
                  <a:lnTo>
                    <a:pt x="147" y="264"/>
                  </a:lnTo>
                  <a:lnTo>
                    <a:pt x="168" y="287"/>
                  </a:lnTo>
                  <a:lnTo>
                    <a:pt x="187" y="306"/>
                  </a:lnTo>
                  <a:lnTo>
                    <a:pt x="208" y="324"/>
                  </a:lnTo>
                  <a:lnTo>
                    <a:pt x="230" y="340"/>
                  </a:lnTo>
                  <a:lnTo>
                    <a:pt x="251" y="353"/>
                  </a:lnTo>
                  <a:lnTo>
                    <a:pt x="273" y="362"/>
                  </a:lnTo>
                  <a:lnTo>
                    <a:pt x="296" y="368"/>
                  </a:lnTo>
                  <a:lnTo>
                    <a:pt x="296" y="355"/>
                  </a:lnTo>
                  <a:lnTo>
                    <a:pt x="277" y="348"/>
                  </a:lnTo>
                  <a:lnTo>
                    <a:pt x="258" y="340"/>
                  </a:lnTo>
                  <a:lnTo>
                    <a:pt x="237" y="327"/>
                  </a:lnTo>
                  <a:lnTo>
                    <a:pt x="218" y="314"/>
                  </a:lnTo>
                  <a:lnTo>
                    <a:pt x="197" y="296"/>
                  </a:lnTo>
                  <a:lnTo>
                    <a:pt x="178" y="277"/>
                  </a:lnTo>
                  <a:lnTo>
                    <a:pt x="157" y="254"/>
                  </a:lnTo>
                  <a:lnTo>
                    <a:pt x="139" y="231"/>
                  </a:lnTo>
                  <a:lnTo>
                    <a:pt x="122" y="205"/>
                  </a:lnTo>
                  <a:lnTo>
                    <a:pt x="102" y="179"/>
                  </a:lnTo>
                  <a:lnTo>
                    <a:pt x="87" y="150"/>
                  </a:lnTo>
                  <a:lnTo>
                    <a:pt x="69" y="120"/>
                  </a:lnTo>
                  <a:lnTo>
                    <a:pt x="55" y="91"/>
                  </a:lnTo>
                  <a:lnTo>
                    <a:pt x="39" y="60"/>
                  </a:lnTo>
                  <a:lnTo>
                    <a:pt x="26" y="3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4" name="Freeform 168"/>
            <p:cNvSpPr>
              <a:spLocks/>
            </p:cNvSpPr>
            <p:nvPr/>
          </p:nvSpPr>
          <p:spPr bwMode="auto">
            <a:xfrm>
              <a:off x="7167" y="3632"/>
              <a:ext cx="162" cy="207"/>
            </a:xfrm>
            <a:custGeom>
              <a:avLst/>
              <a:gdLst>
                <a:gd name="T0" fmla="*/ 0 w 324"/>
                <a:gd name="T1" fmla="*/ 1 h 414"/>
                <a:gd name="T2" fmla="*/ 1 w 324"/>
                <a:gd name="T3" fmla="*/ 1 h 414"/>
                <a:gd name="T4" fmla="*/ 1 w 324"/>
                <a:gd name="T5" fmla="*/ 1 h 414"/>
                <a:gd name="T6" fmla="*/ 1 w 324"/>
                <a:gd name="T7" fmla="*/ 1 h 414"/>
                <a:gd name="T8" fmla="*/ 1 w 324"/>
                <a:gd name="T9" fmla="*/ 1 h 414"/>
                <a:gd name="T10" fmla="*/ 1 w 324"/>
                <a:gd name="T11" fmla="*/ 2 h 414"/>
                <a:gd name="T12" fmla="*/ 1 w 324"/>
                <a:gd name="T13" fmla="*/ 2 h 414"/>
                <a:gd name="T14" fmla="*/ 3 w 324"/>
                <a:gd name="T15" fmla="*/ 3 h 414"/>
                <a:gd name="T16" fmla="*/ 3 w 324"/>
                <a:gd name="T17" fmla="*/ 3 h 414"/>
                <a:gd name="T18" fmla="*/ 3 w 324"/>
                <a:gd name="T19" fmla="*/ 3 h 414"/>
                <a:gd name="T20" fmla="*/ 3 w 324"/>
                <a:gd name="T21" fmla="*/ 3 h 414"/>
                <a:gd name="T22" fmla="*/ 3 w 324"/>
                <a:gd name="T23" fmla="*/ 3 h 414"/>
                <a:gd name="T24" fmla="*/ 3 w 324"/>
                <a:gd name="T25" fmla="*/ 5 h 414"/>
                <a:gd name="T26" fmla="*/ 5 w 324"/>
                <a:gd name="T27" fmla="*/ 5 h 414"/>
                <a:gd name="T28" fmla="*/ 5 w 324"/>
                <a:gd name="T29" fmla="*/ 6 h 414"/>
                <a:gd name="T30" fmla="*/ 5 w 324"/>
                <a:gd name="T31" fmla="*/ 6 h 414"/>
                <a:gd name="T32" fmla="*/ 5 w 324"/>
                <a:gd name="T33" fmla="*/ 6 h 414"/>
                <a:gd name="T34" fmla="*/ 5 w 324"/>
                <a:gd name="T35" fmla="*/ 6 h 414"/>
                <a:gd name="T36" fmla="*/ 5 w 324"/>
                <a:gd name="T37" fmla="*/ 6 h 414"/>
                <a:gd name="T38" fmla="*/ 5 w 324"/>
                <a:gd name="T39" fmla="*/ 6 h 414"/>
                <a:gd name="T40" fmla="*/ 5 w 324"/>
                <a:gd name="T41" fmla="*/ 5 h 414"/>
                <a:gd name="T42" fmla="*/ 5 w 324"/>
                <a:gd name="T43" fmla="*/ 5 h 414"/>
                <a:gd name="T44" fmla="*/ 3 w 324"/>
                <a:gd name="T45" fmla="*/ 3 h 414"/>
                <a:gd name="T46" fmla="*/ 3 w 324"/>
                <a:gd name="T47" fmla="*/ 3 h 414"/>
                <a:gd name="T48" fmla="*/ 3 w 324"/>
                <a:gd name="T49" fmla="*/ 3 h 414"/>
                <a:gd name="T50" fmla="*/ 3 w 324"/>
                <a:gd name="T51" fmla="*/ 3 h 414"/>
                <a:gd name="T52" fmla="*/ 3 w 324"/>
                <a:gd name="T53" fmla="*/ 2 h 414"/>
                <a:gd name="T54" fmla="*/ 1 w 324"/>
                <a:gd name="T55" fmla="*/ 2 h 414"/>
                <a:gd name="T56" fmla="*/ 1 w 324"/>
                <a:gd name="T57" fmla="*/ 2 h 414"/>
                <a:gd name="T58" fmla="*/ 1 w 324"/>
                <a:gd name="T59" fmla="*/ 1 h 414"/>
                <a:gd name="T60" fmla="*/ 1 w 324"/>
                <a:gd name="T61" fmla="*/ 1 h 414"/>
                <a:gd name="T62" fmla="*/ 1 w 324"/>
                <a:gd name="T63" fmla="*/ 1 h 414"/>
                <a:gd name="T64" fmla="*/ 1 w 324"/>
                <a:gd name="T65" fmla="*/ 1 h 414"/>
                <a:gd name="T66" fmla="*/ 1 w 324"/>
                <a:gd name="T67" fmla="*/ 0 h 414"/>
                <a:gd name="T68" fmla="*/ 0 w 324"/>
                <a:gd name="T69" fmla="*/ 1 h 4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414"/>
                <a:gd name="T107" fmla="*/ 324 w 324"/>
                <a:gd name="T108" fmla="*/ 414 h 4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414">
                  <a:moveTo>
                    <a:pt x="0" y="13"/>
                  </a:moveTo>
                  <a:lnTo>
                    <a:pt x="14" y="19"/>
                  </a:lnTo>
                  <a:lnTo>
                    <a:pt x="30" y="29"/>
                  </a:lnTo>
                  <a:lnTo>
                    <a:pt x="48" y="42"/>
                  </a:lnTo>
                  <a:lnTo>
                    <a:pt x="68" y="60"/>
                  </a:lnTo>
                  <a:lnTo>
                    <a:pt x="91" y="81"/>
                  </a:lnTo>
                  <a:lnTo>
                    <a:pt x="113" y="106"/>
                  </a:lnTo>
                  <a:lnTo>
                    <a:pt x="135" y="132"/>
                  </a:lnTo>
                  <a:lnTo>
                    <a:pt x="159" y="159"/>
                  </a:lnTo>
                  <a:lnTo>
                    <a:pt x="180" y="189"/>
                  </a:lnTo>
                  <a:lnTo>
                    <a:pt x="203" y="220"/>
                  </a:lnTo>
                  <a:lnTo>
                    <a:pt x="225" y="252"/>
                  </a:lnTo>
                  <a:lnTo>
                    <a:pt x="246" y="285"/>
                  </a:lnTo>
                  <a:lnTo>
                    <a:pt x="265" y="319"/>
                  </a:lnTo>
                  <a:lnTo>
                    <a:pt x="282" y="352"/>
                  </a:lnTo>
                  <a:lnTo>
                    <a:pt x="298" y="384"/>
                  </a:lnTo>
                  <a:lnTo>
                    <a:pt x="311" y="414"/>
                  </a:lnTo>
                  <a:lnTo>
                    <a:pt x="324" y="411"/>
                  </a:lnTo>
                  <a:lnTo>
                    <a:pt x="311" y="378"/>
                  </a:lnTo>
                  <a:lnTo>
                    <a:pt x="295" y="345"/>
                  </a:lnTo>
                  <a:lnTo>
                    <a:pt x="278" y="313"/>
                  </a:lnTo>
                  <a:lnTo>
                    <a:pt x="258" y="278"/>
                  </a:lnTo>
                  <a:lnTo>
                    <a:pt x="238" y="246"/>
                  </a:lnTo>
                  <a:lnTo>
                    <a:pt x="215" y="213"/>
                  </a:lnTo>
                  <a:lnTo>
                    <a:pt x="193" y="182"/>
                  </a:lnTo>
                  <a:lnTo>
                    <a:pt x="169" y="150"/>
                  </a:lnTo>
                  <a:lnTo>
                    <a:pt x="145" y="122"/>
                  </a:lnTo>
                  <a:lnTo>
                    <a:pt x="123" y="96"/>
                  </a:lnTo>
                  <a:lnTo>
                    <a:pt x="100" y="71"/>
                  </a:lnTo>
                  <a:lnTo>
                    <a:pt x="78" y="50"/>
                  </a:lnTo>
                  <a:lnTo>
                    <a:pt x="57" y="32"/>
                  </a:lnTo>
                  <a:lnTo>
                    <a:pt x="36" y="16"/>
                  </a:lnTo>
                  <a:lnTo>
                    <a:pt x="20" y="6"/>
                  </a:lnTo>
                  <a:lnTo>
                    <a:pt x="3"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5" name="Freeform 169"/>
            <p:cNvSpPr>
              <a:spLocks/>
            </p:cNvSpPr>
            <p:nvPr/>
          </p:nvSpPr>
          <p:spPr bwMode="auto">
            <a:xfrm>
              <a:off x="7164" y="3632"/>
              <a:ext cx="4" cy="7"/>
            </a:xfrm>
            <a:custGeom>
              <a:avLst/>
              <a:gdLst>
                <a:gd name="T0" fmla="*/ 1 w 8"/>
                <a:gd name="T1" fmla="*/ 0 h 13"/>
                <a:gd name="T2" fmla="*/ 1 w 8"/>
                <a:gd name="T3" fmla="*/ 1 h 13"/>
                <a:gd name="T4" fmla="*/ 0 w 8"/>
                <a:gd name="T5" fmla="*/ 1 h 13"/>
                <a:gd name="T6" fmla="*/ 1 w 8"/>
                <a:gd name="T7" fmla="*/ 1 h 13"/>
                <a:gd name="T8" fmla="*/ 1 w 8"/>
                <a:gd name="T9" fmla="*/ 1 h 13"/>
                <a:gd name="T10" fmla="*/ 1 w 8"/>
                <a:gd name="T11" fmla="*/ 0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8" y="0"/>
                  </a:moveTo>
                  <a:lnTo>
                    <a:pt x="3" y="1"/>
                  </a:lnTo>
                  <a:lnTo>
                    <a:pt x="0" y="5"/>
                  </a:lnTo>
                  <a:lnTo>
                    <a:pt x="1" y="9"/>
                  </a:lnTo>
                  <a:lnTo>
                    <a:pt x="5" y="13"/>
                  </a:lnTo>
                  <a:lnTo>
                    <a:pt x="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526" name="Freeform 170"/>
            <p:cNvSpPr>
              <a:spLocks/>
            </p:cNvSpPr>
            <p:nvPr/>
          </p:nvSpPr>
          <p:spPr bwMode="auto">
            <a:xfrm>
              <a:off x="7442" y="4039"/>
              <a:ext cx="4" cy="7"/>
            </a:xfrm>
            <a:custGeom>
              <a:avLst/>
              <a:gdLst>
                <a:gd name="T0" fmla="*/ 0 w 8"/>
                <a:gd name="T1" fmla="*/ 1 h 13"/>
                <a:gd name="T2" fmla="*/ 1 w 8"/>
                <a:gd name="T3" fmla="*/ 1 h 13"/>
                <a:gd name="T4" fmla="*/ 1 w 8"/>
                <a:gd name="T5" fmla="*/ 1 h 13"/>
                <a:gd name="T6" fmla="*/ 1 w 8"/>
                <a:gd name="T7" fmla="*/ 1 h 13"/>
                <a:gd name="T8" fmla="*/ 1 w 8"/>
                <a:gd name="T9" fmla="*/ 0 h 13"/>
                <a:gd name="T10" fmla="*/ 0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0" y="13"/>
                  </a:moveTo>
                  <a:lnTo>
                    <a:pt x="5" y="12"/>
                  </a:lnTo>
                  <a:lnTo>
                    <a:pt x="8" y="8"/>
                  </a:lnTo>
                  <a:lnTo>
                    <a:pt x="8" y="4"/>
                  </a:lnTo>
                  <a:lnTo>
                    <a:pt x="4"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7" name="Freeform 171"/>
            <p:cNvSpPr>
              <a:spLocks/>
            </p:cNvSpPr>
            <p:nvPr/>
          </p:nvSpPr>
          <p:spPr bwMode="auto">
            <a:xfrm>
              <a:off x="7339" y="3936"/>
              <a:ext cx="104" cy="110"/>
            </a:xfrm>
            <a:custGeom>
              <a:avLst/>
              <a:gdLst>
                <a:gd name="T0" fmla="*/ 0 w 208"/>
                <a:gd name="T1" fmla="*/ 1 h 220"/>
                <a:gd name="T2" fmla="*/ 0 w 208"/>
                <a:gd name="T3" fmla="*/ 1 h 220"/>
                <a:gd name="T4" fmla="*/ 1 w 208"/>
                <a:gd name="T5" fmla="*/ 1 h 220"/>
                <a:gd name="T6" fmla="*/ 1 w 208"/>
                <a:gd name="T7" fmla="*/ 1 h 220"/>
                <a:gd name="T8" fmla="*/ 1 w 208"/>
                <a:gd name="T9" fmla="*/ 2 h 220"/>
                <a:gd name="T10" fmla="*/ 2 w 208"/>
                <a:gd name="T11" fmla="*/ 3 h 220"/>
                <a:gd name="T12" fmla="*/ 2 w 208"/>
                <a:gd name="T13" fmla="*/ 3 h 220"/>
                <a:gd name="T14" fmla="*/ 3 w 208"/>
                <a:gd name="T15" fmla="*/ 3 h 220"/>
                <a:gd name="T16" fmla="*/ 3 w 208"/>
                <a:gd name="T17" fmla="*/ 3 h 220"/>
                <a:gd name="T18" fmla="*/ 3 w 208"/>
                <a:gd name="T19" fmla="*/ 3 h 220"/>
                <a:gd name="T20" fmla="*/ 3 w 208"/>
                <a:gd name="T21" fmla="*/ 3 h 220"/>
                <a:gd name="T22" fmla="*/ 3 w 208"/>
                <a:gd name="T23" fmla="*/ 3 h 220"/>
                <a:gd name="T24" fmla="*/ 3 w 208"/>
                <a:gd name="T25" fmla="*/ 3 h 220"/>
                <a:gd name="T26" fmla="*/ 2 w 208"/>
                <a:gd name="T27" fmla="*/ 3 h 220"/>
                <a:gd name="T28" fmla="*/ 2 w 208"/>
                <a:gd name="T29" fmla="*/ 2 h 220"/>
                <a:gd name="T30" fmla="*/ 1 w 208"/>
                <a:gd name="T31" fmla="*/ 2 h 220"/>
                <a:gd name="T32" fmla="*/ 1 w 208"/>
                <a:gd name="T33" fmla="*/ 1 h 220"/>
                <a:gd name="T34" fmla="*/ 1 w 208"/>
                <a:gd name="T35" fmla="*/ 1 h 220"/>
                <a:gd name="T36" fmla="*/ 1 w 208"/>
                <a:gd name="T37" fmla="*/ 0 h 220"/>
                <a:gd name="T38" fmla="*/ 1 w 208"/>
                <a:gd name="T39" fmla="*/ 0 h 220"/>
                <a:gd name="T40" fmla="*/ 0 w 208"/>
                <a:gd name="T41" fmla="*/ 1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
                <a:gd name="T64" fmla="*/ 0 h 220"/>
                <a:gd name="T65" fmla="*/ 208 w 208"/>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 h="220">
                  <a:moveTo>
                    <a:pt x="0" y="3"/>
                  </a:moveTo>
                  <a:lnTo>
                    <a:pt x="0" y="3"/>
                  </a:lnTo>
                  <a:lnTo>
                    <a:pt x="9" y="33"/>
                  </a:lnTo>
                  <a:lnTo>
                    <a:pt x="25" y="64"/>
                  </a:lnTo>
                  <a:lnTo>
                    <a:pt x="45" y="96"/>
                  </a:lnTo>
                  <a:lnTo>
                    <a:pt x="70" y="129"/>
                  </a:lnTo>
                  <a:lnTo>
                    <a:pt x="97" y="158"/>
                  </a:lnTo>
                  <a:lnTo>
                    <a:pt x="129" y="184"/>
                  </a:lnTo>
                  <a:lnTo>
                    <a:pt x="164" y="206"/>
                  </a:lnTo>
                  <a:lnTo>
                    <a:pt x="204" y="220"/>
                  </a:lnTo>
                  <a:lnTo>
                    <a:pt x="208" y="207"/>
                  </a:lnTo>
                  <a:lnTo>
                    <a:pt x="171" y="193"/>
                  </a:lnTo>
                  <a:lnTo>
                    <a:pt x="136" y="171"/>
                  </a:lnTo>
                  <a:lnTo>
                    <a:pt x="107" y="149"/>
                  </a:lnTo>
                  <a:lnTo>
                    <a:pt x="80" y="119"/>
                  </a:lnTo>
                  <a:lnTo>
                    <a:pt x="57" y="90"/>
                  </a:lnTo>
                  <a:lnTo>
                    <a:pt x="38" y="57"/>
                  </a:lnTo>
                  <a:lnTo>
                    <a:pt x="22" y="2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528" name="Freeform 172"/>
            <p:cNvSpPr>
              <a:spLocks/>
            </p:cNvSpPr>
            <p:nvPr/>
          </p:nvSpPr>
          <p:spPr bwMode="auto">
            <a:xfrm>
              <a:off x="7289" y="3830"/>
              <a:ext cx="57" cy="107"/>
            </a:xfrm>
            <a:custGeom>
              <a:avLst/>
              <a:gdLst>
                <a:gd name="T0" fmla="*/ 0 w 114"/>
                <a:gd name="T1" fmla="*/ 1 h 213"/>
                <a:gd name="T2" fmla="*/ 1 w 114"/>
                <a:gd name="T3" fmla="*/ 1 h 213"/>
                <a:gd name="T4" fmla="*/ 1 w 114"/>
                <a:gd name="T5" fmla="*/ 1 h 213"/>
                <a:gd name="T6" fmla="*/ 1 w 114"/>
                <a:gd name="T7" fmla="*/ 2 h 213"/>
                <a:gd name="T8" fmla="*/ 1 w 114"/>
                <a:gd name="T9" fmla="*/ 2 h 213"/>
                <a:gd name="T10" fmla="*/ 2 w 114"/>
                <a:gd name="T11" fmla="*/ 3 h 213"/>
                <a:gd name="T12" fmla="*/ 2 w 114"/>
                <a:gd name="T13" fmla="*/ 3 h 213"/>
                <a:gd name="T14" fmla="*/ 2 w 114"/>
                <a:gd name="T15" fmla="*/ 3 h 213"/>
                <a:gd name="T16" fmla="*/ 2 w 114"/>
                <a:gd name="T17" fmla="*/ 4 h 213"/>
                <a:gd name="T18" fmla="*/ 2 w 114"/>
                <a:gd name="T19" fmla="*/ 4 h 213"/>
                <a:gd name="T20" fmla="*/ 2 w 114"/>
                <a:gd name="T21" fmla="*/ 3 h 213"/>
                <a:gd name="T22" fmla="*/ 2 w 114"/>
                <a:gd name="T23" fmla="*/ 3 h 213"/>
                <a:gd name="T24" fmla="*/ 2 w 114"/>
                <a:gd name="T25" fmla="*/ 2 h 213"/>
                <a:gd name="T26" fmla="*/ 1 w 114"/>
                <a:gd name="T27" fmla="*/ 2 h 213"/>
                <a:gd name="T28" fmla="*/ 1 w 114"/>
                <a:gd name="T29" fmla="*/ 1 h 213"/>
                <a:gd name="T30" fmla="*/ 1 w 114"/>
                <a:gd name="T31" fmla="*/ 1 h 213"/>
                <a:gd name="T32" fmla="*/ 1 w 114"/>
                <a:gd name="T33" fmla="*/ 1 h 213"/>
                <a:gd name="T34" fmla="*/ 1 w 114"/>
                <a:gd name="T35" fmla="*/ 0 h 213"/>
                <a:gd name="T36" fmla="*/ 0 w 114"/>
                <a:gd name="T37" fmla="*/ 1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3"/>
                <a:gd name="T59" fmla="*/ 114 w 11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3">
                  <a:moveTo>
                    <a:pt x="0" y="10"/>
                  </a:moveTo>
                  <a:lnTo>
                    <a:pt x="6" y="18"/>
                  </a:lnTo>
                  <a:lnTo>
                    <a:pt x="18" y="39"/>
                  </a:lnTo>
                  <a:lnTo>
                    <a:pt x="34" y="65"/>
                  </a:lnTo>
                  <a:lnTo>
                    <a:pt x="50" y="96"/>
                  </a:lnTo>
                  <a:lnTo>
                    <a:pt x="66" y="130"/>
                  </a:lnTo>
                  <a:lnTo>
                    <a:pt x="80" y="163"/>
                  </a:lnTo>
                  <a:lnTo>
                    <a:pt x="93" y="191"/>
                  </a:lnTo>
                  <a:lnTo>
                    <a:pt x="101" y="213"/>
                  </a:lnTo>
                  <a:lnTo>
                    <a:pt x="114" y="210"/>
                  </a:lnTo>
                  <a:lnTo>
                    <a:pt x="106" y="187"/>
                  </a:lnTo>
                  <a:lnTo>
                    <a:pt x="93" y="156"/>
                  </a:lnTo>
                  <a:lnTo>
                    <a:pt x="78" y="124"/>
                  </a:lnTo>
                  <a:lnTo>
                    <a:pt x="62" y="90"/>
                  </a:lnTo>
                  <a:lnTo>
                    <a:pt x="46" y="59"/>
                  </a:lnTo>
                  <a:lnTo>
                    <a:pt x="30" y="32"/>
                  </a:lnTo>
                  <a:lnTo>
                    <a:pt x="19" y="11"/>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529" name="Freeform 173"/>
            <p:cNvSpPr>
              <a:spLocks/>
            </p:cNvSpPr>
            <p:nvPr/>
          </p:nvSpPr>
          <p:spPr bwMode="auto">
            <a:xfrm>
              <a:off x="7288" y="3830"/>
              <a:ext cx="6" cy="5"/>
            </a:xfrm>
            <a:custGeom>
              <a:avLst/>
              <a:gdLst>
                <a:gd name="T0" fmla="*/ 1 w 12"/>
                <a:gd name="T1" fmla="*/ 0 h 12"/>
                <a:gd name="T2" fmla="*/ 1 w 12"/>
                <a:gd name="T3" fmla="*/ 0 h 12"/>
                <a:gd name="T4" fmla="*/ 1 w 12"/>
                <a:gd name="T5" fmla="*/ 0 h 12"/>
                <a:gd name="T6" fmla="*/ 0 w 12"/>
                <a:gd name="T7" fmla="*/ 0 h 12"/>
                <a:gd name="T8" fmla="*/ 1 w 12"/>
                <a:gd name="T9" fmla="*/ 0 h 12"/>
                <a:gd name="T10" fmla="*/ 1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2" y="2"/>
                  </a:moveTo>
                  <a:lnTo>
                    <a:pt x="7" y="0"/>
                  </a:lnTo>
                  <a:lnTo>
                    <a:pt x="2" y="2"/>
                  </a:lnTo>
                  <a:lnTo>
                    <a:pt x="0" y="7"/>
                  </a:lnTo>
                  <a:lnTo>
                    <a:pt x="2" y="12"/>
                  </a:lnTo>
                  <a:lnTo>
                    <a:pt x="12" y="2"/>
                  </a:lnTo>
                  <a:close/>
                </a:path>
              </a:pathLst>
            </a:custGeom>
            <a:solidFill>
              <a:srgbClr val="000000"/>
            </a:solidFill>
            <a:ln w="9525">
              <a:noFill/>
              <a:round/>
              <a:headEnd/>
              <a:tailEnd/>
            </a:ln>
          </p:spPr>
          <p:txBody>
            <a:bodyPr/>
            <a:lstStyle/>
            <a:p>
              <a:endParaRPr lang="en-US">
                <a:latin typeface="Calibri" pitchFamily="34" charset="0"/>
              </a:endParaRPr>
            </a:p>
          </p:txBody>
        </p:sp>
      </p:grpSp>
      <p:sp>
        <p:nvSpPr>
          <p:cNvPr id="196" name="Rectangle 195"/>
          <p:cNvSpPr/>
          <p:nvPr/>
        </p:nvSpPr>
        <p:spPr>
          <a:xfrm>
            <a:off x="19933920" y="26060399"/>
            <a:ext cx="9656064" cy="6473952"/>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
          <p:cNvSpPr>
            <a:spLocks noChangeArrowheads="1"/>
          </p:cNvSpPr>
          <p:nvPr/>
        </p:nvSpPr>
        <p:spPr bwMode="auto">
          <a:xfrm>
            <a:off x="22004656" y="27203399"/>
            <a:ext cx="5010150" cy="4103369"/>
          </a:xfrm>
          <a:prstGeom prst="rect">
            <a:avLst/>
          </a:prstGeom>
          <a:noFill/>
          <a:ln w="25400">
            <a:solidFill>
              <a:schemeClr val="bg1"/>
            </a:solidFill>
            <a:prstDash val="dash"/>
            <a:miter lim="800000"/>
            <a:headEnd/>
            <a:tailEnd/>
          </a:ln>
        </p:spPr>
        <p:txBody>
          <a:bodyPr wrap="none" anchor="ctr"/>
          <a:lstStyle/>
          <a:p>
            <a:pPr fontAlgn="auto">
              <a:spcBef>
                <a:spcPts val="0"/>
              </a:spcBef>
              <a:spcAft>
                <a:spcPts val="0"/>
              </a:spcAft>
              <a:defRPr/>
            </a:pPr>
            <a:endParaRPr lang="en-US" dirty="0">
              <a:latin typeface="+mn-lt"/>
              <a:cs typeface="+mn-cs"/>
            </a:endParaRPr>
          </a:p>
        </p:txBody>
      </p:sp>
      <p:sp>
        <p:nvSpPr>
          <p:cNvPr id="27" name="Rectangle 6"/>
          <p:cNvSpPr>
            <a:spLocks noChangeArrowheads="1"/>
          </p:cNvSpPr>
          <p:nvPr/>
        </p:nvSpPr>
        <p:spPr bwMode="auto">
          <a:xfrm>
            <a:off x="21488400" y="31878989"/>
            <a:ext cx="6248400" cy="582211"/>
          </a:xfrm>
          <a:prstGeom prst="rect">
            <a:avLst/>
          </a:prstGeom>
          <a:noFill/>
          <a:ln w="12700">
            <a:noFill/>
            <a:miter lim="800000"/>
            <a:headEnd/>
            <a:tailEnd/>
          </a:ln>
        </p:spPr>
        <p:txBody>
          <a:bodyPr wrap="square" lIns="90488" tIns="44450" rIns="90488" bIns="44450">
            <a:spAutoFit/>
          </a:bodyPr>
          <a:lstStyle/>
          <a:p>
            <a:pPr algn="ctr"/>
            <a:r>
              <a:rPr lang="en-US" sz="3200" dirty="0" smtClean="0">
                <a:solidFill>
                  <a:srgbClr val="FF0000"/>
                </a:solidFill>
                <a:latin typeface="Calibri" pitchFamily="34" charset="0"/>
              </a:rPr>
              <a:t>Environmental Losses </a:t>
            </a:r>
            <a:r>
              <a:rPr lang="en-US" sz="3200" dirty="0">
                <a:solidFill>
                  <a:srgbClr val="FF0000"/>
                </a:solidFill>
                <a:latin typeface="Calibri" pitchFamily="34" charset="0"/>
              </a:rPr>
              <a:t>or Soil Storage</a:t>
            </a:r>
          </a:p>
        </p:txBody>
      </p:sp>
      <p:sp>
        <p:nvSpPr>
          <p:cNvPr id="28" name="Freeform 9"/>
          <p:cNvSpPr>
            <a:spLocks/>
          </p:cNvSpPr>
          <p:nvPr/>
        </p:nvSpPr>
        <p:spPr bwMode="auto">
          <a:xfrm>
            <a:off x="20377786" y="28274133"/>
            <a:ext cx="1840230" cy="1977390"/>
          </a:xfrm>
          <a:custGeom>
            <a:avLst/>
            <a:gdLst>
              <a:gd name="T0" fmla="*/ 2147483647 w 966"/>
              <a:gd name="T1" fmla="*/ 0 h 955"/>
              <a:gd name="T2" fmla="*/ 2147483647 w 966"/>
              <a:gd name="T3" fmla="*/ 2147483647 h 955"/>
              <a:gd name="T4" fmla="*/ 0 w 966"/>
              <a:gd name="T5" fmla="*/ 2147483647 h 955"/>
              <a:gd name="T6" fmla="*/ 2147483647 w 966"/>
              <a:gd name="T7" fmla="*/ 2147483647 h 955"/>
              <a:gd name="T8" fmla="*/ 2147483647 w 966"/>
              <a:gd name="T9" fmla="*/ 2147483647 h 955"/>
              <a:gd name="T10" fmla="*/ 2147483647 w 966"/>
              <a:gd name="T11" fmla="*/ 2147483647 h 955"/>
              <a:gd name="T12" fmla="*/ 2147483647 w 966"/>
              <a:gd name="T13" fmla="*/ 2147483647 h 955"/>
              <a:gd name="T14" fmla="*/ 2147483647 w 966"/>
              <a:gd name="T15" fmla="*/ 0 h 955"/>
              <a:gd name="T16" fmla="*/ 0 60000 65536"/>
              <a:gd name="T17" fmla="*/ 0 60000 65536"/>
              <a:gd name="T18" fmla="*/ 0 60000 65536"/>
              <a:gd name="T19" fmla="*/ 0 60000 65536"/>
              <a:gd name="T20" fmla="*/ 0 60000 65536"/>
              <a:gd name="T21" fmla="*/ 0 60000 65536"/>
              <a:gd name="T22" fmla="*/ 0 60000 65536"/>
              <a:gd name="T23" fmla="*/ 0 60000 65536"/>
              <a:gd name="T24" fmla="*/ 0 w 966"/>
              <a:gd name="T25" fmla="*/ 0 h 955"/>
              <a:gd name="T26" fmla="*/ 966 w 966"/>
              <a:gd name="T27" fmla="*/ 955 h 9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6" h="955">
                <a:moveTo>
                  <a:pt x="695" y="0"/>
                </a:moveTo>
                <a:lnTo>
                  <a:pt x="695" y="258"/>
                </a:lnTo>
                <a:lnTo>
                  <a:pt x="0" y="258"/>
                </a:lnTo>
                <a:lnTo>
                  <a:pt x="2" y="696"/>
                </a:lnTo>
                <a:lnTo>
                  <a:pt x="695" y="696"/>
                </a:lnTo>
                <a:lnTo>
                  <a:pt x="695" y="954"/>
                </a:lnTo>
                <a:lnTo>
                  <a:pt x="965" y="479"/>
                </a:lnTo>
                <a:lnTo>
                  <a:pt x="695" y="0"/>
                </a:lnTo>
              </a:path>
            </a:pathLst>
          </a:custGeom>
          <a:solidFill>
            <a:srgbClr val="92D050"/>
          </a:solidFill>
          <a:ln w="12700" cap="rnd">
            <a:noFill/>
            <a:round/>
            <a:headEnd/>
            <a:tailEnd/>
          </a:ln>
        </p:spPr>
        <p:txBody>
          <a:bodyPr/>
          <a:lstStyle/>
          <a:p>
            <a:endParaRPr lang="en-US">
              <a:latin typeface="Calibri" pitchFamily="34" charset="0"/>
            </a:endParaRPr>
          </a:p>
        </p:txBody>
      </p:sp>
      <p:grpSp>
        <p:nvGrpSpPr>
          <p:cNvPr id="29" name="Group 10"/>
          <p:cNvGrpSpPr>
            <a:grpSpLocks/>
          </p:cNvGrpSpPr>
          <p:nvPr/>
        </p:nvGrpSpPr>
        <p:grpSpPr bwMode="auto">
          <a:xfrm>
            <a:off x="26974800" y="27708225"/>
            <a:ext cx="1769745" cy="1628775"/>
            <a:chOff x="4458" y="943"/>
            <a:chExt cx="929" cy="855"/>
          </a:xfrm>
        </p:grpSpPr>
        <p:sp>
          <p:nvSpPr>
            <p:cNvPr id="30" name="Rectangle 11"/>
            <p:cNvSpPr>
              <a:spLocks noChangeArrowheads="1"/>
            </p:cNvSpPr>
            <p:nvPr/>
          </p:nvSpPr>
          <p:spPr bwMode="auto">
            <a:xfrm>
              <a:off x="4551" y="943"/>
              <a:ext cx="836" cy="855"/>
            </a:xfrm>
            <a:prstGeom prst="rect">
              <a:avLst/>
            </a:prstGeom>
            <a:noFill/>
            <a:ln w="12700">
              <a:noFill/>
              <a:miter lim="800000"/>
              <a:headEnd/>
              <a:tailEnd/>
            </a:ln>
          </p:spPr>
          <p:txBody>
            <a:bodyPr wrap="none" lIns="90488" tIns="44450" rIns="90488" bIns="44450">
              <a:spAutoFit/>
            </a:bodyPr>
            <a:lstStyle/>
            <a:p>
              <a:pPr algn="ctr" fontAlgn="auto">
                <a:spcBef>
                  <a:spcPts val="0"/>
                </a:spcBef>
                <a:spcAft>
                  <a:spcPts val="0"/>
                </a:spcAft>
                <a:defRPr/>
              </a:pPr>
              <a:r>
                <a:rPr lang="en-US" sz="3200" dirty="0" smtClean="0">
                  <a:solidFill>
                    <a:schemeClr val="bg1"/>
                  </a:solidFill>
                  <a:latin typeface="+mn-lt"/>
                  <a:cs typeface="+mn-cs"/>
                </a:rPr>
                <a:t>Nutrient</a:t>
              </a:r>
              <a:endParaRPr lang="en-US" sz="3200" dirty="0">
                <a:solidFill>
                  <a:schemeClr val="bg1"/>
                </a:solidFill>
                <a:latin typeface="+mn-lt"/>
                <a:cs typeface="+mn-cs"/>
              </a:endParaRPr>
            </a:p>
            <a:p>
              <a:pPr algn="ctr" fontAlgn="auto">
                <a:spcBef>
                  <a:spcPts val="0"/>
                </a:spcBef>
                <a:spcAft>
                  <a:spcPts val="0"/>
                </a:spcAft>
                <a:defRPr/>
              </a:pPr>
              <a:r>
                <a:rPr lang="en-US" sz="3200" dirty="0">
                  <a:solidFill>
                    <a:schemeClr val="bg1"/>
                  </a:solidFill>
                  <a:latin typeface="+mn-lt"/>
                  <a:cs typeface="+mn-cs"/>
                </a:rPr>
                <a:t>Outputs</a:t>
              </a:r>
            </a:p>
            <a:p>
              <a:pPr algn="ctr" fontAlgn="auto">
                <a:spcBef>
                  <a:spcPts val="0"/>
                </a:spcBef>
                <a:spcAft>
                  <a:spcPts val="0"/>
                </a:spcAft>
                <a:defRPr/>
              </a:pPr>
              <a:endParaRPr lang="en-US" sz="3600" dirty="0">
                <a:solidFill>
                  <a:schemeClr val="tx2">
                    <a:lumMod val="75000"/>
                  </a:schemeClr>
                </a:solidFill>
                <a:latin typeface="+mn-lt"/>
                <a:cs typeface="+mn-cs"/>
              </a:endParaRPr>
            </a:p>
          </p:txBody>
        </p:sp>
        <p:sp>
          <p:nvSpPr>
            <p:cNvPr id="33" name="Rectangle 12"/>
            <p:cNvSpPr>
              <a:spLocks noChangeArrowheads="1"/>
            </p:cNvSpPr>
            <p:nvPr/>
          </p:nvSpPr>
          <p:spPr bwMode="auto">
            <a:xfrm>
              <a:off x="4458" y="1520"/>
              <a:ext cx="701" cy="264"/>
            </a:xfrm>
            <a:prstGeom prst="rect">
              <a:avLst/>
            </a:prstGeom>
            <a:noFill/>
            <a:ln w="12700">
              <a:noFill/>
              <a:miter lim="800000"/>
              <a:headEnd/>
              <a:tailEnd/>
            </a:ln>
          </p:spPr>
          <p:txBody>
            <a:bodyPr wrap="none" anchor="ctr"/>
            <a:lstStyle/>
            <a:p>
              <a:endParaRPr lang="en-US">
                <a:latin typeface="Calibri" pitchFamily="34" charset="0"/>
              </a:endParaRPr>
            </a:p>
          </p:txBody>
        </p:sp>
      </p:grpSp>
      <p:sp>
        <p:nvSpPr>
          <p:cNvPr id="34" name="Freeform 13"/>
          <p:cNvSpPr>
            <a:spLocks/>
          </p:cNvSpPr>
          <p:nvPr/>
        </p:nvSpPr>
        <p:spPr bwMode="auto">
          <a:xfrm>
            <a:off x="26866216" y="28937073"/>
            <a:ext cx="1777364" cy="548640"/>
          </a:xfrm>
          <a:custGeom>
            <a:avLst/>
            <a:gdLst>
              <a:gd name="T0" fmla="*/ 2147483647 w 933"/>
              <a:gd name="T1" fmla="*/ 0 h 757"/>
              <a:gd name="T2" fmla="*/ 2147483647 w 933"/>
              <a:gd name="T3" fmla="*/ 2147483647 h 757"/>
              <a:gd name="T4" fmla="*/ 0 w 933"/>
              <a:gd name="T5" fmla="*/ 2147483647 h 757"/>
              <a:gd name="T6" fmla="*/ 2147483647 w 933"/>
              <a:gd name="T7" fmla="*/ 2147483647 h 757"/>
              <a:gd name="T8" fmla="*/ 2147483647 w 933"/>
              <a:gd name="T9" fmla="*/ 2147483647 h 757"/>
              <a:gd name="T10" fmla="*/ 2147483647 w 933"/>
              <a:gd name="T11" fmla="*/ 2147483647 h 757"/>
              <a:gd name="T12" fmla="*/ 2147483647 w 933"/>
              <a:gd name="T13" fmla="*/ 2147483647 h 757"/>
              <a:gd name="T14" fmla="*/ 2147483647 w 933"/>
              <a:gd name="T15" fmla="*/ 0 h 757"/>
              <a:gd name="T16" fmla="*/ 0 60000 65536"/>
              <a:gd name="T17" fmla="*/ 0 60000 65536"/>
              <a:gd name="T18" fmla="*/ 0 60000 65536"/>
              <a:gd name="T19" fmla="*/ 0 60000 65536"/>
              <a:gd name="T20" fmla="*/ 0 60000 65536"/>
              <a:gd name="T21" fmla="*/ 0 60000 65536"/>
              <a:gd name="T22" fmla="*/ 0 60000 65536"/>
              <a:gd name="T23" fmla="*/ 0 60000 65536"/>
              <a:gd name="T24" fmla="*/ 0 w 933"/>
              <a:gd name="T25" fmla="*/ 0 h 757"/>
              <a:gd name="T26" fmla="*/ 933 w 933"/>
              <a:gd name="T27" fmla="*/ 757 h 7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3" h="757">
                <a:moveTo>
                  <a:pt x="671" y="0"/>
                </a:moveTo>
                <a:lnTo>
                  <a:pt x="671" y="204"/>
                </a:lnTo>
                <a:lnTo>
                  <a:pt x="0" y="204"/>
                </a:lnTo>
                <a:lnTo>
                  <a:pt x="2" y="552"/>
                </a:lnTo>
                <a:lnTo>
                  <a:pt x="671" y="552"/>
                </a:lnTo>
                <a:lnTo>
                  <a:pt x="671" y="756"/>
                </a:lnTo>
                <a:lnTo>
                  <a:pt x="932" y="379"/>
                </a:lnTo>
                <a:lnTo>
                  <a:pt x="671" y="0"/>
                </a:lnTo>
              </a:path>
            </a:pathLst>
          </a:custGeom>
          <a:solidFill>
            <a:srgbClr val="F6D40A"/>
          </a:solidFill>
          <a:ln w="12700" cap="rnd">
            <a:noFill/>
            <a:round/>
            <a:headEnd/>
            <a:tailEnd/>
          </a:ln>
        </p:spPr>
        <p:txBody>
          <a:bodyPr/>
          <a:lstStyle/>
          <a:p>
            <a:endParaRPr lang="en-US">
              <a:latin typeface="Calibri" pitchFamily="34" charset="0"/>
            </a:endParaRPr>
          </a:p>
        </p:txBody>
      </p:sp>
      <p:sp>
        <p:nvSpPr>
          <p:cNvPr id="38" name="Freeform 14"/>
          <p:cNvSpPr>
            <a:spLocks/>
          </p:cNvSpPr>
          <p:nvPr/>
        </p:nvSpPr>
        <p:spPr bwMode="auto">
          <a:xfrm>
            <a:off x="23829646" y="31165800"/>
            <a:ext cx="1544954" cy="762000"/>
          </a:xfrm>
          <a:custGeom>
            <a:avLst/>
            <a:gdLst>
              <a:gd name="T0" fmla="*/ 2147483647 w 721"/>
              <a:gd name="T1" fmla="*/ 2147483647 h 469"/>
              <a:gd name="T2" fmla="*/ 2147483647 w 721"/>
              <a:gd name="T3" fmla="*/ 2147483647 h 469"/>
              <a:gd name="T4" fmla="*/ 2147483647 w 721"/>
              <a:gd name="T5" fmla="*/ 0 h 469"/>
              <a:gd name="T6" fmla="*/ 2147483647 w 721"/>
              <a:gd name="T7" fmla="*/ 0 h 469"/>
              <a:gd name="T8" fmla="*/ 2147483647 w 721"/>
              <a:gd name="T9" fmla="*/ 2147483647 h 469"/>
              <a:gd name="T10" fmla="*/ 0 w 721"/>
              <a:gd name="T11" fmla="*/ 2147483647 h 469"/>
              <a:gd name="T12" fmla="*/ 2147483647 w 721"/>
              <a:gd name="T13" fmla="*/ 2147483647 h 469"/>
              <a:gd name="T14" fmla="*/ 2147483647 w 721"/>
              <a:gd name="T15" fmla="*/ 2147483647 h 469"/>
              <a:gd name="T16" fmla="*/ 0 60000 65536"/>
              <a:gd name="T17" fmla="*/ 0 60000 65536"/>
              <a:gd name="T18" fmla="*/ 0 60000 65536"/>
              <a:gd name="T19" fmla="*/ 0 60000 65536"/>
              <a:gd name="T20" fmla="*/ 0 60000 65536"/>
              <a:gd name="T21" fmla="*/ 0 60000 65536"/>
              <a:gd name="T22" fmla="*/ 0 60000 65536"/>
              <a:gd name="T23" fmla="*/ 0 60000 65536"/>
              <a:gd name="T24" fmla="*/ 0 w 721"/>
              <a:gd name="T25" fmla="*/ 0 h 469"/>
              <a:gd name="T26" fmla="*/ 721 w 721"/>
              <a:gd name="T27" fmla="*/ 469 h 4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1" h="469">
                <a:moveTo>
                  <a:pt x="720" y="337"/>
                </a:moveTo>
                <a:lnTo>
                  <a:pt x="529" y="337"/>
                </a:lnTo>
                <a:lnTo>
                  <a:pt x="529" y="0"/>
                </a:lnTo>
                <a:lnTo>
                  <a:pt x="195" y="0"/>
                </a:lnTo>
                <a:lnTo>
                  <a:pt x="195" y="337"/>
                </a:lnTo>
                <a:lnTo>
                  <a:pt x="0" y="337"/>
                </a:lnTo>
                <a:lnTo>
                  <a:pt x="362" y="468"/>
                </a:lnTo>
                <a:lnTo>
                  <a:pt x="720" y="337"/>
                </a:lnTo>
              </a:path>
            </a:pathLst>
          </a:custGeom>
          <a:solidFill>
            <a:srgbClr val="FC0128"/>
          </a:solidFill>
          <a:ln w="12700" cap="rnd">
            <a:solidFill>
              <a:srgbClr val="FF0066"/>
            </a:solidFill>
            <a:round/>
            <a:headEnd/>
            <a:tailEnd/>
          </a:ln>
        </p:spPr>
        <p:txBody>
          <a:bodyPr/>
          <a:lstStyle/>
          <a:p>
            <a:endParaRPr lang="en-US">
              <a:latin typeface="Calibri" pitchFamily="34" charset="0"/>
            </a:endParaRPr>
          </a:p>
        </p:txBody>
      </p:sp>
      <p:sp>
        <p:nvSpPr>
          <p:cNvPr id="39" name="Rectangle 15"/>
          <p:cNvSpPr>
            <a:spLocks noChangeArrowheads="1"/>
          </p:cNvSpPr>
          <p:nvPr/>
        </p:nvSpPr>
        <p:spPr bwMode="auto">
          <a:xfrm>
            <a:off x="20276591" y="27018739"/>
            <a:ext cx="1592809" cy="2182649"/>
          </a:xfrm>
          <a:prstGeom prst="rect">
            <a:avLst/>
          </a:prstGeom>
          <a:noFill/>
          <a:ln w="12700">
            <a:noFill/>
            <a:miter lim="800000"/>
            <a:headEnd/>
            <a:tailEnd/>
          </a:ln>
        </p:spPr>
        <p:txBody>
          <a:bodyPr wrap="none" lIns="90488" tIns="44450" rIns="90488" bIns="44450">
            <a:spAutoFit/>
          </a:bodyPr>
          <a:lstStyle/>
          <a:p>
            <a:pPr fontAlgn="auto">
              <a:spcBef>
                <a:spcPts val="0"/>
              </a:spcBef>
              <a:spcAft>
                <a:spcPts val="0"/>
              </a:spcAft>
              <a:defRPr/>
            </a:pPr>
            <a:r>
              <a:rPr lang="en-US" sz="4000" dirty="0">
                <a:solidFill>
                  <a:schemeClr val="tx2">
                    <a:lumMod val="75000"/>
                  </a:schemeClr>
                </a:solidFill>
                <a:latin typeface="+mn-lt"/>
                <a:cs typeface="+mn-cs"/>
              </a:rPr>
              <a:t>  </a:t>
            </a:r>
          </a:p>
          <a:p>
            <a:pPr fontAlgn="auto">
              <a:spcBef>
                <a:spcPts val="0"/>
              </a:spcBef>
              <a:spcAft>
                <a:spcPts val="0"/>
              </a:spcAft>
              <a:defRPr/>
            </a:pPr>
            <a:r>
              <a:rPr lang="en-US" sz="3200" dirty="0" smtClean="0">
                <a:solidFill>
                  <a:schemeClr val="bg1"/>
                </a:solidFill>
                <a:latin typeface="+mn-lt"/>
                <a:cs typeface="+mn-cs"/>
              </a:rPr>
              <a:t>Nutrient</a:t>
            </a:r>
            <a:br>
              <a:rPr lang="en-US" sz="3200" dirty="0" smtClean="0">
                <a:solidFill>
                  <a:schemeClr val="bg1"/>
                </a:solidFill>
                <a:latin typeface="+mn-lt"/>
                <a:cs typeface="+mn-cs"/>
              </a:rPr>
            </a:br>
            <a:r>
              <a:rPr lang="en-US" sz="3200" dirty="0" smtClean="0">
                <a:solidFill>
                  <a:schemeClr val="bg1"/>
                </a:solidFill>
                <a:latin typeface="+mn-lt"/>
                <a:cs typeface="+mn-cs"/>
              </a:rPr>
              <a:t>Inputs</a:t>
            </a:r>
            <a:endParaRPr lang="en-US" sz="3200" dirty="0">
              <a:solidFill>
                <a:schemeClr val="bg1"/>
              </a:solidFill>
              <a:latin typeface="+mn-lt"/>
              <a:cs typeface="+mn-cs"/>
            </a:endParaRPr>
          </a:p>
          <a:p>
            <a:pPr fontAlgn="auto">
              <a:spcBef>
                <a:spcPts val="0"/>
              </a:spcBef>
              <a:spcAft>
                <a:spcPts val="0"/>
              </a:spcAft>
              <a:defRPr/>
            </a:pPr>
            <a:endParaRPr lang="en-US" sz="1600" dirty="0">
              <a:solidFill>
                <a:schemeClr val="tx2">
                  <a:lumMod val="75000"/>
                </a:schemeClr>
              </a:solidFill>
              <a:latin typeface="+mn-lt"/>
              <a:cs typeface="+mn-cs"/>
            </a:endParaRPr>
          </a:p>
          <a:p>
            <a:pPr fontAlgn="auto">
              <a:spcBef>
                <a:spcPts val="0"/>
              </a:spcBef>
              <a:spcAft>
                <a:spcPts val="0"/>
              </a:spcAft>
              <a:defRPr/>
            </a:pPr>
            <a:endParaRPr lang="en-US" sz="1600" dirty="0">
              <a:solidFill>
                <a:schemeClr val="tx2">
                  <a:lumMod val="75000"/>
                </a:schemeClr>
              </a:solidFill>
              <a:latin typeface="+mn-lt"/>
              <a:cs typeface="+mn-cs"/>
            </a:endParaRPr>
          </a:p>
        </p:txBody>
      </p:sp>
      <p:grpSp>
        <p:nvGrpSpPr>
          <p:cNvPr id="40" name="Group 16"/>
          <p:cNvGrpSpPr>
            <a:grpSpLocks/>
          </p:cNvGrpSpPr>
          <p:nvPr/>
        </p:nvGrpSpPr>
        <p:grpSpPr bwMode="auto">
          <a:xfrm>
            <a:off x="23707726" y="27548206"/>
            <a:ext cx="1449704" cy="1331594"/>
            <a:chOff x="2432" y="1109"/>
            <a:chExt cx="761" cy="699"/>
          </a:xfrm>
        </p:grpSpPr>
        <p:sp>
          <p:nvSpPr>
            <p:cNvPr id="41" name="Freeform 17"/>
            <p:cNvSpPr>
              <a:spLocks/>
            </p:cNvSpPr>
            <p:nvPr/>
          </p:nvSpPr>
          <p:spPr bwMode="auto">
            <a:xfrm>
              <a:off x="2432" y="1125"/>
              <a:ext cx="81" cy="46"/>
            </a:xfrm>
            <a:custGeom>
              <a:avLst/>
              <a:gdLst>
                <a:gd name="T0" fmla="*/ 80 w 81"/>
                <a:gd name="T1" fmla="*/ 18 h 46"/>
                <a:gd name="T2" fmla="*/ 69 w 81"/>
                <a:gd name="T3" fmla="*/ 10 h 46"/>
                <a:gd name="T4" fmla="*/ 56 w 81"/>
                <a:gd name="T5" fmla="*/ 4 h 46"/>
                <a:gd name="T6" fmla="*/ 46 w 81"/>
                <a:gd name="T7" fmla="*/ 1 h 46"/>
                <a:gd name="T8" fmla="*/ 36 w 81"/>
                <a:gd name="T9" fmla="*/ 0 h 46"/>
                <a:gd name="T10" fmla="*/ 25 w 81"/>
                <a:gd name="T11" fmla="*/ 1 h 46"/>
                <a:gd name="T12" fmla="*/ 18 w 81"/>
                <a:gd name="T13" fmla="*/ 2 h 46"/>
                <a:gd name="T14" fmla="*/ 11 w 81"/>
                <a:gd name="T15" fmla="*/ 4 h 46"/>
                <a:gd name="T16" fmla="*/ 6 w 81"/>
                <a:gd name="T17" fmla="*/ 7 h 46"/>
                <a:gd name="T18" fmla="*/ 2 w 81"/>
                <a:gd name="T19" fmla="*/ 11 h 46"/>
                <a:gd name="T20" fmla="*/ 0 w 81"/>
                <a:gd name="T21" fmla="*/ 16 h 46"/>
                <a:gd name="T22" fmla="*/ 0 w 81"/>
                <a:gd name="T23" fmla="*/ 20 h 46"/>
                <a:gd name="T24" fmla="*/ 2 w 81"/>
                <a:gd name="T25" fmla="*/ 26 h 46"/>
                <a:gd name="T26" fmla="*/ 7 w 81"/>
                <a:gd name="T27" fmla="*/ 31 h 46"/>
                <a:gd name="T28" fmla="*/ 12 w 81"/>
                <a:gd name="T29" fmla="*/ 36 h 46"/>
                <a:gd name="T30" fmla="*/ 19 w 81"/>
                <a:gd name="T31" fmla="*/ 40 h 46"/>
                <a:gd name="T32" fmla="*/ 29 w 81"/>
                <a:gd name="T33" fmla="*/ 43 h 46"/>
                <a:gd name="T34" fmla="*/ 45 w 81"/>
                <a:gd name="T35" fmla="*/ 45 h 46"/>
                <a:gd name="T36" fmla="*/ 56 w 81"/>
                <a:gd name="T37" fmla="*/ 44 h 46"/>
                <a:gd name="T38" fmla="*/ 67 w 81"/>
                <a:gd name="T39" fmla="*/ 41 h 46"/>
                <a:gd name="T40" fmla="*/ 80 w 81"/>
                <a:gd name="T41" fmla="*/ 18 h 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46"/>
                <a:gd name="T65" fmla="*/ 81 w 81"/>
                <a:gd name="T66" fmla="*/ 46 h 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46">
                  <a:moveTo>
                    <a:pt x="80" y="18"/>
                  </a:moveTo>
                  <a:lnTo>
                    <a:pt x="69" y="10"/>
                  </a:lnTo>
                  <a:lnTo>
                    <a:pt x="56" y="4"/>
                  </a:lnTo>
                  <a:lnTo>
                    <a:pt x="46" y="1"/>
                  </a:lnTo>
                  <a:lnTo>
                    <a:pt x="36" y="0"/>
                  </a:lnTo>
                  <a:lnTo>
                    <a:pt x="25" y="1"/>
                  </a:lnTo>
                  <a:lnTo>
                    <a:pt x="18" y="2"/>
                  </a:lnTo>
                  <a:lnTo>
                    <a:pt x="11" y="4"/>
                  </a:lnTo>
                  <a:lnTo>
                    <a:pt x="6" y="7"/>
                  </a:lnTo>
                  <a:lnTo>
                    <a:pt x="2" y="11"/>
                  </a:lnTo>
                  <a:lnTo>
                    <a:pt x="0" y="16"/>
                  </a:lnTo>
                  <a:lnTo>
                    <a:pt x="0" y="20"/>
                  </a:lnTo>
                  <a:lnTo>
                    <a:pt x="2" y="26"/>
                  </a:lnTo>
                  <a:lnTo>
                    <a:pt x="7" y="31"/>
                  </a:lnTo>
                  <a:lnTo>
                    <a:pt x="12" y="36"/>
                  </a:lnTo>
                  <a:lnTo>
                    <a:pt x="19" y="40"/>
                  </a:lnTo>
                  <a:lnTo>
                    <a:pt x="29" y="43"/>
                  </a:lnTo>
                  <a:lnTo>
                    <a:pt x="45" y="45"/>
                  </a:lnTo>
                  <a:lnTo>
                    <a:pt x="56" y="44"/>
                  </a:lnTo>
                  <a:lnTo>
                    <a:pt x="67" y="41"/>
                  </a:lnTo>
                  <a:lnTo>
                    <a:pt x="80" y="18"/>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42" name="Freeform 18"/>
            <p:cNvSpPr>
              <a:spLocks/>
            </p:cNvSpPr>
            <p:nvPr/>
          </p:nvSpPr>
          <p:spPr bwMode="auto">
            <a:xfrm>
              <a:off x="3120" y="1389"/>
              <a:ext cx="73" cy="164"/>
            </a:xfrm>
            <a:custGeom>
              <a:avLst/>
              <a:gdLst>
                <a:gd name="T0" fmla="*/ 4 w 73"/>
                <a:gd name="T1" fmla="*/ 0 h 164"/>
                <a:gd name="T2" fmla="*/ 14 w 73"/>
                <a:gd name="T3" fmla="*/ 29 h 164"/>
                <a:gd name="T4" fmla="*/ 26 w 73"/>
                <a:gd name="T5" fmla="*/ 59 h 164"/>
                <a:gd name="T6" fmla="*/ 41 w 73"/>
                <a:gd name="T7" fmla="*/ 85 h 164"/>
                <a:gd name="T8" fmla="*/ 70 w 73"/>
                <a:gd name="T9" fmla="*/ 125 h 164"/>
                <a:gd name="T10" fmla="*/ 49 w 73"/>
                <a:gd name="T11" fmla="*/ 104 h 164"/>
                <a:gd name="T12" fmla="*/ 71 w 73"/>
                <a:gd name="T13" fmla="*/ 147 h 164"/>
                <a:gd name="T14" fmla="*/ 46 w 73"/>
                <a:gd name="T15" fmla="*/ 116 h 164"/>
                <a:gd name="T16" fmla="*/ 72 w 73"/>
                <a:gd name="T17" fmla="*/ 161 h 164"/>
                <a:gd name="T18" fmla="*/ 40 w 73"/>
                <a:gd name="T19" fmla="*/ 120 h 164"/>
                <a:gd name="T20" fmla="*/ 51 w 73"/>
                <a:gd name="T21" fmla="*/ 163 h 164"/>
                <a:gd name="T22" fmla="*/ 28 w 73"/>
                <a:gd name="T23" fmla="*/ 108 h 164"/>
                <a:gd name="T24" fmla="*/ 17 w 73"/>
                <a:gd name="T25" fmla="*/ 76 h 164"/>
                <a:gd name="T26" fmla="*/ 7 w 73"/>
                <a:gd name="T27" fmla="*/ 46 h 164"/>
                <a:gd name="T28" fmla="*/ 0 w 73"/>
                <a:gd name="T29" fmla="*/ 26 h 164"/>
                <a:gd name="T30" fmla="*/ 4 w 73"/>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
                <a:gd name="T49" fmla="*/ 0 h 164"/>
                <a:gd name="T50" fmla="*/ 73 w 73"/>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 h="164">
                  <a:moveTo>
                    <a:pt x="4" y="0"/>
                  </a:moveTo>
                  <a:lnTo>
                    <a:pt x="14" y="29"/>
                  </a:lnTo>
                  <a:lnTo>
                    <a:pt x="26" y="59"/>
                  </a:lnTo>
                  <a:lnTo>
                    <a:pt x="41" y="85"/>
                  </a:lnTo>
                  <a:lnTo>
                    <a:pt x="70" y="125"/>
                  </a:lnTo>
                  <a:lnTo>
                    <a:pt x="49" y="104"/>
                  </a:lnTo>
                  <a:lnTo>
                    <a:pt x="71" y="147"/>
                  </a:lnTo>
                  <a:lnTo>
                    <a:pt x="46" y="116"/>
                  </a:lnTo>
                  <a:lnTo>
                    <a:pt x="72" y="161"/>
                  </a:lnTo>
                  <a:lnTo>
                    <a:pt x="40" y="120"/>
                  </a:lnTo>
                  <a:lnTo>
                    <a:pt x="51" y="163"/>
                  </a:lnTo>
                  <a:lnTo>
                    <a:pt x="28" y="108"/>
                  </a:lnTo>
                  <a:lnTo>
                    <a:pt x="17" y="76"/>
                  </a:lnTo>
                  <a:lnTo>
                    <a:pt x="7" y="46"/>
                  </a:lnTo>
                  <a:lnTo>
                    <a:pt x="0" y="26"/>
                  </a:lnTo>
                  <a:lnTo>
                    <a:pt x="4" y="0"/>
                  </a:lnTo>
                </a:path>
              </a:pathLst>
            </a:custGeom>
            <a:solidFill>
              <a:srgbClr val="9F7F5F"/>
            </a:solidFill>
            <a:ln w="12700" cap="rnd">
              <a:solidFill>
                <a:srgbClr val="000000"/>
              </a:solidFill>
              <a:round/>
              <a:headEnd/>
              <a:tailEnd/>
            </a:ln>
          </p:spPr>
          <p:txBody>
            <a:bodyPr/>
            <a:lstStyle/>
            <a:p>
              <a:endParaRPr lang="en-US">
                <a:latin typeface="Calibri" pitchFamily="34" charset="0"/>
              </a:endParaRPr>
            </a:p>
          </p:txBody>
        </p:sp>
        <p:sp>
          <p:nvSpPr>
            <p:cNvPr id="43" name="Freeform 19"/>
            <p:cNvSpPr>
              <a:spLocks/>
            </p:cNvSpPr>
            <p:nvPr/>
          </p:nvSpPr>
          <p:spPr bwMode="auto">
            <a:xfrm>
              <a:off x="2908" y="1516"/>
              <a:ext cx="68" cy="206"/>
            </a:xfrm>
            <a:custGeom>
              <a:avLst/>
              <a:gdLst>
                <a:gd name="T0" fmla="*/ 67 w 68"/>
                <a:gd name="T1" fmla="*/ 0 h 206"/>
                <a:gd name="T2" fmla="*/ 56 w 68"/>
                <a:gd name="T3" fmla="*/ 48 h 206"/>
                <a:gd name="T4" fmla="*/ 53 w 68"/>
                <a:gd name="T5" fmla="*/ 87 h 206"/>
                <a:gd name="T6" fmla="*/ 53 w 68"/>
                <a:gd name="T7" fmla="*/ 129 h 206"/>
                <a:gd name="T8" fmla="*/ 53 w 68"/>
                <a:gd name="T9" fmla="*/ 151 h 206"/>
                <a:gd name="T10" fmla="*/ 39 w 68"/>
                <a:gd name="T11" fmla="*/ 163 h 206"/>
                <a:gd name="T12" fmla="*/ 47 w 68"/>
                <a:gd name="T13" fmla="*/ 188 h 206"/>
                <a:gd name="T14" fmla="*/ 37 w 68"/>
                <a:gd name="T15" fmla="*/ 196 h 206"/>
                <a:gd name="T16" fmla="*/ 23 w 68"/>
                <a:gd name="T17" fmla="*/ 204 h 206"/>
                <a:gd name="T18" fmla="*/ 10 w 68"/>
                <a:gd name="T19" fmla="*/ 205 h 206"/>
                <a:gd name="T20" fmla="*/ 10 w 68"/>
                <a:gd name="T21" fmla="*/ 194 h 206"/>
                <a:gd name="T22" fmla="*/ 3 w 68"/>
                <a:gd name="T23" fmla="*/ 205 h 206"/>
                <a:gd name="T24" fmla="*/ 0 w 68"/>
                <a:gd name="T25" fmla="*/ 198 h 206"/>
                <a:gd name="T26" fmla="*/ 2 w 68"/>
                <a:gd name="T27" fmla="*/ 190 h 206"/>
                <a:gd name="T28" fmla="*/ 10 w 68"/>
                <a:gd name="T29" fmla="*/ 169 h 206"/>
                <a:gd name="T30" fmla="*/ 12 w 68"/>
                <a:gd name="T31" fmla="*/ 154 h 206"/>
                <a:gd name="T32" fmla="*/ 12 w 68"/>
                <a:gd name="T33" fmla="*/ 134 h 206"/>
                <a:gd name="T34" fmla="*/ 11 w 68"/>
                <a:gd name="T35" fmla="*/ 101 h 206"/>
                <a:gd name="T36" fmla="*/ 7 w 68"/>
                <a:gd name="T37" fmla="*/ 52 h 206"/>
                <a:gd name="T38" fmla="*/ 6 w 68"/>
                <a:gd name="T39" fmla="*/ 14 h 206"/>
                <a:gd name="T40" fmla="*/ 67 w 68"/>
                <a:gd name="T41" fmla="*/ 0 h 2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206"/>
                <a:gd name="T65" fmla="*/ 68 w 68"/>
                <a:gd name="T66" fmla="*/ 206 h 2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206">
                  <a:moveTo>
                    <a:pt x="67" y="0"/>
                  </a:moveTo>
                  <a:lnTo>
                    <a:pt x="56" y="48"/>
                  </a:lnTo>
                  <a:lnTo>
                    <a:pt x="53" y="87"/>
                  </a:lnTo>
                  <a:lnTo>
                    <a:pt x="53" y="129"/>
                  </a:lnTo>
                  <a:lnTo>
                    <a:pt x="53" y="151"/>
                  </a:lnTo>
                  <a:lnTo>
                    <a:pt x="39" y="163"/>
                  </a:lnTo>
                  <a:lnTo>
                    <a:pt x="47" y="188"/>
                  </a:lnTo>
                  <a:lnTo>
                    <a:pt x="37" y="196"/>
                  </a:lnTo>
                  <a:lnTo>
                    <a:pt x="23" y="204"/>
                  </a:lnTo>
                  <a:lnTo>
                    <a:pt x="10" y="205"/>
                  </a:lnTo>
                  <a:lnTo>
                    <a:pt x="10" y="194"/>
                  </a:lnTo>
                  <a:lnTo>
                    <a:pt x="3" y="205"/>
                  </a:lnTo>
                  <a:lnTo>
                    <a:pt x="0" y="198"/>
                  </a:lnTo>
                  <a:lnTo>
                    <a:pt x="2" y="190"/>
                  </a:lnTo>
                  <a:lnTo>
                    <a:pt x="10" y="169"/>
                  </a:lnTo>
                  <a:lnTo>
                    <a:pt x="12" y="154"/>
                  </a:lnTo>
                  <a:lnTo>
                    <a:pt x="12" y="134"/>
                  </a:lnTo>
                  <a:lnTo>
                    <a:pt x="11" y="101"/>
                  </a:lnTo>
                  <a:lnTo>
                    <a:pt x="7" y="52"/>
                  </a:lnTo>
                  <a:lnTo>
                    <a:pt x="6" y="14"/>
                  </a:lnTo>
                  <a:lnTo>
                    <a:pt x="67" y="0"/>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44" name="Freeform 20"/>
            <p:cNvSpPr>
              <a:spLocks/>
            </p:cNvSpPr>
            <p:nvPr/>
          </p:nvSpPr>
          <p:spPr bwMode="auto">
            <a:xfrm>
              <a:off x="2856" y="1512"/>
              <a:ext cx="167" cy="79"/>
            </a:xfrm>
            <a:custGeom>
              <a:avLst/>
              <a:gdLst>
                <a:gd name="T0" fmla="*/ 166 w 167"/>
                <a:gd name="T1" fmla="*/ 17 h 79"/>
                <a:gd name="T2" fmla="*/ 159 w 167"/>
                <a:gd name="T3" fmla="*/ 47 h 79"/>
                <a:gd name="T4" fmla="*/ 157 w 167"/>
                <a:gd name="T5" fmla="*/ 55 h 79"/>
                <a:gd name="T6" fmla="*/ 154 w 167"/>
                <a:gd name="T7" fmla="*/ 63 h 79"/>
                <a:gd name="T8" fmla="*/ 149 w 167"/>
                <a:gd name="T9" fmla="*/ 70 h 79"/>
                <a:gd name="T10" fmla="*/ 143 w 167"/>
                <a:gd name="T11" fmla="*/ 74 h 79"/>
                <a:gd name="T12" fmla="*/ 138 w 167"/>
                <a:gd name="T13" fmla="*/ 76 h 79"/>
                <a:gd name="T14" fmla="*/ 133 w 167"/>
                <a:gd name="T15" fmla="*/ 78 h 79"/>
                <a:gd name="T16" fmla="*/ 125 w 167"/>
                <a:gd name="T17" fmla="*/ 78 h 79"/>
                <a:gd name="T18" fmla="*/ 117 w 167"/>
                <a:gd name="T19" fmla="*/ 74 h 79"/>
                <a:gd name="T20" fmla="*/ 113 w 167"/>
                <a:gd name="T21" fmla="*/ 71 h 79"/>
                <a:gd name="T22" fmla="*/ 106 w 167"/>
                <a:gd name="T23" fmla="*/ 62 h 79"/>
                <a:gd name="T24" fmla="*/ 102 w 167"/>
                <a:gd name="T25" fmla="*/ 51 h 79"/>
                <a:gd name="T26" fmla="*/ 99 w 167"/>
                <a:gd name="T27" fmla="*/ 40 h 79"/>
                <a:gd name="T28" fmla="*/ 99 w 167"/>
                <a:gd name="T29" fmla="*/ 27 h 79"/>
                <a:gd name="T30" fmla="*/ 97 w 167"/>
                <a:gd name="T31" fmla="*/ 17 h 79"/>
                <a:gd name="T32" fmla="*/ 78 w 167"/>
                <a:gd name="T33" fmla="*/ 23 h 79"/>
                <a:gd name="T34" fmla="*/ 58 w 167"/>
                <a:gd name="T35" fmla="*/ 30 h 79"/>
                <a:gd name="T36" fmla="*/ 44 w 167"/>
                <a:gd name="T37" fmla="*/ 38 h 79"/>
                <a:gd name="T38" fmla="*/ 26 w 167"/>
                <a:gd name="T39" fmla="*/ 49 h 79"/>
                <a:gd name="T40" fmla="*/ 19 w 167"/>
                <a:gd name="T41" fmla="*/ 54 h 79"/>
                <a:gd name="T42" fmla="*/ 10 w 167"/>
                <a:gd name="T43" fmla="*/ 58 h 79"/>
                <a:gd name="T44" fmla="*/ 6 w 167"/>
                <a:gd name="T45" fmla="*/ 59 h 79"/>
                <a:gd name="T46" fmla="*/ 2 w 167"/>
                <a:gd name="T47" fmla="*/ 57 h 79"/>
                <a:gd name="T48" fmla="*/ 0 w 167"/>
                <a:gd name="T49" fmla="*/ 53 h 79"/>
                <a:gd name="T50" fmla="*/ 0 w 167"/>
                <a:gd name="T51" fmla="*/ 45 h 79"/>
                <a:gd name="T52" fmla="*/ 3 w 167"/>
                <a:gd name="T53" fmla="*/ 40 h 79"/>
                <a:gd name="T54" fmla="*/ 55 w 167"/>
                <a:gd name="T55" fmla="*/ 19 h 79"/>
                <a:gd name="T56" fmla="*/ 103 w 167"/>
                <a:gd name="T57" fmla="*/ 0 h 79"/>
                <a:gd name="T58" fmla="*/ 134 w 167"/>
                <a:gd name="T59" fmla="*/ 1 h 79"/>
                <a:gd name="T60" fmla="*/ 166 w 167"/>
                <a:gd name="T61" fmla="*/ 17 h 7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79"/>
                <a:gd name="T95" fmla="*/ 167 w 167"/>
                <a:gd name="T96" fmla="*/ 79 h 7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79">
                  <a:moveTo>
                    <a:pt x="166" y="17"/>
                  </a:moveTo>
                  <a:lnTo>
                    <a:pt x="159" y="47"/>
                  </a:lnTo>
                  <a:lnTo>
                    <a:pt x="157" y="55"/>
                  </a:lnTo>
                  <a:lnTo>
                    <a:pt x="154" y="63"/>
                  </a:lnTo>
                  <a:lnTo>
                    <a:pt x="149" y="70"/>
                  </a:lnTo>
                  <a:lnTo>
                    <a:pt x="143" y="74"/>
                  </a:lnTo>
                  <a:lnTo>
                    <a:pt x="138" y="76"/>
                  </a:lnTo>
                  <a:lnTo>
                    <a:pt x="133" y="78"/>
                  </a:lnTo>
                  <a:lnTo>
                    <a:pt x="125" y="78"/>
                  </a:lnTo>
                  <a:lnTo>
                    <a:pt x="117" y="74"/>
                  </a:lnTo>
                  <a:lnTo>
                    <a:pt x="113" y="71"/>
                  </a:lnTo>
                  <a:lnTo>
                    <a:pt x="106" y="62"/>
                  </a:lnTo>
                  <a:lnTo>
                    <a:pt x="102" y="51"/>
                  </a:lnTo>
                  <a:lnTo>
                    <a:pt x="99" y="40"/>
                  </a:lnTo>
                  <a:lnTo>
                    <a:pt x="99" y="27"/>
                  </a:lnTo>
                  <a:lnTo>
                    <a:pt x="97" y="17"/>
                  </a:lnTo>
                  <a:lnTo>
                    <a:pt x="78" y="23"/>
                  </a:lnTo>
                  <a:lnTo>
                    <a:pt x="58" y="30"/>
                  </a:lnTo>
                  <a:lnTo>
                    <a:pt x="44" y="38"/>
                  </a:lnTo>
                  <a:lnTo>
                    <a:pt x="26" y="49"/>
                  </a:lnTo>
                  <a:lnTo>
                    <a:pt x="19" y="54"/>
                  </a:lnTo>
                  <a:lnTo>
                    <a:pt x="10" y="58"/>
                  </a:lnTo>
                  <a:lnTo>
                    <a:pt x="6" y="59"/>
                  </a:lnTo>
                  <a:lnTo>
                    <a:pt x="2" y="57"/>
                  </a:lnTo>
                  <a:lnTo>
                    <a:pt x="0" y="53"/>
                  </a:lnTo>
                  <a:lnTo>
                    <a:pt x="0" y="45"/>
                  </a:lnTo>
                  <a:lnTo>
                    <a:pt x="3" y="40"/>
                  </a:lnTo>
                  <a:lnTo>
                    <a:pt x="55" y="19"/>
                  </a:lnTo>
                  <a:lnTo>
                    <a:pt x="103" y="0"/>
                  </a:lnTo>
                  <a:lnTo>
                    <a:pt x="134" y="1"/>
                  </a:lnTo>
                  <a:lnTo>
                    <a:pt x="166" y="17"/>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45" name="Freeform 21"/>
            <p:cNvSpPr>
              <a:spLocks/>
            </p:cNvSpPr>
            <p:nvPr/>
          </p:nvSpPr>
          <p:spPr bwMode="auto">
            <a:xfrm>
              <a:off x="2461" y="1109"/>
              <a:ext cx="672" cy="699"/>
            </a:xfrm>
            <a:custGeom>
              <a:avLst/>
              <a:gdLst>
                <a:gd name="T0" fmla="*/ 29 w 672"/>
                <a:gd name="T1" fmla="*/ 50 h 699"/>
                <a:gd name="T2" fmla="*/ 58 w 672"/>
                <a:gd name="T3" fmla="*/ 13 h 699"/>
                <a:gd name="T4" fmla="*/ 84 w 672"/>
                <a:gd name="T5" fmla="*/ 11 h 699"/>
                <a:gd name="T6" fmla="*/ 121 w 672"/>
                <a:gd name="T7" fmla="*/ 4 h 699"/>
                <a:gd name="T8" fmla="*/ 154 w 672"/>
                <a:gd name="T9" fmla="*/ 16 h 699"/>
                <a:gd name="T10" fmla="*/ 197 w 672"/>
                <a:gd name="T11" fmla="*/ 0 h 699"/>
                <a:gd name="T12" fmla="*/ 244 w 672"/>
                <a:gd name="T13" fmla="*/ 11 h 699"/>
                <a:gd name="T14" fmla="*/ 321 w 672"/>
                <a:gd name="T15" fmla="*/ 39 h 699"/>
                <a:gd name="T16" fmla="*/ 399 w 672"/>
                <a:gd name="T17" fmla="*/ 49 h 699"/>
                <a:gd name="T18" fmla="*/ 521 w 672"/>
                <a:gd name="T19" fmla="*/ 61 h 699"/>
                <a:gd name="T20" fmla="*/ 569 w 672"/>
                <a:gd name="T21" fmla="*/ 64 h 699"/>
                <a:gd name="T22" fmla="*/ 611 w 672"/>
                <a:gd name="T23" fmla="*/ 82 h 699"/>
                <a:gd name="T24" fmla="*/ 640 w 672"/>
                <a:gd name="T25" fmla="*/ 117 h 699"/>
                <a:gd name="T26" fmla="*/ 661 w 672"/>
                <a:gd name="T27" fmla="*/ 178 h 699"/>
                <a:gd name="T28" fmla="*/ 667 w 672"/>
                <a:gd name="T29" fmla="*/ 274 h 699"/>
                <a:gd name="T30" fmla="*/ 643 w 672"/>
                <a:gd name="T31" fmla="*/ 398 h 699"/>
                <a:gd name="T32" fmla="*/ 610 w 672"/>
                <a:gd name="T33" fmla="*/ 546 h 699"/>
                <a:gd name="T34" fmla="*/ 603 w 672"/>
                <a:gd name="T35" fmla="*/ 594 h 699"/>
                <a:gd name="T36" fmla="*/ 577 w 672"/>
                <a:gd name="T37" fmla="*/ 643 h 699"/>
                <a:gd name="T38" fmla="*/ 558 w 672"/>
                <a:gd name="T39" fmla="*/ 631 h 699"/>
                <a:gd name="T40" fmla="*/ 566 w 672"/>
                <a:gd name="T41" fmla="*/ 493 h 699"/>
                <a:gd name="T42" fmla="*/ 527 w 672"/>
                <a:gd name="T43" fmla="*/ 412 h 699"/>
                <a:gd name="T44" fmla="*/ 391 w 672"/>
                <a:gd name="T45" fmla="*/ 451 h 699"/>
                <a:gd name="T46" fmla="*/ 321 w 672"/>
                <a:gd name="T47" fmla="*/ 596 h 699"/>
                <a:gd name="T48" fmla="*/ 304 w 672"/>
                <a:gd name="T49" fmla="*/ 649 h 699"/>
                <a:gd name="T50" fmla="*/ 284 w 672"/>
                <a:gd name="T51" fmla="*/ 695 h 699"/>
                <a:gd name="T52" fmla="*/ 265 w 672"/>
                <a:gd name="T53" fmla="*/ 678 h 699"/>
                <a:gd name="T54" fmla="*/ 253 w 672"/>
                <a:gd name="T55" fmla="*/ 678 h 699"/>
                <a:gd name="T56" fmla="*/ 273 w 672"/>
                <a:gd name="T57" fmla="*/ 641 h 699"/>
                <a:gd name="T58" fmla="*/ 269 w 672"/>
                <a:gd name="T59" fmla="*/ 501 h 699"/>
                <a:gd name="T60" fmla="*/ 222 w 672"/>
                <a:gd name="T61" fmla="*/ 505 h 699"/>
                <a:gd name="T62" fmla="*/ 198 w 672"/>
                <a:gd name="T63" fmla="*/ 618 h 699"/>
                <a:gd name="T64" fmla="*/ 185 w 672"/>
                <a:gd name="T65" fmla="*/ 642 h 699"/>
                <a:gd name="T66" fmla="*/ 152 w 672"/>
                <a:gd name="T67" fmla="*/ 673 h 699"/>
                <a:gd name="T68" fmla="*/ 132 w 672"/>
                <a:gd name="T69" fmla="*/ 672 h 699"/>
                <a:gd name="T70" fmla="*/ 160 w 672"/>
                <a:gd name="T71" fmla="*/ 559 h 699"/>
                <a:gd name="T72" fmla="*/ 143 w 672"/>
                <a:gd name="T73" fmla="*/ 431 h 699"/>
                <a:gd name="T74" fmla="*/ 110 w 672"/>
                <a:gd name="T75" fmla="*/ 292 h 699"/>
                <a:gd name="T76" fmla="*/ 87 w 672"/>
                <a:gd name="T77" fmla="*/ 259 h 699"/>
                <a:gd name="T78" fmla="*/ 50 w 672"/>
                <a:gd name="T79" fmla="*/ 245 h 699"/>
                <a:gd name="T80" fmla="*/ 31 w 672"/>
                <a:gd name="T81" fmla="*/ 238 h 699"/>
                <a:gd name="T82" fmla="*/ 21 w 672"/>
                <a:gd name="T83" fmla="*/ 222 h 699"/>
                <a:gd name="T84" fmla="*/ 12 w 672"/>
                <a:gd name="T85" fmla="*/ 212 h 699"/>
                <a:gd name="T86" fmla="*/ 0 w 672"/>
                <a:gd name="T87" fmla="*/ 201 h 699"/>
                <a:gd name="T88" fmla="*/ 4 w 672"/>
                <a:gd name="T89" fmla="*/ 173 h 699"/>
                <a:gd name="T90" fmla="*/ 25 w 672"/>
                <a:gd name="T91" fmla="*/ 146 h 699"/>
                <a:gd name="T92" fmla="*/ 24 w 672"/>
                <a:gd name="T93" fmla="*/ 114 h 699"/>
                <a:gd name="T94" fmla="*/ 16 w 672"/>
                <a:gd name="T95" fmla="*/ 76 h 6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72"/>
                <a:gd name="T145" fmla="*/ 0 h 699"/>
                <a:gd name="T146" fmla="*/ 672 w 672"/>
                <a:gd name="T147" fmla="*/ 699 h 6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72" h="699">
                  <a:moveTo>
                    <a:pt x="16" y="76"/>
                  </a:moveTo>
                  <a:lnTo>
                    <a:pt x="21" y="63"/>
                  </a:lnTo>
                  <a:lnTo>
                    <a:pt x="29" y="50"/>
                  </a:lnTo>
                  <a:lnTo>
                    <a:pt x="40" y="35"/>
                  </a:lnTo>
                  <a:lnTo>
                    <a:pt x="51" y="22"/>
                  </a:lnTo>
                  <a:lnTo>
                    <a:pt x="58" y="13"/>
                  </a:lnTo>
                  <a:lnTo>
                    <a:pt x="65" y="9"/>
                  </a:lnTo>
                  <a:lnTo>
                    <a:pt x="74" y="9"/>
                  </a:lnTo>
                  <a:lnTo>
                    <a:pt x="84" y="11"/>
                  </a:lnTo>
                  <a:lnTo>
                    <a:pt x="94" y="14"/>
                  </a:lnTo>
                  <a:lnTo>
                    <a:pt x="108" y="7"/>
                  </a:lnTo>
                  <a:lnTo>
                    <a:pt x="121" y="4"/>
                  </a:lnTo>
                  <a:lnTo>
                    <a:pt x="134" y="7"/>
                  </a:lnTo>
                  <a:lnTo>
                    <a:pt x="146" y="12"/>
                  </a:lnTo>
                  <a:lnTo>
                    <a:pt x="154" y="16"/>
                  </a:lnTo>
                  <a:lnTo>
                    <a:pt x="168" y="9"/>
                  </a:lnTo>
                  <a:lnTo>
                    <a:pt x="182" y="3"/>
                  </a:lnTo>
                  <a:lnTo>
                    <a:pt x="197" y="0"/>
                  </a:lnTo>
                  <a:lnTo>
                    <a:pt x="212" y="0"/>
                  </a:lnTo>
                  <a:lnTo>
                    <a:pt x="228" y="6"/>
                  </a:lnTo>
                  <a:lnTo>
                    <a:pt x="244" y="11"/>
                  </a:lnTo>
                  <a:lnTo>
                    <a:pt x="269" y="20"/>
                  </a:lnTo>
                  <a:lnTo>
                    <a:pt x="294" y="29"/>
                  </a:lnTo>
                  <a:lnTo>
                    <a:pt x="321" y="39"/>
                  </a:lnTo>
                  <a:lnTo>
                    <a:pt x="341" y="44"/>
                  </a:lnTo>
                  <a:lnTo>
                    <a:pt x="368" y="46"/>
                  </a:lnTo>
                  <a:lnTo>
                    <a:pt x="399" y="49"/>
                  </a:lnTo>
                  <a:lnTo>
                    <a:pt x="467" y="59"/>
                  </a:lnTo>
                  <a:lnTo>
                    <a:pt x="493" y="60"/>
                  </a:lnTo>
                  <a:lnTo>
                    <a:pt x="521" y="61"/>
                  </a:lnTo>
                  <a:lnTo>
                    <a:pt x="546" y="61"/>
                  </a:lnTo>
                  <a:lnTo>
                    <a:pt x="557" y="62"/>
                  </a:lnTo>
                  <a:lnTo>
                    <a:pt x="569" y="64"/>
                  </a:lnTo>
                  <a:lnTo>
                    <a:pt x="585" y="69"/>
                  </a:lnTo>
                  <a:lnTo>
                    <a:pt x="599" y="75"/>
                  </a:lnTo>
                  <a:lnTo>
                    <a:pt x="611" y="82"/>
                  </a:lnTo>
                  <a:lnTo>
                    <a:pt x="623" y="92"/>
                  </a:lnTo>
                  <a:lnTo>
                    <a:pt x="632" y="102"/>
                  </a:lnTo>
                  <a:lnTo>
                    <a:pt x="640" y="117"/>
                  </a:lnTo>
                  <a:lnTo>
                    <a:pt x="648" y="132"/>
                  </a:lnTo>
                  <a:lnTo>
                    <a:pt x="653" y="150"/>
                  </a:lnTo>
                  <a:lnTo>
                    <a:pt x="661" y="178"/>
                  </a:lnTo>
                  <a:lnTo>
                    <a:pt x="667" y="201"/>
                  </a:lnTo>
                  <a:lnTo>
                    <a:pt x="671" y="228"/>
                  </a:lnTo>
                  <a:lnTo>
                    <a:pt x="667" y="274"/>
                  </a:lnTo>
                  <a:lnTo>
                    <a:pt x="653" y="336"/>
                  </a:lnTo>
                  <a:lnTo>
                    <a:pt x="639" y="377"/>
                  </a:lnTo>
                  <a:lnTo>
                    <a:pt x="643" y="398"/>
                  </a:lnTo>
                  <a:lnTo>
                    <a:pt x="641" y="426"/>
                  </a:lnTo>
                  <a:lnTo>
                    <a:pt x="628" y="482"/>
                  </a:lnTo>
                  <a:lnTo>
                    <a:pt x="610" y="546"/>
                  </a:lnTo>
                  <a:lnTo>
                    <a:pt x="608" y="565"/>
                  </a:lnTo>
                  <a:lnTo>
                    <a:pt x="610" y="579"/>
                  </a:lnTo>
                  <a:lnTo>
                    <a:pt x="603" y="594"/>
                  </a:lnTo>
                  <a:lnTo>
                    <a:pt x="610" y="625"/>
                  </a:lnTo>
                  <a:lnTo>
                    <a:pt x="591" y="639"/>
                  </a:lnTo>
                  <a:lnTo>
                    <a:pt x="577" y="643"/>
                  </a:lnTo>
                  <a:lnTo>
                    <a:pt x="575" y="625"/>
                  </a:lnTo>
                  <a:lnTo>
                    <a:pt x="560" y="641"/>
                  </a:lnTo>
                  <a:lnTo>
                    <a:pt x="558" y="631"/>
                  </a:lnTo>
                  <a:lnTo>
                    <a:pt x="566" y="596"/>
                  </a:lnTo>
                  <a:lnTo>
                    <a:pt x="571" y="544"/>
                  </a:lnTo>
                  <a:lnTo>
                    <a:pt x="566" y="493"/>
                  </a:lnTo>
                  <a:lnTo>
                    <a:pt x="558" y="439"/>
                  </a:lnTo>
                  <a:lnTo>
                    <a:pt x="546" y="422"/>
                  </a:lnTo>
                  <a:lnTo>
                    <a:pt x="527" y="412"/>
                  </a:lnTo>
                  <a:lnTo>
                    <a:pt x="500" y="410"/>
                  </a:lnTo>
                  <a:lnTo>
                    <a:pt x="457" y="426"/>
                  </a:lnTo>
                  <a:lnTo>
                    <a:pt x="391" y="451"/>
                  </a:lnTo>
                  <a:lnTo>
                    <a:pt x="341" y="468"/>
                  </a:lnTo>
                  <a:lnTo>
                    <a:pt x="325" y="546"/>
                  </a:lnTo>
                  <a:lnTo>
                    <a:pt x="321" y="596"/>
                  </a:lnTo>
                  <a:lnTo>
                    <a:pt x="323" y="629"/>
                  </a:lnTo>
                  <a:lnTo>
                    <a:pt x="309" y="641"/>
                  </a:lnTo>
                  <a:lnTo>
                    <a:pt x="304" y="649"/>
                  </a:lnTo>
                  <a:lnTo>
                    <a:pt x="306" y="668"/>
                  </a:lnTo>
                  <a:lnTo>
                    <a:pt x="302" y="680"/>
                  </a:lnTo>
                  <a:lnTo>
                    <a:pt x="284" y="695"/>
                  </a:lnTo>
                  <a:lnTo>
                    <a:pt x="272" y="698"/>
                  </a:lnTo>
                  <a:lnTo>
                    <a:pt x="263" y="698"/>
                  </a:lnTo>
                  <a:lnTo>
                    <a:pt x="265" y="678"/>
                  </a:lnTo>
                  <a:lnTo>
                    <a:pt x="253" y="697"/>
                  </a:lnTo>
                  <a:lnTo>
                    <a:pt x="252" y="686"/>
                  </a:lnTo>
                  <a:lnTo>
                    <a:pt x="253" y="678"/>
                  </a:lnTo>
                  <a:lnTo>
                    <a:pt x="260" y="667"/>
                  </a:lnTo>
                  <a:lnTo>
                    <a:pt x="270" y="650"/>
                  </a:lnTo>
                  <a:lnTo>
                    <a:pt x="273" y="641"/>
                  </a:lnTo>
                  <a:lnTo>
                    <a:pt x="275" y="623"/>
                  </a:lnTo>
                  <a:lnTo>
                    <a:pt x="278" y="551"/>
                  </a:lnTo>
                  <a:lnTo>
                    <a:pt x="269" y="501"/>
                  </a:lnTo>
                  <a:lnTo>
                    <a:pt x="259" y="496"/>
                  </a:lnTo>
                  <a:lnTo>
                    <a:pt x="236" y="496"/>
                  </a:lnTo>
                  <a:lnTo>
                    <a:pt x="222" y="505"/>
                  </a:lnTo>
                  <a:lnTo>
                    <a:pt x="210" y="553"/>
                  </a:lnTo>
                  <a:lnTo>
                    <a:pt x="197" y="605"/>
                  </a:lnTo>
                  <a:lnTo>
                    <a:pt x="198" y="618"/>
                  </a:lnTo>
                  <a:lnTo>
                    <a:pt x="191" y="625"/>
                  </a:lnTo>
                  <a:lnTo>
                    <a:pt x="186" y="631"/>
                  </a:lnTo>
                  <a:lnTo>
                    <a:pt x="185" y="642"/>
                  </a:lnTo>
                  <a:lnTo>
                    <a:pt x="185" y="658"/>
                  </a:lnTo>
                  <a:lnTo>
                    <a:pt x="164" y="670"/>
                  </a:lnTo>
                  <a:lnTo>
                    <a:pt x="152" y="673"/>
                  </a:lnTo>
                  <a:lnTo>
                    <a:pt x="141" y="673"/>
                  </a:lnTo>
                  <a:lnTo>
                    <a:pt x="146" y="653"/>
                  </a:lnTo>
                  <a:lnTo>
                    <a:pt x="132" y="672"/>
                  </a:lnTo>
                  <a:lnTo>
                    <a:pt x="132" y="666"/>
                  </a:lnTo>
                  <a:lnTo>
                    <a:pt x="152" y="627"/>
                  </a:lnTo>
                  <a:lnTo>
                    <a:pt x="160" y="559"/>
                  </a:lnTo>
                  <a:lnTo>
                    <a:pt x="164" y="480"/>
                  </a:lnTo>
                  <a:lnTo>
                    <a:pt x="160" y="459"/>
                  </a:lnTo>
                  <a:lnTo>
                    <a:pt x="143" y="431"/>
                  </a:lnTo>
                  <a:lnTo>
                    <a:pt x="137" y="398"/>
                  </a:lnTo>
                  <a:lnTo>
                    <a:pt x="127" y="348"/>
                  </a:lnTo>
                  <a:lnTo>
                    <a:pt x="110" y="292"/>
                  </a:lnTo>
                  <a:lnTo>
                    <a:pt x="110" y="286"/>
                  </a:lnTo>
                  <a:lnTo>
                    <a:pt x="101" y="269"/>
                  </a:lnTo>
                  <a:lnTo>
                    <a:pt x="87" y="259"/>
                  </a:lnTo>
                  <a:lnTo>
                    <a:pt x="67" y="243"/>
                  </a:lnTo>
                  <a:lnTo>
                    <a:pt x="58" y="245"/>
                  </a:lnTo>
                  <a:lnTo>
                    <a:pt x="50" y="245"/>
                  </a:lnTo>
                  <a:lnTo>
                    <a:pt x="44" y="244"/>
                  </a:lnTo>
                  <a:lnTo>
                    <a:pt x="38" y="241"/>
                  </a:lnTo>
                  <a:lnTo>
                    <a:pt x="31" y="238"/>
                  </a:lnTo>
                  <a:lnTo>
                    <a:pt x="26" y="234"/>
                  </a:lnTo>
                  <a:lnTo>
                    <a:pt x="22" y="229"/>
                  </a:lnTo>
                  <a:lnTo>
                    <a:pt x="21" y="222"/>
                  </a:lnTo>
                  <a:lnTo>
                    <a:pt x="20" y="216"/>
                  </a:lnTo>
                  <a:lnTo>
                    <a:pt x="17" y="214"/>
                  </a:lnTo>
                  <a:lnTo>
                    <a:pt x="12" y="212"/>
                  </a:lnTo>
                  <a:lnTo>
                    <a:pt x="7" y="211"/>
                  </a:lnTo>
                  <a:lnTo>
                    <a:pt x="4" y="207"/>
                  </a:lnTo>
                  <a:lnTo>
                    <a:pt x="0" y="201"/>
                  </a:lnTo>
                  <a:lnTo>
                    <a:pt x="0" y="193"/>
                  </a:lnTo>
                  <a:lnTo>
                    <a:pt x="0" y="182"/>
                  </a:lnTo>
                  <a:lnTo>
                    <a:pt x="4" y="173"/>
                  </a:lnTo>
                  <a:lnTo>
                    <a:pt x="9" y="168"/>
                  </a:lnTo>
                  <a:lnTo>
                    <a:pt x="21" y="161"/>
                  </a:lnTo>
                  <a:lnTo>
                    <a:pt x="25" y="146"/>
                  </a:lnTo>
                  <a:lnTo>
                    <a:pt x="28" y="138"/>
                  </a:lnTo>
                  <a:lnTo>
                    <a:pt x="29" y="131"/>
                  </a:lnTo>
                  <a:lnTo>
                    <a:pt x="24" y="114"/>
                  </a:lnTo>
                  <a:lnTo>
                    <a:pt x="19" y="99"/>
                  </a:lnTo>
                  <a:lnTo>
                    <a:pt x="14" y="82"/>
                  </a:lnTo>
                  <a:lnTo>
                    <a:pt x="16" y="76"/>
                  </a:lnTo>
                </a:path>
              </a:pathLst>
            </a:custGeom>
            <a:solidFill>
              <a:srgbClr val="5F3F1F"/>
            </a:solidFill>
            <a:ln w="12700" cap="rnd">
              <a:solidFill>
                <a:srgbClr val="000000"/>
              </a:solidFill>
              <a:round/>
              <a:headEnd/>
              <a:tailEnd/>
            </a:ln>
          </p:spPr>
          <p:txBody>
            <a:bodyPr/>
            <a:lstStyle/>
            <a:p>
              <a:endParaRPr lang="en-US">
                <a:latin typeface="Calibri" pitchFamily="34" charset="0"/>
              </a:endParaRPr>
            </a:p>
          </p:txBody>
        </p:sp>
        <p:sp>
          <p:nvSpPr>
            <p:cNvPr id="46" name="Freeform 22"/>
            <p:cNvSpPr>
              <a:spLocks/>
            </p:cNvSpPr>
            <p:nvPr/>
          </p:nvSpPr>
          <p:spPr bwMode="auto">
            <a:xfrm>
              <a:off x="2624" y="1109"/>
              <a:ext cx="505" cy="533"/>
            </a:xfrm>
            <a:custGeom>
              <a:avLst/>
              <a:gdLst>
                <a:gd name="T0" fmla="*/ 294 w 505"/>
                <a:gd name="T1" fmla="*/ 388 h 533"/>
                <a:gd name="T2" fmla="*/ 253 w 505"/>
                <a:gd name="T3" fmla="*/ 378 h 533"/>
                <a:gd name="T4" fmla="*/ 222 w 505"/>
                <a:gd name="T5" fmla="*/ 388 h 533"/>
                <a:gd name="T6" fmla="*/ 179 w 505"/>
                <a:gd name="T7" fmla="*/ 404 h 533"/>
                <a:gd name="T8" fmla="*/ 163 w 505"/>
                <a:gd name="T9" fmla="*/ 528 h 533"/>
                <a:gd name="T10" fmla="*/ 149 w 505"/>
                <a:gd name="T11" fmla="*/ 528 h 533"/>
                <a:gd name="T12" fmla="*/ 125 w 505"/>
                <a:gd name="T13" fmla="*/ 445 h 533"/>
                <a:gd name="T14" fmla="*/ 121 w 505"/>
                <a:gd name="T15" fmla="*/ 405 h 533"/>
                <a:gd name="T16" fmla="*/ 158 w 505"/>
                <a:gd name="T17" fmla="*/ 385 h 533"/>
                <a:gd name="T18" fmla="*/ 86 w 505"/>
                <a:gd name="T19" fmla="*/ 372 h 533"/>
                <a:gd name="T20" fmla="*/ 49 w 505"/>
                <a:gd name="T21" fmla="*/ 351 h 533"/>
                <a:gd name="T22" fmla="*/ 24 w 505"/>
                <a:gd name="T23" fmla="*/ 330 h 533"/>
                <a:gd name="T24" fmla="*/ 2 w 505"/>
                <a:gd name="T25" fmla="*/ 300 h 533"/>
                <a:gd name="T26" fmla="*/ 18 w 505"/>
                <a:gd name="T27" fmla="*/ 254 h 533"/>
                <a:gd name="T28" fmla="*/ 50 w 505"/>
                <a:gd name="T29" fmla="*/ 236 h 533"/>
                <a:gd name="T30" fmla="*/ 95 w 505"/>
                <a:gd name="T31" fmla="*/ 224 h 533"/>
                <a:gd name="T32" fmla="*/ 75 w 505"/>
                <a:gd name="T33" fmla="*/ 202 h 533"/>
                <a:gd name="T34" fmla="*/ 60 w 505"/>
                <a:gd name="T35" fmla="*/ 177 h 533"/>
                <a:gd name="T36" fmla="*/ 59 w 505"/>
                <a:gd name="T37" fmla="*/ 151 h 533"/>
                <a:gd name="T38" fmla="*/ 68 w 505"/>
                <a:gd name="T39" fmla="*/ 129 h 533"/>
                <a:gd name="T40" fmla="*/ 108 w 505"/>
                <a:gd name="T41" fmla="*/ 125 h 533"/>
                <a:gd name="T42" fmla="*/ 78 w 505"/>
                <a:gd name="T43" fmla="*/ 91 h 533"/>
                <a:gd name="T44" fmla="*/ 33 w 505"/>
                <a:gd name="T45" fmla="*/ 62 h 533"/>
                <a:gd name="T46" fmla="*/ 14 w 505"/>
                <a:gd name="T47" fmla="*/ 26 h 533"/>
                <a:gd name="T48" fmla="*/ 15 w 505"/>
                <a:gd name="T49" fmla="*/ 8 h 533"/>
                <a:gd name="T50" fmla="*/ 40 w 505"/>
                <a:gd name="T51" fmla="*/ 0 h 533"/>
                <a:gd name="T52" fmla="*/ 65 w 505"/>
                <a:gd name="T53" fmla="*/ 4 h 533"/>
                <a:gd name="T54" fmla="*/ 117 w 505"/>
                <a:gd name="T55" fmla="*/ 23 h 533"/>
                <a:gd name="T56" fmla="*/ 168 w 505"/>
                <a:gd name="T57" fmla="*/ 40 h 533"/>
                <a:gd name="T58" fmla="*/ 199 w 505"/>
                <a:gd name="T59" fmla="*/ 45 h 533"/>
                <a:gd name="T60" fmla="*/ 250 w 505"/>
                <a:gd name="T61" fmla="*/ 51 h 533"/>
                <a:gd name="T62" fmla="*/ 288 w 505"/>
                <a:gd name="T63" fmla="*/ 56 h 533"/>
                <a:gd name="T64" fmla="*/ 320 w 505"/>
                <a:gd name="T65" fmla="*/ 59 h 533"/>
                <a:gd name="T66" fmla="*/ 383 w 505"/>
                <a:gd name="T67" fmla="*/ 61 h 533"/>
                <a:gd name="T68" fmla="*/ 412 w 505"/>
                <a:gd name="T69" fmla="*/ 66 h 533"/>
                <a:gd name="T70" fmla="*/ 436 w 505"/>
                <a:gd name="T71" fmla="*/ 75 h 533"/>
                <a:gd name="T72" fmla="*/ 459 w 505"/>
                <a:gd name="T73" fmla="*/ 90 h 533"/>
                <a:gd name="T74" fmla="*/ 473 w 505"/>
                <a:gd name="T75" fmla="*/ 109 h 533"/>
                <a:gd name="T76" fmla="*/ 484 w 505"/>
                <a:gd name="T77" fmla="*/ 138 h 533"/>
                <a:gd name="T78" fmla="*/ 494 w 505"/>
                <a:gd name="T79" fmla="*/ 173 h 533"/>
                <a:gd name="T80" fmla="*/ 504 w 505"/>
                <a:gd name="T81" fmla="*/ 230 h 533"/>
                <a:gd name="T82" fmla="*/ 494 w 505"/>
                <a:gd name="T83" fmla="*/ 270 h 533"/>
                <a:gd name="T84" fmla="*/ 482 w 505"/>
                <a:gd name="T85" fmla="*/ 318 h 533"/>
                <a:gd name="T86" fmla="*/ 468 w 505"/>
                <a:gd name="T87" fmla="*/ 394 h 533"/>
                <a:gd name="T88" fmla="*/ 465 w 505"/>
                <a:gd name="T89" fmla="*/ 470 h 533"/>
                <a:gd name="T90" fmla="*/ 449 w 505"/>
                <a:gd name="T91" fmla="*/ 450 h 533"/>
                <a:gd name="T92" fmla="*/ 417 w 505"/>
                <a:gd name="T93" fmla="*/ 377 h 533"/>
                <a:gd name="T94" fmla="*/ 373 w 505"/>
                <a:gd name="T95" fmla="*/ 372 h 533"/>
                <a:gd name="T96" fmla="*/ 327 w 505"/>
                <a:gd name="T97" fmla="*/ 377 h 5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533"/>
                <a:gd name="T149" fmla="*/ 505 w 505"/>
                <a:gd name="T150" fmla="*/ 533 h 5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533">
                  <a:moveTo>
                    <a:pt x="327" y="377"/>
                  </a:moveTo>
                  <a:lnTo>
                    <a:pt x="294" y="388"/>
                  </a:lnTo>
                  <a:lnTo>
                    <a:pt x="261" y="392"/>
                  </a:lnTo>
                  <a:lnTo>
                    <a:pt x="253" y="378"/>
                  </a:lnTo>
                  <a:lnTo>
                    <a:pt x="241" y="373"/>
                  </a:lnTo>
                  <a:lnTo>
                    <a:pt x="222" y="388"/>
                  </a:lnTo>
                  <a:lnTo>
                    <a:pt x="208" y="395"/>
                  </a:lnTo>
                  <a:lnTo>
                    <a:pt x="179" y="404"/>
                  </a:lnTo>
                  <a:lnTo>
                    <a:pt x="172" y="445"/>
                  </a:lnTo>
                  <a:lnTo>
                    <a:pt x="163" y="528"/>
                  </a:lnTo>
                  <a:lnTo>
                    <a:pt x="155" y="532"/>
                  </a:lnTo>
                  <a:lnTo>
                    <a:pt x="149" y="528"/>
                  </a:lnTo>
                  <a:lnTo>
                    <a:pt x="152" y="473"/>
                  </a:lnTo>
                  <a:lnTo>
                    <a:pt x="125" y="445"/>
                  </a:lnTo>
                  <a:lnTo>
                    <a:pt x="112" y="422"/>
                  </a:lnTo>
                  <a:lnTo>
                    <a:pt x="121" y="405"/>
                  </a:lnTo>
                  <a:lnTo>
                    <a:pt x="142" y="392"/>
                  </a:lnTo>
                  <a:lnTo>
                    <a:pt x="158" y="385"/>
                  </a:lnTo>
                  <a:lnTo>
                    <a:pt x="121" y="378"/>
                  </a:lnTo>
                  <a:lnTo>
                    <a:pt x="86" y="372"/>
                  </a:lnTo>
                  <a:lnTo>
                    <a:pt x="59" y="366"/>
                  </a:lnTo>
                  <a:lnTo>
                    <a:pt x="49" y="351"/>
                  </a:lnTo>
                  <a:lnTo>
                    <a:pt x="47" y="333"/>
                  </a:lnTo>
                  <a:lnTo>
                    <a:pt x="24" y="330"/>
                  </a:lnTo>
                  <a:lnTo>
                    <a:pt x="6" y="317"/>
                  </a:lnTo>
                  <a:lnTo>
                    <a:pt x="2" y="300"/>
                  </a:lnTo>
                  <a:lnTo>
                    <a:pt x="6" y="277"/>
                  </a:lnTo>
                  <a:lnTo>
                    <a:pt x="18" y="254"/>
                  </a:lnTo>
                  <a:lnTo>
                    <a:pt x="33" y="243"/>
                  </a:lnTo>
                  <a:lnTo>
                    <a:pt x="50" y="236"/>
                  </a:lnTo>
                  <a:lnTo>
                    <a:pt x="69" y="232"/>
                  </a:lnTo>
                  <a:lnTo>
                    <a:pt x="95" y="224"/>
                  </a:lnTo>
                  <a:lnTo>
                    <a:pt x="82" y="212"/>
                  </a:lnTo>
                  <a:lnTo>
                    <a:pt x="75" y="202"/>
                  </a:lnTo>
                  <a:lnTo>
                    <a:pt x="66" y="188"/>
                  </a:lnTo>
                  <a:lnTo>
                    <a:pt x="60" y="177"/>
                  </a:lnTo>
                  <a:lnTo>
                    <a:pt x="58" y="164"/>
                  </a:lnTo>
                  <a:lnTo>
                    <a:pt x="59" y="151"/>
                  </a:lnTo>
                  <a:lnTo>
                    <a:pt x="64" y="137"/>
                  </a:lnTo>
                  <a:lnTo>
                    <a:pt x="68" y="129"/>
                  </a:lnTo>
                  <a:lnTo>
                    <a:pt x="84" y="123"/>
                  </a:lnTo>
                  <a:lnTo>
                    <a:pt x="108" y="125"/>
                  </a:lnTo>
                  <a:lnTo>
                    <a:pt x="94" y="106"/>
                  </a:lnTo>
                  <a:lnTo>
                    <a:pt x="78" y="91"/>
                  </a:lnTo>
                  <a:lnTo>
                    <a:pt x="52" y="78"/>
                  </a:lnTo>
                  <a:lnTo>
                    <a:pt x="33" y="62"/>
                  </a:lnTo>
                  <a:lnTo>
                    <a:pt x="25" y="42"/>
                  </a:lnTo>
                  <a:lnTo>
                    <a:pt x="14" y="26"/>
                  </a:lnTo>
                  <a:lnTo>
                    <a:pt x="0" y="16"/>
                  </a:lnTo>
                  <a:lnTo>
                    <a:pt x="15" y="8"/>
                  </a:lnTo>
                  <a:lnTo>
                    <a:pt x="27" y="4"/>
                  </a:lnTo>
                  <a:lnTo>
                    <a:pt x="40" y="0"/>
                  </a:lnTo>
                  <a:lnTo>
                    <a:pt x="52" y="0"/>
                  </a:lnTo>
                  <a:lnTo>
                    <a:pt x="65" y="4"/>
                  </a:lnTo>
                  <a:lnTo>
                    <a:pt x="90" y="13"/>
                  </a:lnTo>
                  <a:lnTo>
                    <a:pt x="117" y="23"/>
                  </a:lnTo>
                  <a:lnTo>
                    <a:pt x="140" y="31"/>
                  </a:lnTo>
                  <a:lnTo>
                    <a:pt x="168" y="40"/>
                  </a:lnTo>
                  <a:lnTo>
                    <a:pt x="183" y="44"/>
                  </a:lnTo>
                  <a:lnTo>
                    <a:pt x="199" y="45"/>
                  </a:lnTo>
                  <a:lnTo>
                    <a:pt x="224" y="47"/>
                  </a:lnTo>
                  <a:lnTo>
                    <a:pt x="250" y="51"/>
                  </a:lnTo>
                  <a:lnTo>
                    <a:pt x="274" y="54"/>
                  </a:lnTo>
                  <a:lnTo>
                    <a:pt x="288" y="56"/>
                  </a:lnTo>
                  <a:lnTo>
                    <a:pt x="306" y="59"/>
                  </a:lnTo>
                  <a:lnTo>
                    <a:pt x="320" y="59"/>
                  </a:lnTo>
                  <a:lnTo>
                    <a:pt x="353" y="60"/>
                  </a:lnTo>
                  <a:lnTo>
                    <a:pt x="383" y="61"/>
                  </a:lnTo>
                  <a:lnTo>
                    <a:pt x="399" y="62"/>
                  </a:lnTo>
                  <a:lnTo>
                    <a:pt x="412" y="66"/>
                  </a:lnTo>
                  <a:lnTo>
                    <a:pt x="425" y="70"/>
                  </a:lnTo>
                  <a:lnTo>
                    <a:pt x="436" y="75"/>
                  </a:lnTo>
                  <a:lnTo>
                    <a:pt x="449" y="82"/>
                  </a:lnTo>
                  <a:lnTo>
                    <a:pt x="459" y="90"/>
                  </a:lnTo>
                  <a:lnTo>
                    <a:pt x="468" y="100"/>
                  </a:lnTo>
                  <a:lnTo>
                    <a:pt x="473" y="109"/>
                  </a:lnTo>
                  <a:lnTo>
                    <a:pt x="480" y="123"/>
                  </a:lnTo>
                  <a:lnTo>
                    <a:pt x="484" y="138"/>
                  </a:lnTo>
                  <a:lnTo>
                    <a:pt x="488" y="150"/>
                  </a:lnTo>
                  <a:lnTo>
                    <a:pt x="494" y="173"/>
                  </a:lnTo>
                  <a:lnTo>
                    <a:pt x="501" y="196"/>
                  </a:lnTo>
                  <a:lnTo>
                    <a:pt x="504" y="230"/>
                  </a:lnTo>
                  <a:lnTo>
                    <a:pt x="501" y="247"/>
                  </a:lnTo>
                  <a:lnTo>
                    <a:pt x="494" y="270"/>
                  </a:lnTo>
                  <a:lnTo>
                    <a:pt x="490" y="292"/>
                  </a:lnTo>
                  <a:lnTo>
                    <a:pt x="482" y="318"/>
                  </a:lnTo>
                  <a:lnTo>
                    <a:pt x="470" y="359"/>
                  </a:lnTo>
                  <a:lnTo>
                    <a:pt x="468" y="394"/>
                  </a:lnTo>
                  <a:lnTo>
                    <a:pt x="464" y="425"/>
                  </a:lnTo>
                  <a:lnTo>
                    <a:pt x="465" y="470"/>
                  </a:lnTo>
                  <a:lnTo>
                    <a:pt x="454" y="473"/>
                  </a:lnTo>
                  <a:lnTo>
                    <a:pt x="449" y="450"/>
                  </a:lnTo>
                  <a:lnTo>
                    <a:pt x="438" y="411"/>
                  </a:lnTo>
                  <a:lnTo>
                    <a:pt x="417" y="377"/>
                  </a:lnTo>
                  <a:lnTo>
                    <a:pt x="394" y="353"/>
                  </a:lnTo>
                  <a:lnTo>
                    <a:pt x="373" y="372"/>
                  </a:lnTo>
                  <a:lnTo>
                    <a:pt x="344" y="352"/>
                  </a:lnTo>
                  <a:lnTo>
                    <a:pt x="327" y="377"/>
                  </a:lnTo>
                </a:path>
              </a:pathLst>
            </a:custGeom>
            <a:solidFill>
              <a:srgbClr val="9F7F5F"/>
            </a:solidFill>
            <a:ln w="12700" cap="rnd">
              <a:noFill/>
              <a:round/>
              <a:headEnd/>
              <a:tailEnd/>
            </a:ln>
          </p:spPr>
          <p:txBody>
            <a:bodyPr/>
            <a:lstStyle/>
            <a:p>
              <a:endParaRPr lang="en-US">
                <a:latin typeface="Calibri" pitchFamily="34" charset="0"/>
              </a:endParaRPr>
            </a:p>
          </p:txBody>
        </p:sp>
        <p:sp>
          <p:nvSpPr>
            <p:cNvPr id="47" name="Freeform 23"/>
            <p:cNvSpPr>
              <a:spLocks/>
            </p:cNvSpPr>
            <p:nvPr/>
          </p:nvSpPr>
          <p:spPr bwMode="auto">
            <a:xfrm>
              <a:off x="2636" y="1147"/>
              <a:ext cx="88" cy="71"/>
            </a:xfrm>
            <a:custGeom>
              <a:avLst/>
              <a:gdLst>
                <a:gd name="T0" fmla="*/ 3 w 88"/>
                <a:gd name="T1" fmla="*/ 4 h 71"/>
                <a:gd name="T2" fmla="*/ 18 w 88"/>
                <a:gd name="T3" fmla="*/ 3 h 71"/>
                <a:gd name="T4" fmla="*/ 29 w 88"/>
                <a:gd name="T5" fmla="*/ 1 h 71"/>
                <a:gd name="T6" fmla="*/ 42 w 88"/>
                <a:gd name="T7" fmla="*/ 0 h 71"/>
                <a:gd name="T8" fmla="*/ 54 w 88"/>
                <a:gd name="T9" fmla="*/ 0 h 71"/>
                <a:gd name="T10" fmla="*/ 66 w 88"/>
                <a:gd name="T11" fmla="*/ 2 h 71"/>
                <a:gd name="T12" fmla="*/ 75 w 88"/>
                <a:gd name="T13" fmla="*/ 4 h 71"/>
                <a:gd name="T14" fmla="*/ 81 w 88"/>
                <a:gd name="T15" fmla="*/ 9 h 71"/>
                <a:gd name="T16" fmla="*/ 85 w 88"/>
                <a:gd name="T17" fmla="*/ 15 h 71"/>
                <a:gd name="T18" fmla="*/ 87 w 88"/>
                <a:gd name="T19" fmla="*/ 22 h 71"/>
                <a:gd name="T20" fmla="*/ 86 w 88"/>
                <a:gd name="T21" fmla="*/ 31 h 71"/>
                <a:gd name="T22" fmla="*/ 81 w 88"/>
                <a:gd name="T23" fmla="*/ 41 h 71"/>
                <a:gd name="T24" fmla="*/ 72 w 88"/>
                <a:gd name="T25" fmla="*/ 49 h 71"/>
                <a:gd name="T26" fmla="*/ 63 w 88"/>
                <a:gd name="T27" fmla="*/ 56 h 71"/>
                <a:gd name="T28" fmla="*/ 53 w 88"/>
                <a:gd name="T29" fmla="*/ 64 h 71"/>
                <a:gd name="T30" fmla="*/ 39 w 88"/>
                <a:gd name="T31" fmla="*/ 67 h 71"/>
                <a:gd name="T32" fmla="*/ 24 w 88"/>
                <a:gd name="T33" fmla="*/ 70 h 71"/>
                <a:gd name="T34" fmla="*/ 16 w 88"/>
                <a:gd name="T35" fmla="*/ 69 h 71"/>
                <a:gd name="T36" fmla="*/ 9 w 88"/>
                <a:gd name="T37" fmla="*/ 67 h 71"/>
                <a:gd name="T38" fmla="*/ 5 w 88"/>
                <a:gd name="T39" fmla="*/ 54 h 71"/>
                <a:gd name="T40" fmla="*/ 0 w 88"/>
                <a:gd name="T41" fmla="*/ 36 h 71"/>
                <a:gd name="T42" fmla="*/ 3 w 88"/>
                <a:gd name="T43" fmla="*/ 4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
                <a:gd name="T67" fmla="*/ 0 h 71"/>
                <a:gd name="T68" fmla="*/ 88 w 88"/>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 h="71">
                  <a:moveTo>
                    <a:pt x="3" y="4"/>
                  </a:moveTo>
                  <a:lnTo>
                    <a:pt x="18" y="3"/>
                  </a:lnTo>
                  <a:lnTo>
                    <a:pt x="29" y="1"/>
                  </a:lnTo>
                  <a:lnTo>
                    <a:pt x="42" y="0"/>
                  </a:lnTo>
                  <a:lnTo>
                    <a:pt x="54" y="0"/>
                  </a:lnTo>
                  <a:lnTo>
                    <a:pt x="66" y="2"/>
                  </a:lnTo>
                  <a:lnTo>
                    <a:pt x="75" y="4"/>
                  </a:lnTo>
                  <a:lnTo>
                    <a:pt x="81" y="9"/>
                  </a:lnTo>
                  <a:lnTo>
                    <a:pt x="85" y="15"/>
                  </a:lnTo>
                  <a:lnTo>
                    <a:pt x="87" y="22"/>
                  </a:lnTo>
                  <a:lnTo>
                    <a:pt x="86" y="31"/>
                  </a:lnTo>
                  <a:lnTo>
                    <a:pt x="81" y="41"/>
                  </a:lnTo>
                  <a:lnTo>
                    <a:pt x="72" y="49"/>
                  </a:lnTo>
                  <a:lnTo>
                    <a:pt x="63" y="56"/>
                  </a:lnTo>
                  <a:lnTo>
                    <a:pt x="53" y="64"/>
                  </a:lnTo>
                  <a:lnTo>
                    <a:pt x="39" y="67"/>
                  </a:lnTo>
                  <a:lnTo>
                    <a:pt x="24" y="70"/>
                  </a:lnTo>
                  <a:lnTo>
                    <a:pt x="16" y="69"/>
                  </a:lnTo>
                  <a:lnTo>
                    <a:pt x="9" y="67"/>
                  </a:lnTo>
                  <a:lnTo>
                    <a:pt x="5" y="54"/>
                  </a:lnTo>
                  <a:lnTo>
                    <a:pt x="0" y="36"/>
                  </a:lnTo>
                  <a:lnTo>
                    <a:pt x="3" y="4"/>
                  </a:lnTo>
                </a:path>
              </a:pathLst>
            </a:custGeom>
            <a:solidFill>
              <a:srgbClr val="3F1F00"/>
            </a:solidFill>
            <a:ln w="12700" cap="rnd">
              <a:solidFill>
                <a:srgbClr val="000000"/>
              </a:solidFill>
              <a:round/>
              <a:headEnd/>
              <a:tailEnd/>
            </a:ln>
          </p:spPr>
          <p:txBody>
            <a:bodyPr/>
            <a:lstStyle/>
            <a:p>
              <a:endParaRPr lang="en-US">
                <a:latin typeface="Calibri" pitchFamily="34" charset="0"/>
              </a:endParaRPr>
            </a:p>
          </p:txBody>
        </p:sp>
        <p:sp>
          <p:nvSpPr>
            <p:cNvPr id="48" name="Freeform 24"/>
            <p:cNvSpPr>
              <a:spLocks/>
            </p:cNvSpPr>
            <p:nvPr/>
          </p:nvSpPr>
          <p:spPr bwMode="auto">
            <a:xfrm>
              <a:off x="2528" y="1285"/>
              <a:ext cx="47" cy="68"/>
            </a:xfrm>
            <a:custGeom>
              <a:avLst/>
              <a:gdLst>
                <a:gd name="T0" fmla="*/ 44 w 47"/>
                <a:gd name="T1" fmla="*/ 0 h 68"/>
                <a:gd name="T2" fmla="*/ 45 w 47"/>
                <a:gd name="T3" fmla="*/ 10 h 68"/>
                <a:gd name="T4" fmla="*/ 46 w 47"/>
                <a:gd name="T5" fmla="*/ 17 h 68"/>
                <a:gd name="T6" fmla="*/ 44 w 47"/>
                <a:gd name="T7" fmla="*/ 24 h 68"/>
                <a:gd name="T8" fmla="*/ 42 w 47"/>
                <a:gd name="T9" fmla="*/ 32 h 68"/>
                <a:gd name="T10" fmla="*/ 39 w 47"/>
                <a:gd name="T11" fmla="*/ 40 h 68"/>
                <a:gd name="T12" fmla="*/ 34 w 47"/>
                <a:gd name="T13" fmla="*/ 47 h 68"/>
                <a:gd name="T14" fmla="*/ 28 w 47"/>
                <a:gd name="T15" fmla="*/ 55 h 68"/>
                <a:gd name="T16" fmla="*/ 18 w 47"/>
                <a:gd name="T17" fmla="*/ 61 h 68"/>
                <a:gd name="T18" fmla="*/ 11 w 47"/>
                <a:gd name="T19" fmla="*/ 65 h 68"/>
                <a:gd name="T20" fmla="*/ 5 w 47"/>
                <a:gd name="T21" fmla="*/ 67 h 68"/>
                <a:gd name="T22" fmla="*/ 0 w 47"/>
                <a:gd name="T23" fmla="*/ 6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68"/>
                <a:gd name="T38" fmla="*/ 47 w 47"/>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68">
                  <a:moveTo>
                    <a:pt x="44" y="0"/>
                  </a:moveTo>
                  <a:lnTo>
                    <a:pt x="45" y="10"/>
                  </a:lnTo>
                  <a:lnTo>
                    <a:pt x="46" y="17"/>
                  </a:lnTo>
                  <a:lnTo>
                    <a:pt x="44" y="24"/>
                  </a:lnTo>
                  <a:lnTo>
                    <a:pt x="42" y="32"/>
                  </a:lnTo>
                  <a:lnTo>
                    <a:pt x="39" y="40"/>
                  </a:lnTo>
                  <a:lnTo>
                    <a:pt x="34" y="47"/>
                  </a:lnTo>
                  <a:lnTo>
                    <a:pt x="28" y="55"/>
                  </a:lnTo>
                  <a:lnTo>
                    <a:pt x="18" y="61"/>
                  </a:lnTo>
                  <a:lnTo>
                    <a:pt x="11" y="65"/>
                  </a:lnTo>
                  <a:lnTo>
                    <a:pt x="5" y="67"/>
                  </a:lnTo>
                  <a:lnTo>
                    <a:pt x="0" y="67"/>
                  </a:lnTo>
                </a:path>
              </a:pathLst>
            </a:custGeom>
            <a:noFill/>
            <a:ln w="12700" cap="rnd">
              <a:solidFill>
                <a:srgbClr val="C0C0C0"/>
              </a:solidFill>
              <a:round/>
              <a:headEnd/>
              <a:tailEnd/>
            </a:ln>
          </p:spPr>
          <p:txBody>
            <a:bodyPr/>
            <a:lstStyle/>
            <a:p>
              <a:endParaRPr lang="en-US">
                <a:latin typeface="Calibri" pitchFamily="34" charset="0"/>
              </a:endParaRPr>
            </a:p>
          </p:txBody>
        </p:sp>
        <p:sp>
          <p:nvSpPr>
            <p:cNvPr id="49" name="Freeform 25"/>
            <p:cNvSpPr>
              <a:spLocks/>
            </p:cNvSpPr>
            <p:nvPr/>
          </p:nvSpPr>
          <p:spPr bwMode="auto">
            <a:xfrm>
              <a:off x="2592" y="1295"/>
              <a:ext cx="51" cy="61"/>
            </a:xfrm>
            <a:custGeom>
              <a:avLst/>
              <a:gdLst>
                <a:gd name="T0" fmla="*/ 50 w 51"/>
                <a:gd name="T1" fmla="*/ 0 h 61"/>
                <a:gd name="T2" fmla="*/ 46 w 51"/>
                <a:gd name="T3" fmla="*/ 17 h 61"/>
                <a:gd name="T4" fmla="*/ 42 w 51"/>
                <a:gd name="T5" fmla="*/ 31 h 61"/>
                <a:gd name="T6" fmla="*/ 36 w 51"/>
                <a:gd name="T7" fmla="*/ 42 h 61"/>
                <a:gd name="T8" fmla="*/ 24 w 51"/>
                <a:gd name="T9" fmla="*/ 52 h 61"/>
                <a:gd name="T10" fmla="*/ 7 w 51"/>
                <a:gd name="T11" fmla="*/ 60 h 61"/>
                <a:gd name="T12" fmla="*/ 0 w 51"/>
                <a:gd name="T13" fmla="*/ 60 h 61"/>
                <a:gd name="T14" fmla="*/ 0 60000 65536"/>
                <a:gd name="T15" fmla="*/ 0 60000 65536"/>
                <a:gd name="T16" fmla="*/ 0 60000 65536"/>
                <a:gd name="T17" fmla="*/ 0 60000 65536"/>
                <a:gd name="T18" fmla="*/ 0 60000 65536"/>
                <a:gd name="T19" fmla="*/ 0 60000 65536"/>
                <a:gd name="T20" fmla="*/ 0 60000 65536"/>
                <a:gd name="T21" fmla="*/ 0 w 51"/>
                <a:gd name="T22" fmla="*/ 0 h 61"/>
                <a:gd name="T23" fmla="*/ 51 w 51"/>
                <a:gd name="T24" fmla="*/ 61 h 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 h="61">
                  <a:moveTo>
                    <a:pt x="50" y="0"/>
                  </a:moveTo>
                  <a:lnTo>
                    <a:pt x="46" y="17"/>
                  </a:lnTo>
                  <a:lnTo>
                    <a:pt x="42" y="31"/>
                  </a:lnTo>
                  <a:lnTo>
                    <a:pt x="36" y="42"/>
                  </a:lnTo>
                  <a:lnTo>
                    <a:pt x="24" y="52"/>
                  </a:lnTo>
                  <a:lnTo>
                    <a:pt x="7" y="60"/>
                  </a:lnTo>
                  <a:lnTo>
                    <a:pt x="0" y="60"/>
                  </a:lnTo>
                </a:path>
              </a:pathLst>
            </a:custGeom>
            <a:noFill/>
            <a:ln w="12700" cap="rnd">
              <a:solidFill>
                <a:srgbClr val="000000"/>
              </a:solidFill>
              <a:round/>
              <a:headEnd/>
              <a:tailEnd/>
            </a:ln>
          </p:spPr>
          <p:txBody>
            <a:bodyPr/>
            <a:lstStyle/>
            <a:p>
              <a:endParaRPr lang="en-US">
                <a:latin typeface="Calibri" pitchFamily="34" charset="0"/>
              </a:endParaRPr>
            </a:p>
          </p:txBody>
        </p:sp>
        <p:sp>
          <p:nvSpPr>
            <p:cNvPr id="50" name="Freeform 26"/>
            <p:cNvSpPr>
              <a:spLocks/>
            </p:cNvSpPr>
            <p:nvPr/>
          </p:nvSpPr>
          <p:spPr bwMode="auto">
            <a:xfrm>
              <a:off x="2539" y="1124"/>
              <a:ext cx="103" cy="226"/>
            </a:xfrm>
            <a:custGeom>
              <a:avLst/>
              <a:gdLst>
                <a:gd name="T0" fmla="*/ 75 w 103"/>
                <a:gd name="T1" fmla="*/ 0 h 226"/>
                <a:gd name="T2" fmla="*/ 83 w 103"/>
                <a:gd name="T3" fmla="*/ 6 h 226"/>
                <a:gd name="T4" fmla="*/ 92 w 103"/>
                <a:gd name="T5" fmla="*/ 14 h 226"/>
                <a:gd name="T6" fmla="*/ 92 w 103"/>
                <a:gd name="T7" fmla="*/ 20 h 226"/>
                <a:gd name="T8" fmla="*/ 95 w 103"/>
                <a:gd name="T9" fmla="*/ 29 h 226"/>
                <a:gd name="T10" fmla="*/ 97 w 103"/>
                <a:gd name="T11" fmla="*/ 48 h 226"/>
                <a:gd name="T12" fmla="*/ 98 w 103"/>
                <a:gd name="T13" fmla="*/ 59 h 226"/>
                <a:gd name="T14" fmla="*/ 99 w 103"/>
                <a:gd name="T15" fmla="*/ 75 h 226"/>
                <a:gd name="T16" fmla="*/ 101 w 103"/>
                <a:gd name="T17" fmla="*/ 89 h 226"/>
                <a:gd name="T18" fmla="*/ 101 w 103"/>
                <a:gd name="T19" fmla="*/ 103 h 226"/>
                <a:gd name="T20" fmla="*/ 102 w 103"/>
                <a:gd name="T21" fmla="*/ 120 h 226"/>
                <a:gd name="T22" fmla="*/ 100 w 103"/>
                <a:gd name="T23" fmla="*/ 136 h 226"/>
                <a:gd name="T24" fmla="*/ 96 w 103"/>
                <a:gd name="T25" fmla="*/ 150 h 226"/>
                <a:gd name="T26" fmla="*/ 89 w 103"/>
                <a:gd name="T27" fmla="*/ 165 h 226"/>
                <a:gd name="T28" fmla="*/ 79 w 103"/>
                <a:gd name="T29" fmla="*/ 182 h 226"/>
                <a:gd name="T30" fmla="*/ 63 w 103"/>
                <a:gd name="T31" fmla="*/ 197 h 226"/>
                <a:gd name="T32" fmla="*/ 48 w 103"/>
                <a:gd name="T33" fmla="*/ 206 h 226"/>
                <a:gd name="T34" fmla="*/ 32 w 103"/>
                <a:gd name="T35" fmla="*/ 215 h 226"/>
                <a:gd name="T36" fmla="*/ 14 w 103"/>
                <a:gd name="T37" fmla="*/ 222 h 226"/>
                <a:gd name="T38" fmla="*/ 0 w 103"/>
                <a:gd name="T39" fmla="*/ 225 h 2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226"/>
                <a:gd name="T62" fmla="*/ 103 w 103"/>
                <a:gd name="T63" fmla="*/ 226 h 2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226">
                  <a:moveTo>
                    <a:pt x="75" y="0"/>
                  </a:moveTo>
                  <a:lnTo>
                    <a:pt x="83" y="6"/>
                  </a:lnTo>
                  <a:lnTo>
                    <a:pt x="92" y="14"/>
                  </a:lnTo>
                  <a:lnTo>
                    <a:pt x="92" y="20"/>
                  </a:lnTo>
                  <a:lnTo>
                    <a:pt x="95" y="29"/>
                  </a:lnTo>
                  <a:lnTo>
                    <a:pt x="97" y="48"/>
                  </a:lnTo>
                  <a:lnTo>
                    <a:pt x="98" y="59"/>
                  </a:lnTo>
                  <a:lnTo>
                    <a:pt x="99" y="75"/>
                  </a:lnTo>
                  <a:lnTo>
                    <a:pt x="101" y="89"/>
                  </a:lnTo>
                  <a:lnTo>
                    <a:pt x="101" y="103"/>
                  </a:lnTo>
                  <a:lnTo>
                    <a:pt x="102" y="120"/>
                  </a:lnTo>
                  <a:lnTo>
                    <a:pt x="100" y="136"/>
                  </a:lnTo>
                  <a:lnTo>
                    <a:pt x="96" y="150"/>
                  </a:lnTo>
                  <a:lnTo>
                    <a:pt x="89" y="165"/>
                  </a:lnTo>
                  <a:lnTo>
                    <a:pt x="79" y="182"/>
                  </a:lnTo>
                  <a:lnTo>
                    <a:pt x="63" y="197"/>
                  </a:lnTo>
                  <a:lnTo>
                    <a:pt x="48" y="206"/>
                  </a:lnTo>
                  <a:lnTo>
                    <a:pt x="32" y="215"/>
                  </a:lnTo>
                  <a:lnTo>
                    <a:pt x="14" y="222"/>
                  </a:lnTo>
                  <a:lnTo>
                    <a:pt x="0" y="225"/>
                  </a:lnTo>
                </a:path>
              </a:pathLst>
            </a:custGeom>
            <a:noFill/>
            <a:ln w="12700" cap="rnd">
              <a:solidFill>
                <a:srgbClr val="9F9F9F"/>
              </a:solidFill>
              <a:round/>
              <a:headEnd/>
              <a:tailEnd/>
            </a:ln>
          </p:spPr>
          <p:txBody>
            <a:bodyPr/>
            <a:lstStyle/>
            <a:p>
              <a:endParaRPr lang="en-US">
                <a:latin typeface="Calibri" pitchFamily="34" charset="0"/>
              </a:endParaRPr>
            </a:p>
          </p:txBody>
        </p:sp>
        <p:grpSp>
          <p:nvGrpSpPr>
            <p:cNvPr id="51" name="Group 27"/>
            <p:cNvGrpSpPr>
              <a:grpSpLocks/>
            </p:cNvGrpSpPr>
            <p:nvPr/>
          </p:nvGrpSpPr>
          <p:grpSpPr bwMode="auto">
            <a:xfrm>
              <a:off x="2474" y="1276"/>
              <a:ext cx="72" cy="46"/>
              <a:chOff x="2474" y="1276"/>
              <a:chExt cx="72" cy="46"/>
            </a:xfrm>
          </p:grpSpPr>
          <p:grpSp>
            <p:nvGrpSpPr>
              <p:cNvPr id="59" name="Group 28"/>
              <p:cNvGrpSpPr>
                <a:grpSpLocks/>
              </p:cNvGrpSpPr>
              <p:nvPr/>
            </p:nvGrpSpPr>
            <p:grpSpPr bwMode="auto">
              <a:xfrm>
                <a:off x="2477" y="1276"/>
                <a:ext cx="54" cy="15"/>
                <a:chOff x="2477" y="1276"/>
                <a:chExt cx="54" cy="15"/>
              </a:xfrm>
            </p:grpSpPr>
            <p:sp>
              <p:nvSpPr>
                <p:cNvPr id="61" name="Freeform 29"/>
                <p:cNvSpPr>
                  <a:spLocks/>
                </p:cNvSpPr>
                <p:nvPr/>
              </p:nvSpPr>
              <p:spPr bwMode="auto">
                <a:xfrm>
                  <a:off x="2508" y="1276"/>
                  <a:ext cx="23" cy="15"/>
                </a:xfrm>
                <a:custGeom>
                  <a:avLst/>
                  <a:gdLst>
                    <a:gd name="T0" fmla="*/ 22 w 23"/>
                    <a:gd name="T1" fmla="*/ 0 h 15"/>
                    <a:gd name="T2" fmla="*/ 11 w 23"/>
                    <a:gd name="T3" fmla="*/ 3 h 15"/>
                    <a:gd name="T4" fmla="*/ 4 w 23"/>
                    <a:gd name="T5" fmla="*/ 6 h 15"/>
                    <a:gd name="T6" fmla="*/ 0 w 23"/>
                    <a:gd name="T7" fmla="*/ 8 h 15"/>
                    <a:gd name="T8" fmla="*/ 0 w 23"/>
                    <a:gd name="T9" fmla="*/ 14 h 15"/>
                    <a:gd name="T10" fmla="*/ 8 w 23"/>
                    <a:gd name="T11" fmla="*/ 10 h 15"/>
                    <a:gd name="T12" fmla="*/ 15 w 23"/>
                    <a:gd name="T13" fmla="*/ 5 h 15"/>
                    <a:gd name="T14" fmla="*/ 22 w 23"/>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15"/>
                    <a:gd name="T26" fmla="*/ 23 w 23"/>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15">
                      <a:moveTo>
                        <a:pt x="22" y="0"/>
                      </a:moveTo>
                      <a:lnTo>
                        <a:pt x="11" y="3"/>
                      </a:lnTo>
                      <a:lnTo>
                        <a:pt x="4" y="6"/>
                      </a:lnTo>
                      <a:lnTo>
                        <a:pt x="0" y="8"/>
                      </a:lnTo>
                      <a:lnTo>
                        <a:pt x="0" y="14"/>
                      </a:lnTo>
                      <a:lnTo>
                        <a:pt x="8" y="10"/>
                      </a:lnTo>
                      <a:lnTo>
                        <a:pt x="15" y="5"/>
                      </a:lnTo>
                      <a:lnTo>
                        <a:pt x="22" y="0"/>
                      </a:lnTo>
                    </a:path>
                  </a:pathLst>
                </a:custGeom>
                <a:solidFill>
                  <a:srgbClr val="000000"/>
                </a:solidFill>
                <a:ln w="12700" cap="rnd">
                  <a:noFill/>
                  <a:round/>
                  <a:headEnd/>
                  <a:tailEnd/>
                </a:ln>
              </p:spPr>
              <p:txBody>
                <a:bodyPr/>
                <a:lstStyle/>
                <a:p>
                  <a:endParaRPr lang="en-US">
                    <a:latin typeface="Calibri" pitchFamily="34" charset="0"/>
                  </a:endParaRPr>
                </a:p>
              </p:txBody>
            </p:sp>
            <p:sp>
              <p:nvSpPr>
                <p:cNvPr id="62" name="Freeform 30"/>
                <p:cNvSpPr>
                  <a:spLocks/>
                </p:cNvSpPr>
                <p:nvPr/>
              </p:nvSpPr>
              <p:spPr bwMode="auto">
                <a:xfrm>
                  <a:off x="2477" y="1285"/>
                  <a:ext cx="9" cy="6"/>
                </a:xfrm>
                <a:custGeom>
                  <a:avLst/>
                  <a:gdLst>
                    <a:gd name="T0" fmla="*/ 8 w 9"/>
                    <a:gd name="T1" fmla="*/ 1 h 6"/>
                    <a:gd name="T2" fmla="*/ 4 w 9"/>
                    <a:gd name="T3" fmla="*/ 0 h 6"/>
                    <a:gd name="T4" fmla="*/ 0 w 9"/>
                    <a:gd name="T5" fmla="*/ 0 h 6"/>
                    <a:gd name="T6" fmla="*/ 4 w 9"/>
                    <a:gd name="T7" fmla="*/ 2 h 6"/>
                    <a:gd name="T8" fmla="*/ 7 w 9"/>
                    <a:gd name="T9" fmla="*/ 4 h 6"/>
                    <a:gd name="T10" fmla="*/ 8 w 9"/>
                    <a:gd name="T11" fmla="*/ 5 h 6"/>
                    <a:gd name="T12" fmla="*/ 8 w 9"/>
                    <a:gd name="T13" fmla="*/ 1 h 6"/>
                    <a:gd name="T14" fmla="*/ 0 60000 65536"/>
                    <a:gd name="T15" fmla="*/ 0 60000 65536"/>
                    <a:gd name="T16" fmla="*/ 0 60000 65536"/>
                    <a:gd name="T17" fmla="*/ 0 60000 65536"/>
                    <a:gd name="T18" fmla="*/ 0 60000 65536"/>
                    <a:gd name="T19" fmla="*/ 0 60000 65536"/>
                    <a:gd name="T20" fmla="*/ 0 60000 65536"/>
                    <a:gd name="T21" fmla="*/ 0 w 9"/>
                    <a:gd name="T22" fmla="*/ 0 h 6"/>
                    <a:gd name="T23" fmla="*/ 9 w 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6">
                      <a:moveTo>
                        <a:pt x="8" y="1"/>
                      </a:moveTo>
                      <a:lnTo>
                        <a:pt x="4" y="0"/>
                      </a:lnTo>
                      <a:lnTo>
                        <a:pt x="0" y="0"/>
                      </a:lnTo>
                      <a:lnTo>
                        <a:pt x="4" y="2"/>
                      </a:lnTo>
                      <a:lnTo>
                        <a:pt x="7" y="4"/>
                      </a:lnTo>
                      <a:lnTo>
                        <a:pt x="8" y="5"/>
                      </a:lnTo>
                      <a:lnTo>
                        <a:pt x="8" y="1"/>
                      </a:lnTo>
                    </a:path>
                  </a:pathLst>
                </a:custGeom>
                <a:solidFill>
                  <a:srgbClr val="000000"/>
                </a:solidFill>
                <a:ln w="12700" cap="rnd">
                  <a:noFill/>
                  <a:round/>
                  <a:headEnd/>
                  <a:tailEnd/>
                </a:ln>
              </p:spPr>
              <p:txBody>
                <a:bodyPr/>
                <a:lstStyle/>
                <a:p>
                  <a:endParaRPr lang="en-US">
                    <a:latin typeface="Calibri" pitchFamily="34" charset="0"/>
                  </a:endParaRPr>
                </a:p>
              </p:txBody>
            </p:sp>
          </p:grpSp>
          <p:sp>
            <p:nvSpPr>
              <p:cNvPr id="60" name="Freeform 31"/>
              <p:cNvSpPr>
                <a:spLocks/>
              </p:cNvSpPr>
              <p:nvPr/>
            </p:nvSpPr>
            <p:spPr bwMode="auto">
              <a:xfrm>
                <a:off x="2474" y="1313"/>
                <a:ext cx="72" cy="9"/>
              </a:xfrm>
              <a:custGeom>
                <a:avLst/>
                <a:gdLst>
                  <a:gd name="T0" fmla="*/ 71 w 72"/>
                  <a:gd name="T1" fmla="*/ 0 h 9"/>
                  <a:gd name="T2" fmla="*/ 59 w 72"/>
                  <a:gd name="T3" fmla="*/ 3 h 9"/>
                  <a:gd name="T4" fmla="*/ 44 w 72"/>
                  <a:gd name="T5" fmla="*/ 4 h 9"/>
                  <a:gd name="T6" fmla="*/ 33 w 72"/>
                  <a:gd name="T7" fmla="*/ 3 h 9"/>
                  <a:gd name="T8" fmla="*/ 23 w 72"/>
                  <a:gd name="T9" fmla="*/ 4 h 9"/>
                  <a:gd name="T10" fmla="*/ 13 w 72"/>
                  <a:gd name="T11" fmla="*/ 6 h 9"/>
                  <a:gd name="T12" fmla="*/ 5 w 72"/>
                  <a:gd name="T13" fmla="*/ 8 h 9"/>
                  <a:gd name="T14" fmla="*/ 0 w 72"/>
                  <a:gd name="T15" fmla="*/ 7 h 9"/>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9"/>
                  <a:gd name="T26" fmla="*/ 72 w 72"/>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9">
                    <a:moveTo>
                      <a:pt x="71" y="0"/>
                    </a:moveTo>
                    <a:lnTo>
                      <a:pt x="59" y="3"/>
                    </a:lnTo>
                    <a:lnTo>
                      <a:pt x="44" y="4"/>
                    </a:lnTo>
                    <a:lnTo>
                      <a:pt x="33" y="3"/>
                    </a:lnTo>
                    <a:lnTo>
                      <a:pt x="23" y="4"/>
                    </a:lnTo>
                    <a:lnTo>
                      <a:pt x="13" y="6"/>
                    </a:lnTo>
                    <a:lnTo>
                      <a:pt x="5" y="8"/>
                    </a:lnTo>
                    <a:lnTo>
                      <a:pt x="0" y="7"/>
                    </a:lnTo>
                  </a:path>
                </a:pathLst>
              </a:custGeom>
              <a:noFill/>
              <a:ln w="12700" cap="rnd">
                <a:solidFill>
                  <a:srgbClr val="000000"/>
                </a:solidFill>
                <a:round/>
                <a:headEnd/>
                <a:tailEnd/>
              </a:ln>
            </p:spPr>
            <p:txBody>
              <a:bodyPr/>
              <a:lstStyle/>
              <a:p>
                <a:endParaRPr lang="en-US">
                  <a:latin typeface="Calibri" pitchFamily="34" charset="0"/>
                </a:endParaRPr>
              </a:p>
            </p:txBody>
          </p:sp>
        </p:grpSp>
        <p:grpSp>
          <p:nvGrpSpPr>
            <p:cNvPr id="52" name="Group 32"/>
            <p:cNvGrpSpPr>
              <a:grpSpLocks/>
            </p:cNvGrpSpPr>
            <p:nvPr/>
          </p:nvGrpSpPr>
          <p:grpSpPr bwMode="auto">
            <a:xfrm>
              <a:off x="2566" y="1210"/>
              <a:ext cx="20" cy="34"/>
              <a:chOff x="2566" y="1210"/>
              <a:chExt cx="20" cy="34"/>
            </a:xfrm>
          </p:grpSpPr>
          <p:sp>
            <p:nvSpPr>
              <p:cNvPr id="55" name="Freeform 33"/>
              <p:cNvSpPr>
                <a:spLocks/>
              </p:cNvSpPr>
              <p:nvPr/>
            </p:nvSpPr>
            <p:spPr bwMode="auto">
              <a:xfrm>
                <a:off x="2572" y="1210"/>
                <a:ext cx="14" cy="28"/>
              </a:xfrm>
              <a:custGeom>
                <a:avLst/>
                <a:gdLst>
                  <a:gd name="T0" fmla="*/ 11 w 14"/>
                  <a:gd name="T1" fmla="*/ 27 h 28"/>
                  <a:gd name="T2" fmla="*/ 12 w 14"/>
                  <a:gd name="T3" fmla="*/ 22 h 28"/>
                  <a:gd name="T4" fmla="*/ 13 w 14"/>
                  <a:gd name="T5" fmla="*/ 17 h 28"/>
                  <a:gd name="T6" fmla="*/ 13 w 14"/>
                  <a:gd name="T7" fmla="*/ 10 h 28"/>
                  <a:gd name="T8" fmla="*/ 12 w 14"/>
                  <a:gd name="T9" fmla="*/ 5 h 28"/>
                  <a:gd name="T10" fmla="*/ 11 w 14"/>
                  <a:gd name="T11" fmla="*/ 2 h 28"/>
                  <a:gd name="T12" fmla="*/ 9 w 14"/>
                  <a:gd name="T13" fmla="*/ 0 h 28"/>
                  <a:gd name="T14" fmla="*/ 7 w 14"/>
                  <a:gd name="T15" fmla="*/ 0 h 28"/>
                  <a:gd name="T16" fmla="*/ 5 w 14"/>
                  <a:gd name="T17" fmla="*/ 2 h 28"/>
                  <a:gd name="T18" fmla="*/ 4 w 14"/>
                  <a:gd name="T19" fmla="*/ 6 h 28"/>
                  <a:gd name="T20" fmla="*/ 2 w 14"/>
                  <a:gd name="T21" fmla="*/ 10 h 28"/>
                  <a:gd name="T22" fmla="*/ 1 w 14"/>
                  <a:gd name="T23" fmla="*/ 15 h 28"/>
                  <a:gd name="T24" fmla="*/ 1 w 14"/>
                  <a:gd name="T25" fmla="*/ 19 h 28"/>
                  <a:gd name="T26" fmla="*/ 0 w 14"/>
                  <a:gd name="T27" fmla="*/ 22 h 28"/>
                  <a:gd name="T28" fmla="*/ 0 w 14"/>
                  <a:gd name="T29" fmla="*/ 26 h 28"/>
                  <a:gd name="T30" fmla="*/ 4 w 14"/>
                  <a:gd name="T31" fmla="*/ 25 h 28"/>
                  <a:gd name="T32" fmla="*/ 7 w 14"/>
                  <a:gd name="T33" fmla="*/ 25 h 28"/>
                  <a:gd name="T34" fmla="*/ 11 w 14"/>
                  <a:gd name="T35" fmla="*/ 2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
                  <a:gd name="T55" fmla="*/ 0 h 28"/>
                  <a:gd name="T56" fmla="*/ 14 w 14"/>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 h="28">
                    <a:moveTo>
                      <a:pt x="11" y="27"/>
                    </a:moveTo>
                    <a:lnTo>
                      <a:pt x="12" y="22"/>
                    </a:lnTo>
                    <a:lnTo>
                      <a:pt x="13" y="17"/>
                    </a:lnTo>
                    <a:lnTo>
                      <a:pt x="13" y="10"/>
                    </a:lnTo>
                    <a:lnTo>
                      <a:pt x="12" y="5"/>
                    </a:lnTo>
                    <a:lnTo>
                      <a:pt x="11" y="2"/>
                    </a:lnTo>
                    <a:lnTo>
                      <a:pt x="9" y="0"/>
                    </a:lnTo>
                    <a:lnTo>
                      <a:pt x="7" y="0"/>
                    </a:lnTo>
                    <a:lnTo>
                      <a:pt x="5" y="2"/>
                    </a:lnTo>
                    <a:lnTo>
                      <a:pt x="4" y="6"/>
                    </a:lnTo>
                    <a:lnTo>
                      <a:pt x="2" y="10"/>
                    </a:lnTo>
                    <a:lnTo>
                      <a:pt x="1" y="15"/>
                    </a:lnTo>
                    <a:lnTo>
                      <a:pt x="1" y="19"/>
                    </a:lnTo>
                    <a:lnTo>
                      <a:pt x="0" y="22"/>
                    </a:lnTo>
                    <a:lnTo>
                      <a:pt x="0" y="26"/>
                    </a:lnTo>
                    <a:lnTo>
                      <a:pt x="4" y="25"/>
                    </a:lnTo>
                    <a:lnTo>
                      <a:pt x="7" y="25"/>
                    </a:lnTo>
                    <a:lnTo>
                      <a:pt x="11" y="27"/>
                    </a:lnTo>
                  </a:path>
                </a:pathLst>
              </a:custGeom>
              <a:solidFill>
                <a:srgbClr val="3F1F00"/>
              </a:solidFill>
              <a:ln w="12700" cap="rnd">
                <a:noFill/>
                <a:round/>
                <a:headEnd/>
                <a:tailEnd/>
              </a:ln>
            </p:spPr>
            <p:txBody>
              <a:bodyPr/>
              <a:lstStyle/>
              <a:p>
                <a:endParaRPr lang="en-US">
                  <a:latin typeface="Calibri" pitchFamily="34" charset="0"/>
                </a:endParaRPr>
              </a:p>
            </p:txBody>
          </p:sp>
          <p:sp>
            <p:nvSpPr>
              <p:cNvPr id="56" name="Freeform 34"/>
              <p:cNvSpPr>
                <a:spLocks/>
              </p:cNvSpPr>
              <p:nvPr/>
            </p:nvSpPr>
            <p:spPr bwMode="auto">
              <a:xfrm>
                <a:off x="2566" y="1217"/>
                <a:ext cx="16" cy="27"/>
              </a:xfrm>
              <a:custGeom>
                <a:avLst/>
                <a:gdLst>
                  <a:gd name="T0" fmla="*/ 12 w 16"/>
                  <a:gd name="T1" fmla="*/ 26 h 27"/>
                  <a:gd name="T2" fmla="*/ 14 w 16"/>
                  <a:gd name="T3" fmla="*/ 22 h 27"/>
                  <a:gd name="T4" fmla="*/ 14 w 16"/>
                  <a:gd name="T5" fmla="*/ 17 h 27"/>
                  <a:gd name="T6" fmla="*/ 15 w 16"/>
                  <a:gd name="T7" fmla="*/ 10 h 27"/>
                  <a:gd name="T8" fmla="*/ 14 w 16"/>
                  <a:gd name="T9" fmla="*/ 5 h 27"/>
                  <a:gd name="T10" fmla="*/ 12 w 16"/>
                  <a:gd name="T11" fmla="*/ 1 h 27"/>
                  <a:gd name="T12" fmla="*/ 10 w 16"/>
                  <a:gd name="T13" fmla="*/ 0 h 27"/>
                  <a:gd name="T14" fmla="*/ 7 w 16"/>
                  <a:gd name="T15" fmla="*/ 0 h 27"/>
                  <a:gd name="T16" fmla="*/ 5 w 16"/>
                  <a:gd name="T17" fmla="*/ 2 h 27"/>
                  <a:gd name="T18" fmla="*/ 4 w 16"/>
                  <a:gd name="T19" fmla="*/ 6 h 27"/>
                  <a:gd name="T20" fmla="*/ 2 w 16"/>
                  <a:gd name="T21" fmla="*/ 10 h 27"/>
                  <a:gd name="T22" fmla="*/ 1 w 16"/>
                  <a:gd name="T23" fmla="*/ 14 h 27"/>
                  <a:gd name="T24" fmla="*/ 1 w 16"/>
                  <a:gd name="T25" fmla="*/ 19 h 27"/>
                  <a:gd name="T26" fmla="*/ 0 w 16"/>
                  <a:gd name="T27" fmla="*/ 22 h 27"/>
                  <a:gd name="T28" fmla="*/ 0 w 16"/>
                  <a:gd name="T29" fmla="*/ 26 h 27"/>
                  <a:gd name="T30" fmla="*/ 4 w 16"/>
                  <a:gd name="T31" fmla="*/ 26 h 27"/>
                  <a:gd name="T32" fmla="*/ 7 w 16"/>
                  <a:gd name="T33" fmla="*/ 26 h 27"/>
                  <a:gd name="T34" fmla="*/ 12 w 16"/>
                  <a:gd name="T35" fmla="*/ 26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
                  <a:gd name="T55" fmla="*/ 0 h 27"/>
                  <a:gd name="T56" fmla="*/ 16 w 16"/>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 h="27">
                    <a:moveTo>
                      <a:pt x="12" y="26"/>
                    </a:moveTo>
                    <a:lnTo>
                      <a:pt x="14" y="22"/>
                    </a:lnTo>
                    <a:lnTo>
                      <a:pt x="14" y="17"/>
                    </a:lnTo>
                    <a:lnTo>
                      <a:pt x="15" y="10"/>
                    </a:lnTo>
                    <a:lnTo>
                      <a:pt x="14" y="5"/>
                    </a:lnTo>
                    <a:lnTo>
                      <a:pt x="12" y="1"/>
                    </a:lnTo>
                    <a:lnTo>
                      <a:pt x="10" y="0"/>
                    </a:lnTo>
                    <a:lnTo>
                      <a:pt x="7" y="0"/>
                    </a:lnTo>
                    <a:lnTo>
                      <a:pt x="5" y="2"/>
                    </a:lnTo>
                    <a:lnTo>
                      <a:pt x="4" y="6"/>
                    </a:lnTo>
                    <a:lnTo>
                      <a:pt x="2" y="10"/>
                    </a:lnTo>
                    <a:lnTo>
                      <a:pt x="1" y="14"/>
                    </a:lnTo>
                    <a:lnTo>
                      <a:pt x="1" y="19"/>
                    </a:lnTo>
                    <a:lnTo>
                      <a:pt x="0" y="22"/>
                    </a:lnTo>
                    <a:lnTo>
                      <a:pt x="0" y="26"/>
                    </a:lnTo>
                    <a:lnTo>
                      <a:pt x="4" y="26"/>
                    </a:lnTo>
                    <a:lnTo>
                      <a:pt x="7" y="26"/>
                    </a:lnTo>
                    <a:lnTo>
                      <a:pt x="12" y="26"/>
                    </a:lnTo>
                  </a:path>
                </a:pathLst>
              </a:custGeom>
              <a:solidFill>
                <a:srgbClr val="FFFFFF"/>
              </a:solidFill>
              <a:ln w="12700" cap="rnd">
                <a:solidFill>
                  <a:srgbClr val="000000"/>
                </a:solidFill>
                <a:round/>
                <a:headEnd/>
                <a:tailEnd/>
              </a:ln>
            </p:spPr>
            <p:txBody>
              <a:bodyPr/>
              <a:lstStyle/>
              <a:p>
                <a:endParaRPr lang="en-US">
                  <a:latin typeface="Calibri" pitchFamily="34" charset="0"/>
                </a:endParaRPr>
              </a:p>
            </p:txBody>
          </p:sp>
          <p:sp>
            <p:nvSpPr>
              <p:cNvPr id="57" name="Oval 35"/>
              <p:cNvSpPr>
                <a:spLocks noChangeArrowheads="1"/>
              </p:cNvSpPr>
              <p:nvPr/>
            </p:nvSpPr>
            <p:spPr bwMode="auto">
              <a:xfrm>
                <a:off x="2578" y="1224"/>
                <a:ext cx="3" cy="10"/>
              </a:xfrm>
              <a:prstGeom prst="ellipse">
                <a:avLst/>
              </a:prstGeom>
              <a:solidFill>
                <a:srgbClr val="000000"/>
              </a:solidFill>
              <a:ln w="12700">
                <a:noFill/>
                <a:round/>
                <a:headEnd/>
                <a:tailEnd/>
              </a:ln>
            </p:spPr>
            <p:txBody>
              <a:bodyPr wrap="none" anchor="ctr"/>
              <a:lstStyle/>
              <a:p>
                <a:endParaRPr lang="en-US">
                  <a:latin typeface="Calibri" pitchFamily="34" charset="0"/>
                </a:endParaRPr>
              </a:p>
            </p:txBody>
          </p:sp>
          <p:sp>
            <p:nvSpPr>
              <p:cNvPr id="58" name="Oval 36"/>
              <p:cNvSpPr>
                <a:spLocks noChangeArrowheads="1"/>
              </p:cNvSpPr>
              <p:nvPr/>
            </p:nvSpPr>
            <p:spPr bwMode="auto">
              <a:xfrm>
                <a:off x="2578" y="1223"/>
                <a:ext cx="5" cy="5"/>
              </a:xfrm>
              <a:prstGeom prst="ellipse">
                <a:avLst/>
              </a:prstGeom>
              <a:solidFill>
                <a:srgbClr val="C0C0C0"/>
              </a:solidFill>
              <a:ln w="12700">
                <a:noFill/>
                <a:round/>
                <a:headEnd/>
                <a:tailEnd/>
              </a:ln>
            </p:spPr>
            <p:txBody>
              <a:bodyPr wrap="none" anchor="ctr"/>
              <a:lstStyle/>
              <a:p>
                <a:endParaRPr lang="en-US">
                  <a:latin typeface="Calibri" pitchFamily="34" charset="0"/>
                </a:endParaRPr>
              </a:p>
            </p:txBody>
          </p:sp>
        </p:grpSp>
        <p:sp>
          <p:nvSpPr>
            <p:cNvPr id="53" name="Freeform 37"/>
            <p:cNvSpPr>
              <a:spLocks/>
            </p:cNvSpPr>
            <p:nvPr/>
          </p:nvSpPr>
          <p:spPr bwMode="auto">
            <a:xfrm>
              <a:off x="2623" y="1572"/>
              <a:ext cx="75" cy="34"/>
            </a:xfrm>
            <a:custGeom>
              <a:avLst/>
              <a:gdLst>
                <a:gd name="T0" fmla="*/ 74 w 75"/>
                <a:gd name="T1" fmla="*/ 33 h 34"/>
                <a:gd name="T2" fmla="*/ 49 w 75"/>
                <a:gd name="T3" fmla="*/ 24 h 34"/>
                <a:gd name="T4" fmla="*/ 32 w 75"/>
                <a:gd name="T5" fmla="*/ 18 h 34"/>
                <a:gd name="T6" fmla="*/ 12 w 75"/>
                <a:gd name="T7" fmla="*/ 7 h 34"/>
                <a:gd name="T8" fmla="*/ 0 w 75"/>
                <a:gd name="T9" fmla="*/ 0 h 34"/>
                <a:gd name="T10" fmla="*/ 0 60000 65536"/>
                <a:gd name="T11" fmla="*/ 0 60000 65536"/>
                <a:gd name="T12" fmla="*/ 0 60000 65536"/>
                <a:gd name="T13" fmla="*/ 0 60000 65536"/>
                <a:gd name="T14" fmla="*/ 0 60000 65536"/>
                <a:gd name="T15" fmla="*/ 0 w 75"/>
                <a:gd name="T16" fmla="*/ 0 h 34"/>
                <a:gd name="T17" fmla="*/ 75 w 75"/>
                <a:gd name="T18" fmla="*/ 34 h 34"/>
              </a:gdLst>
              <a:ahLst/>
              <a:cxnLst>
                <a:cxn ang="T10">
                  <a:pos x="T0" y="T1"/>
                </a:cxn>
                <a:cxn ang="T11">
                  <a:pos x="T2" y="T3"/>
                </a:cxn>
                <a:cxn ang="T12">
                  <a:pos x="T4" y="T5"/>
                </a:cxn>
                <a:cxn ang="T13">
                  <a:pos x="T6" y="T7"/>
                </a:cxn>
                <a:cxn ang="T14">
                  <a:pos x="T8" y="T9"/>
                </a:cxn>
              </a:cxnLst>
              <a:rect l="T15" t="T16" r="T17" b="T18"/>
              <a:pathLst>
                <a:path w="75" h="34">
                  <a:moveTo>
                    <a:pt x="74" y="33"/>
                  </a:moveTo>
                  <a:lnTo>
                    <a:pt x="49" y="24"/>
                  </a:lnTo>
                  <a:lnTo>
                    <a:pt x="32" y="18"/>
                  </a:lnTo>
                  <a:lnTo>
                    <a:pt x="12" y="7"/>
                  </a:lnTo>
                  <a:lnTo>
                    <a:pt x="0" y="0"/>
                  </a:lnTo>
                </a:path>
              </a:pathLst>
            </a:custGeom>
            <a:noFill/>
            <a:ln w="12700" cap="rnd">
              <a:solidFill>
                <a:srgbClr val="000000"/>
              </a:solidFill>
              <a:round/>
              <a:headEnd/>
              <a:tailEnd/>
            </a:ln>
          </p:spPr>
          <p:txBody>
            <a:bodyPr/>
            <a:lstStyle/>
            <a:p>
              <a:endParaRPr lang="en-US">
                <a:latin typeface="Calibri" pitchFamily="34" charset="0"/>
              </a:endParaRPr>
            </a:p>
          </p:txBody>
        </p:sp>
        <p:sp>
          <p:nvSpPr>
            <p:cNvPr id="54" name="Freeform 38"/>
            <p:cNvSpPr>
              <a:spLocks/>
            </p:cNvSpPr>
            <p:nvPr/>
          </p:nvSpPr>
          <p:spPr bwMode="auto">
            <a:xfrm>
              <a:off x="2485" y="1204"/>
              <a:ext cx="161" cy="90"/>
            </a:xfrm>
            <a:custGeom>
              <a:avLst/>
              <a:gdLst>
                <a:gd name="T0" fmla="*/ 3 w 161"/>
                <a:gd name="T1" fmla="*/ 44 h 90"/>
                <a:gd name="T2" fmla="*/ 14 w 161"/>
                <a:gd name="T3" fmla="*/ 41 h 90"/>
                <a:gd name="T4" fmla="*/ 25 w 161"/>
                <a:gd name="T5" fmla="*/ 37 h 90"/>
                <a:gd name="T6" fmla="*/ 36 w 161"/>
                <a:gd name="T7" fmla="*/ 37 h 90"/>
                <a:gd name="T8" fmla="*/ 47 w 161"/>
                <a:gd name="T9" fmla="*/ 38 h 90"/>
                <a:gd name="T10" fmla="*/ 58 w 161"/>
                <a:gd name="T11" fmla="*/ 42 h 90"/>
                <a:gd name="T12" fmla="*/ 68 w 161"/>
                <a:gd name="T13" fmla="*/ 47 h 90"/>
                <a:gd name="T14" fmla="*/ 79 w 161"/>
                <a:gd name="T15" fmla="*/ 54 h 90"/>
                <a:gd name="T16" fmla="*/ 87 w 161"/>
                <a:gd name="T17" fmla="*/ 61 h 90"/>
                <a:gd name="T18" fmla="*/ 156 w 161"/>
                <a:gd name="T19" fmla="*/ 0 h 90"/>
                <a:gd name="T20" fmla="*/ 160 w 161"/>
                <a:gd name="T21" fmla="*/ 10 h 90"/>
                <a:gd name="T22" fmla="*/ 93 w 161"/>
                <a:gd name="T23" fmla="*/ 68 h 90"/>
                <a:gd name="T24" fmla="*/ 97 w 161"/>
                <a:gd name="T25" fmla="*/ 79 h 90"/>
                <a:gd name="T26" fmla="*/ 80 w 161"/>
                <a:gd name="T27" fmla="*/ 89 h 90"/>
                <a:gd name="T28" fmla="*/ 75 w 161"/>
                <a:gd name="T29" fmla="*/ 77 h 90"/>
                <a:gd name="T30" fmla="*/ 70 w 161"/>
                <a:gd name="T31" fmla="*/ 70 h 90"/>
                <a:gd name="T32" fmla="*/ 63 w 161"/>
                <a:gd name="T33" fmla="*/ 64 h 90"/>
                <a:gd name="T34" fmla="*/ 57 w 161"/>
                <a:gd name="T35" fmla="*/ 59 h 90"/>
                <a:gd name="T36" fmla="*/ 50 w 161"/>
                <a:gd name="T37" fmla="*/ 55 h 90"/>
                <a:gd name="T38" fmla="*/ 40 w 161"/>
                <a:gd name="T39" fmla="*/ 51 h 90"/>
                <a:gd name="T40" fmla="*/ 31 w 161"/>
                <a:gd name="T41" fmla="*/ 50 h 90"/>
                <a:gd name="T42" fmla="*/ 19 w 161"/>
                <a:gd name="T43" fmla="*/ 50 h 90"/>
                <a:gd name="T44" fmla="*/ 8 w 161"/>
                <a:gd name="T45" fmla="*/ 52 h 90"/>
                <a:gd name="T46" fmla="*/ 0 w 161"/>
                <a:gd name="T47" fmla="*/ 55 h 90"/>
                <a:gd name="T48" fmla="*/ 3 w 161"/>
                <a:gd name="T49" fmla="*/ 44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1"/>
                <a:gd name="T76" fmla="*/ 0 h 90"/>
                <a:gd name="T77" fmla="*/ 161 w 16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1" h="90">
                  <a:moveTo>
                    <a:pt x="3" y="44"/>
                  </a:moveTo>
                  <a:lnTo>
                    <a:pt x="14" y="41"/>
                  </a:lnTo>
                  <a:lnTo>
                    <a:pt x="25" y="37"/>
                  </a:lnTo>
                  <a:lnTo>
                    <a:pt x="36" y="37"/>
                  </a:lnTo>
                  <a:lnTo>
                    <a:pt x="47" y="38"/>
                  </a:lnTo>
                  <a:lnTo>
                    <a:pt x="58" y="42"/>
                  </a:lnTo>
                  <a:lnTo>
                    <a:pt x="68" y="47"/>
                  </a:lnTo>
                  <a:lnTo>
                    <a:pt x="79" y="54"/>
                  </a:lnTo>
                  <a:lnTo>
                    <a:pt x="87" y="61"/>
                  </a:lnTo>
                  <a:lnTo>
                    <a:pt x="156" y="0"/>
                  </a:lnTo>
                  <a:lnTo>
                    <a:pt x="160" y="10"/>
                  </a:lnTo>
                  <a:lnTo>
                    <a:pt x="93" y="68"/>
                  </a:lnTo>
                  <a:lnTo>
                    <a:pt x="97" y="79"/>
                  </a:lnTo>
                  <a:lnTo>
                    <a:pt x="80" y="89"/>
                  </a:lnTo>
                  <a:lnTo>
                    <a:pt x="75" y="77"/>
                  </a:lnTo>
                  <a:lnTo>
                    <a:pt x="70" y="70"/>
                  </a:lnTo>
                  <a:lnTo>
                    <a:pt x="63" y="64"/>
                  </a:lnTo>
                  <a:lnTo>
                    <a:pt x="57" y="59"/>
                  </a:lnTo>
                  <a:lnTo>
                    <a:pt x="50" y="55"/>
                  </a:lnTo>
                  <a:lnTo>
                    <a:pt x="40" y="51"/>
                  </a:lnTo>
                  <a:lnTo>
                    <a:pt x="31" y="50"/>
                  </a:lnTo>
                  <a:lnTo>
                    <a:pt x="19" y="50"/>
                  </a:lnTo>
                  <a:lnTo>
                    <a:pt x="8" y="52"/>
                  </a:lnTo>
                  <a:lnTo>
                    <a:pt x="0" y="55"/>
                  </a:lnTo>
                  <a:lnTo>
                    <a:pt x="3" y="44"/>
                  </a:lnTo>
                </a:path>
              </a:pathLst>
            </a:custGeom>
            <a:solidFill>
              <a:srgbClr val="C0C0C0"/>
            </a:solidFill>
            <a:ln w="12700" cap="rnd">
              <a:solidFill>
                <a:srgbClr val="000000"/>
              </a:solidFill>
              <a:round/>
              <a:headEnd/>
              <a:tailEnd/>
            </a:ln>
          </p:spPr>
          <p:txBody>
            <a:bodyPr/>
            <a:lstStyle/>
            <a:p>
              <a:endParaRPr lang="en-US">
                <a:latin typeface="Calibri" pitchFamily="34" charset="0"/>
              </a:endParaRPr>
            </a:p>
          </p:txBody>
        </p:sp>
      </p:grpSp>
      <p:grpSp>
        <p:nvGrpSpPr>
          <p:cNvPr id="63" name="Group 39"/>
          <p:cNvGrpSpPr>
            <a:grpSpLocks/>
          </p:cNvGrpSpPr>
          <p:nvPr/>
        </p:nvGrpSpPr>
        <p:grpSpPr bwMode="auto">
          <a:xfrm>
            <a:off x="23913464" y="29032200"/>
            <a:ext cx="1232536" cy="1998346"/>
            <a:chOff x="6971" y="3201"/>
            <a:chExt cx="526" cy="848"/>
          </a:xfrm>
        </p:grpSpPr>
        <p:sp>
          <p:nvSpPr>
            <p:cNvPr id="64" name="Freeform 40"/>
            <p:cNvSpPr>
              <a:spLocks/>
            </p:cNvSpPr>
            <p:nvPr/>
          </p:nvSpPr>
          <p:spPr bwMode="auto">
            <a:xfrm>
              <a:off x="6975" y="3204"/>
              <a:ext cx="519" cy="841"/>
            </a:xfrm>
            <a:custGeom>
              <a:avLst/>
              <a:gdLst>
                <a:gd name="T0" fmla="*/ 9 w 1037"/>
                <a:gd name="T1" fmla="*/ 5 h 1681"/>
                <a:gd name="T2" fmla="*/ 10 w 1037"/>
                <a:gd name="T3" fmla="*/ 3 h 1681"/>
                <a:gd name="T4" fmla="*/ 12 w 1037"/>
                <a:gd name="T5" fmla="*/ 1 h 1681"/>
                <a:gd name="T6" fmla="*/ 14 w 1037"/>
                <a:gd name="T7" fmla="*/ 1 h 1681"/>
                <a:gd name="T8" fmla="*/ 15 w 1037"/>
                <a:gd name="T9" fmla="*/ 2 h 1681"/>
                <a:gd name="T10" fmla="*/ 16 w 1037"/>
                <a:gd name="T11" fmla="*/ 4 h 1681"/>
                <a:gd name="T12" fmla="*/ 16 w 1037"/>
                <a:gd name="T13" fmla="*/ 4 h 1681"/>
                <a:gd name="T14" fmla="*/ 15 w 1037"/>
                <a:gd name="T15" fmla="*/ 3 h 1681"/>
                <a:gd name="T16" fmla="*/ 14 w 1037"/>
                <a:gd name="T17" fmla="*/ 3 h 1681"/>
                <a:gd name="T18" fmla="*/ 14 w 1037"/>
                <a:gd name="T19" fmla="*/ 2 h 1681"/>
                <a:gd name="T20" fmla="*/ 12 w 1037"/>
                <a:gd name="T21" fmla="*/ 2 h 1681"/>
                <a:gd name="T22" fmla="*/ 11 w 1037"/>
                <a:gd name="T23" fmla="*/ 3 h 1681"/>
                <a:gd name="T24" fmla="*/ 10 w 1037"/>
                <a:gd name="T25" fmla="*/ 5 h 1681"/>
                <a:gd name="T26" fmla="*/ 11 w 1037"/>
                <a:gd name="T27" fmla="*/ 8 h 1681"/>
                <a:gd name="T28" fmla="*/ 11 w 1037"/>
                <a:gd name="T29" fmla="*/ 11 h 1681"/>
                <a:gd name="T30" fmla="*/ 12 w 1037"/>
                <a:gd name="T31" fmla="*/ 13 h 1681"/>
                <a:gd name="T32" fmla="*/ 13 w 1037"/>
                <a:gd name="T33" fmla="*/ 15 h 1681"/>
                <a:gd name="T34" fmla="*/ 14 w 1037"/>
                <a:gd name="T35" fmla="*/ 18 h 1681"/>
                <a:gd name="T36" fmla="*/ 15 w 1037"/>
                <a:gd name="T37" fmla="*/ 20 h 1681"/>
                <a:gd name="T38" fmla="*/ 17 w 1037"/>
                <a:gd name="T39" fmla="*/ 23 h 1681"/>
                <a:gd name="T40" fmla="*/ 16 w 1037"/>
                <a:gd name="T41" fmla="*/ 26 h 1681"/>
                <a:gd name="T42" fmla="*/ 15 w 1037"/>
                <a:gd name="T43" fmla="*/ 27 h 1681"/>
                <a:gd name="T44" fmla="*/ 14 w 1037"/>
                <a:gd name="T45" fmla="*/ 26 h 1681"/>
                <a:gd name="T46" fmla="*/ 12 w 1037"/>
                <a:gd name="T47" fmla="*/ 24 h 1681"/>
                <a:gd name="T48" fmla="*/ 10 w 1037"/>
                <a:gd name="T49" fmla="*/ 22 h 1681"/>
                <a:gd name="T50" fmla="*/ 10 w 1037"/>
                <a:gd name="T51" fmla="*/ 21 h 1681"/>
                <a:gd name="T52" fmla="*/ 9 w 1037"/>
                <a:gd name="T53" fmla="*/ 20 h 1681"/>
                <a:gd name="T54" fmla="*/ 9 w 1037"/>
                <a:gd name="T55" fmla="*/ 18 h 1681"/>
                <a:gd name="T56" fmla="*/ 8 w 1037"/>
                <a:gd name="T57" fmla="*/ 16 h 1681"/>
                <a:gd name="T58" fmla="*/ 7 w 1037"/>
                <a:gd name="T59" fmla="*/ 15 h 1681"/>
                <a:gd name="T60" fmla="*/ 5 w 1037"/>
                <a:gd name="T61" fmla="*/ 13 h 1681"/>
                <a:gd name="T62" fmla="*/ 3 w 1037"/>
                <a:gd name="T63" fmla="*/ 13 h 1681"/>
                <a:gd name="T64" fmla="*/ 3 w 1037"/>
                <a:gd name="T65" fmla="*/ 14 h 1681"/>
                <a:gd name="T66" fmla="*/ 2 w 1037"/>
                <a:gd name="T67" fmla="*/ 15 h 1681"/>
                <a:gd name="T68" fmla="*/ 2 w 1037"/>
                <a:gd name="T69" fmla="*/ 16 h 1681"/>
                <a:gd name="T70" fmla="*/ 2 w 1037"/>
                <a:gd name="T71" fmla="*/ 17 h 1681"/>
                <a:gd name="T72" fmla="*/ 1 w 1037"/>
                <a:gd name="T73" fmla="*/ 17 h 1681"/>
                <a:gd name="T74" fmla="*/ 1 w 1037"/>
                <a:gd name="T75" fmla="*/ 15 h 1681"/>
                <a:gd name="T76" fmla="*/ 2 w 1037"/>
                <a:gd name="T77" fmla="*/ 12 h 1681"/>
                <a:gd name="T78" fmla="*/ 3 w 1037"/>
                <a:gd name="T79" fmla="*/ 12 h 1681"/>
                <a:gd name="T80" fmla="*/ 5 w 1037"/>
                <a:gd name="T81" fmla="*/ 12 h 1681"/>
                <a:gd name="T82" fmla="*/ 4 w 1037"/>
                <a:gd name="T83" fmla="*/ 10 h 1681"/>
                <a:gd name="T84" fmla="*/ 2 w 1037"/>
                <a:gd name="T85" fmla="*/ 10 h 1681"/>
                <a:gd name="T86" fmla="*/ 2 w 1037"/>
                <a:gd name="T87" fmla="*/ 11 h 1681"/>
                <a:gd name="T88" fmla="*/ 1 w 1037"/>
                <a:gd name="T89" fmla="*/ 9 h 1681"/>
                <a:gd name="T90" fmla="*/ 1 w 1037"/>
                <a:gd name="T91" fmla="*/ 7 h 1681"/>
                <a:gd name="T92" fmla="*/ 1 w 1037"/>
                <a:gd name="T93" fmla="*/ 5 h 1681"/>
                <a:gd name="T94" fmla="*/ 2 w 1037"/>
                <a:gd name="T95" fmla="*/ 5 h 1681"/>
                <a:gd name="T96" fmla="*/ 3 w 1037"/>
                <a:gd name="T97" fmla="*/ 5 h 1681"/>
                <a:gd name="T98" fmla="*/ 3 w 1037"/>
                <a:gd name="T99" fmla="*/ 6 h 1681"/>
                <a:gd name="T100" fmla="*/ 4 w 1037"/>
                <a:gd name="T101" fmla="*/ 6 h 1681"/>
                <a:gd name="T102" fmla="*/ 5 w 1037"/>
                <a:gd name="T103" fmla="*/ 7 h 1681"/>
                <a:gd name="T104" fmla="*/ 5 w 1037"/>
                <a:gd name="T105" fmla="*/ 9 h 1681"/>
                <a:gd name="T106" fmla="*/ 5 w 1037"/>
                <a:gd name="T107" fmla="*/ 10 h 1681"/>
                <a:gd name="T108" fmla="*/ 5 w 1037"/>
                <a:gd name="T109" fmla="*/ 11 h 1681"/>
                <a:gd name="T110" fmla="*/ 6 w 1037"/>
                <a:gd name="T111" fmla="*/ 12 h 1681"/>
                <a:gd name="T112" fmla="*/ 7 w 1037"/>
                <a:gd name="T113" fmla="*/ 13 h 1681"/>
                <a:gd name="T114" fmla="*/ 9 w 1037"/>
                <a:gd name="T115" fmla="*/ 14 h 1681"/>
                <a:gd name="T116" fmla="*/ 10 w 1037"/>
                <a:gd name="T117" fmla="*/ 12 h 1681"/>
                <a:gd name="T118" fmla="*/ 10 w 1037"/>
                <a:gd name="T119" fmla="*/ 10 h 1681"/>
                <a:gd name="T120" fmla="*/ 9 w 1037"/>
                <a:gd name="T121" fmla="*/ 9 h 16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37"/>
                <a:gd name="T184" fmla="*/ 0 h 1681"/>
                <a:gd name="T185" fmla="*/ 1037 w 1037"/>
                <a:gd name="T186" fmla="*/ 1681 h 16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37" h="1681">
                  <a:moveTo>
                    <a:pt x="515" y="391"/>
                  </a:moveTo>
                  <a:lnTo>
                    <a:pt x="524" y="368"/>
                  </a:lnTo>
                  <a:lnTo>
                    <a:pt x="535" y="342"/>
                  </a:lnTo>
                  <a:lnTo>
                    <a:pt x="548" y="313"/>
                  </a:lnTo>
                  <a:lnTo>
                    <a:pt x="559" y="282"/>
                  </a:lnTo>
                  <a:lnTo>
                    <a:pt x="572" y="252"/>
                  </a:lnTo>
                  <a:lnTo>
                    <a:pt x="582" y="221"/>
                  </a:lnTo>
                  <a:lnTo>
                    <a:pt x="591" y="194"/>
                  </a:lnTo>
                  <a:lnTo>
                    <a:pt x="599" y="169"/>
                  </a:lnTo>
                  <a:lnTo>
                    <a:pt x="607" y="145"/>
                  </a:lnTo>
                  <a:lnTo>
                    <a:pt x="620" y="115"/>
                  </a:lnTo>
                  <a:lnTo>
                    <a:pt x="638" y="84"/>
                  </a:lnTo>
                  <a:lnTo>
                    <a:pt x="658" y="57"/>
                  </a:lnTo>
                  <a:lnTo>
                    <a:pt x="681" y="31"/>
                  </a:lnTo>
                  <a:lnTo>
                    <a:pt x="708" y="11"/>
                  </a:lnTo>
                  <a:lnTo>
                    <a:pt x="738" y="0"/>
                  </a:lnTo>
                  <a:lnTo>
                    <a:pt x="770" y="0"/>
                  </a:lnTo>
                  <a:lnTo>
                    <a:pt x="802" y="6"/>
                  </a:lnTo>
                  <a:lnTo>
                    <a:pt x="828" y="16"/>
                  </a:lnTo>
                  <a:lnTo>
                    <a:pt x="852" y="27"/>
                  </a:lnTo>
                  <a:lnTo>
                    <a:pt x="871" y="40"/>
                  </a:lnTo>
                  <a:lnTo>
                    <a:pt x="887" y="57"/>
                  </a:lnTo>
                  <a:lnTo>
                    <a:pt x="901" y="76"/>
                  </a:lnTo>
                  <a:lnTo>
                    <a:pt x="914" y="96"/>
                  </a:lnTo>
                  <a:lnTo>
                    <a:pt x="925" y="120"/>
                  </a:lnTo>
                  <a:lnTo>
                    <a:pt x="937" y="142"/>
                  </a:lnTo>
                  <a:lnTo>
                    <a:pt x="949" y="161"/>
                  </a:lnTo>
                  <a:lnTo>
                    <a:pt x="964" y="177"/>
                  </a:lnTo>
                  <a:lnTo>
                    <a:pt x="980" y="190"/>
                  </a:lnTo>
                  <a:lnTo>
                    <a:pt x="994" y="202"/>
                  </a:lnTo>
                  <a:lnTo>
                    <a:pt x="1008" y="212"/>
                  </a:lnTo>
                  <a:lnTo>
                    <a:pt x="1023" y="218"/>
                  </a:lnTo>
                  <a:lnTo>
                    <a:pt x="1034" y="221"/>
                  </a:lnTo>
                  <a:lnTo>
                    <a:pt x="1015" y="217"/>
                  </a:lnTo>
                  <a:lnTo>
                    <a:pt x="997" y="210"/>
                  </a:lnTo>
                  <a:lnTo>
                    <a:pt x="983" y="202"/>
                  </a:lnTo>
                  <a:lnTo>
                    <a:pt x="968" y="194"/>
                  </a:lnTo>
                  <a:lnTo>
                    <a:pt x="957" y="187"/>
                  </a:lnTo>
                  <a:lnTo>
                    <a:pt x="948" y="181"/>
                  </a:lnTo>
                  <a:lnTo>
                    <a:pt x="940" y="177"/>
                  </a:lnTo>
                  <a:lnTo>
                    <a:pt x="932" y="177"/>
                  </a:lnTo>
                  <a:lnTo>
                    <a:pt x="921" y="174"/>
                  </a:lnTo>
                  <a:lnTo>
                    <a:pt x="909" y="169"/>
                  </a:lnTo>
                  <a:lnTo>
                    <a:pt x="897" y="164"/>
                  </a:lnTo>
                  <a:lnTo>
                    <a:pt x="885" y="158"/>
                  </a:lnTo>
                  <a:lnTo>
                    <a:pt x="874" y="150"/>
                  </a:lnTo>
                  <a:lnTo>
                    <a:pt x="865" y="142"/>
                  </a:lnTo>
                  <a:lnTo>
                    <a:pt x="855" y="132"/>
                  </a:lnTo>
                  <a:lnTo>
                    <a:pt x="847" y="122"/>
                  </a:lnTo>
                  <a:lnTo>
                    <a:pt x="837" y="112"/>
                  </a:lnTo>
                  <a:lnTo>
                    <a:pt x="823" y="104"/>
                  </a:lnTo>
                  <a:lnTo>
                    <a:pt x="805" y="98"/>
                  </a:lnTo>
                  <a:lnTo>
                    <a:pt x="786" y="94"/>
                  </a:lnTo>
                  <a:lnTo>
                    <a:pt x="766" y="94"/>
                  </a:lnTo>
                  <a:lnTo>
                    <a:pt x="745" y="96"/>
                  </a:lnTo>
                  <a:lnTo>
                    <a:pt x="726" y="102"/>
                  </a:lnTo>
                  <a:lnTo>
                    <a:pt x="710" y="112"/>
                  </a:lnTo>
                  <a:lnTo>
                    <a:pt x="695" y="127"/>
                  </a:lnTo>
                  <a:lnTo>
                    <a:pt x="681" y="145"/>
                  </a:lnTo>
                  <a:lnTo>
                    <a:pt x="668" y="164"/>
                  </a:lnTo>
                  <a:lnTo>
                    <a:pt x="658" y="186"/>
                  </a:lnTo>
                  <a:lnTo>
                    <a:pt x="649" y="210"/>
                  </a:lnTo>
                  <a:lnTo>
                    <a:pt x="642" y="234"/>
                  </a:lnTo>
                  <a:lnTo>
                    <a:pt x="638" y="259"/>
                  </a:lnTo>
                  <a:lnTo>
                    <a:pt x="634" y="285"/>
                  </a:lnTo>
                  <a:lnTo>
                    <a:pt x="636" y="336"/>
                  </a:lnTo>
                  <a:lnTo>
                    <a:pt x="641" y="383"/>
                  </a:lnTo>
                  <a:lnTo>
                    <a:pt x="649" y="424"/>
                  </a:lnTo>
                  <a:lnTo>
                    <a:pt x="655" y="451"/>
                  </a:lnTo>
                  <a:lnTo>
                    <a:pt x="662" y="476"/>
                  </a:lnTo>
                  <a:lnTo>
                    <a:pt x="666" y="503"/>
                  </a:lnTo>
                  <a:lnTo>
                    <a:pt x="670" y="533"/>
                  </a:lnTo>
                  <a:lnTo>
                    <a:pt x="671" y="564"/>
                  </a:lnTo>
                  <a:lnTo>
                    <a:pt x="673" y="603"/>
                  </a:lnTo>
                  <a:lnTo>
                    <a:pt x="676" y="650"/>
                  </a:lnTo>
                  <a:lnTo>
                    <a:pt x="687" y="699"/>
                  </a:lnTo>
                  <a:lnTo>
                    <a:pt x="705" y="742"/>
                  </a:lnTo>
                  <a:lnTo>
                    <a:pt x="718" y="761"/>
                  </a:lnTo>
                  <a:lnTo>
                    <a:pt x="730" y="786"/>
                  </a:lnTo>
                  <a:lnTo>
                    <a:pt x="745" y="813"/>
                  </a:lnTo>
                  <a:lnTo>
                    <a:pt x="759" y="841"/>
                  </a:lnTo>
                  <a:lnTo>
                    <a:pt x="772" y="869"/>
                  </a:lnTo>
                  <a:lnTo>
                    <a:pt x="785" y="895"/>
                  </a:lnTo>
                  <a:lnTo>
                    <a:pt x="797" y="918"/>
                  </a:lnTo>
                  <a:lnTo>
                    <a:pt x="807" y="936"/>
                  </a:lnTo>
                  <a:lnTo>
                    <a:pt x="817" y="955"/>
                  </a:lnTo>
                  <a:lnTo>
                    <a:pt x="831" y="983"/>
                  </a:lnTo>
                  <a:lnTo>
                    <a:pt x="845" y="1015"/>
                  </a:lnTo>
                  <a:lnTo>
                    <a:pt x="861" y="1051"/>
                  </a:lnTo>
                  <a:lnTo>
                    <a:pt x="877" y="1089"/>
                  </a:lnTo>
                  <a:lnTo>
                    <a:pt x="892" y="1125"/>
                  </a:lnTo>
                  <a:lnTo>
                    <a:pt x="903" y="1154"/>
                  </a:lnTo>
                  <a:lnTo>
                    <a:pt x="909" y="1179"/>
                  </a:lnTo>
                  <a:lnTo>
                    <a:pt x="919" y="1203"/>
                  </a:lnTo>
                  <a:lnTo>
                    <a:pt x="937" y="1237"/>
                  </a:lnTo>
                  <a:lnTo>
                    <a:pt x="959" y="1280"/>
                  </a:lnTo>
                  <a:lnTo>
                    <a:pt x="983" y="1325"/>
                  </a:lnTo>
                  <a:lnTo>
                    <a:pt x="1005" y="1374"/>
                  </a:lnTo>
                  <a:lnTo>
                    <a:pt x="1024" y="1423"/>
                  </a:lnTo>
                  <a:lnTo>
                    <a:pt x="1036" y="1470"/>
                  </a:lnTo>
                  <a:lnTo>
                    <a:pt x="1037" y="1513"/>
                  </a:lnTo>
                  <a:lnTo>
                    <a:pt x="1031" y="1550"/>
                  </a:lnTo>
                  <a:lnTo>
                    <a:pt x="1023" y="1581"/>
                  </a:lnTo>
                  <a:lnTo>
                    <a:pt x="1012" y="1607"/>
                  </a:lnTo>
                  <a:lnTo>
                    <a:pt x="1000" y="1627"/>
                  </a:lnTo>
                  <a:lnTo>
                    <a:pt x="988" y="1643"/>
                  </a:lnTo>
                  <a:lnTo>
                    <a:pt x="975" y="1656"/>
                  </a:lnTo>
                  <a:lnTo>
                    <a:pt x="964" y="1664"/>
                  </a:lnTo>
                  <a:lnTo>
                    <a:pt x="953" y="1671"/>
                  </a:lnTo>
                  <a:lnTo>
                    <a:pt x="932" y="1679"/>
                  </a:lnTo>
                  <a:lnTo>
                    <a:pt x="911" y="1681"/>
                  </a:lnTo>
                  <a:lnTo>
                    <a:pt x="892" y="1681"/>
                  </a:lnTo>
                  <a:lnTo>
                    <a:pt x="874" y="1674"/>
                  </a:lnTo>
                  <a:lnTo>
                    <a:pt x="857" y="1664"/>
                  </a:lnTo>
                  <a:lnTo>
                    <a:pt x="839" y="1650"/>
                  </a:lnTo>
                  <a:lnTo>
                    <a:pt x="821" y="1632"/>
                  </a:lnTo>
                  <a:lnTo>
                    <a:pt x="802" y="1611"/>
                  </a:lnTo>
                  <a:lnTo>
                    <a:pt x="786" y="1589"/>
                  </a:lnTo>
                  <a:lnTo>
                    <a:pt x="766" y="1563"/>
                  </a:lnTo>
                  <a:lnTo>
                    <a:pt x="742" y="1534"/>
                  </a:lnTo>
                  <a:lnTo>
                    <a:pt x="716" y="1500"/>
                  </a:lnTo>
                  <a:lnTo>
                    <a:pt x="692" y="1467"/>
                  </a:lnTo>
                  <a:lnTo>
                    <a:pt x="670" y="1433"/>
                  </a:lnTo>
                  <a:lnTo>
                    <a:pt x="649" y="1404"/>
                  </a:lnTo>
                  <a:lnTo>
                    <a:pt x="634" y="1376"/>
                  </a:lnTo>
                  <a:lnTo>
                    <a:pt x="625" y="1356"/>
                  </a:lnTo>
                  <a:lnTo>
                    <a:pt x="617" y="1337"/>
                  </a:lnTo>
                  <a:lnTo>
                    <a:pt x="606" y="1317"/>
                  </a:lnTo>
                  <a:lnTo>
                    <a:pt x="596" y="1299"/>
                  </a:lnTo>
                  <a:lnTo>
                    <a:pt x="588" y="1281"/>
                  </a:lnTo>
                  <a:lnTo>
                    <a:pt x="580" y="1267"/>
                  </a:lnTo>
                  <a:lnTo>
                    <a:pt x="572" y="1255"/>
                  </a:lnTo>
                  <a:lnTo>
                    <a:pt x="567" y="1247"/>
                  </a:lnTo>
                  <a:lnTo>
                    <a:pt x="563" y="1239"/>
                  </a:lnTo>
                  <a:lnTo>
                    <a:pt x="556" y="1226"/>
                  </a:lnTo>
                  <a:lnTo>
                    <a:pt x="548" y="1209"/>
                  </a:lnTo>
                  <a:lnTo>
                    <a:pt x="540" y="1192"/>
                  </a:lnTo>
                  <a:lnTo>
                    <a:pt x="532" y="1172"/>
                  </a:lnTo>
                  <a:lnTo>
                    <a:pt x="524" y="1152"/>
                  </a:lnTo>
                  <a:lnTo>
                    <a:pt x="518" y="1134"/>
                  </a:lnTo>
                  <a:lnTo>
                    <a:pt x="515" y="1118"/>
                  </a:lnTo>
                  <a:lnTo>
                    <a:pt x="508" y="1100"/>
                  </a:lnTo>
                  <a:lnTo>
                    <a:pt x="497" y="1077"/>
                  </a:lnTo>
                  <a:lnTo>
                    <a:pt x="483" y="1050"/>
                  </a:lnTo>
                  <a:lnTo>
                    <a:pt x="467" y="1020"/>
                  </a:lnTo>
                  <a:lnTo>
                    <a:pt x="447" y="991"/>
                  </a:lnTo>
                  <a:lnTo>
                    <a:pt x="430" y="965"/>
                  </a:lnTo>
                  <a:lnTo>
                    <a:pt x="414" y="942"/>
                  </a:lnTo>
                  <a:lnTo>
                    <a:pt x="401" y="924"/>
                  </a:lnTo>
                  <a:lnTo>
                    <a:pt x="387" y="908"/>
                  </a:lnTo>
                  <a:lnTo>
                    <a:pt x="368" y="888"/>
                  </a:lnTo>
                  <a:lnTo>
                    <a:pt x="345" y="867"/>
                  </a:lnTo>
                  <a:lnTo>
                    <a:pt x="320" y="848"/>
                  </a:lnTo>
                  <a:lnTo>
                    <a:pt x="291" y="831"/>
                  </a:lnTo>
                  <a:lnTo>
                    <a:pt x="262" y="820"/>
                  </a:lnTo>
                  <a:lnTo>
                    <a:pt x="232" y="815"/>
                  </a:lnTo>
                  <a:lnTo>
                    <a:pt x="201" y="818"/>
                  </a:lnTo>
                  <a:lnTo>
                    <a:pt x="192" y="821"/>
                  </a:lnTo>
                  <a:lnTo>
                    <a:pt x="182" y="826"/>
                  </a:lnTo>
                  <a:lnTo>
                    <a:pt x="174" y="831"/>
                  </a:lnTo>
                  <a:lnTo>
                    <a:pt x="168" y="839"/>
                  </a:lnTo>
                  <a:lnTo>
                    <a:pt x="160" y="848"/>
                  </a:lnTo>
                  <a:lnTo>
                    <a:pt x="153" y="857"/>
                  </a:lnTo>
                  <a:lnTo>
                    <a:pt x="149" y="869"/>
                  </a:lnTo>
                  <a:lnTo>
                    <a:pt x="142" y="880"/>
                  </a:lnTo>
                  <a:lnTo>
                    <a:pt x="136" y="893"/>
                  </a:lnTo>
                  <a:lnTo>
                    <a:pt x="128" y="905"/>
                  </a:lnTo>
                  <a:lnTo>
                    <a:pt x="120" y="914"/>
                  </a:lnTo>
                  <a:lnTo>
                    <a:pt x="112" y="924"/>
                  </a:lnTo>
                  <a:lnTo>
                    <a:pt x="104" y="934"/>
                  </a:lnTo>
                  <a:lnTo>
                    <a:pt x="97" y="942"/>
                  </a:lnTo>
                  <a:lnTo>
                    <a:pt x="94" y="952"/>
                  </a:lnTo>
                  <a:lnTo>
                    <a:pt x="94" y="960"/>
                  </a:lnTo>
                  <a:lnTo>
                    <a:pt x="94" y="980"/>
                  </a:lnTo>
                  <a:lnTo>
                    <a:pt x="88" y="1002"/>
                  </a:lnTo>
                  <a:lnTo>
                    <a:pt x="82" y="1024"/>
                  </a:lnTo>
                  <a:lnTo>
                    <a:pt x="77" y="1035"/>
                  </a:lnTo>
                  <a:lnTo>
                    <a:pt x="75" y="1046"/>
                  </a:lnTo>
                  <a:lnTo>
                    <a:pt x="78" y="1063"/>
                  </a:lnTo>
                  <a:lnTo>
                    <a:pt x="85" y="1082"/>
                  </a:lnTo>
                  <a:lnTo>
                    <a:pt x="96" y="1100"/>
                  </a:lnTo>
                  <a:lnTo>
                    <a:pt x="82" y="1077"/>
                  </a:lnTo>
                  <a:lnTo>
                    <a:pt x="72" y="1061"/>
                  </a:lnTo>
                  <a:lnTo>
                    <a:pt x="66" y="1048"/>
                  </a:lnTo>
                  <a:lnTo>
                    <a:pt x="58" y="1035"/>
                  </a:lnTo>
                  <a:lnTo>
                    <a:pt x="46" y="1017"/>
                  </a:lnTo>
                  <a:lnTo>
                    <a:pt x="32" y="994"/>
                  </a:lnTo>
                  <a:lnTo>
                    <a:pt x="19" y="970"/>
                  </a:lnTo>
                  <a:lnTo>
                    <a:pt x="13" y="945"/>
                  </a:lnTo>
                  <a:lnTo>
                    <a:pt x="13" y="913"/>
                  </a:lnTo>
                  <a:lnTo>
                    <a:pt x="18" y="879"/>
                  </a:lnTo>
                  <a:lnTo>
                    <a:pt x="26" y="843"/>
                  </a:lnTo>
                  <a:lnTo>
                    <a:pt x="38" y="807"/>
                  </a:lnTo>
                  <a:lnTo>
                    <a:pt x="58" y="776"/>
                  </a:lnTo>
                  <a:lnTo>
                    <a:pt x="83" y="751"/>
                  </a:lnTo>
                  <a:lnTo>
                    <a:pt x="113" y="737"/>
                  </a:lnTo>
                  <a:lnTo>
                    <a:pt x="153" y="732"/>
                  </a:lnTo>
                  <a:lnTo>
                    <a:pt x="160" y="727"/>
                  </a:lnTo>
                  <a:lnTo>
                    <a:pt x="171" y="722"/>
                  </a:lnTo>
                  <a:lnTo>
                    <a:pt x="187" y="720"/>
                  </a:lnTo>
                  <a:lnTo>
                    <a:pt x="206" y="720"/>
                  </a:lnTo>
                  <a:lnTo>
                    <a:pt x="227" y="722"/>
                  </a:lnTo>
                  <a:lnTo>
                    <a:pt x="248" y="724"/>
                  </a:lnTo>
                  <a:lnTo>
                    <a:pt x="268" y="727"/>
                  </a:lnTo>
                  <a:lnTo>
                    <a:pt x="286" y="732"/>
                  </a:lnTo>
                  <a:lnTo>
                    <a:pt x="272" y="711"/>
                  </a:lnTo>
                  <a:lnTo>
                    <a:pt x="256" y="683"/>
                  </a:lnTo>
                  <a:lnTo>
                    <a:pt x="238" y="649"/>
                  </a:lnTo>
                  <a:lnTo>
                    <a:pt x="217" y="614"/>
                  </a:lnTo>
                  <a:lnTo>
                    <a:pt x="195" y="580"/>
                  </a:lnTo>
                  <a:lnTo>
                    <a:pt x="171" y="549"/>
                  </a:lnTo>
                  <a:lnTo>
                    <a:pt x="147" y="525"/>
                  </a:lnTo>
                  <a:lnTo>
                    <a:pt x="120" y="510"/>
                  </a:lnTo>
                  <a:lnTo>
                    <a:pt x="112" y="556"/>
                  </a:lnTo>
                  <a:lnTo>
                    <a:pt x="110" y="608"/>
                  </a:lnTo>
                  <a:lnTo>
                    <a:pt x="118" y="660"/>
                  </a:lnTo>
                  <a:lnTo>
                    <a:pt x="142" y="707"/>
                  </a:lnTo>
                  <a:lnTo>
                    <a:pt x="117" y="691"/>
                  </a:lnTo>
                  <a:lnTo>
                    <a:pt x="94" y="675"/>
                  </a:lnTo>
                  <a:lnTo>
                    <a:pt x="74" y="657"/>
                  </a:lnTo>
                  <a:lnTo>
                    <a:pt x="54" y="639"/>
                  </a:lnTo>
                  <a:lnTo>
                    <a:pt x="38" y="621"/>
                  </a:lnTo>
                  <a:lnTo>
                    <a:pt x="26" y="605"/>
                  </a:lnTo>
                  <a:lnTo>
                    <a:pt x="18" y="588"/>
                  </a:lnTo>
                  <a:lnTo>
                    <a:pt x="13" y="575"/>
                  </a:lnTo>
                  <a:lnTo>
                    <a:pt x="8" y="546"/>
                  </a:lnTo>
                  <a:lnTo>
                    <a:pt x="3" y="513"/>
                  </a:lnTo>
                  <a:lnTo>
                    <a:pt x="2" y="482"/>
                  </a:lnTo>
                  <a:lnTo>
                    <a:pt x="0" y="459"/>
                  </a:lnTo>
                  <a:lnTo>
                    <a:pt x="2" y="427"/>
                  </a:lnTo>
                  <a:lnTo>
                    <a:pt x="6" y="393"/>
                  </a:lnTo>
                  <a:lnTo>
                    <a:pt x="13" y="360"/>
                  </a:lnTo>
                  <a:lnTo>
                    <a:pt x="24" y="332"/>
                  </a:lnTo>
                  <a:lnTo>
                    <a:pt x="29" y="323"/>
                  </a:lnTo>
                  <a:lnTo>
                    <a:pt x="34" y="313"/>
                  </a:lnTo>
                  <a:lnTo>
                    <a:pt x="40" y="303"/>
                  </a:lnTo>
                  <a:lnTo>
                    <a:pt x="46" y="295"/>
                  </a:lnTo>
                  <a:lnTo>
                    <a:pt x="53" y="287"/>
                  </a:lnTo>
                  <a:lnTo>
                    <a:pt x="61" y="280"/>
                  </a:lnTo>
                  <a:lnTo>
                    <a:pt x="69" y="275"/>
                  </a:lnTo>
                  <a:lnTo>
                    <a:pt x="78" y="274"/>
                  </a:lnTo>
                  <a:lnTo>
                    <a:pt x="93" y="277"/>
                  </a:lnTo>
                  <a:lnTo>
                    <a:pt x="107" y="282"/>
                  </a:lnTo>
                  <a:lnTo>
                    <a:pt x="118" y="287"/>
                  </a:lnTo>
                  <a:lnTo>
                    <a:pt x="129" y="293"/>
                  </a:lnTo>
                  <a:lnTo>
                    <a:pt x="139" y="300"/>
                  </a:lnTo>
                  <a:lnTo>
                    <a:pt x="147" y="305"/>
                  </a:lnTo>
                  <a:lnTo>
                    <a:pt x="155" y="311"/>
                  </a:lnTo>
                  <a:lnTo>
                    <a:pt x="163" y="316"/>
                  </a:lnTo>
                  <a:lnTo>
                    <a:pt x="173" y="323"/>
                  </a:lnTo>
                  <a:lnTo>
                    <a:pt x="182" y="332"/>
                  </a:lnTo>
                  <a:lnTo>
                    <a:pt x="195" y="344"/>
                  </a:lnTo>
                  <a:lnTo>
                    <a:pt x="208" y="357"/>
                  </a:lnTo>
                  <a:lnTo>
                    <a:pt x="219" y="371"/>
                  </a:lnTo>
                  <a:lnTo>
                    <a:pt x="230" y="383"/>
                  </a:lnTo>
                  <a:lnTo>
                    <a:pt x="240" y="394"/>
                  </a:lnTo>
                  <a:lnTo>
                    <a:pt x="248" y="402"/>
                  </a:lnTo>
                  <a:lnTo>
                    <a:pt x="257" y="415"/>
                  </a:lnTo>
                  <a:lnTo>
                    <a:pt x="265" y="430"/>
                  </a:lnTo>
                  <a:lnTo>
                    <a:pt x="270" y="442"/>
                  </a:lnTo>
                  <a:lnTo>
                    <a:pt x="273" y="451"/>
                  </a:lnTo>
                  <a:lnTo>
                    <a:pt x="275" y="468"/>
                  </a:lnTo>
                  <a:lnTo>
                    <a:pt x="276" y="495"/>
                  </a:lnTo>
                  <a:lnTo>
                    <a:pt x="281" y="523"/>
                  </a:lnTo>
                  <a:lnTo>
                    <a:pt x="294" y="543"/>
                  </a:lnTo>
                  <a:lnTo>
                    <a:pt x="302" y="556"/>
                  </a:lnTo>
                  <a:lnTo>
                    <a:pt x="297" y="570"/>
                  </a:lnTo>
                  <a:lnTo>
                    <a:pt x="291" y="583"/>
                  </a:lnTo>
                  <a:lnTo>
                    <a:pt x="289" y="593"/>
                  </a:lnTo>
                  <a:lnTo>
                    <a:pt x="296" y="606"/>
                  </a:lnTo>
                  <a:lnTo>
                    <a:pt x="304" y="626"/>
                  </a:lnTo>
                  <a:lnTo>
                    <a:pt x="308" y="652"/>
                  </a:lnTo>
                  <a:lnTo>
                    <a:pt x="307" y="681"/>
                  </a:lnTo>
                  <a:lnTo>
                    <a:pt x="304" y="694"/>
                  </a:lnTo>
                  <a:lnTo>
                    <a:pt x="300" y="702"/>
                  </a:lnTo>
                  <a:lnTo>
                    <a:pt x="299" y="706"/>
                  </a:lnTo>
                  <a:lnTo>
                    <a:pt x="299" y="707"/>
                  </a:lnTo>
                  <a:lnTo>
                    <a:pt x="315" y="714"/>
                  </a:lnTo>
                  <a:lnTo>
                    <a:pt x="331" y="722"/>
                  </a:lnTo>
                  <a:lnTo>
                    <a:pt x="348" y="730"/>
                  </a:lnTo>
                  <a:lnTo>
                    <a:pt x="366" y="737"/>
                  </a:lnTo>
                  <a:lnTo>
                    <a:pt x="385" y="745"/>
                  </a:lnTo>
                  <a:lnTo>
                    <a:pt x="406" y="755"/>
                  </a:lnTo>
                  <a:lnTo>
                    <a:pt x="425" y="764"/>
                  </a:lnTo>
                  <a:lnTo>
                    <a:pt x="447" y="776"/>
                  </a:lnTo>
                  <a:lnTo>
                    <a:pt x="468" y="787"/>
                  </a:lnTo>
                  <a:lnTo>
                    <a:pt x="491" y="800"/>
                  </a:lnTo>
                  <a:lnTo>
                    <a:pt x="515" y="817"/>
                  </a:lnTo>
                  <a:lnTo>
                    <a:pt x="537" y="833"/>
                  </a:lnTo>
                  <a:lnTo>
                    <a:pt x="561" y="851"/>
                  </a:lnTo>
                  <a:lnTo>
                    <a:pt x="585" y="872"/>
                  </a:lnTo>
                  <a:lnTo>
                    <a:pt x="611" y="895"/>
                  </a:lnTo>
                  <a:lnTo>
                    <a:pt x="634" y="919"/>
                  </a:lnTo>
                  <a:lnTo>
                    <a:pt x="617" y="839"/>
                  </a:lnTo>
                  <a:lnTo>
                    <a:pt x="615" y="751"/>
                  </a:lnTo>
                  <a:lnTo>
                    <a:pt x="620" y="675"/>
                  </a:lnTo>
                  <a:lnTo>
                    <a:pt x="625" y="632"/>
                  </a:lnTo>
                  <a:lnTo>
                    <a:pt x="623" y="623"/>
                  </a:lnTo>
                  <a:lnTo>
                    <a:pt x="618" y="611"/>
                  </a:lnTo>
                  <a:lnTo>
                    <a:pt x="612" y="598"/>
                  </a:lnTo>
                  <a:lnTo>
                    <a:pt x="604" y="587"/>
                  </a:lnTo>
                  <a:lnTo>
                    <a:pt x="595" y="575"/>
                  </a:lnTo>
                  <a:lnTo>
                    <a:pt x="587" y="565"/>
                  </a:lnTo>
                  <a:lnTo>
                    <a:pt x="579" y="556"/>
                  </a:lnTo>
                  <a:lnTo>
                    <a:pt x="572" y="549"/>
                  </a:lnTo>
                  <a:lnTo>
                    <a:pt x="515" y="391"/>
                  </a:lnTo>
                  <a:close/>
                </a:path>
              </a:pathLst>
            </a:custGeom>
            <a:solidFill>
              <a:srgbClr val="19B200"/>
            </a:solidFill>
            <a:ln w="9525">
              <a:noFill/>
              <a:round/>
              <a:headEnd/>
              <a:tailEnd/>
            </a:ln>
          </p:spPr>
          <p:txBody>
            <a:bodyPr/>
            <a:lstStyle/>
            <a:p>
              <a:endParaRPr lang="en-US">
                <a:latin typeface="Calibri" pitchFamily="34" charset="0"/>
              </a:endParaRPr>
            </a:p>
          </p:txBody>
        </p:sp>
        <p:sp>
          <p:nvSpPr>
            <p:cNvPr id="65" name="Freeform 41"/>
            <p:cNvSpPr>
              <a:spLocks/>
            </p:cNvSpPr>
            <p:nvPr/>
          </p:nvSpPr>
          <p:spPr bwMode="auto">
            <a:xfrm>
              <a:off x="7229" y="3288"/>
              <a:ext cx="49" cy="114"/>
            </a:xfrm>
            <a:custGeom>
              <a:avLst/>
              <a:gdLst>
                <a:gd name="T0" fmla="*/ 2 w 98"/>
                <a:gd name="T1" fmla="*/ 0 h 226"/>
                <a:gd name="T2" fmla="*/ 2 w 98"/>
                <a:gd name="T3" fmla="*/ 0 h 226"/>
                <a:gd name="T4" fmla="*/ 2 w 98"/>
                <a:gd name="T5" fmla="*/ 1 h 226"/>
                <a:gd name="T6" fmla="*/ 2 w 98"/>
                <a:gd name="T7" fmla="*/ 1 h 226"/>
                <a:gd name="T8" fmla="*/ 1 w 98"/>
                <a:gd name="T9" fmla="*/ 2 h 226"/>
                <a:gd name="T10" fmla="*/ 1 w 98"/>
                <a:gd name="T11" fmla="*/ 2 h 226"/>
                <a:gd name="T12" fmla="*/ 1 w 98"/>
                <a:gd name="T13" fmla="*/ 3 h 226"/>
                <a:gd name="T14" fmla="*/ 1 w 98"/>
                <a:gd name="T15" fmla="*/ 3 h 226"/>
                <a:gd name="T16" fmla="*/ 1 w 98"/>
                <a:gd name="T17" fmla="*/ 4 h 226"/>
                <a:gd name="T18" fmla="*/ 0 w 98"/>
                <a:gd name="T19" fmla="*/ 4 h 226"/>
                <a:gd name="T20" fmla="*/ 1 w 98"/>
                <a:gd name="T21" fmla="*/ 4 h 226"/>
                <a:gd name="T22" fmla="*/ 1 w 98"/>
                <a:gd name="T23" fmla="*/ 4 h 226"/>
                <a:gd name="T24" fmla="*/ 1 w 98"/>
                <a:gd name="T25" fmla="*/ 3 h 226"/>
                <a:gd name="T26" fmla="*/ 1 w 98"/>
                <a:gd name="T27" fmla="*/ 3 h 226"/>
                <a:gd name="T28" fmla="*/ 1 w 98"/>
                <a:gd name="T29" fmla="*/ 2 h 226"/>
                <a:gd name="T30" fmla="*/ 2 w 98"/>
                <a:gd name="T31" fmla="*/ 2 h 226"/>
                <a:gd name="T32" fmla="*/ 2 w 98"/>
                <a:gd name="T33" fmla="*/ 1 h 226"/>
                <a:gd name="T34" fmla="*/ 2 w 98"/>
                <a:gd name="T35" fmla="*/ 1 h 226"/>
                <a:gd name="T36" fmla="*/ 2 w 98"/>
                <a:gd name="T37" fmla="*/ 1 h 226"/>
                <a:gd name="T38" fmla="*/ 2 w 98"/>
                <a:gd name="T39" fmla="*/ 1 h 226"/>
                <a:gd name="T40" fmla="*/ 2 w 98"/>
                <a:gd name="T41" fmla="*/ 0 h 2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8"/>
                <a:gd name="T64" fmla="*/ 0 h 226"/>
                <a:gd name="T65" fmla="*/ 98 w 98"/>
                <a:gd name="T66" fmla="*/ 226 h 2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8" h="226">
                  <a:moveTo>
                    <a:pt x="85" y="0"/>
                  </a:moveTo>
                  <a:lnTo>
                    <a:pt x="85" y="0"/>
                  </a:lnTo>
                  <a:lnTo>
                    <a:pt x="77" y="24"/>
                  </a:lnTo>
                  <a:lnTo>
                    <a:pt x="67" y="52"/>
                  </a:lnTo>
                  <a:lnTo>
                    <a:pt x="58" y="83"/>
                  </a:lnTo>
                  <a:lnTo>
                    <a:pt x="45" y="112"/>
                  </a:lnTo>
                  <a:lnTo>
                    <a:pt x="34" y="143"/>
                  </a:lnTo>
                  <a:lnTo>
                    <a:pt x="21" y="171"/>
                  </a:lnTo>
                  <a:lnTo>
                    <a:pt x="10" y="199"/>
                  </a:lnTo>
                  <a:lnTo>
                    <a:pt x="0" y="220"/>
                  </a:lnTo>
                  <a:lnTo>
                    <a:pt x="13" y="226"/>
                  </a:lnTo>
                  <a:lnTo>
                    <a:pt x="23" y="202"/>
                  </a:lnTo>
                  <a:lnTo>
                    <a:pt x="34" y="177"/>
                  </a:lnTo>
                  <a:lnTo>
                    <a:pt x="47" y="146"/>
                  </a:lnTo>
                  <a:lnTo>
                    <a:pt x="58" y="115"/>
                  </a:lnTo>
                  <a:lnTo>
                    <a:pt x="71" y="86"/>
                  </a:lnTo>
                  <a:lnTo>
                    <a:pt x="80" y="55"/>
                  </a:lnTo>
                  <a:lnTo>
                    <a:pt x="90" y="27"/>
                  </a:lnTo>
                  <a:lnTo>
                    <a:pt x="98" y="3"/>
                  </a:lnTo>
                  <a:lnTo>
                    <a:pt x="8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66" name="Freeform 42"/>
            <p:cNvSpPr>
              <a:spLocks/>
            </p:cNvSpPr>
            <p:nvPr/>
          </p:nvSpPr>
          <p:spPr bwMode="auto">
            <a:xfrm>
              <a:off x="7271" y="3201"/>
              <a:ext cx="89" cy="89"/>
            </a:xfrm>
            <a:custGeom>
              <a:avLst/>
              <a:gdLst>
                <a:gd name="T0" fmla="*/ 3 w 177"/>
                <a:gd name="T1" fmla="*/ 0 h 178"/>
                <a:gd name="T2" fmla="*/ 3 w 177"/>
                <a:gd name="T3" fmla="*/ 0 h 178"/>
                <a:gd name="T4" fmla="*/ 3 w 177"/>
                <a:gd name="T5" fmla="*/ 0 h 178"/>
                <a:gd name="T6" fmla="*/ 2 w 177"/>
                <a:gd name="T7" fmla="*/ 1 h 178"/>
                <a:gd name="T8" fmla="*/ 2 w 177"/>
                <a:gd name="T9" fmla="*/ 1 h 178"/>
                <a:gd name="T10" fmla="*/ 1 w 177"/>
                <a:gd name="T11" fmla="*/ 1 h 178"/>
                <a:gd name="T12" fmla="*/ 1 w 177"/>
                <a:gd name="T13" fmla="*/ 1 h 178"/>
                <a:gd name="T14" fmla="*/ 1 w 177"/>
                <a:gd name="T15" fmla="*/ 1 h 178"/>
                <a:gd name="T16" fmla="*/ 1 w 177"/>
                <a:gd name="T17" fmla="*/ 3 h 178"/>
                <a:gd name="T18" fmla="*/ 0 w 177"/>
                <a:gd name="T19" fmla="*/ 3 h 178"/>
                <a:gd name="T20" fmla="*/ 1 w 177"/>
                <a:gd name="T21" fmla="*/ 3 h 178"/>
                <a:gd name="T22" fmla="*/ 1 w 177"/>
                <a:gd name="T23" fmla="*/ 3 h 178"/>
                <a:gd name="T24" fmla="*/ 1 w 177"/>
                <a:gd name="T25" fmla="*/ 1 h 178"/>
                <a:gd name="T26" fmla="*/ 1 w 177"/>
                <a:gd name="T27" fmla="*/ 1 h 178"/>
                <a:gd name="T28" fmla="*/ 2 w 177"/>
                <a:gd name="T29" fmla="*/ 1 h 178"/>
                <a:gd name="T30" fmla="*/ 2 w 177"/>
                <a:gd name="T31" fmla="*/ 1 h 178"/>
                <a:gd name="T32" fmla="*/ 2 w 177"/>
                <a:gd name="T33" fmla="*/ 1 h 178"/>
                <a:gd name="T34" fmla="*/ 3 w 177"/>
                <a:gd name="T35" fmla="*/ 1 h 178"/>
                <a:gd name="T36" fmla="*/ 3 w 177"/>
                <a:gd name="T37" fmla="*/ 1 h 178"/>
                <a:gd name="T38" fmla="*/ 3 w 177"/>
                <a:gd name="T39" fmla="*/ 1 h 178"/>
                <a:gd name="T40" fmla="*/ 3 w 177"/>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7"/>
                <a:gd name="T64" fmla="*/ 0 h 178"/>
                <a:gd name="T65" fmla="*/ 177 w 177"/>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7" h="178">
                  <a:moveTo>
                    <a:pt x="177" y="0"/>
                  </a:moveTo>
                  <a:lnTo>
                    <a:pt x="177" y="0"/>
                  </a:lnTo>
                  <a:lnTo>
                    <a:pt x="145" y="0"/>
                  </a:lnTo>
                  <a:lnTo>
                    <a:pt x="112" y="12"/>
                  </a:lnTo>
                  <a:lnTo>
                    <a:pt x="83" y="33"/>
                  </a:lnTo>
                  <a:lnTo>
                    <a:pt x="61" y="59"/>
                  </a:lnTo>
                  <a:lnTo>
                    <a:pt x="38" y="88"/>
                  </a:lnTo>
                  <a:lnTo>
                    <a:pt x="21" y="119"/>
                  </a:lnTo>
                  <a:lnTo>
                    <a:pt x="8" y="150"/>
                  </a:lnTo>
                  <a:lnTo>
                    <a:pt x="0" y="175"/>
                  </a:lnTo>
                  <a:lnTo>
                    <a:pt x="13" y="178"/>
                  </a:lnTo>
                  <a:lnTo>
                    <a:pt x="21" y="153"/>
                  </a:lnTo>
                  <a:lnTo>
                    <a:pt x="33" y="126"/>
                  </a:lnTo>
                  <a:lnTo>
                    <a:pt x="51" y="95"/>
                  </a:lnTo>
                  <a:lnTo>
                    <a:pt x="70" y="69"/>
                  </a:lnTo>
                  <a:lnTo>
                    <a:pt x="93" y="43"/>
                  </a:lnTo>
                  <a:lnTo>
                    <a:pt x="118" y="25"/>
                  </a:lnTo>
                  <a:lnTo>
                    <a:pt x="145" y="13"/>
                  </a:lnTo>
                  <a:lnTo>
                    <a:pt x="177" y="13"/>
                  </a:lnTo>
                  <a:lnTo>
                    <a:pt x="17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67" name="Freeform 43"/>
            <p:cNvSpPr>
              <a:spLocks/>
            </p:cNvSpPr>
            <p:nvPr/>
          </p:nvSpPr>
          <p:spPr bwMode="auto">
            <a:xfrm>
              <a:off x="7360" y="3201"/>
              <a:ext cx="81" cy="64"/>
            </a:xfrm>
            <a:custGeom>
              <a:avLst/>
              <a:gdLst>
                <a:gd name="T0" fmla="*/ 3 w 162"/>
                <a:gd name="T1" fmla="*/ 1 h 129"/>
                <a:gd name="T2" fmla="*/ 3 w 162"/>
                <a:gd name="T3" fmla="*/ 1 h 129"/>
                <a:gd name="T4" fmla="*/ 3 w 162"/>
                <a:gd name="T5" fmla="*/ 1 h 129"/>
                <a:gd name="T6" fmla="*/ 3 w 162"/>
                <a:gd name="T7" fmla="*/ 1 h 129"/>
                <a:gd name="T8" fmla="*/ 1 w 162"/>
                <a:gd name="T9" fmla="*/ 0 h 129"/>
                <a:gd name="T10" fmla="*/ 1 w 162"/>
                <a:gd name="T11" fmla="*/ 0 h 129"/>
                <a:gd name="T12" fmla="*/ 1 w 162"/>
                <a:gd name="T13" fmla="*/ 0 h 129"/>
                <a:gd name="T14" fmla="*/ 1 w 162"/>
                <a:gd name="T15" fmla="*/ 0 h 129"/>
                <a:gd name="T16" fmla="*/ 1 w 162"/>
                <a:gd name="T17" fmla="*/ 0 h 129"/>
                <a:gd name="T18" fmla="*/ 0 w 162"/>
                <a:gd name="T19" fmla="*/ 0 h 129"/>
                <a:gd name="T20" fmla="*/ 0 w 162"/>
                <a:gd name="T21" fmla="*/ 0 h 129"/>
                <a:gd name="T22" fmla="*/ 1 w 162"/>
                <a:gd name="T23" fmla="*/ 0 h 129"/>
                <a:gd name="T24" fmla="*/ 1 w 162"/>
                <a:gd name="T25" fmla="*/ 0 h 129"/>
                <a:gd name="T26" fmla="*/ 1 w 162"/>
                <a:gd name="T27" fmla="*/ 0 h 129"/>
                <a:gd name="T28" fmla="*/ 1 w 162"/>
                <a:gd name="T29" fmla="*/ 0 h 129"/>
                <a:gd name="T30" fmla="*/ 1 w 162"/>
                <a:gd name="T31" fmla="*/ 1 h 129"/>
                <a:gd name="T32" fmla="*/ 1 w 162"/>
                <a:gd name="T33" fmla="*/ 1 h 129"/>
                <a:gd name="T34" fmla="*/ 3 w 162"/>
                <a:gd name="T35" fmla="*/ 1 h 129"/>
                <a:gd name="T36" fmla="*/ 3 w 162"/>
                <a:gd name="T37" fmla="*/ 2 h 129"/>
                <a:gd name="T38" fmla="*/ 3 w 162"/>
                <a:gd name="T39" fmla="*/ 2 h 129"/>
                <a:gd name="T40" fmla="*/ 3 w 162"/>
                <a:gd name="T41" fmla="*/ 1 h 1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129"/>
                <a:gd name="T65" fmla="*/ 162 w 162"/>
                <a:gd name="T66" fmla="*/ 129 h 1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129">
                  <a:moveTo>
                    <a:pt x="162" y="126"/>
                  </a:moveTo>
                  <a:lnTo>
                    <a:pt x="162" y="126"/>
                  </a:lnTo>
                  <a:lnTo>
                    <a:pt x="151" y="100"/>
                  </a:lnTo>
                  <a:lnTo>
                    <a:pt x="138" y="80"/>
                  </a:lnTo>
                  <a:lnTo>
                    <a:pt x="122" y="59"/>
                  </a:lnTo>
                  <a:lnTo>
                    <a:pt x="106" y="43"/>
                  </a:lnTo>
                  <a:lnTo>
                    <a:pt x="85" y="28"/>
                  </a:lnTo>
                  <a:lnTo>
                    <a:pt x="59" y="16"/>
                  </a:lnTo>
                  <a:lnTo>
                    <a:pt x="34" y="7"/>
                  </a:lnTo>
                  <a:lnTo>
                    <a:pt x="0" y="0"/>
                  </a:lnTo>
                  <a:lnTo>
                    <a:pt x="0" y="13"/>
                  </a:lnTo>
                  <a:lnTo>
                    <a:pt x="31" y="20"/>
                  </a:lnTo>
                  <a:lnTo>
                    <a:pt x="56" y="30"/>
                  </a:lnTo>
                  <a:lnTo>
                    <a:pt x="79" y="41"/>
                  </a:lnTo>
                  <a:lnTo>
                    <a:pt x="96" y="52"/>
                  </a:lnTo>
                  <a:lnTo>
                    <a:pt x="112" y="69"/>
                  </a:lnTo>
                  <a:lnTo>
                    <a:pt x="125" y="87"/>
                  </a:lnTo>
                  <a:lnTo>
                    <a:pt x="138" y="106"/>
                  </a:lnTo>
                  <a:lnTo>
                    <a:pt x="149" y="129"/>
                  </a:lnTo>
                  <a:lnTo>
                    <a:pt x="162" y="126"/>
                  </a:lnTo>
                  <a:close/>
                </a:path>
              </a:pathLst>
            </a:custGeom>
            <a:solidFill>
              <a:srgbClr val="000000"/>
            </a:solidFill>
            <a:ln w="9525">
              <a:noFill/>
              <a:round/>
              <a:headEnd/>
              <a:tailEnd/>
            </a:ln>
          </p:spPr>
          <p:txBody>
            <a:bodyPr/>
            <a:lstStyle/>
            <a:p>
              <a:endParaRPr lang="en-US">
                <a:latin typeface="Calibri" pitchFamily="34" charset="0"/>
              </a:endParaRPr>
            </a:p>
          </p:txBody>
        </p:sp>
        <p:sp>
          <p:nvSpPr>
            <p:cNvPr id="68" name="Freeform 44"/>
            <p:cNvSpPr>
              <a:spLocks/>
            </p:cNvSpPr>
            <p:nvPr/>
          </p:nvSpPr>
          <p:spPr bwMode="auto">
            <a:xfrm>
              <a:off x="7434" y="3264"/>
              <a:ext cx="61" cy="54"/>
            </a:xfrm>
            <a:custGeom>
              <a:avLst/>
              <a:gdLst>
                <a:gd name="T0" fmla="*/ 2 w 121"/>
                <a:gd name="T1" fmla="*/ 1 h 109"/>
                <a:gd name="T2" fmla="*/ 2 w 121"/>
                <a:gd name="T3" fmla="*/ 1 h 109"/>
                <a:gd name="T4" fmla="*/ 2 w 121"/>
                <a:gd name="T5" fmla="*/ 1 h 109"/>
                <a:gd name="T6" fmla="*/ 2 w 121"/>
                <a:gd name="T7" fmla="*/ 1 h 109"/>
                <a:gd name="T8" fmla="*/ 2 w 121"/>
                <a:gd name="T9" fmla="*/ 1 h 109"/>
                <a:gd name="T10" fmla="*/ 2 w 121"/>
                <a:gd name="T11" fmla="*/ 1 h 109"/>
                <a:gd name="T12" fmla="*/ 1 w 121"/>
                <a:gd name="T13" fmla="*/ 0 h 109"/>
                <a:gd name="T14" fmla="*/ 1 w 121"/>
                <a:gd name="T15" fmla="*/ 0 h 109"/>
                <a:gd name="T16" fmla="*/ 1 w 121"/>
                <a:gd name="T17" fmla="*/ 0 h 109"/>
                <a:gd name="T18" fmla="*/ 1 w 121"/>
                <a:gd name="T19" fmla="*/ 0 h 109"/>
                <a:gd name="T20" fmla="*/ 0 w 121"/>
                <a:gd name="T21" fmla="*/ 0 h 109"/>
                <a:gd name="T22" fmla="*/ 1 w 121"/>
                <a:gd name="T23" fmla="*/ 0 h 109"/>
                <a:gd name="T24" fmla="*/ 1 w 121"/>
                <a:gd name="T25" fmla="*/ 0 h 109"/>
                <a:gd name="T26" fmla="*/ 1 w 121"/>
                <a:gd name="T27" fmla="*/ 0 h 109"/>
                <a:gd name="T28" fmla="*/ 1 w 121"/>
                <a:gd name="T29" fmla="*/ 1 h 109"/>
                <a:gd name="T30" fmla="*/ 2 w 121"/>
                <a:gd name="T31" fmla="*/ 1 h 109"/>
                <a:gd name="T32" fmla="*/ 2 w 121"/>
                <a:gd name="T33" fmla="*/ 1 h 109"/>
                <a:gd name="T34" fmla="*/ 2 w 121"/>
                <a:gd name="T35" fmla="*/ 1 h 109"/>
                <a:gd name="T36" fmla="*/ 2 w 121"/>
                <a:gd name="T37" fmla="*/ 1 h 109"/>
                <a:gd name="T38" fmla="*/ 2 w 121"/>
                <a:gd name="T39" fmla="*/ 1 h 109"/>
                <a:gd name="T40" fmla="*/ 2 w 121"/>
                <a:gd name="T41" fmla="*/ 1 h 109"/>
                <a:gd name="T42" fmla="*/ 2 w 121"/>
                <a:gd name="T43" fmla="*/ 1 h 109"/>
                <a:gd name="T44" fmla="*/ 2 w 121"/>
                <a:gd name="T45" fmla="*/ 1 h 109"/>
                <a:gd name="T46" fmla="*/ 2 w 121"/>
                <a:gd name="T47" fmla="*/ 1 h 109"/>
                <a:gd name="T48" fmla="*/ 2 w 121"/>
                <a:gd name="T49" fmla="*/ 1 h 109"/>
                <a:gd name="T50" fmla="*/ 2 w 121"/>
                <a:gd name="T51" fmla="*/ 1 h 1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1"/>
                <a:gd name="T79" fmla="*/ 0 h 109"/>
                <a:gd name="T80" fmla="*/ 121 w 121"/>
                <a:gd name="T81" fmla="*/ 109 h 1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1" h="109">
                  <a:moveTo>
                    <a:pt x="115" y="109"/>
                  </a:moveTo>
                  <a:lnTo>
                    <a:pt x="117" y="96"/>
                  </a:lnTo>
                  <a:lnTo>
                    <a:pt x="105" y="93"/>
                  </a:lnTo>
                  <a:lnTo>
                    <a:pt x="93" y="86"/>
                  </a:lnTo>
                  <a:lnTo>
                    <a:pt x="78" y="76"/>
                  </a:lnTo>
                  <a:lnTo>
                    <a:pt x="65" y="67"/>
                  </a:lnTo>
                  <a:lnTo>
                    <a:pt x="49" y="54"/>
                  </a:lnTo>
                  <a:lnTo>
                    <a:pt x="35" y="37"/>
                  </a:lnTo>
                  <a:lnTo>
                    <a:pt x="24" y="19"/>
                  </a:lnTo>
                  <a:lnTo>
                    <a:pt x="13" y="0"/>
                  </a:lnTo>
                  <a:lnTo>
                    <a:pt x="0" y="3"/>
                  </a:lnTo>
                  <a:lnTo>
                    <a:pt x="11" y="26"/>
                  </a:lnTo>
                  <a:lnTo>
                    <a:pt x="26" y="47"/>
                  </a:lnTo>
                  <a:lnTo>
                    <a:pt x="40" y="63"/>
                  </a:lnTo>
                  <a:lnTo>
                    <a:pt x="56" y="76"/>
                  </a:lnTo>
                  <a:lnTo>
                    <a:pt x="72" y="89"/>
                  </a:lnTo>
                  <a:lnTo>
                    <a:pt x="86" y="99"/>
                  </a:lnTo>
                  <a:lnTo>
                    <a:pt x="102" y="106"/>
                  </a:lnTo>
                  <a:lnTo>
                    <a:pt x="113" y="109"/>
                  </a:lnTo>
                  <a:lnTo>
                    <a:pt x="115" y="96"/>
                  </a:lnTo>
                  <a:lnTo>
                    <a:pt x="113" y="109"/>
                  </a:lnTo>
                  <a:lnTo>
                    <a:pt x="118" y="107"/>
                  </a:lnTo>
                  <a:lnTo>
                    <a:pt x="121" y="104"/>
                  </a:lnTo>
                  <a:lnTo>
                    <a:pt x="121" y="99"/>
                  </a:lnTo>
                  <a:lnTo>
                    <a:pt x="117" y="96"/>
                  </a:lnTo>
                  <a:lnTo>
                    <a:pt x="115" y="109"/>
                  </a:lnTo>
                  <a:close/>
                </a:path>
              </a:pathLst>
            </a:custGeom>
            <a:solidFill>
              <a:srgbClr val="000000"/>
            </a:solidFill>
            <a:ln w="9525">
              <a:noFill/>
              <a:round/>
              <a:headEnd/>
              <a:tailEnd/>
            </a:ln>
          </p:spPr>
          <p:txBody>
            <a:bodyPr/>
            <a:lstStyle/>
            <a:p>
              <a:endParaRPr lang="en-US">
                <a:latin typeface="Calibri" pitchFamily="34" charset="0"/>
              </a:endParaRPr>
            </a:p>
          </p:txBody>
        </p:sp>
        <p:sp>
          <p:nvSpPr>
            <p:cNvPr id="69" name="Freeform 45"/>
            <p:cNvSpPr>
              <a:spLocks/>
            </p:cNvSpPr>
            <p:nvPr/>
          </p:nvSpPr>
          <p:spPr bwMode="auto">
            <a:xfrm>
              <a:off x="7438" y="3290"/>
              <a:ext cx="54" cy="28"/>
            </a:xfrm>
            <a:custGeom>
              <a:avLst/>
              <a:gdLst>
                <a:gd name="T0" fmla="*/ 0 w 109"/>
                <a:gd name="T1" fmla="*/ 0 h 57"/>
                <a:gd name="T2" fmla="*/ 0 w 109"/>
                <a:gd name="T3" fmla="*/ 0 h 57"/>
                <a:gd name="T4" fmla="*/ 0 w 109"/>
                <a:gd name="T5" fmla="*/ 0 h 57"/>
                <a:gd name="T6" fmla="*/ 0 w 109"/>
                <a:gd name="T7" fmla="*/ 0 h 57"/>
                <a:gd name="T8" fmla="*/ 0 w 109"/>
                <a:gd name="T9" fmla="*/ 0 h 57"/>
                <a:gd name="T10" fmla="*/ 0 w 109"/>
                <a:gd name="T11" fmla="*/ 0 h 57"/>
                <a:gd name="T12" fmla="*/ 0 w 109"/>
                <a:gd name="T13" fmla="*/ 0 h 57"/>
                <a:gd name="T14" fmla="*/ 1 w 109"/>
                <a:gd name="T15" fmla="*/ 0 h 57"/>
                <a:gd name="T16" fmla="*/ 1 w 109"/>
                <a:gd name="T17" fmla="*/ 0 h 57"/>
                <a:gd name="T18" fmla="*/ 1 w 109"/>
                <a:gd name="T19" fmla="*/ 0 h 57"/>
                <a:gd name="T20" fmla="*/ 1 w 109"/>
                <a:gd name="T21" fmla="*/ 0 h 57"/>
                <a:gd name="T22" fmla="*/ 1 w 109"/>
                <a:gd name="T23" fmla="*/ 0 h 57"/>
                <a:gd name="T24" fmla="*/ 1 w 109"/>
                <a:gd name="T25" fmla="*/ 0 h 57"/>
                <a:gd name="T26" fmla="*/ 0 w 109"/>
                <a:gd name="T27" fmla="*/ 0 h 57"/>
                <a:gd name="T28" fmla="*/ 0 w 109"/>
                <a:gd name="T29" fmla="*/ 0 h 57"/>
                <a:gd name="T30" fmla="*/ 0 w 109"/>
                <a:gd name="T31" fmla="*/ 0 h 57"/>
                <a:gd name="T32" fmla="*/ 0 w 109"/>
                <a:gd name="T33" fmla="*/ 0 h 57"/>
                <a:gd name="T34" fmla="*/ 0 w 109"/>
                <a:gd name="T35" fmla="*/ 0 h 57"/>
                <a:gd name="T36" fmla="*/ 0 w 109"/>
                <a:gd name="T37" fmla="*/ 0 h 57"/>
                <a:gd name="T38" fmla="*/ 0 w 109"/>
                <a:gd name="T39" fmla="*/ 0 h 57"/>
                <a:gd name="T40" fmla="*/ 0 w 109"/>
                <a:gd name="T41" fmla="*/ 0 h 57"/>
                <a:gd name="T42" fmla="*/ 0 w 109"/>
                <a:gd name="T43" fmla="*/ 0 h 57"/>
                <a:gd name="T44" fmla="*/ 0 w 109"/>
                <a:gd name="T45" fmla="*/ 0 h 57"/>
                <a:gd name="T46" fmla="*/ 0 w 109"/>
                <a:gd name="T47" fmla="*/ 0 h 57"/>
                <a:gd name="T48" fmla="*/ 0 w 109"/>
                <a:gd name="T49" fmla="*/ 0 h 57"/>
                <a:gd name="T50" fmla="*/ 0 w 109"/>
                <a:gd name="T51" fmla="*/ 0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9"/>
                <a:gd name="T79" fmla="*/ 0 h 57"/>
                <a:gd name="T80" fmla="*/ 109 w 109"/>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9" h="57">
                  <a:moveTo>
                    <a:pt x="5" y="13"/>
                  </a:moveTo>
                  <a:lnTo>
                    <a:pt x="8" y="13"/>
                  </a:lnTo>
                  <a:lnTo>
                    <a:pt x="15" y="13"/>
                  </a:lnTo>
                  <a:lnTo>
                    <a:pt x="20" y="16"/>
                  </a:lnTo>
                  <a:lnTo>
                    <a:pt x="29" y="23"/>
                  </a:lnTo>
                  <a:lnTo>
                    <a:pt x="40" y="29"/>
                  </a:lnTo>
                  <a:lnTo>
                    <a:pt x="55" y="37"/>
                  </a:lnTo>
                  <a:lnTo>
                    <a:pt x="69" y="46"/>
                  </a:lnTo>
                  <a:lnTo>
                    <a:pt x="88" y="52"/>
                  </a:lnTo>
                  <a:lnTo>
                    <a:pt x="109" y="57"/>
                  </a:lnTo>
                  <a:lnTo>
                    <a:pt x="109" y="44"/>
                  </a:lnTo>
                  <a:lnTo>
                    <a:pt x="91" y="39"/>
                  </a:lnTo>
                  <a:lnTo>
                    <a:pt x="75" y="32"/>
                  </a:lnTo>
                  <a:lnTo>
                    <a:pt x="61" y="24"/>
                  </a:lnTo>
                  <a:lnTo>
                    <a:pt x="47" y="16"/>
                  </a:lnTo>
                  <a:lnTo>
                    <a:pt x="36" y="10"/>
                  </a:lnTo>
                  <a:lnTo>
                    <a:pt x="26" y="3"/>
                  </a:lnTo>
                  <a:lnTo>
                    <a:pt x="15" y="0"/>
                  </a:lnTo>
                  <a:lnTo>
                    <a:pt x="5" y="0"/>
                  </a:lnTo>
                  <a:lnTo>
                    <a:pt x="8" y="0"/>
                  </a:lnTo>
                  <a:lnTo>
                    <a:pt x="5" y="0"/>
                  </a:lnTo>
                  <a:lnTo>
                    <a:pt x="2" y="3"/>
                  </a:lnTo>
                  <a:lnTo>
                    <a:pt x="0" y="8"/>
                  </a:lnTo>
                  <a:lnTo>
                    <a:pt x="4" y="11"/>
                  </a:lnTo>
                  <a:lnTo>
                    <a:pt x="8" y="13"/>
                  </a:lnTo>
                  <a:lnTo>
                    <a:pt x="5"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70" name="Freeform 46"/>
            <p:cNvSpPr>
              <a:spLocks/>
            </p:cNvSpPr>
            <p:nvPr/>
          </p:nvSpPr>
          <p:spPr bwMode="auto">
            <a:xfrm>
              <a:off x="7395" y="3264"/>
              <a:ext cx="47" cy="32"/>
            </a:xfrm>
            <a:custGeom>
              <a:avLst/>
              <a:gdLst>
                <a:gd name="T0" fmla="*/ 0 w 92"/>
                <a:gd name="T1" fmla="*/ 0 h 65"/>
                <a:gd name="T2" fmla="*/ 0 w 92"/>
                <a:gd name="T3" fmla="*/ 0 h 65"/>
                <a:gd name="T4" fmla="*/ 1 w 92"/>
                <a:gd name="T5" fmla="*/ 0 h 65"/>
                <a:gd name="T6" fmla="*/ 1 w 92"/>
                <a:gd name="T7" fmla="*/ 0 h 65"/>
                <a:gd name="T8" fmla="*/ 1 w 92"/>
                <a:gd name="T9" fmla="*/ 0 h 65"/>
                <a:gd name="T10" fmla="*/ 1 w 92"/>
                <a:gd name="T11" fmla="*/ 0 h 65"/>
                <a:gd name="T12" fmla="*/ 1 w 92"/>
                <a:gd name="T13" fmla="*/ 0 h 65"/>
                <a:gd name="T14" fmla="*/ 2 w 92"/>
                <a:gd name="T15" fmla="*/ 0 h 65"/>
                <a:gd name="T16" fmla="*/ 2 w 92"/>
                <a:gd name="T17" fmla="*/ 0 h 65"/>
                <a:gd name="T18" fmla="*/ 2 w 92"/>
                <a:gd name="T19" fmla="*/ 1 h 65"/>
                <a:gd name="T20" fmla="*/ 2 w 92"/>
                <a:gd name="T21" fmla="*/ 0 h 65"/>
                <a:gd name="T22" fmla="*/ 2 w 92"/>
                <a:gd name="T23" fmla="*/ 0 h 65"/>
                <a:gd name="T24" fmla="*/ 2 w 92"/>
                <a:gd name="T25" fmla="*/ 0 h 65"/>
                <a:gd name="T26" fmla="*/ 1 w 92"/>
                <a:gd name="T27" fmla="*/ 0 h 65"/>
                <a:gd name="T28" fmla="*/ 1 w 92"/>
                <a:gd name="T29" fmla="*/ 0 h 65"/>
                <a:gd name="T30" fmla="*/ 1 w 92"/>
                <a:gd name="T31" fmla="*/ 0 h 65"/>
                <a:gd name="T32" fmla="*/ 1 w 92"/>
                <a:gd name="T33" fmla="*/ 0 h 65"/>
                <a:gd name="T34" fmla="*/ 1 w 92"/>
                <a:gd name="T35" fmla="*/ 0 h 65"/>
                <a:gd name="T36" fmla="*/ 1 w 92"/>
                <a:gd name="T37" fmla="*/ 0 h 65"/>
                <a:gd name="T38" fmla="*/ 1 w 92"/>
                <a:gd name="T39" fmla="*/ 0 h 65"/>
                <a:gd name="T40" fmla="*/ 0 w 92"/>
                <a:gd name="T41" fmla="*/ 0 h 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2"/>
                <a:gd name="T64" fmla="*/ 0 h 65"/>
                <a:gd name="T65" fmla="*/ 92 w 92"/>
                <a:gd name="T66" fmla="*/ 65 h 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2" h="65">
                  <a:moveTo>
                    <a:pt x="0" y="6"/>
                  </a:moveTo>
                  <a:lnTo>
                    <a:pt x="0" y="6"/>
                  </a:lnTo>
                  <a:lnTo>
                    <a:pt x="9" y="18"/>
                  </a:lnTo>
                  <a:lnTo>
                    <a:pt x="19" y="27"/>
                  </a:lnTo>
                  <a:lnTo>
                    <a:pt x="28" y="36"/>
                  </a:lnTo>
                  <a:lnTo>
                    <a:pt x="41" y="45"/>
                  </a:lnTo>
                  <a:lnTo>
                    <a:pt x="52" y="52"/>
                  </a:lnTo>
                  <a:lnTo>
                    <a:pt x="67" y="57"/>
                  </a:lnTo>
                  <a:lnTo>
                    <a:pt x="78" y="62"/>
                  </a:lnTo>
                  <a:lnTo>
                    <a:pt x="89" y="65"/>
                  </a:lnTo>
                  <a:lnTo>
                    <a:pt x="92" y="52"/>
                  </a:lnTo>
                  <a:lnTo>
                    <a:pt x="81" y="49"/>
                  </a:lnTo>
                  <a:lnTo>
                    <a:pt x="70" y="44"/>
                  </a:lnTo>
                  <a:lnTo>
                    <a:pt x="59" y="39"/>
                  </a:lnTo>
                  <a:lnTo>
                    <a:pt x="48" y="32"/>
                  </a:lnTo>
                  <a:lnTo>
                    <a:pt x="38" y="26"/>
                  </a:lnTo>
                  <a:lnTo>
                    <a:pt x="28" y="18"/>
                  </a:lnTo>
                  <a:lnTo>
                    <a:pt x="19" y="8"/>
                  </a:lnTo>
                  <a:lnTo>
                    <a:pt x="12"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71" name="Freeform 47"/>
            <p:cNvSpPr>
              <a:spLocks/>
            </p:cNvSpPr>
            <p:nvPr/>
          </p:nvSpPr>
          <p:spPr bwMode="auto">
            <a:xfrm>
              <a:off x="7327" y="3248"/>
              <a:ext cx="75" cy="19"/>
            </a:xfrm>
            <a:custGeom>
              <a:avLst/>
              <a:gdLst>
                <a:gd name="T0" fmla="*/ 1 w 148"/>
                <a:gd name="T1" fmla="*/ 0 h 39"/>
                <a:gd name="T2" fmla="*/ 1 w 148"/>
                <a:gd name="T3" fmla="*/ 0 h 39"/>
                <a:gd name="T4" fmla="*/ 1 w 148"/>
                <a:gd name="T5" fmla="*/ 0 h 39"/>
                <a:gd name="T6" fmla="*/ 1 w 148"/>
                <a:gd name="T7" fmla="*/ 0 h 39"/>
                <a:gd name="T8" fmla="*/ 1 w 148"/>
                <a:gd name="T9" fmla="*/ 0 h 39"/>
                <a:gd name="T10" fmla="*/ 2 w 148"/>
                <a:gd name="T11" fmla="*/ 0 h 39"/>
                <a:gd name="T12" fmla="*/ 2 w 148"/>
                <a:gd name="T13" fmla="*/ 0 h 39"/>
                <a:gd name="T14" fmla="*/ 2 w 148"/>
                <a:gd name="T15" fmla="*/ 0 h 39"/>
                <a:gd name="T16" fmla="*/ 3 w 148"/>
                <a:gd name="T17" fmla="*/ 0 h 39"/>
                <a:gd name="T18" fmla="*/ 3 w 148"/>
                <a:gd name="T19" fmla="*/ 0 h 39"/>
                <a:gd name="T20" fmla="*/ 3 w 148"/>
                <a:gd name="T21" fmla="*/ 0 h 39"/>
                <a:gd name="T22" fmla="*/ 3 w 148"/>
                <a:gd name="T23" fmla="*/ 0 h 39"/>
                <a:gd name="T24" fmla="*/ 2 w 148"/>
                <a:gd name="T25" fmla="*/ 0 h 39"/>
                <a:gd name="T26" fmla="*/ 2 w 148"/>
                <a:gd name="T27" fmla="*/ 0 h 39"/>
                <a:gd name="T28" fmla="*/ 2 w 148"/>
                <a:gd name="T29" fmla="*/ 0 h 39"/>
                <a:gd name="T30" fmla="*/ 1 w 148"/>
                <a:gd name="T31" fmla="*/ 0 h 39"/>
                <a:gd name="T32" fmla="*/ 1 w 148"/>
                <a:gd name="T33" fmla="*/ 0 h 39"/>
                <a:gd name="T34" fmla="*/ 1 w 148"/>
                <a:gd name="T35" fmla="*/ 0 h 39"/>
                <a:gd name="T36" fmla="*/ 0 w 148"/>
                <a:gd name="T37" fmla="*/ 0 h 39"/>
                <a:gd name="T38" fmla="*/ 0 w 148"/>
                <a:gd name="T39" fmla="*/ 0 h 39"/>
                <a:gd name="T40" fmla="*/ 1 w 148"/>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8"/>
                <a:gd name="T64" fmla="*/ 0 h 39"/>
                <a:gd name="T65" fmla="*/ 148 w 148"/>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8" h="39">
                  <a:moveTo>
                    <a:pt x="9" y="31"/>
                  </a:moveTo>
                  <a:lnTo>
                    <a:pt x="9" y="31"/>
                  </a:lnTo>
                  <a:lnTo>
                    <a:pt x="24" y="23"/>
                  </a:lnTo>
                  <a:lnTo>
                    <a:pt x="40" y="16"/>
                  </a:lnTo>
                  <a:lnTo>
                    <a:pt x="61" y="16"/>
                  </a:lnTo>
                  <a:lnTo>
                    <a:pt x="81" y="15"/>
                  </a:lnTo>
                  <a:lnTo>
                    <a:pt x="99" y="18"/>
                  </a:lnTo>
                  <a:lnTo>
                    <a:pt x="115" y="25"/>
                  </a:lnTo>
                  <a:lnTo>
                    <a:pt x="129" y="33"/>
                  </a:lnTo>
                  <a:lnTo>
                    <a:pt x="136" y="39"/>
                  </a:lnTo>
                  <a:lnTo>
                    <a:pt x="148" y="33"/>
                  </a:lnTo>
                  <a:lnTo>
                    <a:pt x="136" y="20"/>
                  </a:lnTo>
                  <a:lnTo>
                    <a:pt x="121" y="12"/>
                  </a:lnTo>
                  <a:lnTo>
                    <a:pt x="102" y="5"/>
                  </a:lnTo>
                  <a:lnTo>
                    <a:pt x="81" y="2"/>
                  </a:lnTo>
                  <a:lnTo>
                    <a:pt x="61" y="0"/>
                  </a:lnTo>
                  <a:lnTo>
                    <a:pt x="40" y="3"/>
                  </a:lnTo>
                  <a:lnTo>
                    <a:pt x="17" y="10"/>
                  </a:lnTo>
                  <a:lnTo>
                    <a:pt x="0" y="21"/>
                  </a:lnTo>
                  <a:lnTo>
                    <a:pt x="9" y="31"/>
                  </a:lnTo>
                  <a:close/>
                </a:path>
              </a:pathLst>
            </a:custGeom>
            <a:solidFill>
              <a:srgbClr val="000000"/>
            </a:solidFill>
            <a:ln w="9525">
              <a:noFill/>
              <a:round/>
              <a:headEnd/>
              <a:tailEnd/>
            </a:ln>
          </p:spPr>
          <p:txBody>
            <a:bodyPr/>
            <a:lstStyle/>
            <a:p>
              <a:endParaRPr lang="en-US">
                <a:latin typeface="Calibri" pitchFamily="34" charset="0"/>
              </a:endParaRPr>
            </a:p>
          </p:txBody>
        </p:sp>
        <p:sp>
          <p:nvSpPr>
            <p:cNvPr id="72" name="Freeform 48"/>
            <p:cNvSpPr>
              <a:spLocks/>
            </p:cNvSpPr>
            <p:nvPr/>
          </p:nvSpPr>
          <p:spPr bwMode="auto">
            <a:xfrm>
              <a:off x="7289" y="3258"/>
              <a:ext cx="43" cy="89"/>
            </a:xfrm>
            <a:custGeom>
              <a:avLst/>
              <a:gdLst>
                <a:gd name="T0" fmla="*/ 1 w 86"/>
                <a:gd name="T1" fmla="*/ 3 h 178"/>
                <a:gd name="T2" fmla="*/ 1 w 86"/>
                <a:gd name="T3" fmla="*/ 3 h 178"/>
                <a:gd name="T4" fmla="*/ 1 w 86"/>
                <a:gd name="T5" fmla="*/ 3 h 178"/>
                <a:gd name="T6" fmla="*/ 1 w 86"/>
                <a:gd name="T7" fmla="*/ 3 h 178"/>
                <a:gd name="T8" fmla="*/ 1 w 86"/>
                <a:gd name="T9" fmla="*/ 1 h 178"/>
                <a:gd name="T10" fmla="*/ 1 w 86"/>
                <a:gd name="T11" fmla="*/ 1 h 178"/>
                <a:gd name="T12" fmla="*/ 1 w 86"/>
                <a:gd name="T13" fmla="*/ 1 h 178"/>
                <a:gd name="T14" fmla="*/ 1 w 86"/>
                <a:gd name="T15" fmla="*/ 1 h 178"/>
                <a:gd name="T16" fmla="*/ 1 w 86"/>
                <a:gd name="T17" fmla="*/ 1 h 178"/>
                <a:gd name="T18" fmla="*/ 1 w 86"/>
                <a:gd name="T19" fmla="*/ 1 h 178"/>
                <a:gd name="T20" fmla="*/ 1 w 86"/>
                <a:gd name="T21" fmla="*/ 0 h 178"/>
                <a:gd name="T22" fmla="*/ 1 w 86"/>
                <a:gd name="T23" fmla="*/ 1 h 178"/>
                <a:gd name="T24" fmla="*/ 1 w 86"/>
                <a:gd name="T25" fmla="*/ 1 h 178"/>
                <a:gd name="T26" fmla="*/ 1 w 86"/>
                <a:gd name="T27" fmla="*/ 1 h 178"/>
                <a:gd name="T28" fmla="*/ 1 w 86"/>
                <a:gd name="T29" fmla="*/ 1 h 178"/>
                <a:gd name="T30" fmla="*/ 1 w 86"/>
                <a:gd name="T31" fmla="*/ 1 h 178"/>
                <a:gd name="T32" fmla="*/ 1 w 86"/>
                <a:gd name="T33" fmla="*/ 1 h 178"/>
                <a:gd name="T34" fmla="*/ 1 w 86"/>
                <a:gd name="T35" fmla="*/ 3 h 178"/>
                <a:gd name="T36" fmla="*/ 0 w 86"/>
                <a:gd name="T37" fmla="*/ 3 h 178"/>
                <a:gd name="T38" fmla="*/ 0 w 86"/>
                <a:gd name="T39" fmla="*/ 3 h 178"/>
                <a:gd name="T40" fmla="*/ 1 w 86"/>
                <a:gd name="T41" fmla="*/ 3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6"/>
                <a:gd name="T64" fmla="*/ 0 h 178"/>
                <a:gd name="T65" fmla="*/ 86 w 86"/>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6" h="178">
                  <a:moveTo>
                    <a:pt x="13" y="178"/>
                  </a:moveTo>
                  <a:lnTo>
                    <a:pt x="13" y="178"/>
                  </a:lnTo>
                  <a:lnTo>
                    <a:pt x="16" y="152"/>
                  </a:lnTo>
                  <a:lnTo>
                    <a:pt x="21" y="129"/>
                  </a:lnTo>
                  <a:lnTo>
                    <a:pt x="27" y="105"/>
                  </a:lnTo>
                  <a:lnTo>
                    <a:pt x="37" y="80"/>
                  </a:lnTo>
                  <a:lnTo>
                    <a:pt x="46" y="61"/>
                  </a:lnTo>
                  <a:lnTo>
                    <a:pt x="59" y="41"/>
                  </a:lnTo>
                  <a:lnTo>
                    <a:pt x="72" y="25"/>
                  </a:lnTo>
                  <a:lnTo>
                    <a:pt x="86" y="10"/>
                  </a:lnTo>
                  <a:lnTo>
                    <a:pt x="77" y="0"/>
                  </a:lnTo>
                  <a:lnTo>
                    <a:pt x="62" y="15"/>
                  </a:lnTo>
                  <a:lnTo>
                    <a:pt x="46" y="35"/>
                  </a:lnTo>
                  <a:lnTo>
                    <a:pt x="34" y="54"/>
                  </a:lnTo>
                  <a:lnTo>
                    <a:pt x="24" y="77"/>
                  </a:lnTo>
                  <a:lnTo>
                    <a:pt x="14" y="101"/>
                  </a:lnTo>
                  <a:lnTo>
                    <a:pt x="8" y="126"/>
                  </a:lnTo>
                  <a:lnTo>
                    <a:pt x="3" y="152"/>
                  </a:lnTo>
                  <a:lnTo>
                    <a:pt x="0" y="178"/>
                  </a:lnTo>
                  <a:lnTo>
                    <a:pt x="13" y="178"/>
                  </a:lnTo>
                  <a:close/>
                </a:path>
              </a:pathLst>
            </a:custGeom>
            <a:solidFill>
              <a:srgbClr val="000000"/>
            </a:solidFill>
            <a:ln w="9525">
              <a:noFill/>
              <a:round/>
              <a:headEnd/>
              <a:tailEnd/>
            </a:ln>
          </p:spPr>
          <p:txBody>
            <a:bodyPr/>
            <a:lstStyle/>
            <a:p>
              <a:endParaRPr lang="en-US">
                <a:latin typeface="Calibri" pitchFamily="34" charset="0"/>
              </a:endParaRPr>
            </a:p>
          </p:txBody>
        </p:sp>
        <p:sp>
          <p:nvSpPr>
            <p:cNvPr id="73" name="Freeform 49"/>
            <p:cNvSpPr>
              <a:spLocks/>
            </p:cNvSpPr>
            <p:nvPr/>
          </p:nvSpPr>
          <p:spPr bwMode="auto">
            <a:xfrm>
              <a:off x="7289" y="3347"/>
              <a:ext cx="17" cy="84"/>
            </a:xfrm>
            <a:custGeom>
              <a:avLst/>
              <a:gdLst>
                <a:gd name="T0" fmla="*/ 1 w 34"/>
                <a:gd name="T1" fmla="*/ 3 h 168"/>
                <a:gd name="T2" fmla="*/ 1 w 34"/>
                <a:gd name="T3" fmla="*/ 3 h 168"/>
                <a:gd name="T4" fmla="*/ 1 w 34"/>
                <a:gd name="T5" fmla="*/ 3 h 168"/>
                <a:gd name="T6" fmla="*/ 1 w 34"/>
                <a:gd name="T7" fmla="*/ 1 h 168"/>
                <a:gd name="T8" fmla="*/ 1 w 34"/>
                <a:gd name="T9" fmla="*/ 1 h 168"/>
                <a:gd name="T10" fmla="*/ 1 w 34"/>
                <a:gd name="T11" fmla="*/ 0 h 168"/>
                <a:gd name="T12" fmla="*/ 0 w 34"/>
                <a:gd name="T13" fmla="*/ 0 h 168"/>
                <a:gd name="T14" fmla="*/ 1 w 34"/>
                <a:gd name="T15" fmla="*/ 1 h 168"/>
                <a:gd name="T16" fmla="*/ 1 w 34"/>
                <a:gd name="T17" fmla="*/ 1 h 168"/>
                <a:gd name="T18" fmla="*/ 1 w 34"/>
                <a:gd name="T19" fmla="*/ 3 h 168"/>
                <a:gd name="T20" fmla="*/ 1 w 34"/>
                <a:gd name="T21" fmla="*/ 3 h 168"/>
                <a:gd name="T22" fmla="*/ 1 w 34"/>
                <a:gd name="T23" fmla="*/ 3 h 168"/>
                <a:gd name="T24" fmla="*/ 1 w 34"/>
                <a:gd name="T25" fmla="*/ 3 h 1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68"/>
                <a:gd name="T41" fmla="*/ 34 w 34"/>
                <a:gd name="T42" fmla="*/ 168 h 1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68">
                  <a:moveTo>
                    <a:pt x="34" y="165"/>
                  </a:moveTo>
                  <a:lnTo>
                    <a:pt x="34" y="165"/>
                  </a:lnTo>
                  <a:lnTo>
                    <a:pt x="27" y="137"/>
                  </a:lnTo>
                  <a:lnTo>
                    <a:pt x="19" y="98"/>
                  </a:lnTo>
                  <a:lnTo>
                    <a:pt x="14" y="51"/>
                  </a:lnTo>
                  <a:lnTo>
                    <a:pt x="13" y="0"/>
                  </a:lnTo>
                  <a:lnTo>
                    <a:pt x="0" y="0"/>
                  </a:lnTo>
                  <a:lnTo>
                    <a:pt x="2" y="51"/>
                  </a:lnTo>
                  <a:lnTo>
                    <a:pt x="6" y="98"/>
                  </a:lnTo>
                  <a:lnTo>
                    <a:pt x="14" y="140"/>
                  </a:lnTo>
                  <a:lnTo>
                    <a:pt x="21" y="168"/>
                  </a:lnTo>
                  <a:lnTo>
                    <a:pt x="34" y="165"/>
                  </a:lnTo>
                  <a:close/>
                </a:path>
              </a:pathLst>
            </a:custGeom>
            <a:solidFill>
              <a:srgbClr val="000000"/>
            </a:solidFill>
            <a:ln w="9525">
              <a:noFill/>
              <a:round/>
              <a:headEnd/>
              <a:tailEnd/>
            </a:ln>
          </p:spPr>
          <p:txBody>
            <a:bodyPr/>
            <a:lstStyle/>
            <a:p>
              <a:endParaRPr lang="en-US">
                <a:latin typeface="Calibri" pitchFamily="34" charset="0"/>
              </a:endParaRPr>
            </a:p>
          </p:txBody>
        </p:sp>
        <p:sp>
          <p:nvSpPr>
            <p:cNvPr id="74" name="Freeform 50"/>
            <p:cNvSpPr>
              <a:spLocks/>
            </p:cNvSpPr>
            <p:nvPr/>
          </p:nvSpPr>
          <p:spPr bwMode="auto">
            <a:xfrm>
              <a:off x="7299" y="3429"/>
              <a:ext cx="16" cy="57"/>
            </a:xfrm>
            <a:custGeom>
              <a:avLst/>
              <a:gdLst>
                <a:gd name="T0" fmla="*/ 1 w 30"/>
                <a:gd name="T1" fmla="*/ 2 h 114"/>
                <a:gd name="T2" fmla="*/ 1 w 30"/>
                <a:gd name="T3" fmla="*/ 2 h 114"/>
                <a:gd name="T4" fmla="*/ 1 w 30"/>
                <a:gd name="T5" fmla="*/ 2 h 114"/>
                <a:gd name="T6" fmla="*/ 1 w 30"/>
                <a:gd name="T7" fmla="*/ 1 h 114"/>
                <a:gd name="T8" fmla="*/ 1 w 30"/>
                <a:gd name="T9" fmla="*/ 1 h 114"/>
                <a:gd name="T10" fmla="*/ 1 w 30"/>
                <a:gd name="T11" fmla="*/ 0 h 114"/>
                <a:gd name="T12" fmla="*/ 0 w 30"/>
                <a:gd name="T13" fmla="*/ 1 h 114"/>
                <a:gd name="T14" fmla="*/ 1 w 30"/>
                <a:gd name="T15" fmla="*/ 1 h 114"/>
                <a:gd name="T16" fmla="*/ 1 w 30"/>
                <a:gd name="T17" fmla="*/ 1 h 114"/>
                <a:gd name="T18" fmla="*/ 1 w 30"/>
                <a:gd name="T19" fmla="*/ 2 h 114"/>
                <a:gd name="T20" fmla="*/ 1 w 30"/>
                <a:gd name="T21" fmla="*/ 2 h 114"/>
                <a:gd name="T22" fmla="*/ 1 w 30"/>
                <a:gd name="T23" fmla="*/ 2 h 114"/>
                <a:gd name="T24" fmla="*/ 1 w 30"/>
                <a:gd name="T25" fmla="*/ 2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14"/>
                <a:gd name="T41" fmla="*/ 30 w 30"/>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14">
                  <a:moveTo>
                    <a:pt x="30" y="114"/>
                  </a:moveTo>
                  <a:lnTo>
                    <a:pt x="30" y="114"/>
                  </a:lnTo>
                  <a:lnTo>
                    <a:pt x="27" y="83"/>
                  </a:lnTo>
                  <a:lnTo>
                    <a:pt x="24" y="53"/>
                  </a:lnTo>
                  <a:lnTo>
                    <a:pt x="19" y="24"/>
                  </a:lnTo>
                  <a:lnTo>
                    <a:pt x="13" y="0"/>
                  </a:lnTo>
                  <a:lnTo>
                    <a:pt x="0" y="3"/>
                  </a:lnTo>
                  <a:lnTo>
                    <a:pt x="6" y="27"/>
                  </a:lnTo>
                  <a:lnTo>
                    <a:pt x="11" y="53"/>
                  </a:lnTo>
                  <a:lnTo>
                    <a:pt x="14" y="83"/>
                  </a:lnTo>
                  <a:lnTo>
                    <a:pt x="14" y="114"/>
                  </a:lnTo>
                  <a:lnTo>
                    <a:pt x="30" y="114"/>
                  </a:lnTo>
                  <a:close/>
                </a:path>
              </a:pathLst>
            </a:custGeom>
            <a:solidFill>
              <a:srgbClr val="000000"/>
            </a:solidFill>
            <a:ln w="9525">
              <a:noFill/>
              <a:round/>
              <a:headEnd/>
              <a:tailEnd/>
            </a:ln>
          </p:spPr>
          <p:txBody>
            <a:bodyPr/>
            <a:lstStyle/>
            <a:p>
              <a:endParaRPr lang="en-US">
                <a:latin typeface="Calibri" pitchFamily="34" charset="0"/>
              </a:endParaRPr>
            </a:p>
          </p:txBody>
        </p:sp>
        <p:sp>
          <p:nvSpPr>
            <p:cNvPr id="75" name="Freeform 51"/>
            <p:cNvSpPr>
              <a:spLocks/>
            </p:cNvSpPr>
            <p:nvPr/>
          </p:nvSpPr>
          <p:spPr bwMode="auto">
            <a:xfrm>
              <a:off x="7307" y="3486"/>
              <a:ext cx="24" cy="91"/>
            </a:xfrm>
            <a:custGeom>
              <a:avLst/>
              <a:gdLst>
                <a:gd name="T0" fmla="*/ 1 w 48"/>
                <a:gd name="T1" fmla="*/ 3 h 181"/>
                <a:gd name="T2" fmla="*/ 1 w 48"/>
                <a:gd name="T3" fmla="*/ 3 h 181"/>
                <a:gd name="T4" fmla="*/ 1 w 48"/>
                <a:gd name="T5" fmla="*/ 3 h 181"/>
                <a:gd name="T6" fmla="*/ 1 w 48"/>
                <a:gd name="T7" fmla="*/ 2 h 181"/>
                <a:gd name="T8" fmla="*/ 1 w 48"/>
                <a:gd name="T9" fmla="*/ 1 h 181"/>
                <a:gd name="T10" fmla="*/ 1 w 48"/>
                <a:gd name="T11" fmla="*/ 0 h 181"/>
                <a:gd name="T12" fmla="*/ 0 w 48"/>
                <a:gd name="T13" fmla="*/ 0 h 181"/>
                <a:gd name="T14" fmla="*/ 1 w 48"/>
                <a:gd name="T15" fmla="*/ 1 h 181"/>
                <a:gd name="T16" fmla="*/ 1 w 48"/>
                <a:gd name="T17" fmla="*/ 2 h 181"/>
                <a:gd name="T18" fmla="*/ 1 w 48"/>
                <a:gd name="T19" fmla="*/ 3 h 181"/>
                <a:gd name="T20" fmla="*/ 1 w 48"/>
                <a:gd name="T21" fmla="*/ 3 h 181"/>
                <a:gd name="T22" fmla="*/ 1 w 48"/>
                <a:gd name="T23" fmla="*/ 3 h 181"/>
                <a:gd name="T24" fmla="*/ 1 w 48"/>
                <a:gd name="T25" fmla="*/ 3 h 1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181"/>
                <a:gd name="T41" fmla="*/ 48 w 48"/>
                <a:gd name="T42" fmla="*/ 181 h 18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181">
                  <a:moveTo>
                    <a:pt x="48" y="174"/>
                  </a:moveTo>
                  <a:lnTo>
                    <a:pt x="48" y="174"/>
                  </a:lnTo>
                  <a:lnTo>
                    <a:pt x="31" y="134"/>
                  </a:lnTo>
                  <a:lnTo>
                    <a:pt x="19" y="86"/>
                  </a:lnTo>
                  <a:lnTo>
                    <a:pt x="16" y="39"/>
                  </a:lnTo>
                  <a:lnTo>
                    <a:pt x="16" y="0"/>
                  </a:lnTo>
                  <a:lnTo>
                    <a:pt x="0" y="0"/>
                  </a:lnTo>
                  <a:lnTo>
                    <a:pt x="3" y="39"/>
                  </a:lnTo>
                  <a:lnTo>
                    <a:pt x="7" y="86"/>
                  </a:lnTo>
                  <a:lnTo>
                    <a:pt x="18" y="137"/>
                  </a:lnTo>
                  <a:lnTo>
                    <a:pt x="35" y="181"/>
                  </a:lnTo>
                  <a:lnTo>
                    <a:pt x="48" y="174"/>
                  </a:lnTo>
                  <a:close/>
                </a:path>
              </a:pathLst>
            </a:custGeom>
            <a:solidFill>
              <a:srgbClr val="000000"/>
            </a:solidFill>
            <a:ln w="9525">
              <a:noFill/>
              <a:round/>
              <a:headEnd/>
              <a:tailEnd/>
            </a:ln>
          </p:spPr>
          <p:txBody>
            <a:bodyPr/>
            <a:lstStyle/>
            <a:p>
              <a:endParaRPr lang="en-US">
                <a:latin typeface="Calibri" pitchFamily="34" charset="0"/>
              </a:endParaRPr>
            </a:p>
          </p:txBody>
        </p:sp>
        <p:sp>
          <p:nvSpPr>
            <p:cNvPr id="76" name="Freeform 52"/>
            <p:cNvSpPr>
              <a:spLocks/>
            </p:cNvSpPr>
            <p:nvPr/>
          </p:nvSpPr>
          <p:spPr bwMode="auto">
            <a:xfrm>
              <a:off x="7324" y="3574"/>
              <a:ext cx="58" cy="100"/>
            </a:xfrm>
            <a:custGeom>
              <a:avLst/>
              <a:gdLst>
                <a:gd name="T0" fmla="*/ 2 w 115"/>
                <a:gd name="T1" fmla="*/ 3 h 201"/>
                <a:gd name="T2" fmla="*/ 2 w 115"/>
                <a:gd name="T3" fmla="*/ 3 h 201"/>
                <a:gd name="T4" fmla="*/ 2 w 115"/>
                <a:gd name="T5" fmla="*/ 2 h 201"/>
                <a:gd name="T6" fmla="*/ 2 w 115"/>
                <a:gd name="T7" fmla="*/ 2 h 201"/>
                <a:gd name="T8" fmla="*/ 2 w 115"/>
                <a:gd name="T9" fmla="*/ 1 h 201"/>
                <a:gd name="T10" fmla="*/ 2 w 115"/>
                <a:gd name="T11" fmla="*/ 1 h 201"/>
                <a:gd name="T12" fmla="*/ 1 w 115"/>
                <a:gd name="T13" fmla="*/ 1 h 201"/>
                <a:gd name="T14" fmla="*/ 1 w 115"/>
                <a:gd name="T15" fmla="*/ 0 h 201"/>
                <a:gd name="T16" fmla="*/ 1 w 115"/>
                <a:gd name="T17" fmla="*/ 0 h 201"/>
                <a:gd name="T18" fmla="*/ 1 w 115"/>
                <a:gd name="T19" fmla="*/ 0 h 201"/>
                <a:gd name="T20" fmla="*/ 0 w 115"/>
                <a:gd name="T21" fmla="*/ 0 h 201"/>
                <a:gd name="T22" fmla="*/ 1 w 115"/>
                <a:gd name="T23" fmla="*/ 0 h 201"/>
                <a:gd name="T24" fmla="*/ 1 w 115"/>
                <a:gd name="T25" fmla="*/ 0 h 201"/>
                <a:gd name="T26" fmla="*/ 1 w 115"/>
                <a:gd name="T27" fmla="*/ 1 h 201"/>
                <a:gd name="T28" fmla="*/ 1 w 115"/>
                <a:gd name="T29" fmla="*/ 1 h 201"/>
                <a:gd name="T30" fmla="*/ 2 w 115"/>
                <a:gd name="T31" fmla="*/ 2 h 201"/>
                <a:gd name="T32" fmla="*/ 2 w 115"/>
                <a:gd name="T33" fmla="*/ 2 h 201"/>
                <a:gd name="T34" fmla="*/ 2 w 115"/>
                <a:gd name="T35" fmla="*/ 2 h 201"/>
                <a:gd name="T36" fmla="*/ 2 w 115"/>
                <a:gd name="T37" fmla="*/ 3 h 201"/>
                <a:gd name="T38" fmla="*/ 2 w 115"/>
                <a:gd name="T39" fmla="*/ 3 h 201"/>
                <a:gd name="T40" fmla="*/ 2 w 115"/>
                <a:gd name="T41" fmla="*/ 3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201"/>
                <a:gd name="T65" fmla="*/ 115 w 115"/>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201">
                  <a:moveTo>
                    <a:pt x="115" y="194"/>
                  </a:moveTo>
                  <a:lnTo>
                    <a:pt x="115" y="194"/>
                  </a:lnTo>
                  <a:lnTo>
                    <a:pt x="106" y="176"/>
                  </a:lnTo>
                  <a:lnTo>
                    <a:pt x="93" y="154"/>
                  </a:lnTo>
                  <a:lnTo>
                    <a:pt x="80" y="127"/>
                  </a:lnTo>
                  <a:lnTo>
                    <a:pt x="68" y="100"/>
                  </a:lnTo>
                  <a:lnTo>
                    <a:pt x="53" y="72"/>
                  </a:lnTo>
                  <a:lnTo>
                    <a:pt x="39" y="44"/>
                  </a:lnTo>
                  <a:lnTo>
                    <a:pt x="26" y="20"/>
                  </a:lnTo>
                  <a:lnTo>
                    <a:pt x="13" y="0"/>
                  </a:lnTo>
                  <a:lnTo>
                    <a:pt x="0" y="7"/>
                  </a:lnTo>
                  <a:lnTo>
                    <a:pt x="13" y="26"/>
                  </a:lnTo>
                  <a:lnTo>
                    <a:pt x="26" y="51"/>
                  </a:lnTo>
                  <a:lnTo>
                    <a:pt x="40" y="79"/>
                  </a:lnTo>
                  <a:lnTo>
                    <a:pt x="55" y="106"/>
                  </a:lnTo>
                  <a:lnTo>
                    <a:pt x="68" y="134"/>
                  </a:lnTo>
                  <a:lnTo>
                    <a:pt x="80" y="160"/>
                  </a:lnTo>
                  <a:lnTo>
                    <a:pt x="93" y="183"/>
                  </a:lnTo>
                  <a:lnTo>
                    <a:pt x="103" y="201"/>
                  </a:lnTo>
                  <a:lnTo>
                    <a:pt x="115" y="194"/>
                  </a:lnTo>
                  <a:close/>
                </a:path>
              </a:pathLst>
            </a:custGeom>
            <a:solidFill>
              <a:srgbClr val="000000"/>
            </a:solidFill>
            <a:ln w="9525">
              <a:noFill/>
              <a:round/>
              <a:headEnd/>
              <a:tailEnd/>
            </a:ln>
          </p:spPr>
          <p:txBody>
            <a:bodyPr/>
            <a:lstStyle/>
            <a:p>
              <a:endParaRPr lang="en-US">
                <a:latin typeface="Calibri" pitchFamily="34" charset="0"/>
              </a:endParaRPr>
            </a:p>
          </p:txBody>
        </p:sp>
        <p:sp>
          <p:nvSpPr>
            <p:cNvPr id="77" name="Freeform 53"/>
            <p:cNvSpPr>
              <a:spLocks/>
            </p:cNvSpPr>
            <p:nvPr/>
          </p:nvSpPr>
          <p:spPr bwMode="auto">
            <a:xfrm>
              <a:off x="7375" y="3671"/>
              <a:ext cx="58" cy="124"/>
            </a:xfrm>
            <a:custGeom>
              <a:avLst/>
              <a:gdLst>
                <a:gd name="T0" fmla="*/ 2 w 115"/>
                <a:gd name="T1" fmla="*/ 4 h 248"/>
                <a:gd name="T2" fmla="*/ 2 w 115"/>
                <a:gd name="T3" fmla="*/ 4 h 248"/>
                <a:gd name="T4" fmla="*/ 2 w 115"/>
                <a:gd name="T5" fmla="*/ 4 h 248"/>
                <a:gd name="T6" fmla="*/ 2 w 115"/>
                <a:gd name="T7" fmla="*/ 3 h 248"/>
                <a:gd name="T8" fmla="*/ 2 w 115"/>
                <a:gd name="T9" fmla="*/ 3 h 248"/>
                <a:gd name="T10" fmla="*/ 2 w 115"/>
                <a:gd name="T11" fmla="*/ 2 h 248"/>
                <a:gd name="T12" fmla="*/ 1 w 115"/>
                <a:gd name="T13" fmla="*/ 2 h 248"/>
                <a:gd name="T14" fmla="*/ 1 w 115"/>
                <a:gd name="T15" fmla="*/ 1 h 248"/>
                <a:gd name="T16" fmla="*/ 1 w 115"/>
                <a:gd name="T17" fmla="*/ 1 h 248"/>
                <a:gd name="T18" fmla="*/ 1 w 115"/>
                <a:gd name="T19" fmla="*/ 0 h 248"/>
                <a:gd name="T20" fmla="*/ 0 w 115"/>
                <a:gd name="T21" fmla="*/ 1 h 248"/>
                <a:gd name="T22" fmla="*/ 1 w 115"/>
                <a:gd name="T23" fmla="*/ 1 h 248"/>
                <a:gd name="T24" fmla="*/ 1 w 115"/>
                <a:gd name="T25" fmla="*/ 1 h 248"/>
                <a:gd name="T26" fmla="*/ 1 w 115"/>
                <a:gd name="T27" fmla="*/ 2 h 248"/>
                <a:gd name="T28" fmla="*/ 1 w 115"/>
                <a:gd name="T29" fmla="*/ 2 h 248"/>
                <a:gd name="T30" fmla="*/ 2 w 115"/>
                <a:gd name="T31" fmla="*/ 3 h 248"/>
                <a:gd name="T32" fmla="*/ 2 w 115"/>
                <a:gd name="T33" fmla="*/ 4 h 248"/>
                <a:gd name="T34" fmla="*/ 2 w 115"/>
                <a:gd name="T35" fmla="*/ 4 h 248"/>
                <a:gd name="T36" fmla="*/ 2 w 115"/>
                <a:gd name="T37" fmla="*/ 4 h 248"/>
                <a:gd name="T38" fmla="*/ 2 w 115"/>
                <a:gd name="T39" fmla="*/ 4 h 248"/>
                <a:gd name="T40" fmla="*/ 2 w 115"/>
                <a:gd name="T41" fmla="*/ 4 h 2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5"/>
                <a:gd name="T64" fmla="*/ 0 h 248"/>
                <a:gd name="T65" fmla="*/ 115 w 115"/>
                <a:gd name="T66" fmla="*/ 248 h 2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5" h="248">
                  <a:moveTo>
                    <a:pt x="115" y="245"/>
                  </a:moveTo>
                  <a:lnTo>
                    <a:pt x="115" y="245"/>
                  </a:lnTo>
                  <a:lnTo>
                    <a:pt x="108" y="220"/>
                  </a:lnTo>
                  <a:lnTo>
                    <a:pt x="97" y="191"/>
                  </a:lnTo>
                  <a:lnTo>
                    <a:pt x="83" y="155"/>
                  </a:lnTo>
                  <a:lnTo>
                    <a:pt x="67" y="116"/>
                  </a:lnTo>
                  <a:lnTo>
                    <a:pt x="51" y="80"/>
                  </a:lnTo>
                  <a:lnTo>
                    <a:pt x="36" y="48"/>
                  </a:lnTo>
                  <a:lnTo>
                    <a:pt x="22" y="20"/>
                  </a:lnTo>
                  <a:lnTo>
                    <a:pt x="12" y="0"/>
                  </a:lnTo>
                  <a:lnTo>
                    <a:pt x="0" y="7"/>
                  </a:lnTo>
                  <a:lnTo>
                    <a:pt x="9" y="26"/>
                  </a:lnTo>
                  <a:lnTo>
                    <a:pt x="24" y="54"/>
                  </a:lnTo>
                  <a:lnTo>
                    <a:pt x="38" y="87"/>
                  </a:lnTo>
                  <a:lnTo>
                    <a:pt x="54" y="123"/>
                  </a:lnTo>
                  <a:lnTo>
                    <a:pt x="70" y="158"/>
                  </a:lnTo>
                  <a:lnTo>
                    <a:pt x="84" y="194"/>
                  </a:lnTo>
                  <a:lnTo>
                    <a:pt x="96" y="224"/>
                  </a:lnTo>
                  <a:lnTo>
                    <a:pt x="102" y="248"/>
                  </a:lnTo>
                  <a:lnTo>
                    <a:pt x="115" y="245"/>
                  </a:lnTo>
                  <a:close/>
                </a:path>
              </a:pathLst>
            </a:custGeom>
            <a:solidFill>
              <a:srgbClr val="000000"/>
            </a:solidFill>
            <a:ln w="9525">
              <a:noFill/>
              <a:round/>
              <a:headEnd/>
              <a:tailEnd/>
            </a:ln>
          </p:spPr>
          <p:txBody>
            <a:bodyPr/>
            <a:lstStyle/>
            <a:p>
              <a:endParaRPr lang="en-US">
                <a:latin typeface="Calibri" pitchFamily="34" charset="0"/>
              </a:endParaRPr>
            </a:p>
          </p:txBody>
        </p:sp>
        <p:sp>
          <p:nvSpPr>
            <p:cNvPr id="78" name="Freeform 54"/>
            <p:cNvSpPr>
              <a:spLocks/>
            </p:cNvSpPr>
            <p:nvPr/>
          </p:nvSpPr>
          <p:spPr bwMode="auto">
            <a:xfrm>
              <a:off x="7426" y="3793"/>
              <a:ext cx="71" cy="168"/>
            </a:xfrm>
            <a:custGeom>
              <a:avLst/>
              <a:gdLst>
                <a:gd name="T0" fmla="*/ 3 w 141"/>
                <a:gd name="T1" fmla="*/ 5 h 336"/>
                <a:gd name="T2" fmla="*/ 3 w 141"/>
                <a:gd name="T3" fmla="*/ 5 h 336"/>
                <a:gd name="T4" fmla="*/ 3 w 141"/>
                <a:gd name="T5" fmla="*/ 5 h 336"/>
                <a:gd name="T6" fmla="*/ 2 w 141"/>
                <a:gd name="T7" fmla="*/ 3 h 336"/>
                <a:gd name="T8" fmla="*/ 2 w 141"/>
                <a:gd name="T9" fmla="*/ 3 h 336"/>
                <a:gd name="T10" fmla="*/ 2 w 141"/>
                <a:gd name="T11" fmla="*/ 3 h 336"/>
                <a:gd name="T12" fmla="*/ 1 w 141"/>
                <a:gd name="T13" fmla="*/ 1 h 336"/>
                <a:gd name="T14" fmla="*/ 1 w 141"/>
                <a:gd name="T15" fmla="*/ 1 h 336"/>
                <a:gd name="T16" fmla="*/ 1 w 141"/>
                <a:gd name="T17" fmla="*/ 1 h 336"/>
                <a:gd name="T18" fmla="*/ 1 w 141"/>
                <a:gd name="T19" fmla="*/ 0 h 336"/>
                <a:gd name="T20" fmla="*/ 0 w 141"/>
                <a:gd name="T21" fmla="*/ 1 h 336"/>
                <a:gd name="T22" fmla="*/ 1 w 141"/>
                <a:gd name="T23" fmla="*/ 1 h 336"/>
                <a:gd name="T24" fmla="*/ 1 w 141"/>
                <a:gd name="T25" fmla="*/ 1 h 336"/>
                <a:gd name="T26" fmla="*/ 1 w 141"/>
                <a:gd name="T27" fmla="*/ 1 h 336"/>
                <a:gd name="T28" fmla="*/ 2 w 141"/>
                <a:gd name="T29" fmla="*/ 3 h 336"/>
                <a:gd name="T30" fmla="*/ 2 w 141"/>
                <a:gd name="T31" fmla="*/ 3 h 336"/>
                <a:gd name="T32" fmla="*/ 2 w 141"/>
                <a:gd name="T33" fmla="*/ 3 h 336"/>
                <a:gd name="T34" fmla="*/ 2 w 141"/>
                <a:gd name="T35" fmla="*/ 5 h 336"/>
                <a:gd name="T36" fmla="*/ 2 w 141"/>
                <a:gd name="T37" fmla="*/ 5 h 336"/>
                <a:gd name="T38" fmla="*/ 2 w 141"/>
                <a:gd name="T39" fmla="*/ 5 h 336"/>
                <a:gd name="T40" fmla="*/ 3 w 141"/>
                <a:gd name="T41" fmla="*/ 5 h 3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336"/>
                <a:gd name="T65" fmla="*/ 141 w 141"/>
                <a:gd name="T66" fmla="*/ 336 h 3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336">
                  <a:moveTo>
                    <a:pt x="141" y="336"/>
                  </a:moveTo>
                  <a:lnTo>
                    <a:pt x="141" y="336"/>
                  </a:lnTo>
                  <a:lnTo>
                    <a:pt x="139" y="293"/>
                  </a:lnTo>
                  <a:lnTo>
                    <a:pt x="128" y="244"/>
                  </a:lnTo>
                  <a:lnTo>
                    <a:pt x="109" y="196"/>
                  </a:lnTo>
                  <a:lnTo>
                    <a:pt x="86" y="145"/>
                  </a:lnTo>
                  <a:lnTo>
                    <a:pt x="62" y="99"/>
                  </a:lnTo>
                  <a:lnTo>
                    <a:pt x="40" y="57"/>
                  </a:lnTo>
                  <a:lnTo>
                    <a:pt x="22" y="23"/>
                  </a:lnTo>
                  <a:lnTo>
                    <a:pt x="13" y="0"/>
                  </a:lnTo>
                  <a:lnTo>
                    <a:pt x="0" y="3"/>
                  </a:lnTo>
                  <a:lnTo>
                    <a:pt x="10" y="29"/>
                  </a:lnTo>
                  <a:lnTo>
                    <a:pt x="27" y="63"/>
                  </a:lnTo>
                  <a:lnTo>
                    <a:pt x="50" y="106"/>
                  </a:lnTo>
                  <a:lnTo>
                    <a:pt x="73" y="152"/>
                  </a:lnTo>
                  <a:lnTo>
                    <a:pt x="96" y="199"/>
                  </a:lnTo>
                  <a:lnTo>
                    <a:pt x="115" y="248"/>
                  </a:lnTo>
                  <a:lnTo>
                    <a:pt x="126" y="293"/>
                  </a:lnTo>
                  <a:lnTo>
                    <a:pt x="128" y="336"/>
                  </a:lnTo>
                  <a:lnTo>
                    <a:pt x="141" y="336"/>
                  </a:lnTo>
                  <a:close/>
                </a:path>
              </a:pathLst>
            </a:custGeom>
            <a:solidFill>
              <a:srgbClr val="000000"/>
            </a:solidFill>
            <a:ln w="9525">
              <a:noFill/>
              <a:round/>
              <a:headEnd/>
              <a:tailEnd/>
            </a:ln>
          </p:spPr>
          <p:txBody>
            <a:bodyPr/>
            <a:lstStyle/>
            <a:p>
              <a:endParaRPr lang="en-US">
                <a:latin typeface="Calibri" pitchFamily="34" charset="0"/>
              </a:endParaRPr>
            </a:p>
          </p:txBody>
        </p:sp>
        <p:sp>
          <p:nvSpPr>
            <p:cNvPr id="79" name="Freeform 55"/>
            <p:cNvSpPr>
              <a:spLocks/>
            </p:cNvSpPr>
            <p:nvPr/>
          </p:nvSpPr>
          <p:spPr bwMode="auto">
            <a:xfrm>
              <a:off x="7450" y="3961"/>
              <a:ext cx="47" cy="82"/>
            </a:xfrm>
            <a:custGeom>
              <a:avLst/>
              <a:gdLst>
                <a:gd name="T0" fmla="*/ 0 w 95"/>
                <a:gd name="T1" fmla="*/ 3 h 164"/>
                <a:gd name="T2" fmla="*/ 0 w 95"/>
                <a:gd name="T3" fmla="*/ 3 h 164"/>
                <a:gd name="T4" fmla="*/ 0 w 95"/>
                <a:gd name="T5" fmla="*/ 3 h 164"/>
                <a:gd name="T6" fmla="*/ 0 w 95"/>
                <a:gd name="T7" fmla="*/ 3 h 164"/>
                <a:gd name="T8" fmla="*/ 0 w 95"/>
                <a:gd name="T9" fmla="*/ 3 h 164"/>
                <a:gd name="T10" fmla="*/ 0 w 95"/>
                <a:gd name="T11" fmla="*/ 1 h 164"/>
                <a:gd name="T12" fmla="*/ 1 w 95"/>
                <a:gd name="T13" fmla="*/ 1 h 164"/>
                <a:gd name="T14" fmla="*/ 1 w 95"/>
                <a:gd name="T15" fmla="*/ 1 h 164"/>
                <a:gd name="T16" fmla="*/ 1 w 95"/>
                <a:gd name="T17" fmla="*/ 1 h 164"/>
                <a:gd name="T18" fmla="*/ 1 w 95"/>
                <a:gd name="T19" fmla="*/ 0 h 164"/>
                <a:gd name="T20" fmla="*/ 1 w 95"/>
                <a:gd name="T21" fmla="*/ 0 h 164"/>
                <a:gd name="T22" fmla="*/ 1 w 95"/>
                <a:gd name="T23" fmla="*/ 1 h 164"/>
                <a:gd name="T24" fmla="*/ 1 w 95"/>
                <a:gd name="T25" fmla="*/ 1 h 164"/>
                <a:gd name="T26" fmla="*/ 0 w 95"/>
                <a:gd name="T27" fmla="*/ 1 h 164"/>
                <a:gd name="T28" fmla="*/ 0 w 95"/>
                <a:gd name="T29" fmla="*/ 1 h 164"/>
                <a:gd name="T30" fmla="*/ 0 w 95"/>
                <a:gd name="T31" fmla="*/ 1 h 164"/>
                <a:gd name="T32" fmla="*/ 0 w 95"/>
                <a:gd name="T33" fmla="*/ 3 h 164"/>
                <a:gd name="T34" fmla="*/ 0 w 95"/>
                <a:gd name="T35" fmla="*/ 3 h 164"/>
                <a:gd name="T36" fmla="*/ 0 w 95"/>
                <a:gd name="T37" fmla="*/ 3 h 164"/>
                <a:gd name="T38" fmla="*/ 0 w 95"/>
                <a:gd name="T39" fmla="*/ 3 h 164"/>
                <a:gd name="T40" fmla="*/ 0 w 95"/>
                <a:gd name="T41" fmla="*/ 3 h 1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64"/>
                <a:gd name="T65" fmla="*/ 95 w 95"/>
                <a:gd name="T66" fmla="*/ 164 h 1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64">
                  <a:moveTo>
                    <a:pt x="5" y="164"/>
                  </a:moveTo>
                  <a:lnTo>
                    <a:pt x="7" y="164"/>
                  </a:lnTo>
                  <a:lnTo>
                    <a:pt x="18" y="158"/>
                  </a:lnTo>
                  <a:lnTo>
                    <a:pt x="31" y="148"/>
                  </a:lnTo>
                  <a:lnTo>
                    <a:pt x="43" y="135"/>
                  </a:lnTo>
                  <a:lnTo>
                    <a:pt x="58" y="117"/>
                  </a:lnTo>
                  <a:lnTo>
                    <a:pt x="69" y="98"/>
                  </a:lnTo>
                  <a:lnTo>
                    <a:pt x="80" y="70"/>
                  </a:lnTo>
                  <a:lnTo>
                    <a:pt x="88" y="39"/>
                  </a:lnTo>
                  <a:lnTo>
                    <a:pt x="95" y="0"/>
                  </a:lnTo>
                  <a:lnTo>
                    <a:pt x="82" y="0"/>
                  </a:lnTo>
                  <a:lnTo>
                    <a:pt x="75" y="36"/>
                  </a:lnTo>
                  <a:lnTo>
                    <a:pt x="67" y="67"/>
                  </a:lnTo>
                  <a:lnTo>
                    <a:pt x="56" y="91"/>
                  </a:lnTo>
                  <a:lnTo>
                    <a:pt x="45" y="111"/>
                  </a:lnTo>
                  <a:lnTo>
                    <a:pt x="34" y="125"/>
                  </a:lnTo>
                  <a:lnTo>
                    <a:pt x="21" y="138"/>
                  </a:lnTo>
                  <a:lnTo>
                    <a:pt x="12" y="145"/>
                  </a:lnTo>
                  <a:lnTo>
                    <a:pt x="0" y="151"/>
                  </a:lnTo>
                  <a:lnTo>
                    <a:pt x="2" y="151"/>
                  </a:lnTo>
                  <a:lnTo>
                    <a:pt x="5" y="164"/>
                  </a:lnTo>
                  <a:close/>
                </a:path>
              </a:pathLst>
            </a:custGeom>
            <a:solidFill>
              <a:srgbClr val="000000"/>
            </a:solidFill>
            <a:ln w="9525">
              <a:noFill/>
              <a:round/>
              <a:headEnd/>
              <a:tailEnd/>
            </a:ln>
          </p:spPr>
          <p:txBody>
            <a:bodyPr/>
            <a:lstStyle/>
            <a:p>
              <a:endParaRPr lang="en-US">
                <a:latin typeface="Calibri" pitchFamily="34" charset="0"/>
              </a:endParaRPr>
            </a:p>
          </p:txBody>
        </p:sp>
        <p:sp>
          <p:nvSpPr>
            <p:cNvPr id="80" name="Freeform 56"/>
            <p:cNvSpPr>
              <a:spLocks/>
            </p:cNvSpPr>
            <p:nvPr/>
          </p:nvSpPr>
          <p:spPr bwMode="auto">
            <a:xfrm>
              <a:off x="7374" y="4007"/>
              <a:ext cx="78" cy="42"/>
            </a:xfrm>
            <a:custGeom>
              <a:avLst/>
              <a:gdLst>
                <a:gd name="T0" fmla="*/ 0 w 157"/>
                <a:gd name="T1" fmla="*/ 1 h 83"/>
                <a:gd name="T2" fmla="*/ 0 w 157"/>
                <a:gd name="T3" fmla="*/ 1 h 83"/>
                <a:gd name="T4" fmla="*/ 0 w 157"/>
                <a:gd name="T5" fmla="*/ 1 h 83"/>
                <a:gd name="T6" fmla="*/ 0 w 157"/>
                <a:gd name="T7" fmla="*/ 1 h 83"/>
                <a:gd name="T8" fmla="*/ 0 w 157"/>
                <a:gd name="T9" fmla="*/ 2 h 83"/>
                <a:gd name="T10" fmla="*/ 1 w 157"/>
                <a:gd name="T11" fmla="*/ 2 h 83"/>
                <a:gd name="T12" fmla="*/ 1 w 157"/>
                <a:gd name="T13" fmla="*/ 2 h 83"/>
                <a:gd name="T14" fmla="*/ 1 w 157"/>
                <a:gd name="T15" fmla="*/ 2 h 83"/>
                <a:gd name="T16" fmla="*/ 2 w 157"/>
                <a:gd name="T17" fmla="*/ 2 h 83"/>
                <a:gd name="T18" fmla="*/ 2 w 157"/>
                <a:gd name="T19" fmla="*/ 2 h 83"/>
                <a:gd name="T20" fmla="*/ 2 w 157"/>
                <a:gd name="T21" fmla="*/ 1 h 83"/>
                <a:gd name="T22" fmla="*/ 2 w 157"/>
                <a:gd name="T23" fmla="*/ 2 h 83"/>
                <a:gd name="T24" fmla="*/ 1 w 157"/>
                <a:gd name="T25" fmla="*/ 2 h 83"/>
                <a:gd name="T26" fmla="*/ 1 w 157"/>
                <a:gd name="T27" fmla="*/ 2 h 83"/>
                <a:gd name="T28" fmla="*/ 1 w 157"/>
                <a:gd name="T29" fmla="*/ 1 h 83"/>
                <a:gd name="T30" fmla="*/ 0 w 157"/>
                <a:gd name="T31" fmla="*/ 1 h 83"/>
                <a:gd name="T32" fmla="*/ 0 w 157"/>
                <a:gd name="T33" fmla="*/ 1 h 83"/>
                <a:gd name="T34" fmla="*/ 0 w 157"/>
                <a:gd name="T35" fmla="*/ 1 h 83"/>
                <a:gd name="T36" fmla="*/ 0 w 157"/>
                <a:gd name="T37" fmla="*/ 0 h 83"/>
                <a:gd name="T38" fmla="*/ 0 w 157"/>
                <a:gd name="T39" fmla="*/ 0 h 83"/>
                <a:gd name="T40" fmla="*/ 0 w 157"/>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7"/>
                <a:gd name="T64" fmla="*/ 0 h 83"/>
                <a:gd name="T65" fmla="*/ 157 w 157"/>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7" h="83">
                  <a:moveTo>
                    <a:pt x="0" y="9"/>
                  </a:moveTo>
                  <a:lnTo>
                    <a:pt x="0" y="9"/>
                  </a:lnTo>
                  <a:lnTo>
                    <a:pt x="20" y="31"/>
                  </a:lnTo>
                  <a:lnTo>
                    <a:pt x="37" y="49"/>
                  </a:lnTo>
                  <a:lnTo>
                    <a:pt x="56" y="65"/>
                  </a:lnTo>
                  <a:lnTo>
                    <a:pt x="74" y="75"/>
                  </a:lnTo>
                  <a:lnTo>
                    <a:pt x="95" y="81"/>
                  </a:lnTo>
                  <a:lnTo>
                    <a:pt x="114" y="83"/>
                  </a:lnTo>
                  <a:lnTo>
                    <a:pt x="136" y="80"/>
                  </a:lnTo>
                  <a:lnTo>
                    <a:pt x="157" y="71"/>
                  </a:lnTo>
                  <a:lnTo>
                    <a:pt x="154" y="58"/>
                  </a:lnTo>
                  <a:lnTo>
                    <a:pt x="133" y="67"/>
                  </a:lnTo>
                  <a:lnTo>
                    <a:pt x="114" y="67"/>
                  </a:lnTo>
                  <a:lnTo>
                    <a:pt x="95" y="68"/>
                  </a:lnTo>
                  <a:lnTo>
                    <a:pt x="80" y="62"/>
                  </a:lnTo>
                  <a:lnTo>
                    <a:pt x="63" y="52"/>
                  </a:lnTo>
                  <a:lnTo>
                    <a:pt x="47" y="39"/>
                  </a:lnTo>
                  <a:lnTo>
                    <a:pt x="29" y="21"/>
                  </a:lnTo>
                  <a:lnTo>
                    <a:pt x="10" y="0"/>
                  </a:lnTo>
                  <a:lnTo>
                    <a:pt x="0"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81" name="Freeform 57"/>
            <p:cNvSpPr>
              <a:spLocks/>
            </p:cNvSpPr>
            <p:nvPr/>
          </p:nvSpPr>
          <p:spPr bwMode="auto">
            <a:xfrm>
              <a:off x="7289" y="3891"/>
              <a:ext cx="90" cy="121"/>
            </a:xfrm>
            <a:custGeom>
              <a:avLst/>
              <a:gdLst>
                <a:gd name="T0" fmla="*/ 0 w 179"/>
                <a:gd name="T1" fmla="*/ 1 h 242"/>
                <a:gd name="T2" fmla="*/ 0 w 179"/>
                <a:gd name="T3" fmla="*/ 1 h 242"/>
                <a:gd name="T4" fmla="*/ 1 w 179"/>
                <a:gd name="T5" fmla="*/ 1 h 242"/>
                <a:gd name="T6" fmla="*/ 1 w 179"/>
                <a:gd name="T7" fmla="*/ 1 h 242"/>
                <a:gd name="T8" fmla="*/ 1 w 179"/>
                <a:gd name="T9" fmla="*/ 2 h 242"/>
                <a:gd name="T10" fmla="*/ 2 w 179"/>
                <a:gd name="T11" fmla="*/ 3 h 242"/>
                <a:gd name="T12" fmla="*/ 2 w 179"/>
                <a:gd name="T13" fmla="*/ 3 h 242"/>
                <a:gd name="T14" fmla="*/ 3 w 179"/>
                <a:gd name="T15" fmla="*/ 4 h 242"/>
                <a:gd name="T16" fmla="*/ 3 w 179"/>
                <a:gd name="T17" fmla="*/ 4 h 242"/>
                <a:gd name="T18" fmla="*/ 3 w 179"/>
                <a:gd name="T19" fmla="*/ 4 h 242"/>
                <a:gd name="T20" fmla="*/ 3 w 179"/>
                <a:gd name="T21" fmla="*/ 4 h 242"/>
                <a:gd name="T22" fmla="*/ 3 w 179"/>
                <a:gd name="T23" fmla="*/ 4 h 242"/>
                <a:gd name="T24" fmla="*/ 3 w 179"/>
                <a:gd name="T25" fmla="*/ 3 h 242"/>
                <a:gd name="T26" fmla="*/ 2 w 179"/>
                <a:gd name="T27" fmla="*/ 3 h 242"/>
                <a:gd name="T28" fmla="*/ 2 w 179"/>
                <a:gd name="T29" fmla="*/ 2 h 242"/>
                <a:gd name="T30" fmla="*/ 2 w 179"/>
                <a:gd name="T31" fmla="*/ 2 h 242"/>
                <a:gd name="T32" fmla="*/ 1 w 179"/>
                <a:gd name="T33" fmla="*/ 1 h 242"/>
                <a:gd name="T34" fmla="*/ 1 w 179"/>
                <a:gd name="T35" fmla="*/ 1 h 242"/>
                <a:gd name="T36" fmla="*/ 1 w 179"/>
                <a:gd name="T37" fmla="*/ 0 h 242"/>
                <a:gd name="T38" fmla="*/ 1 w 179"/>
                <a:gd name="T39" fmla="*/ 0 h 242"/>
                <a:gd name="T40" fmla="*/ 0 w 179"/>
                <a:gd name="T41" fmla="*/ 1 h 2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242"/>
                <a:gd name="T65" fmla="*/ 179 w 179"/>
                <a:gd name="T66" fmla="*/ 242 h 2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242">
                  <a:moveTo>
                    <a:pt x="0" y="6"/>
                  </a:moveTo>
                  <a:lnTo>
                    <a:pt x="0" y="6"/>
                  </a:lnTo>
                  <a:lnTo>
                    <a:pt x="14" y="34"/>
                  </a:lnTo>
                  <a:lnTo>
                    <a:pt x="35" y="63"/>
                  </a:lnTo>
                  <a:lnTo>
                    <a:pt x="58" y="97"/>
                  </a:lnTo>
                  <a:lnTo>
                    <a:pt x="83" y="132"/>
                  </a:lnTo>
                  <a:lnTo>
                    <a:pt x="109" y="166"/>
                  </a:lnTo>
                  <a:lnTo>
                    <a:pt x="133" y="195"/>
                  </a:lnTo>
                  <a:lnTo>
                    <a:pt x="154" y="221"/>
                  </a:lnTo>
                  <a:lnTo>
                    <a:pt x="169" y="242"/>
                  </a:lnTo>
                  <a:lnTo>
                    <a:pt x="179" y="233"/>
                  </a:lnTo>
                  <a:lnTo>
                    <a:pt x="163" y="211"/>
                  </a:lnTo>
                  <a:lnTo>
                    <a:pt x="142" y="185"/>
                  </a:lnTo>
                  <a:lnTo>
                    <a:pt x="118" y="156"/>
                  </a:lnTo>
                  <a:lnTo>
                    <a:pt x="93" y="122"/>
                  </a:lnTo>
                  <a:lnTo>
                    <a:pt x="70" y="91"/>
                  </a:lnTo>
                  <a:lnTo>
                    <a:pt x="48" y="57"/>
                  </a:lnTo>
                  <a:lnTo>
                    <a:pt x="27" y="27"/>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82" name="Freeform 58"/>
            <p:cNvSpPr>
              <a:spLocks/>
            </p:cNvSpPr>
            <p:nvPr/>
          </p:nvSpPr>
          <p:spPr bwMode="auto">
            <a:xfrm>
              <a:off x="7255" y="3826"/>
              <a:ext cx="40" cy="68"/>
            </a:xfrm>
            <a:custGeom>
              <a:avLst/>
              <a:gdLst>
                <a:gd name="T0" fmla="*/ 0 w 80"/>
                <a:gd name="T1" fmla="*/ 1 h 135"/>
                <a:gd name="T2" fmla="*/ 0 w 80"/>
                <a:gd name="T3" fmla="*/ 1 h 135"/>
                <a:gd name="T4" fmla="*/ 1 w 80"/>
                <a:gd name="T5" fmla="*/ 1 h 135"/>
                <a:gd name="T6" fmla="*/ 1 w 80"/>
                <a:gd name="T7" fmla="*/ 1 h 135"/>
                <a:gd name="T8" fmla="*/ 1 w 80"/>
                <a:gd name="T9" fmla="*/ 1 h 135"/>
                <a:gd name="T10" fmla="*/ 1 w 80"/>
                <a:gd name="T11" fmla="*/ 1 h 135"/>
                <a:gd name="T12" fmla="*/ 1 w 80"/>
                <a:gd name="T13" fmla="*/ 2 h 135"/>
                <a:gd name="T14" fmla="*/ 1 w 80"/>
                <a:gd name="T15" fmla="*/ 2 h 135"/>
                <a:gd name="T16" fmla="*/ 1 w 80"/>
                <a:gd name="T17" fmla="*/ 2 h 135"/>
                <a:gd name="T18" fmla="*/ 1 w 80"/>
                <a:gd name="T19" fmla="*/ 3 h 135"/>
                <a:gd name="T20" fmla="*/ 1 w 80"/>
                <a:gd name="T21" fmla="*/ 3 h 135"/>
                <a:gd name="T22" fmla="*/ 1 w 80"/>
                <a:gd name="T23" fmla="*/ 2 h 135"/>
                <a:gd name="T24" fmla="*/ 1 w 80"/>
                <a:gd name="T25" fmla="*/ 2 h 135"/>
                <a:gd name="T26" fmla="*/ 1 w 80"/>
                <a:gd name="T27" fmla="*/ 2 h 135"/>
                <a:gd name="T28" fmla="*/ 1 w 80"/>
                <a:gd name="T29" fmla="*/ 1 h 135"/>
                <a:gd name="T30" fmla="*/ 1 w 80"/>
                <a:gd name="T31" fmla="*/ 1 h 135"/>
                <a:gd name="T32" fmla="*/ 1 w 80"/>
                <a:gd name="T33" fmla="*/ 1 h 135"/>
                <a:gd name="T34" fmla="*/ 1 w 80"/>
                <a:gd name="T35" fmla="*/ 1 h 135"/>
                <a:gd name="T36" fmla="*/ 1 w 80"/>
                <a:gd name="T37" fmla="*/ 0 h 135"/>
                <a:gd name="T38" fmla="*/ 1 w 80"/>
                <a:gd name="T39" fmla="*/ 0 h 135"/>
                <a:gd name="T40" fmla="*/ 0 w 80"/>
                <a:gd name="T41" fmla="*/ 1 h 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135"/>
                <a:gd name="T65" fmla="*/ 80 w 80"/>
                <a:gd name="T66" fmla="*/ 135 h 1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135">
                  <a:moveTo>
                    <a:pt x="0" y="6"/>
                  </a:moveTo>
                  <a:lnTo>
                    <a:pt x="0" y="6"/>
                  </a:lnTo>
                  <a:lnTo>
                    <a:pt x="5" y="14"/>
                  </a:lnTo>
                  <a:lnTo>
                    <a:pt x="13" y="26"/>
                  </a:lnTo>
                  <a:lnTo>
                    <a:pt x="21" y="40"/>
                  </a:lnTo>
                  <a:lnTo>
                    <a:pt x="29" y="58"/>
                  </a:lnTo>
                  <a:lnTo>
                    <a:pt x="38" y="76"/>
                  </a:lnTo>
                  <a:lnTo>
                    <a:pt x="50" y="96"/>
                  </a:lnTo>
                  <a:lnTo>
                    <a:pt x="57" y="115"/>
                  </a:lnTo>
                  <a:lnTo>
                    <a:pt x="67" y="135"/>
                  </a:lnTo>
                  <a:lnTo>
                    <a:pt x="80" y="129"/>
                  </a:lnTo>
                  <a:lnTo>
                    <a:pt x="70" y="109"/>
                  </a:lnTo>
                  <a:lnTo>
                    <a:pt x="62" y="89"/>
                  </a:lnTo>
                  <a:lnTo>
                    <a:pt x="51" y="70"/>
                  </a:lnTo>
                  <a:lnTo>
                    <a:pt x="42" y="52"/>
                  </a:lnTo>
                  <a:lnTo>
                    <a:pt x="34" y="34"/>
                  </a:lnTo>
                  <a:lnTo>
                    <a:pt x="26" y="19"/>
                  </a:lnTo>
                  <a:lnTo>
                    <a:pt x="18" y="8"/>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83" name="Freeform 59"/>
            <p:cNvSpPr>
              <a:spLocks/>
            </p:cNvSpPr>
            <p:nvPr/>
          </p:nvSpPr>
          <p:spPr bwMode="auto">
            <a:xfrm>
              <a:off x="7229" y="3763"/>
              <a:ext cx="33" cy="67"/>
            </a:xfrm>
            <a:custGeom>
              <a:avLst/>
              <a:gdLst>
                <a:gd name="T0" fmla="*/ 0 w 66"/>
                <a:gd name="T1" fmla="*/ 1 h 133"/>
                <a:gd name="T2" fmla="*/ 0 w 66"/>
                <a:gd name="T3" fmla="*/ 1 h 133"/>
                <a:gd name="T4" fmla="*/ 1 w 66"/>
                <a:gd name="T5" fmla="*/ 1 h 133"/>
                <a:gd name="T6" fmla="*/ 1 w 66"/>
                <a:gd name="T7" fmla="*/ 1 h 133"/>
                <a:gd name="T8" fmla="*/ 1 w 66"/>
                <a:gd name="T9" fmla="*/ 1 h 133"/>
                <a:gd name="T10" fmla="*/ 1 w 66"/>
                <a:gd name="T11" fmla="*/ 2 h 133"/>
                <a:gd name="T12" fmla="*/ 1 w 66"/>
                <a:gd name="T13" fmla="*/ 2 h 133"/>
                <a:gd name="T14" fmla="*/ 1 w 66"/>
                <a:gd name="T15" fmla="*/ 2 h 133"/>
                <a:gd name="T16" fmla="*/ 1 w 66"/>
                <a:gd name="T17" fmla="*/ 2 h 133"/>
                <a:gd name="T18" fmla="*/ 1 w 66"/>
                <a:gd name="T19" fmla="*/ 3 h 133"/>
                <a:gd name="T20" fmla="*/ 1 w 66"/>
                <a:gd name="T21" fmla="*/ 2 h 133"/>
                <a:gd name="T22" fmla="*/ 1 w 66"/>
                <a:gd name="T23" fmla="*/ 2 h 133"/>
                <a:gd name="T24" fmla="*/ 1 w 66"/>
                <a:gd name="T25" fmla="*/ 2 h 133"/>
                <a:gd name="T26" fmla="*/ 1 w 66"/>
                <a:gd name="T27" fmla="*/ 2 h 133"/>
                <a:gd name="T28" fmla="*/ 1 w 66"/>
                <a:gd name="T29" fmla="*/ 2 h 133"/>
                <a:gd name="T30" fmla="*/ 1 w 66"/>
                <a:gd name="T31" fmla="*/ 1 h 133"/>
                <a:gd name="T32" fmla="*/ 1 w 66"/>
                <a:gd name="T33" fmla="*/ 1 h 133"/>
                <a:gd name="T34" fmla="*/ 1 w 66"/>
                <a:gd name="T35" fmla="*/ 1 h 133"/>
                <a:gd name="T36" fmla="*/ 1 w 66"/>
                <a:gd name="T37" fmla="*/ 1 h 133"/>
                <a:gd name="T38" fmla="*/ 1 w 66"/>
                <a:gd name="T39" fmla="*/ 0 h 133"/>
                <a:gd name="T40" fmla="*/ 0 w 66"/>
                <a:gd name="T41" fmla="*/ 1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133"/>
                <a:gd name="T65" fmla="*/ 66 w 66"/>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133">
                  <a:moveTo>
                    <a:pt x="0" y="3"/>
                  </a:moveTo>
                  <a:lnTo>
                    <a:pt x="0" y="1"/>
                  </a:lnTo>
                  <a:lnTo>
                    <a:pt x="3" y="19"/>
                  </a:lnTo>
                  <a:lnTo>
                    <a:pt x="10" y="37"/>
                  </a:lnTo>
                  <a:lnTo>
                    <a:pt x="18" y="57"/>
                  </a:lnTo>
                  <a:lnTo>
                    <a:pt x="26" y="76"/>
                  </a:lnTo>
                  <a:lnTo>
                    <a:pt x="34" y="96"/>
                  </a:lnTo>
                  <a:lnTo>
                    <a:pt x="42" y="112"/>
                  </a:lnTo>
                  <a:lnTo>
                    <a:pt x="48" y="125"/>
                  </a:lnTo>
                  <a:lnTo>
                    <a:pt x="53" y="133"/>
                  </a:lnTo>
                  <a:lnTo>
                    <a:pt x="66" y="127"/>
                  </a:lnTo>
                  <a:lnTo>
                    <a:pt x="61" y="119"/>
                  </a:lnTo>
                  <a:lnTo>
                    <a:pt x="55" y="106"/>
                  </a:lnTo>
                  <a:lnTo>
                    <a:pt x="47" y="89"/>
                  </a:lnTo>
                  <a:lnTo>
                    <a:pt x="39" y="73"/>
                  </a:lnTo>
                  <a:lnTo>
                    <a:pt x="31" y="53"/>
                  </a:lnTo>
                  <a:lnTo>
                    <a:pt x="23" y="34"/>
                  </a:lnTo>
                  <a:lnTo>
                    <a:pt x="16" y="16"/>
                  </a:lnTo>
                  <a:lnTo>
                    <a:pt x="13" y="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84" name="Freeform 60"/>
            <p:cNvSpPr>
              <a:spLocks/>
            </p:cNvSpPr>
            <p:nvPr/>
          </p:nvSpPr>
          <p:spPr bwMode="auto">
            <a:xfrm>
              <a:off x="7173" y="3664"/>
              <a:ext cx="63" cy="100"/>
            </a:xfrm>
            <a:custGeom>
              <a:avLst/>
              <a:gdLst>
                <a:gd name="T0" fmla="*/ 0 w 125"/>
                <a:gd name="T1" fmla="*/ 0 h 201"/>
                <a:gd name="T2" fmla="*/ 0 w 125"/>
                <a:gd name="T3" fmla="*/ 0 h 201"/>
                <a:gd name="T4" fmla="*/ 1 w 125"/>
                <a:gd name="T5" fmla="*/ 0 h 201"/>
                <a:gd name="T6" fmla="*/ 1 w 125"/>
                <a:gd name="T7" fmla="*/ 0 h 201"/>
                <a:gd name="T8" fmla="*/ 1 w 125"/>
                <a:gd name="T9" fmla="*/ 1 h 201"/>
                <a:gd name="T10" fmla="*/ 1 w 125"/>
                <a:gd name="T11" fmla="*/ 1 h 201"/>
                <a:gd name="T12" fmla="*/ 2 w 125"/>
                <a:gd name="T13" fmla="*/ 2 h 201"/>
                <a:gd name="T14" fmla="*/ 2 w 125"/>
                <a:gd name="T15" fmla="*/ 2 h 201"/>
                <a:gd name="T16" fmla="*/ 2 w 125"/>
                <a:gd name="T17" fmla="*/ 2 h 201"/>
                <a:gd name="T18" fmla="*/ 2 w 125"/>
                <a:gd name="T19" fmla="*/ 3 h 201"/>
                <a:gd name="T20" fmla="*/ 2 w 125"/>
                <a:gd name="T21" fmla="*/ 3 h 201"/>
                <a:gd name="T22" fmla="*/ 2 w 125"/>
                <a:gd name="T23" fmla="*/ 2 h 201"/>
                <a:gd name="T24" fmla="*/ 2 w 125"/>
                <a:gd name="T25" fmla="*/ 2 h 201"/>
                <a:gd name="T26" fmla="*/ 2 w 125"/>
                <a:gd name="T27" fmla="*/ 1 h 201"/>
                <a:gd name="T28" fmla="*/ 2 w 125"/>
                <a:gd name="T29" fmla="*/ 1 h 201"/>
                <a:gd name="T30" fmla="*/ 1 w 125"/>
                <a:gd name="T31" fmla="*/ 1 h 201"/>
                <a:gd name="T32" fmla="*/ 1 w 125"/>
                <a:gd name="T33" fmla="*/ 0 h 201"/>
                <a:gd name="T34" fmla="*/ 1 w 125"/>
                <a:gd name="T35" fmla="*/ 0 h 201"/>
                <a:gd name="T36" fmla="*/ 1 w 125"/>
                <a:gd name="T37" fmla="*/ 0 h 201"/>
                <a:gd name="T38" fmla="*/ 1 w 125"/>
                <a:gd name="T39" fmla="*/ 0 h 201"/>
                <a:gd name="T40" fmla="*/ 0 w 125"/>
                <a:gd name="T41" fmla="*/ 0 h 2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5"/>
                <a:gd name="T64" fmla="*/ 0 h 201"/>
                <a:gd name="T65" fmla="*/ 125 w 125"/>
                <a:gd name="T66" fmla="*/ 201 h 2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5" h="201">
                  <a:moveTo>
                    <a:pt x="0" y="10"/>
                  </a:moveTo>
                  <a:lnTo>
                    <a:pt x="0" y="10"/>
                  </a:lnTo>
                  <a:lnTo>
                    <a:pt x="12" y="26"/>
                  </a:lnTo>
                  <a:lnTo>
                    <a:pt x="28" y="49"/>
                  </a:lnTo>
                  <a:lnTo>
                    <a:pt x="45" y="75"/>
                  </a:lnTo>
                  <a:lnTo>
                    <a:pt x="64" y="105"/>
                  </a:lnTo>
                  <a:lnTo>
                    <a:pt x="80" y="134"/>
                  </a:lnTo>
                  <a:lnTo>
                    <a:pt x="95" y="162"/>
                  </a:lnTo>
                  <a:lnTo>
                    <a:pt x="106" y="185"/>
                  </a:lnTo>
                  <a:lnTo>
                    <a:pt x="112" y="201"/>
                  </a:lnTo>
                  <a:lnTo>
                    <a:pt x="125" y="198"/>
                  </a:lnTo>
                  <a:lnTo>
                    <a:pt x="119" y="178"/>
                  </a:lnTo>
                  <a:lnTo>
                    <a:pt x="107" y="155"/>
                  </a:lnTo>
                  <a:lnTo>
                    <a:pt x="93" y="127"/>
                  </a:lnTo>
                  <a:lnTo>
                    <a:pt x="77" y="98"/>
                  </a:lnTo>
                  <a:lnTo>
                    <a:pt x="58" y="69"/>
                  </a:lnTo>
                  <a:lnTo>
                    <a:pt x="40" y="43"/>
                  </a:lnTo>
                  <a:lnTo>
                    <a:pt x="24" y="20"/>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85" name="Freeform 61"/>
            <p:cNvSpPr>
              <a:spLocks/>
            </p:cNvSpPr>
            <p:nvPr/>
          </p:nvSpPr>
          <p:spPr bwMode="auto">
            <a:xfrm>
              <a:off x="7075" y="3608"/>
              <a:ext cx="103" cy="61"/>
            </a:xfrm>
            <a:custGeom>
              <a:avLst/>
              <a:gdLst>
                <a:gd name="T0" fmla="*/ 1 w 206"/>
                <a:gd name="T1" fmla="*/ 1 h 122"/>
                <a:gd name="T2" fmla="*/ 1 w 206"/>
                <a:gd name="T3" fmla="*/ 1 h 122"/>
                <a:gd name="T4" fmla="*/ 1 w 206"/>
                <a:gd name="T5" fmla="*/ 1 h 122"/>
                <a:gd name="T6" fmla="*/ 1 w 206"/>
                <a:gd name="T7" fmla="*/ 1 h 122"/>
                <a:gd name="T8" fmla="*/ 2 w 206"/>
                <a:gd name="T9" fmla="*/ 1 h 122"/>
                <a:gd name="T10" fmla="*/ 2 w 206"/>
                <a:gd name="T11" fmla="*/ 1 h 122"/>
                <a:gd name="T12" fmla="*/ 3 w 206"/>
                <a:gd name="T13" fmla="*/ 2 h 122"/>
                <a:gd name="T14" fmla="*/ 3 w 206"/>
                <a:gd name="T15" fmla="*/ 2 h 122"/>
                <a:gd name="T16" fmla="*/ 3 w 206"/>
                <a:gd name="T17" fmla="*/ 2 h 122"/>
                <a:gd name="T18" fmla="*/ 3 w 206"/>
                <a:gd name="T19" fmla="*/ 2 h 122"/>
                <a:gd name="T20" fmla="*/ 3 w 206"/>
                <a:gd name="T21" fmla="*/ 2 h 122"/>
                <a:gd name="T22" fmla="*/ 3 w 206"/>
                <a:gd name="T23" fmla="*/ 2 h 122"/>
                <a:gd name="T24" fmla="*/ 3 w 206"/>
                <a:gd name="T25" fmla="*/ 2 h 122"/>
                <a:gd name="T26" fmla="*/ 3 w 206"/>
                <a:gd name="T27" fmla="*/ 1 h 122"/>
                <a:gd name="T28" fmla="*/ 2 w 206"/>
                <a:gd name="T29" fmla="*/ 1 h 122"/>
                <a:gd name="T30" fmla="*/ 2 w 206"/>
                <a:gd name="T31" fmla="*/ 1 h 122"/>
                <a:gd name="T32" fmla="*/ 1 w 206"/>
                <a:gd name="T33" fmla="*/ 1 h 122"/>
                <a:gd name="T34" fmla="*/ 1 w 206"/>
                <a:gd name="T35" fmla="*/ 0 h 122"/>
                <a:gd name="T36" fmla="*/ 0 w 206"/>
                <a:gd name="T37" fmla="*/ 1 h 122"/>
                <a:gd name="T38" fmla="*/ 0 w 206"/>
                <a:gd name="T39" fmla="*/ 1 h 122"/>
                <a:gd name="T40" fmla="*/ 1 w 206"/>
                <a:gd name="T41" fmla="*/ 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6"/>
                <a:gd name="T64" fmla="*/ 0 h 122"/>
                <a:gd name="T65" fmla="*/ 206 w 206"/>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6" h="122">
                  <a:moveTo>
                    <a:pt x="3" y="18"/>
                  </a:moveTo>
                  <a:lnTo>
                    <a:pt x="3" y="18"/>
                  </a:lnTo>
                  <a:lnTo>
                    <a:pt x="32" y="16"/>
                  </a:lnTo>
                  <a:lnTo>
                    <a:pt x="61" y="19"/>
                  </a:lnTo>
                  <a:lnTo>
                    <a:pt x="88" y="31"/>
                  </a:lnTo>
                  <a:lnTo>
                    <a:pt x="116" y="47"/>
                  </a:lnTo>
                  <a:lnTo>
                    <a:pt x="140" y="65"/>
                  </a:lnTo>
                  <a:lnTo>
                    <a:pt x="163" y="86"/>
                  </a:lnTo>
                  <a:lnTo>
                    <a:pt x="182" y="106"/>
                  </a:lnTo>
                  <a:lnTo>
                    <a:pt x="196" y="122"/>
                  </a:lnTo>
                  <a:lnTo>
                    <a:pt x="206" y="112"/>
                  </a:lnTo>
                  <a:lnTo>
                    <a:pt x="192" y="96"/>
                  </a:lnTo>
                  <a:lnTo>
                    <a:pt x="172" y="76"/>
                  </a:lnTo>
                  <a:lnTo>
                    <a:pt x="150" y="55"/>
                  </a:lnTo>
                  <a:lnTo>
                    <a:pt x="123" y="34"/>
                  </a:lnTo>
                  <a:lnTo>
                    <a:pt x="94" y="18"/>
                  </a:lnTo>
                  <a:lnTo>
                    <a:pt x="64" y="6"/>
                  </a:lnTo>
                  <a:lnTo>
                    <a:pt x="32" y="0"/>
                  </a:lnTo>
                  <a:lnTo>
                    <a:pt x="0" y="5"/>
                  </a:lnTo>
                  <a:lnTo>
                    <a:pt x="3" y="18"/>
                  </a:lnTo>
                  <a:close/>
                </a:path>
              </a:pathLst>
            </a:custGeom>
            <a:solidFill>
              <a:srgbClr val="000000"/>
            </a:solidFill>
            <a:ln w="9525">
              <a:noFill/>
              <a:round/>
              <a:headEnd/>
              <a:tailEnd/>
            </a:ln>
          </p:spPr>
          <p:txBody>
            <a:bodyPr/>
            <a:lstStyle/>
            <a:p>
              <a:endParaRPr lang="en-US">
                <a:latin typeface="Calibri" pitchFamily="34" charset="0"/>
              </a:endParaRPr>
            </a:p>
          </p:txBody>
        </p:sp>
        <p:sp>
          <p:nvSpPr>
            <p:cNvPr id="86" name="Freeform 62"/>
            <p:cNvSpPr>
              <a:spLocks/>
            </p:cNvSpPr>
            <p:nvPr/>
          </p:nvSpPr>
          <p:spPr bwMode="auto">
            <a:xfrm>
              <a:off x="7043" y="3610"/>
              <a:ext cx="33" cy="36"/>
            </a:xfrm>
            <a:custGeom>
              <a:avLst/>
              <a:gdLst>
                <a:gd name="T0" fmla="*/ 0 w 67"/>
                <a:gd name="T1" fmla="*/ 2 h 71"/>
                <a:gd name="T2" fmla="*/ 0 w 67"/>
                <a:gd name="T3" fmla="*/ 2 h 71"/>
                <a:gd name="T4" fmla="*/ 0 w 67"/>
                <a:gd name="T5" fmla="*/ 1 h 71"/>
                <a:gd name="T6" fmla="*/ 0 w 67"/>
                <a:gd name="T7" fmla="*/ 1 h 71"/>
                <a:gd name="T8" fmla="*/ 0 w 67"/>
                <a:gd name="T9" fmla="*/ 1 h 71"/>
                <a:gd name="T10" fmla="*/ 0 w 67"/>
                <a:gd name="T11" fmla="*/ 1 h 71"/>
                <a:gd name="T12" fmla="*/ 0 w 67"/>
                <a:gd name="T13" fmla="*/ 1 h 71"/>
                <a:gd name="T14" fmla="*/ 0 w 67"/>
                <a:gd name="T15" fmla="*/ 1 h 71"/>
                <a:gd name="T16" fmla="*/ 0 w 67"/>
                <a:gd name="T17" fmla="*/ 1 h 71"/>
                <a:gd name="T18" fmla="*/ 1 w 67"/>
                <a:gd name="T19" fmla="*/ 1 h 71"/>
                <a:gd name="T20" fmla="*/ 1 w 67"/>
                <a:gd name="T21" fmla="*/ 0 h 71"/>
                <a:gd name="T22" fmla="*/ 0 w 67"/>
                <a:gd name="T23" fmla="*/ 1 h 71"/>
                <a:gd name="T24" fmla="*/ 0 w 67"/>
                <a:gd name="T25" fmla="*/ 1 h 71"/>
                <a:gd name="T26" fmla="*/ 0 w 67"/>
                <a:gd name="T27" fmla="*/ 1 h 71"/>
                <a:gd name="T28" fmla="*/ 0 w 67"/>
                <a:gd name="T29" fmla="*/ 1 h 71"/>
                <a:gd name="T30" fmla="*/ 0 w 67"/>
                <a:gd name="T31" fmla="*/ 1 h 71"/>
                <a:gd name="T32" fmla="*/ 0 w 67"/>
                <a:gd name="T33" fmla="*/ 1 h 71"/>
                <a:gd name="T34" fmla="*/ 0 w 67"/>
                <a:gd name="T35" fmla="*/ 1 h 71"/>
                <a:gd name="T36" fmla="*/ 0 w 67"/>
                <a:gd name="T37" fmla="*/ 2 h 71"/>
                <a:gd name="T38" fmla="*/ 0 w 67"/>
                <a:gd name="T39" fmla="*/ 2 h 71"/>
                <a:gd name="T40" fmla="*/ 0 w 67"/>
                <a:gd name="T41" fmla="*/ 2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71"/>
                <a:gd name="T65" fmla="*/ 67 w 67"/>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71">
                  <a:moveTo>
                    <a:pt x="13" y="70"/>
                  </a:moveTo>
                  <a:lnTo>
                    <a:pt x="13" y="71"/>
                  </a:lnTo>
                  <a:lnTo>
                    <a:pt x="19" y="60"/>
                  </a:lnTo>
                  <a:lnTo>
                    <a:pt x="24" y="49"/>
                  </a:lnTo>
                  <a:lnTo>
                    <a:pt x="29" y="40"/>
                  </a:lnTo>
                  <a:lnTo>
                    <a:pt x="37" y="32"/>
                  </a:lnTo>
                  <a:lnTo>
                    <a:pt x="43" y="24"/>
                  </a:lnTo>
                  <a:lnTo>
                    <a:pt x="49" y="21"/>
                  </a:lnTo>
                  <a:lnTo>
                    <a:pt x="57" y="16"/>
                  </a:lnTo>
                  <a:lnTo>
                    <a:pt x="67" y="13"/>
                  </a:lnTo>
                  <a:lnTo>
                    <a:pt x="64" y="0"/>
                  </a:lnTo>
                  <a:lnTo>
                    <a:pt x="54" y="3"/>
                  </a:lnTo>
                  <a:lnTo>
                    <a:pt x="43" y="8"/>
                  </a:lnTo>
                  <a:lnTo>
                    <a:pt x="33" y="14"/>
                  </a:lnTo>
                  <a:lnTo>
                    <a:pt x="27" y="22"/>
                  </a:lnTo>
                  <a:lnTo>
                    <a:pt x="19" y="31"/>
                  </a:lnTo>
                  <a:lnTo>
                    <a:pt x="11" y="42"/>
                  </a:lnTo>
                  <a:lnTo>
                    <a:pt x="6" y="53"/>
                  </a:lnTo>
                  <a:lnTo>
                    <a:pt x="0" y="65"/>
                  </a:lnTo>
                  <a:lnTo>
                    <a:pt x="0" y="67"/>
                  </a:lnTo>
                  <a:lnTo>
                    <a:pt x="13" y="70"/>
                  </a:lnTo>
                  <a:close/>
                </a:path>
              </a:pathLst>
            </a:custGeom>
            <a:solidFill>
              <a:srgbClr val="000000"/>
            </a:solidFill>
            <a:ln w="9525">
              <a:noFill/>
              <a:round/>
              <a:headEnd/>
              <a:tailEnd/>
            </a:ln>
          </p:spPr>
          <p:txBody>
            <a:bodyPr/>
            <a:lstStyle/>
            <a:p>
              <a:endParaRPr lang="en-US">
                <a:latin typeface="Calibri" pitchFamily="34" charset="0"/>
              </a:endParaRPr>
            </a:p>
          </p:txBody>
        </p:sp>
        <p:sp>
          <p:nvSpPr>
            <p:cNvPr id="87" name="Freeform 63"/>
            <p:cNvSpPr>
              <a:spLocks/>
            </p:cNvSpPr>
            <p:nvPr/>
          </p:nvSpPr>
          <p:spPr bwMode="auto">
            <a:xfrm>
              <a:off x="7019" y="3644"/>
              <a:ext cx="30" cy="41"/>
            </a:xfrm>
            <a:custGeom>
              <a:avLst/>
              <a:gdLst>
                <a:gd name="T0" fmla="*/ 0 w 61"/>
                <a:gd name="T1" fmla="*/ 1 h 83"/>
                <a:gd name="T2" fmla="*/ 0 w 61"/>
                <a:gd name="T3" fmla="*/ 1 h 83"/>
                <a:gd name="T4" fmla="*/ 0 w 61"/>
                <a:gd name="T5" fmla="*/ 1 h 83"/>
                <a:gd name="T6" fmla="*/ 0 w 61"/>
                <a:gd name="T7" fmla="*/ 1 h 83"/>
                <a:gd name="T8" fmla="*/ 0 w 61"/>
                <a:gd name="T9" fmla="*/ 0 h 83"/>
                <a:gd name="T10" fmla="*/ 0 w 61"/>
                <a:gd name="T11" fmla="*/ 0 h 83"/>
                <a:gd name="T12" fmla="*/ 0 w 61"/>
                <a:gd name="T13" fmla="*/ 0 h 83"/>
                <a:gd name="T14" fmla="*/ 0 w 61"/>
                <a:gd name="T15" fmla="*/ 0 h 83"/>
                <a:gd name="T16" fmla="*/ 0 w 61"/>
                <a:gd name="T17" fmla="*/ 0 h 83"/>
                <a:gd name="T18" fmla="*/ 0 w 61"/>
                <a:gd name="T19" fmla="*/ 0 h 83"/>
                <a:gd name="T20" fmla="*/ 0 w 61"/>
                <a:gd name="T21" fmla="*/ 0 h 83"/>
                <a:gd name="T22" fmla="*/ 0 w 61"/>
                <a:gd name="T23" fmla="*/ 0 h 83"/>
                <a:gd name="T24" fmla="*/ 0 w 61"/>
                <a:gd name="T25" fmla="*/ 0 h 83"/>
                <a:gd name="T26" fmla="*/ 0 w 61"/>
                <a:gd name="T27" fmla="*/ 0 h 83"/>
                <a:gd name="T28" fmla="*/ 0 w 61"/>
                <a:gd name="T29" fmla="*/ 0 h 83"/>
                <a:gd name="T30" fmla="*/ 0 w 61"/>
                <a:gd name="T31" fmla="*/ 0 h 83"/>
                <a:gd name="T32" fmla="*/ 0 w 61"/>
                <a:gd name="T33" fmla="*/ 0 h 83"/>
                <a:gd name="T34" fmla="*/ 0 w 61"/>
                <a:gd name="T35" fmla="*/ 1 h 83"/>
                <a:gd name="T36" fmla="*/ 0 w 61"/>
                <a:gd name="T37" fmla="*/ 1 h 83"/>
                <a:gd name="T38" fmla="*/ 0 w 61"/>
                <a:gd name="T39" fmla="*/ 1 h 83"/>
                <a:gd name="T40" fmla="*/ 0 w 61"/>
                <a:gd name="T41" fmla="*/ 1 h 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1"/>
                <a:gd name="T64" fmla="*/ 0 h 83"/>
                <a:gd name="T65" fmla="*/ 61 w 61"/>
                <a:gd name="T66" fmla="*/ 83 h 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1" h="83">
                  <a:moveTo>
                    <a:pt x="13" y="79"/>
                  </a:moveTo>
                  <a:lnTo>
                    <a:pt x="13" y="79"/>
                  </a:lnTo>
                  <a:lnTo>
                    <a:pt x="13" y="73"/>
                  </a:lnTo>
                  <a:lnTo>
                    <a:pt x="16" y="66"/>
                  </a:lnTo>
                  <a:lnTo>
                    <a:pt x="21" y="60"/>
                  </a:lnTo>
                  <a:lnTo>
                    <a:pt x="29" y="50"/>
                  </a:lnTo>
                  <a:lnTo>
                    <a:pt x="37" y="40"/>
                  </a:lnTo>
                  <a:lnTo>
                    <a:pt x="45" y="30"/>
                  </a:lnTo>
                  <a:lnTo>
                    <a:pt x="54" y="17"/>
                  </a:lnTo>
                  <a:lnTo>
                    <a:pt x="61" y="3"/>
                  </a:lnTo>
                  <a:lnTo>
                    <a:pt x="48" y="0"/>
                  </a:lnTo>
                  <a:lnTo>
                    <a:pt x="41" y="11"/>
                  </a:lnTo>
                  <a:lnTo>
                    <a:pt x="35" y="21"/>
                  </a:lnTo>
                  <a:lnTo>
                    <a:pt x="27" y="30"/>
                  </a:lnTo>
                  <a:lnTo>
                    <a:pt x="19" y="40"/>
                  </a:lnTo>
                  <a:lnTo>
                    <a:pt x="11" y="50"/>
                  </a:lnTo>
                  <a:lnTo>
                    <a:pt x="3" y="60"/>
                  </a:lnTo>
                  <a:lnTo>
                    <a:pt x="0" y="73"/>
                  </a:lnTo>
                  <a:lnTo>
                    <a:pt x="0" y="83"/>
                  </a:lnTo>
                  <a:lnTo>
                    <a:pt x="13" y="79"/>
                  </a:lnTo>
                  <a:close/>
                </a:path>
              </a:pathLst>
            </a:custGeom>
            <a:solidFill>
              <a:srgbClr val="000000"/>
            </a:solidFill>
            <a:ln w="9525">
              <a:noFill/>
              <a:round/>
              <a:headEnd/>
              <a:tailEnd/>
            </a:ln>
          </p:spPr>
          <p:txBody>
            <a:bodyPr/>
            <a:lstStyle/>
            <a:p>
              <a:endParaRPr lang="en-US">
                <a:latin typeface="Calibri" pitchFamily="34" charset="0"/>
              </a:endParaRPr>
            </a:p>
          </p:txBody>
        </p:sp>
        <p:sp>
          <p:nvSpPr>
            <p:cNvPr id="88" name="Freeform 64"/>
            <p:cNvSpPr>
              <a:spLocks/>
            </p:cNvSpPr>
            <p:nvPr/>
          </p:nvSpPr>
          <p:spPr bwMode="auto">
            <a:xfrm>
              <a:off x="7010" y="3684"/>
              <a:ext cx="15" cy="39"/>
            </a:xfrm>
            <a:custGeom>
              <a:avLst/>
              <a:gdLst>
                <a:gd name="T0" fmla="*/ 0 w 31"/>
                <a:gd name="T1" fmla="*/ 1 h 79"/>
                <a:gd name="T2" fmla="*/ 0 w 31"/>
                <a:gd name="T3" fmla="*/ 1 h 79"/>
                <a:gd name="T4" fmla="*/ 0 w 31"/>
                <a:gd name="T5" fmla="*/ 1 h 79"/>
                <a:gd name="T6" fmla="*/ 0 w 31"/>
                <a:gd name="T7" fmla="*/ 0 h 79"/>
                <a:gd name="T8" fmla="*/ 0 w 31"/>
                <a:gd name="T9" fmla="*/ 0 h 79"/>
                <a:gd name="T10" fmla="*/ 0 w 31"/>
                <a:gd name="T11" fmla="*/ 0 h 79"/>
                <a:gd name="T12" fmla="*/ 0 w 31"/>
                <a:gd name="T13" fmla="*/ 0 h 79"/>
                <a:gd name="T14" fmla="*/ 0 w 31"/>
                <a:gd name="T15" fmla="*/ 0 h 79"/>
                <a:gd name="T16" fmla="*/ 0 w 31"/>
                <a:gd name="T17" fmla="*/ 0 h 79"/>
                <a:gd name="T18" fmla="*/ 0 w 31"/>
                <a:gd name="T19" fmla="*/ 1 h 79"/>
                <a:gd name="T20" fmla="*/ 0 w 31"/>
                <a:gd name="T21" fmla="*/ 1 h 79"/>
                <a:gd name="T22" fmla="*/ 0 w 31"/>
                <a:gd name="T23" fmla="*/ 1 h 79"/>
                <a:gd name="T24" fmla="*/ 0 w 31"/>
                <a:gd name="T25" fmla="*/ 1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79"/>
                <a:gd name="T41" fmla="*/ 31 w 31"/>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79">
                  <a:moveTo>
                    <a:pt x="13" y="79"/>
                  </a:moveTo>
                  <a:lnTo>
                    <a:pt x="13" y="77"/>
                  </a:lnTo>
                  <a:lnTo>
                    <a:pt x="18" y="67"/>
                  </a:lnTo>
                  <a:lnTo>
                    <a:pt x="24" y="46"/>
                  </a:lnTo>
                  <a:lnTo>
                    <a:pt x="31" y="22"/>
                  </a:lnTo>
                  <a:lnTo>
                    <a:pt x="31" y="0"/>
                  </a:lnTo>
                  <a:lnTo>
                    <a:pt x="18" y="4"/>
                  </a:lnTo>
                  <a:lnTo>
                    <a:pt x="18" y="22"/>
                  </a:lnTo>
                  <a:lnTo>
                    <a:pt x="12" y="43"/>
                  </a:lnTo>
                  <a:lnTo>
                    <a:pt x="5" y="64"/>
                  </a:lnTo>
                  <a:lnTo>
                    <a:pt x="0" y="77"/>
                  </a:lnTo>
                  <a:lnTo>
                    <a:pt x="0" y="75"/>
                  </a:lnTo>
                  <a:lnTo>
                    <a:pt x="13" y="79"/>
                  </a:lnTo>
                  <a:close/>
                </a:path>
              </a:pathLst>
            </a:custGeom>
            <a:solidFill>
              <a:srgbClr val="000000"/>
            </a:solidFill>
            <a:ln w="9525">
              <a:noFill/>
              <a:round/>
              <a:headEnd/>
              <a:tailEnd/>
            </a:ln>
          </p:spPr>
          <p:txBody>
            <a:bodyPr/>
            <a:lstStyle/>
            <a:p>
              <a:endParaRPr lang="en-US">
                <a:latin typeface="Calibri" pitchFamily="34" charset="0"/>
              </a:endParaRPr>
            </a:p>
          </p:txBody>
        </p:sp>
        <p:sp>
          <p:nvSpPr>
            <p:cNvPr id="89" name="Freeform 65"/>
            <p:cNvSpPr>
              <a:spLocks/>
            </p:cNvSpPr>
            <p:nvPr/>
          </p:nvSpPr>
          <p:spPr bwMode="auto">
            <a:xfrm>
              <a:off x="7009" y="3721"/>
              <a:ext cx="17" cy="37"/>
            </a:xfrm>
            <a:custGeom>
              <a:avLst/>
              <a:gdLst>
                <a:gd name="T0" fmla="*/ 0 w 35"/>
                <a:gd name="T1" fmla="*/ 1 h 74"/>
                <a:gd name="T2" fmla="*/ 0 w 35"/>
                <a:gd name="T3" fmla="*/ 1 h 74"/>
                <a:gd name="T4" fmla="*/ 0 w 35"/>
                <a:gd name="T5" fmla="*/ 1 h 74"/>
                <a:gd name="T6" fmla="*/ 0 w 35"/>
                <a:gd name="T7" fmla="*/ 1 h 74"/>
                <a:gd name="T8" fmla="*/ 0 w 35"/>
                <a:gd name="T9" fmla="*/ 1 h 74"/>
                <a:gd name="T10" fmla="*/ 0 w 35"/>
                <a:gd name="T11" fmla="*/ 1 h 74"/>
                <a:gd name="T12" fmla="*/ 0 w 35"/>
                <a:gd name="T13" fmla="*/ 0 h 74"/>
                <a:gd name="T14" fmla="*/ 0 w 35"/>
                <a:gd name="T15" fmla="*/ 1 h 74"/>
                <a:gd name="T16" fmla="*/ 0 w 35"/>
                <a:gd name="T17" fmla="*/ 1 h 74"/>
                <a:gd name="T18" fmla="*/ 0 w 35"/>
                <a:gd name="T19" fmla="*/ 1 h 74"/>
                <a:gd name="T20" fmla="*/ 0 w 35"/>
                <a:gd name="T21" fmla="*/ 1 h 74"/>
                <a:gd name="T22" fmla="*/ 0 w 35"/>
                <a:gd name="T23" fmla="*/ 1 h 74"/>
                <a:gd name="T24" fmla="*/ 0 w 35"/>
                <a:gd name="T25" fmla="*/ 1 h 74"/>
                <a:gd name="T26" fmla="*/ 0 w 35"/>
                <a:gd name="T27" fmla="*/ 1 h 74"/>
                <a:gd name="T28" fmla="*/ 0 w 35"/>
                <a:gd name="T29" fmla="*/ 1 h 74"/>
                <a:gd name="T30" fmla="*/ 0 w 35"/>
                <a:gd name="T31" fmla="*/ 1 h 74"/>
                <a:gd name="T32" fmla="*/ 0 w 35"/>
                <a:gd name="T33" fmla="*/ 1 h 74"/>
                <a:gd name="T34" fmla="*/ 0 w 35"/>
                <a:gd name="T35" fmla="*/ 1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74"/>
                <a:gd name="T56" fmla="*/ 35 w 35"/>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74">
                  <a:moveTo>
                    <a:pt x="22" y="71"/>
                  </a:moveTo>
                  <a:lnTo>
                    <a:pt x="34" y="62"/>
                  </a:lnTo>
                  <a:lnTo>
                    <a:pt x="24" y="46"/>
                  </a:lnTo>
                  <a:lnTo>
                    <a:pt x="18" y="28"/>
                  </a:lnTo>
                  <a:lnTo>
                    <a:pt x="16" y="13"/>
                  </a:lnTo>
                  <a:lnTo>
                    <a:pt x="16" y="4"/>
                  </a:lnTo>
                  <a:lnTo>
                    <a:pt x="3" y="0"/>
                  </a:lnTo>
                  <a:lnTo>
                    <a:pt x="0" y="13"/>
                  </a:lnTo>
                  <a:lnTo>
                    <a:pt x="5" y="31"/>
                  </a:lnTo>
                  <a:lnTo>
                    <a:pt x="11" y="53"/>
                  </a:lnTo>
                  <a:lnTo>
                    <a:pt x="24" y="72"/>
                  </a:lnTo>
                  <a:lnTo>
                    <a:pt x="35" y="64"/>
                  </a:lnTo>
                  <a:lnTo>
                    <a:pt x="24" y="72"/>
                  </a:lnTo>
                  <a:lnTo>
                    <a:pt x="29" y="74"/>
                  </a:lnTo>
                  <a:lnTo>
                    <a:pt x="34" y="72"/>
                  </a:lnTo>
                  <a:lnTo>
                    <a:pt x="35" y="67"/>
                  </a:lnTo>
                  <a:lnTo>
                    <a:pt x="34" y="62"/>
                  </a:lnTo>
                  <a:lnTo>
                    <a:pt x="22" y="71"/>
                  </a:lnTo>
                  <a:close/>
                </a:path>
              </a:pathLst>
            </a:custGeom>
            <a:solidFill>
              <a:srgbClr val="000000"/>
            </a:solidFill>
            <a:ln w="9525">
              <a:noFill/>
              <a:round/>
              <a:headEnd/>
              <a:tailEnd/>
            </a:ln>
          </p:spPr>
          <p:txBody>
            <a:bodyPr/>
            <a:lstStyle/>
            <a:p>
              <a:endParaRPr lang="en-US">
                <a:latin typeface="Calibri" pitchFamily="34" charset="0"/>
              </a:endParaRPr>
            </a:p>
          </p:txBody>
        </p:sp>
        <p:sp>
          <p:nvSpPr>
            <p:cNvPr id="90" name="Freeform 66"/>
            <p:cNvSpPr>
              <a:spLocks/>
            </p:cNvSpPr>
            <p:nvPr/>
          </p:nvSpPr>
          <p:spPr bwMode="auto">
            <a:xfrm>
              <a:off x="7001" y="3720"/>
              <a:ext cx="25" cy="36"/>
            </a:xfrm>
            <a:custGeom>
              <a:avLst/>
              <a:gdLst>
                <a:gd name="T0" fmla="*/ 0 w 51"/>
                <a:gd name="T1" fmla="*/ 1 h 72"/>
                <a:gd name="T2" fmla="*/ 0 w 51"/>
                <a:gd name="T3" fmla="*/ 1 h 72"/>
                <a:gd name="T4" fmla="*/ 0 w 51"/>
                <a:gd name="T5" fmla="*/ 1 h 72"/>
                <a:gd name="T6" fmla="*/ 0 w 51"/>
                <a:gd name="T7" fmla="*/ 1 h 72"/>
                <a:gd name="T8" fmla="*/ 0 w 51"/>
                <a:gd name="T9" fmla="*/ 1 h 72"/>
                <a:gd name="T10" fmla="*/ 0 w 51"/>
                <a:gd name="T11" fmla="*/ 1 h 72"/>
                <a:gd name="T12" fmla="*/ 0 w 51"/>
                <a:gd name="T13" fmla="*/ 1 h 72"/>
                <a:gd name="T14" fmla="*/ 0 w 51"/>
                <a:gd name="T15" fmla="*/ 1 h 72"/>
                <a:gd name="T16" fmla="*/ 0 w 51"/>
                <a:gd name="T17" fmla="*/ 1 h 72"/>
                <a:gd name="T18" fmla="*/ 0 w 51"/>
                <a:gd name="T19" fmla="*/ 1 h 72"/>
                <a:gd name="T20" fmla="*/ 0 w 51"/>
                <a:gd name="T21" fmla="*/ 0 h 72"/>
                <a:gd name="T22" fmla="*/ 0 w 51"/>
                <a:gd name="T23" fmla="*/ 0 h 72"/>
                <a:gd name="T24" fmla="*/ 0 w 51"/>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72"/>
                <a:gd name="T41" fmla="*/ 51 w 51"/>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72">
                  <a:moveTo>
                    <a:pt x="0" y="6"/>
                  </a:moveTo>
                  <a:lnTo>
                    <a:pt x="0" y="6"/>
                  </a:lnTo>
                  <a:lnTo>
                    <a:pt x="8" y="19"/>
                  </a:lnTo>
                  <a:lnTo>
                    <a:pt x="15" y="32"/>
                  </a:lnTo>
                  <a:lnTo>
                    <a:pt x="24" y="49"/>
                  </a:lnTo>
                  <a:lnTo>
                    <a:pt x="38" y="72"/>
                  </a:lnTo>
                  <a:lnTo>
                    <a:pt x="51" y="65"/>
                  </a:lnTo>
                  <a:lnTo>
                    <a:pt x="37" y="42"/>
                  </a:lnTo>
                  <a:lnTo>
                    <a:pt x="27" y="26"/>
                  </a:lnTo>
                  <a:lnTo>
                    <a:pt x="21" y="13"/>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91" name="Freeform 67"/>
            <p:cNvSpPr>
              <a:spLocks/>
            </p:cNvSpPr>
            <p:nvPr/>
          </p:nvSpPr>
          <p:spPr bwMode="auto">
            <a:xfrm>
              <a:off x="6977" y="3677"/>
              <a:ext cx="30" cy="47"/>
            </a:xfrm>
            <a:custGeom>
              <a:avLst/>
              <a:gdLst>
                <a:gd name="T0" fmla="*/ 1 w 59"/>
                <a:gd name="T1" fmla="*/ 0 h 93"/>
                <a:gd name="T2" fmla="*/ 0 w 59"/>
                <a:gd name="T3" fmla="*/ 0 h 93"/>
                <a:gd name="T4" fmla="*/ 1 w 59"/>
                <a:gd name="T5" fmla="*/ 1 h 93"/>
                <a:gd name="T6" fmla="*/ 1 w 59"/>
                <a:gd name="T7" fmla="*/ 1 h 93"/>
                <a:gd name="T8" fmla="*/ 1 w 59"/>
                <a:gd name="T9" fmla="*/ 2 h 93"/>
                <a:gd name="T10" fmla="*/ 1 w 59"/>
                <a:gd name="T11" fmla="*/ 2 h 93"/>
                <a:gd name="T12" fmla="*/ 1 w 59"/>
                <a:gd name="T13" fmla="*/ 2 h 93"/>
                <a:gd name="T14" fmla="*/ 1 w 59"/>
                <a:gd name="T15" fmla="*/ 2 h 93"/>
                <a:gd name="T16" fmla="*/ 1 w 59"/>
                <a:gd name="T17" fmla="*/ 1 h 93"/>
                <a:gd name="T18" fmla="*/ 1 w 59"/>
                <a:gd name="T19" fmla="*/ 1 h 93"/>
                <a:gd name="T20" fmla="*/ 1 w 59"/>
                <a:gd name="T21" fmla="*/ 0 h 93"/>
                <a:gd name="T22" fmla="*/ 1 w 59"/>
                <a:gd name="T23" fmla="*/ 0 h 93"/>
                <a:gd name="T24" fmla="*/ 1 w 59"/>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93"/>
                <a:gd name="T41" fmla="*/ 59 w 59"/>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93">
                  <a:moveTo>
                    <a:pt x="1" y="0"/>
                  </a:moveTo>
                  <a:lnTo>
                    <a:pt x="0" y="0"/>
                  </a:lnTo>
                  <a:lnTo>
                    <a:pt x="8" y="26"/>
                  </a:lnTo>
                  <a:lnTo>
                    <a:pt x="21" y="53"/>
                  </a:lnTo>
                  <a:lnTo>
                    <a:pt x="35" y="75"/>
                  </a:lnTo>
                  <a:lnTo>
                    <a:pt x="46" y="93"/>
                  </a:lnTo>
                  <a:lnTo>
                    <a:pt x="59" y="87"/>
                  </a:lnTo>
                  <a:lnTo>
                    <a:pt x="48" y="69"/>
                  </a:lnTo>
                  <a:lnTo>
                    <a:pt x="33" y="46"/>
                  </a:lnTo>
                  <a:lnTo>
                    <a:pt x="21" y="23"/>
                  </a:lnTo>
                  <a:lnTo>
                    <a:pt x="16" y="0"/>
                  </a:lnTo>
                  <a:lnTo>
                    <a:pt x="14" y="0"/>
                  </a:lnTo>
                  <a:lnTo>
                    <a:pt x="1"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92" name="Freeform 68"/>
            <p:cNvSpPr>
              <a:spLocks/>
            </p:cNvSpPr>
            <p:nvPr/>
          </p:nvSpPr>
          <p:spPr bwMode="auto">
            <a:xfrm>
              <a:off x="6978" y="3567"/>
              <a:ext cx="77" cy="110"/>
            </a:xfrm>
            <a:custGeom>
              <a:avLst/>
              <a:gdLst>
                <a:gd name="T0" fmla="*/ 2 w 154"/>
                <a:gd name="T1" fmla="*/ 1 h 220"/>
                <a:gd name="T2" fmla="*/ 2 w 154"/>
                <a:gd name="T3" fmla="*/ 0 h 220"/>
                <a:gd name="T4" fmla="*/ 1 w 154"/>
                <a:gd name="T5" fmla="*/ 1 h 220"/>
                <a:gd name="T6" fmla="*/ 1 w 154"/>
                <a:gd name="T7" fmla="*/ 1 h 220"/>
                <a:gd name="T8" fmla="*/ 1 w 154"/>
                <a:gd name="T9" fmla="*/ 1 h 220"/>
                <a:gd name="T10" fmla="*/ 1 w 154"/>
                <a:gd name="T11" fmla="*/ 2 h 220"/>
                <a:gd name="T12" fmla="*/ 1 w 154"/>
                <a:gd name="T13" fmla="*/ 2 h 220"/>
                <a:gd name="T14" fmla="*/ 1 w 154"/>
                <a:gd name="T15" fmla="*/ 3 h 220"/>
                <a:gd name="T16" fmla="*/ 0 w 154"/>
                <a:gd name="T17" fmla="*/ 3 h 220"/>
                <a:gd name="T18" fmla="*/ 0 w 154"/>
                <a:gd name="T19" fmla="*/ 3 h 220"/>
                <a:gd name="T20" fmla="*/ 1 w 154"/>
                <a:gd name="T21" fmla="*/ 3 h 220"/>
                <a:gd name="T22" fmla="*/ 1 w 154"/>
                <a:gd name="T23" fmla="*/ 3 h 220"/>
                <a:gd name="T24" fmla="*/ 1 w 154"/>
                <a:gd name="T25" fmla="*/ 3 h 220"/>
                <a:gd name="T26" fmla="*/ 1 w 154"/>
                <a:gd name="T27" fmla="*/ 2 h 220"/>
                <a:gd name="T28" fmla="*/ 1 w 154"/>
                <a:gd name="T29" fmla="*/ 2 h 220"/>
                <a:gd name="T30" fmla="*/ 1 w 154"/>
                <a:gd name="T31" fmla="*/ 1 h 220"/>
                <a:gd name="T32" fmla="*/ 1 w 154"/>
                <a:gd name="T33" fmla="*/ 1 h 220"/>
                <a:gd name="T34" fmla="*/ 1 w 154"/>
                <a:gd name="T35" fmla="*/ 1 h 220"/>
                <a:gd name="T36" fmla="*/ 2 w 154"/>
                <a:gd name="T37" fmla="*/ 1 h 220"/>
                <a:gd name="T38" fmla="*/ 2 w 154"/>
                <a:gd name="T39" fmla="*/ 1 h 220"/>
                <a:gd name="T40" fmla="*/ 2 w 154"/>
                <a:gd name="T41" fmla="*/ 1 h 220"/>
                <a:gd name="T42" fmla="*/ 2 w 154"/>
                <a:gd name="T43" fmla="*/ 1 h 220"/>
                <a:gd name="T44" fmla="*/ 2 w 154"/>
                <a:gd name="T45" fmla="*/ 1 h 220"/>
                <a:gd name="T46" fmla="*/ 2 w 154"/>
                <a:gd name="T47" fmla="*/ 1 h 220"/>
                <a:gd name="T48" fmla="*/ 2 w 154"/>
                <a:gd name="T49" fmla="*/ 0 h 220"/>
                <a:gd name="T50" fmla="*/ 2 w 154"/>
                <a:gd name="T51" fmla="*/ 1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220"/>
                <a:gd name="T80" fmla="*/ 154 w 154"/>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220">
                  <a:moveTo>
                    <a:pt x="141" y="5"/>
                  </a:moveTo>
                  <a:lnTo>
                    <a:pt x="147" y="0"/>
                  </a:lnTo>
                  <a:lnTo>
                    <a:pt x="106" y="5"/>
                  </a:lnTo>
                  <a:lnTo>
                    <a:pt x="74" y="20"/>
                  </a:lnTo>
                  <a:lnTo>
                    <a:pt x="47" y="46"/>
                  </a:lnTo>
                  <a:lnTo>
                    <a:pt x="26" y="78"/>
                  </a:lnTo>
                  <a:lnTo>
                    <a:pt x="13" y="116"/>
                  </a:lnTo>
                  <a:lnTo>
                    <a:pt x="5" y="154"/>
                  </a:lnTo>
                  <a:lnTo>
                    <a:pt x="0" y="188"/>
                  </a:lnTo>
                  <a:lnTo>
                    <a:pt x="0" y="220"/>
                  </a:lnTo>
                  <a:lnTo>
                    <a:pt x="13" y="220"/>
                  </a:lnTo>
                  <a:lnTo>
                    <a:pt x="13" y="188"/>
                  </a:lnTo>
                  <a:lnTo>
                    <a:pt x="18" y="154"/>
                  </a:lnTo>
                  <a:lnTo>
                    <a:pt x="26" y="119"/>
                  </a:lnTo>
                  <a:lnTo>
                    <a:pt x="39" y="85"/>
                  </a:lnTo>
                  <a:lnTo>
                    <a:pt x="56" y="56"/>
                  </a:lnTo>
                  <a:lnTo>
                    <a:pt x="80" y="33"/>
                  </a:lnTo>
                  <a:lnTo>
                    <a:pt x="109" y="18"/>
                  </a:lnTo>
                  <a:lnTo>
                    <a:pt x="147" y="13"/>
                  </a:lnTo>
                  <a:lnTo>
                    <a:pt x="154" y="8"/>
                  </a:lnTo>
                  <a:lnTo>
                    <a:pt x="147" y="13"/>
                  </a:lnTo>
                  <a:lnTo>
                    <a:pt x="152" y="12"/>
                  </a:lnTo>
                  <a:lnTo>
                    <a:pt x="154" y="7"/>
                  </a:lnTo>
                  <a:lnTo>
                    <a:pt x="152" y="2"/>
                  </a:lnTo>
                  <a:lnTo>
                    <a:pt x="147" y="0"/>
                  </a:lnTo>
                  <a:lnTo>
                    <a:pt x="141"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93" name="Freeform 69"/>
            <p:cNvSpPr>
              <a:spLocks/>
            </p:cNvSpPr>
            <p:nvPr/>
          </p:nvSpPr>
          <p:spPr bwMode="auto">
            <a:xfrm>
              <a:off x="7049" y="3561"/>
              <a:ext cx="72" cy="13"/>
            </a:xfrm>
            <a:custGeom>
              <a:avLst/>
              <a:gdLst>
                <a:gd name="T0" fmla="*/ 2 w 145"/>
                <a:gd name="T1" fmla="*/ 1 h 26"/>
                <a:gd name="T2" fmla="*/ 2 w 145"/>
                <a:gd name="T3" fmla="*/ 1 h 26"/>
                <a:gd name="T4" fmla="*/ 1 w 145"/>
                <a:gd name="T5" fmla="*/ 1 h 26"/>
                <a:gd name="T6" fmla="*/ 1 w 145"/>
                <a:gd name="T7" fmla="*/ 1 h 26"/>
                <a:gd name="T8" fmla="*/ 1 w 145"/>
                <a:gd name="T9" fmla="*/ 1 h 26"/>
                <a:gd name="T10" fmla="*/ 0 w 145"/>
                <a:gd name="T11" fmla="*/ 0 h 26"/>
                <a:gd name="T12" fmla="*/ 0 w 145"/>
                <a:gd name="T13" fmla="*/ 0 h 26"/>
                <a:gd name="T14" fmla="*/ 0 w 145"/>
                <a:gd name="T15" fmla="*/ 1 h 26"/>
                <a:gd name="T16" fmla="*/ 0 w 145"/>
                <a:gd name="T17" fmla="*/ 1 h 26"/>
                <a:gd name="T18" fmla="*/ 0 w 145"/>
                <a:gd name="T19" fmla="*/ 1 h 26"/>
                <a:gd name="T20" fmla="*/ 0 w 145"/>
                <a:gd name="T21" fmla="*/ 1 h 26"/>
                <a:gd name="T22" fmla="*/ 0 w 145"/>
                <a:gd name="T23" fmla="*/ 1 h 26"/>
                <a:gd name="T24" fmla="*/ 0 w 145"/>
                <a:gd name="T25" fmla="*/ 1 h 26"/>
                <a:gd name="T26" fmla="*/ 0 w 145"/>
                <a:gd name="T27" fmla="*/ 1 h 26"/>
                <a:gd name="T28" fmla="*/ 0 w 145"/>
                <a:gd name="T29" fmla="*/ 1 h 26"/>
                <a:gd name="T30" fmla="*/ 1 w 145"/>
                <a:gd name="T31" fmla="*/ 1 h 26"/>
                <a:gd name="T32" fmla="*/ 1 w 145"/>
                <a:gd name="T33" fmla="*/ 1 h 26"/>
                <a:gd name="T34" fmla="*/ 1 w 145"/>
                <a:gd name="T35" fmla="*/ 1 h 26"/>
                <a:gd name="T36" fmla="*/ 2 w 145"/>
                <a:gd name="T37" fmla="*/ 1 h 26"/>
                <a:gd name="T38" fmla="*/ 2 w 145"/>
                <a:gd name="T39" fmla="*/ 1 h 26"/>
                <a:gd name="T40" fmla="*/ 2 w 145"/>
                <a:gd name="T41" fmla="*/ 1 h 26"/>
                <a:gd name="T42" fmla="*/ 2 w 145"/>
                <a:gd name="T43" fmla="*/ 1 h 26"/>
                <a:gd name="T44" fmla="*/ 2 w 145"/>
                <a:gd name="T45" fmla="*/ 1 h 26"/>
                <a:gd name="T46" fmla="*/ 2 w 145"/>
                <a:gd name="T47" fmla="*/ 1 h 26"/>
                <a:gd name="T48" fmla="*/ 2 w 145"/>
                <a:gd name="T49" fmla="*/ 1 h 26"/>
                <a:gd name="T50" fmla="*/ 2 w 145"/>
                <a:gd name="T51" fmla="*/ 1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5"/>
                <a:gd name="T79" fmla="*/ 0 h 26"/>
                <a:gd name="T80" fmla="*/ 145 w 145"/>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5" h="26">
                  <a:moveTo>
                    <a:pt x="134" y="25"/>
                  </a:moveTo>
                  <a:lnTo>
                    <a:pt x="141" y="13"/>
                  </a:lnTo>
                  <a:lnTo>
                    <a:pt x="123" y="8"/>
                  </a:lnTo>
                  <a:lnTo>
                    <a:pt x="101" y="5"/>
                  </a:lnTo>
                  <a:lnTo>
                    <a:pt x="80" y="3"/>
                  </a:lnTo>
                  <a:lnTo>
                    <a:pt x="59" y="0"/>
                  </a:lnTo>
                  <a:lnTo>
                    <a:pt x="40" y="0"/>
                  </a:lnTo>
                  <a:lnTo>
                    <a:pt x="22" y="3"/>
                  </a:lnTo>
                  <a:lnTo>
                    <a:pt x="10" y="8"/>
                  </a:lnTo>
                  <a:lnTo>
                    <a:pt x="0" y="18"/>
                  </a:lnTo>
                  <a:lnTo>
                    <a:pt x="13" y="21"/>
                  </a:lnTo>
                  <a:lnTo>
                    <a:pt x="16" y="21"/>
                  </a:lnTo>
                  <a:lnTo>
                    <a:pt x="26" y="16"/>
                  </a:lnTo>
                  <a:lnTo>
                    <a:pt x="40" y="16"/>
                  </a:lnTo>
                  <a:lnTo>
                    <a:pt x="59" y="16"/>
                  </a:lnTo>
                  <a:lnTo>
                    <a:pt x="80" y="16"/>
                  </a:lnTo>
                  <a:lnTo>
                    <a:pt x="101" y="18"/>
                  </a:lnTo>
                  <a:lnTo>
                    <a:pt x="120" y="21"/>
                  </a:lnTo>
                  <a:lnTo>
                    <a:pt x="137" y="26"/>
                  </a:lnTo>
                  <a:lnTo>
                    <a:pt x="144" y="15"/>
                  </a:lnTo>
                  <a:lnTo>
                    <a:pt x="137" y="26"/>
                  </a:lnTo>
                  <a:lnTo>
                    <a:pt x="142" y="25"/>
                  </a:lnTo>
                  <a:lnTo>
                    <a:pt x="145" y="21"/>
                  </a:lnTo>
                  <a:lnTo>
                    <a:pt x="145" y="16"/>
                  </a:lnTo>
                  <a:lnTo>
                    <a:pt x="141" y="13"/>
                  </a:lnTo>
                  <a:lnTo>
                    <a:pt x="134" y="25"/>
                  </a:lnTo>
                  <a:close/>
                </a:path>
              </a:pathLst>
            </a:custGeom>
            <a:solidFill>
              <a:srgbClr val="000000"/>
            </a:solidFill>
            <a:ln w="9525">
              <a:noFill/>
              <a:round/>
              <a:headEnd/>
              <a:tailEnd/>
            </a:ln>
          </p:spPr>
          <p:txBody>
            <a:bodyPr/>
            <a:lstStyle/>
            <a:p>
              <a:endParaRPr lang="en-US">
                <a:latin typeface="Calibri" pitchFamily="34" charset="0"/>
              </a:endParaRPr>
            </a:p>
          </p:txBody>
        </p:sp>
        <p:sp>
          <p:nvSpPr>
            <p:cNvPr id="94" name="Freeform 70"/>
            <p:cNvSpPr>
              <a:spLocks/>
            </p:cNvSpPr>
            <p:nvPr/>
          </p:nvSpPr>
          <p:spPr bwMode="auto">
            <a:xfrm>
              <a:off x="7032" y="3456"/>
              <a:ext cx="88" cy="117"/>
            </a:xfrm>
            <a:custGeom>
              <a:avLst/>
              <a:gdLst>
                <a:gd name="T0" fmla="*/ 0 w 178"/>
                <a:gd name="T1" fmla="*/ 1 h 234"/>
                <a:gd name="T2" fmla="*/ 0 w 178"/>
                <a:gd name="T3" fmla="*/ 1 h 234"/>
                <a:gd name="T4" fmla="*/ 0 w 178"/>
                <a:gd name="T5" fmla="*/ 1 h 234"/>
                <a:gd name="T6" fmla="*/ 0 w 178"/>
                <a:gd name="T7" fmla="*/ 1 h 234"/>
                <a:gd name="T8" fmla="*/ 1 w 178"/>
                <a:gd name="T9" fmla="*/ 2 h 234"/>
                <a:gd name="T10" fmla="*/ 1 w 178"/>
                <a:gd name="T11" fmla="*/ 2 h 234"/>
                <a:gd name="T12" fmla="*/ 1 w 178"/>
                <a:gd name="T13" fmla="*/ 3 h 234"/>
                <a:gd name="T14" fmla="*/ 2 w 178"/>
                <a:gd name="T15" fmla="*/ 3 h 234"/>
                <a:gd name="T16" fmla="*/ 2 w 178"/>
                <a:gd name="T17" fmla="*/ 4 h 234"/>
                <a:gd name="T18" fmla="*/ 2 w 178"/>
                <a:gd name="T19" fmla="*/ 4 h 234"/>
                <a:gd name="T20" fmla="*/ 2 w 178"/>
                <a:gd name="T21" fmla="*/ 4 h 234"/>
                <a:gd name="T22" fmla="*/ 2 w 178"/>
                <a:gd name="T23" fmla="*/ 4 h 234"/>
                <a:gd name="T24" fmla="*/ 2 w 178"/>
                <a:gd name="T25" fmla="*/ 3 h 234"/>
                <a:gd name="T26" fmla="*/ 2 w 178"/>
                <a:gd name="T27" fmla="*/ 3 h 234"/>
                <a:gd name="T28" fmla="*/ 1 w 178"/>
                <a:gd name="T29" fmla="*/ 2 h 234"/>
                <a:gd name="T30" fmla="*/ 1 w 178"/>
                <a:gd name="T31" fmla="*/ 2 h 234"/>
                <a:gd name="T32" fmla="*/ 0 w 178"/>
                <a:gd name="T33" fmla="*/ 1 h 234"/>
                <a:gd name="T34" fmla="*/ 0 w 178"/>
                <a:gd name="T35" fmla="*/ 1 h 234"/>
                <a:gd name="T36" fmla="*/ 0 w 178"/>
                <a:gd name="T37" fmla="*/ 0 h 234"/>
                <a:gd name="T38" fmla="*/ 0 w 178"/>
                <a:gd name="T39" fmla="*/ 1 h 234"/>
                <a:gd name="T40" fmla="*/ 0 w 178"/>
                <a:gd name="T41" fmla="*/ 0 h 234"/>
                <a:gd name="T42" fmla="*/ 0 w 178"/>
                <a:gd name="T43" fmla="*/ 1 h 234"/>
                <a:gd name="T44" fmla="*/ 0 w 178"/>
                <a:gd name="T45" fmla="*/ 1 h 234"/>
                <a:gd name="T46" fmla="*/ 0 w 178"/>
                <a:gd name="T47" fmla="*/ 1 h 234"/>
                <a:gd name="T48" fmla="*/ 0 w 178"/>
                <a:gd name="T49" fmla="*/ 1 h 234"/>
                <a:gd name="T50" fmla="*/ 0 w 178"/>
                <a:gd name="T51" fmla="*/ 1 h 23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8"/>
                <a:gd name="T79" fmla="*/ 0 h 234"/>
                <a:gd name="T80" fmla="*/ 178 w 178"/>
                <a:gd name="T81" fmla="*/ 234 h 23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8" h="234">
                  <a:moveTo>
                    <a:pt x="13" y="9"/>
                  </a:moveTo>
                  <a:lnTo>
                    <a:pt x="5" y="14"/>
                  </a:lnTo>
                  <a:lnTo>
                    <a:pt x="31" y="27"/>
                  </a:lnTo>
                  <a:lnTo>
                    <a:pt x="53" y="51"/>
                  </a:lnTo>
                  <a:lnTo>
                    <a:pt x="76" y="80"/>
                  </a:lnTo>
                  <a:lnTo>
                    <a:pt x="98" y="115"/>
                  </a:lnTo>
                  <a:lnTo>
                    <a:pt x="119" y="149"/>
                  </a:lnTo>
                  <a:lnTo>
                    <a:pt x="136" y="183"/>
                  </a:lnTo>
                  <a:lnTo>
                    <a:pt x="152" y="211"/>
                  </a:lnTo>
                  <a:lnTo>
                    <a:pt x="168" y="234"/>
                  </a:lnTo>
                  <a:lnTo>
                    <a:pt x="178" y="224"/>
                  </a:lnTo>
                  <a:lnTo>
                    <a:pt x="165" y="204"/>
                  </a:lnTo>
                  <a:lnTo>
                    <a:pt x="149" y="177"/>
                  </a:lnTo>
                  <a:lnTo>
                    <a:pt x="132" y="142"/>
                  </a:lnTo>
                  <a:lnTo>
                    <a:pt x="111" y="108"/>
                  </a:lnTo>
                  <a:lnTo>
                    <a:pt x="88" y="74"/>
                  </a:lnTo>
                  <a:lnTo>
                    <a:pt x="63" y="41"/>
                  </a:lnTo>
                  <a:lnTo>
                    <a:pt x="37" y="17"/>
                  </a:lnTo>
                  <a:lnTo>
                    <a:pt x="8" y="0"/>
                  </a:lnTo>
                  <a:lnTo>
                    <a:pt x="0" y="5"/>
                  </a:lnTo>
                  <a:lnTo>
                    <a:pt x="8" y="0"/>
                  </a:lnTo>
                  <a:lnTo>
                    <a:pt x="4" y="2"/>
                  </a:lnTo>
                  <a:lnTo>
                    <a:pt x="0" y="5"/>
                  </a:lnTo>
                  <a:lnTo>
                    <a:pt x="2" y="10"/>
                  </a:lnTo>
                  <a:lnTo>
                    <a:pt x="5" y="14"/>
                  </a:lnTo>
                  <a:lnTo>
                    <a:pt x="13"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95" name="Freeform 71"/>
            <p:cNvSpPr>
              <a:spLocks/>
            </p:cNvSpPr>
            <p:nvPr/>
          </p:nvSpPr>
          <p:spPr bwMode="auto">
            <a:xfrm>
              <a:off x="7027" y="3459"/>
              <a:ext cx="22" cy="102"/>
            </a:xfrm>
            <a:custGeom>
              <a:avLst/>
              <a:gdLst>
                <a:gd name="T0" fmla="*/ 0 w 45"/>
                <a:gd name="T1" fmla="*/ 3 h 206"/>
                <a:gd name="T2" fmla="*/ 0 w 45"/>
                <a:gd name="T3" fmla="*/ 3 h 206"/>
                <a:gd name="T4" fmla="*/ 0 w 45"/>
                <a:gd name="T5" fmla="*/ 2 h 206"/>
                <a:gd name="T6" fmla="*/ 0 w 45"/>
                <a:gd name="T7" fmla="*/ 1 h 206"/>
                <a:gd name="T8" fmla="*/ 0 w 45"/>
                <a:gd name="T9" fmla="*/ 0 h 206"/>
                <a:gd name="T10" fmla="*/ 0 w 45"/>
                <a:gd name="T11" fmla="*/ 0 h 206"/>
                <a:gd name="T12" fmla="*/ 0 w 45"/>
                <a:gd name="T13" fmla="*/ 0 h 206"/>
                <a:gd name="T14" fmla="*/ 0 w 45"/>
                <a:gd name="T15" fmla="*/ 0 h 206"/>
                <a:gd name="T16" fmla="*/ 0 w 45"/>
                <a:gd name="T17" fmla="*/ 1 h 206"/>
                <a:gd name="T18" fmla="*/ 0 w 45"/>
                <a:gd name="T19" fmla="*/ 2 h 206"/>
                <a:gd name="T20" fmla="*/ 0 w 45"/>
                <a:gd name="T21" fmla="*/ 3 h 206"/>
                <a:gd name="T22" fmla="*/ 0 w 45"/>
                <a:gd name="T23" fmla="*/ 3 h 206"/>
                <a:gd name="T24" fmla="*/ 0 w 45"/>
                <a:gd name="T25" fmla="*/ 3 h 206"/>
                <a:gd name="T26" fmla="*/ 0 w 45"/>
                <a:gd name="T27" fmla="*/ 3 h 206"/>
                <a:gd name="T28" fmla="*/ 0 w 45"/>
                <a:gd name="T29" fmla="*/ 3 h 206"/>
                <a:gd name="T30" fmla="*/ 0 w 45"/>
                <a:gd name="T31" fmla="*/ 3 h 206"/>
                <a:gd name="T32" fmla="*/ 0 w 45"/>
                <a:gd name="T33" fmla="*/ 3 h 206"/>
                <a:gd name="T34" fmla="*/ 0 w 45"/>
                <a:gd name="T35" fmla="*/ 3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5"/>
                <a:gd name="T55" fmla="*/ 0 h 206"/>
                <a:gd name="T56" fmla="*/ 45 w 45"/>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5" h="206">
                  <a:moveTo>
                    <a:pt x="35" y="206"/>
                  </a:moveTo>
                  <a:lnTo>
                    <a:pt x="43" y="194"/>
                  </a:lnTo>
                  <a:lnTo>
                    <a:pt x="21" y="150"/>
                  </a:lnTo>
                  <a:lnTo>
                    <a:pt x="13" y="100"/>
                  </a:lnTo>
                  <a:lnTo>
                    <a:pt x="14" y="48"/>
                  </a:lnTo>
                  <a:lnTo>
                    <a:pt x="22" y="4"/>
                  </a:lnTo>
                  <a:lnTo>
                    <a:pt x="9" y="0"/>
                  </a:lnTo>
                  <a:lnTo>
                    <a:pt x="1" y="48"/>
                  </a:lnTo>
                  <a:lnTo>
                    <a:pt x="0" y="100"/>
                  </a:lnTo>
                  <a:lnTo>
                    <a:pt x="8" y="154"/>
                  </a:lnTo>
                  <a:lnTo>
                    <a:pt x="33" y="204"/>
                  </a:lnTo>
                  <a:lnTo>
                    <a:pt x="41" y="193"/>
                  </a:lnTo>
                  <a:lnTo>
                    <a:pt x="33" y="204"/>
                  </a:lnTo>
                  <a:lnTo>
                    <a:pt x="38" y="206"/>
                  </a:lnTo>
                  <a:lnTo>
                    <a:pt x="43" y="204"/>
                  </a:lnTo>
                  <a:lnTo>
                    <a:pt x="45" y="199"/>
                  </a:lnTo>
                  <a:lnTo>
                    <a:pt x="43" y="194"/>
                  </a:lnTo>
                  <a:lnTo>
                    <a:pt x="35" y="206"/>
                  </a:lnTo>
                  <a:close/>
                </a:path>
              </a:pathLst>
            </a:custGeom>
            <a:solidFill>
              <a:srgbClr val="000000"/>
            </a:solidFill>
            <a:ln w="9525">
              <a:noFill/>
              <a:round/>
              <a:headEnd/>
              <a:tailEnd/>
            </a:ln>
          </p:spPr>
          <p:txBody>
            <a:bodyPr/>
            <a:lstStyle/>
            <a:p>
              <a:endParaRPr lang="en-US">
                <a:latin typeface="Calibri" pitchFamily="34" charset="0"/>
              </a:endParaRPr>
            </a:p>
          </p:txBody>
        </p:sp>
        <p:sp>
          <p:nvSpPr>
            <p:cNvPr id="96" name="Freeform 72"/>
            <p:cNvSpPr>
              <a:spLocks/>
            </p:cNvSpPr>
            <p:nvPr/>
          </p:nvSpPr>
          <p:spPr bwMode="auto">
            <a:xfrm>
              <a:off x="6978" y="3491"/>
              <a:ext cx="70" cy="70"/>
            </a:xfrm>
            <a:custGeom>
              <a:avLst/>
              <a:gdLst>
                <a:gd name="T0" fmla="*/ 0 w 139"/>
                <a:gd name="T1" fmla="*/ 1 h 140"/>
                <a:gd name="T2" fmla="*/ 0 w 139"/>
                <a:gd name="T3" fmla="*/ 1 h 140"/>
                <a:gd name="T4" fmla="*/ 1 w 139"/>
                <a:gd name="T5" fmla="*/ 1 h 140"/>
                <a:gd name="T6" fmla="*/ 1 w 139"/>
                <a:gd name="T7" fmla="*/ 1 h 140"/>
                <a:gd name="T8" fmla="*/ 1 w 139"/>
                <a:gd name="T9" fmla="*/ 1 h 140"/>
                <a:gd name="T10" fmla="*/ 1 w 139"/>
                <a:gd name="T11" fmla="*/ 1 h 140"/>
                <a:gd name="T12" fmla="*/ 1 w 139"/>
                <a:gd name="T13" fmla="*/ 1 h 140"/>
                <a:gd name="T14" fmla="*/ 2 w 139"/>
                <a:gd name="T15" fmla="*/ 1 h 140"/>
                <a:gd name="T16" fmla="*/ 2 w 139"/>
                <a:gd name="T17" fmla="*/ 1 h 140"/>
                <a:gd name="T18" fmla="*/ 3 w 139"/>
                <a:gd name="T19" fmla="*/ 2 h 140"/>
                <a:gd name="T20" fmla="*/ 3 w 139"/>
                <a:gd name="T21" fmla="*/ 1 h 140"/>
                <a:gd name="T22" fmla="*/ 2 w 139"/>
                <a:gd name="T23" fmla="*/ 1 h 140"/>
                <a:gd name="T24" fmla="*/ 2 w 139"/>
                <a:gd name="T25" fmla="*/ 1 h 140"/>
                <a:gd name="T26" fmla="*/ 2 w 139"/>
                <a:gd name="T27" fmla="*/ 1 h 140"/>
                <a:gd name="T28" fmla="*/ 1 w 139"/>
                <a:gd name="T29" fmla="*/ 1 h 140"/>
                <a:gd name="T30" fmla="*/ 1 w 139"/>
                <a:gd name="T31" fmla="*/ 1 h 140"/>
                <a:gd name="T32" fmla="*/ 1 w 139"/>
                <a:gd name="T33" fmla="*/ 1 h 140"/>
                <a:gd name="T34" fmla="*/ 1 w 139"/>
                <a:gd name="T35" fmla="*/ 1 h 140"/>
                <a:gd name="T36" fmla="*/ 1 w 139"/>
                <a:gd name="T37" fmla="*/ 1 h 140"/>
                <a:gd name="T38" fmla="*/ 1 w 139"/>
                <a:gd name="T39" fmla="*/ 0 h 140"/>
                <a:gd name="T40" fmla="*/ 0 w 139"/>
                <a:gd name="T41" fmla="*/ 1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140"/>
                <a:gd name="T65" fmla="*/ 139 w 139"/>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140">
                  <a:moveTo>
                    <a:pt x="0" y="3"/>
                  </a:moveTo>
                  <a:lnTo>
                    <a:pt x="0" y="1"/>
                  </a:lnTo>
                  <a:lnTo>
                    <a:pt x="5" y="18"/>
                  </a:lnTo>
                  <a:lnTo>
                    <a:pt x="13" y="34"/>
                  </a:lnTo>
                  <a:lnTo>
                    <a:pt x="28" y="52"/>
                  </a:lnTo>
                  <a:lnTo>
                    <a:pt x="44" y="70"/>
                  </a:lnTo>
                  <a:lnTo>
                    <a:pt x="63" y="88"/>
                  </a:lnTo>
                  <a:lnTo>
                    <a:pt x="83" y="106"/>
                  </a:lnTo>
                  <a:lnTo>
                    <a:pt x="107" y="124"/>
                  </a:lnTo>
                  <a:lnTo>
                    <a:pt x="133" y="140"/>
                  </a:lnTo>
                  <a:lnTo>
                    <a:pt x="139" y="127"/>
                  </a:lnTo>
                  <a:lnTo>
                    <a:pt x="114" y="110"/>
                  </a:lnTo>
                  <a:lnTo>
                    <a:pt x="93" y="96"/>
                  </a:lnTo>
                  <a:lnTo>
                    <a:pt x="72" y="78"/>
                  </a:lnTo>
                  <a:lnTo>
                    <a:pt x="53" y="60"/>
                  </a:lnTo>
                  <a:lnTo>
                    <a:pt x="37" y="42"/>
                  </a:lnTo>
                  <a:lnTo>
                    <a:pt x="26" y="27"/>
                  </a:lnTo>
                  <a:lnTo>
                    <a:pt x="18" y="11"/>
                  </a:lnTo>
                  <a:lnTo>
                    <a:pt x="13" y="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97" name="Freeform 73"/>
            <p:cNvSpPr>
              <a:spLocks/>
            </p:cNvSpPr>
            <p:nvPr/>
          </p:nvSpPr>
          <p:spPr bwMode="auto">
            <a:xfrm>
              <a:off x="6971" y="3434"/>
              <a:ext cx="14" cy="59"/>
            </a:xfrm>
            <a:custGeom>
              <a:avLst/>
              <a:gdLst>
                <a:gd name="T0" fmla="*/ 0 w 27"/>
                <a:gd name="T1" fmla="*/ 0 h 118"/>
                <a:gd name="T2" fmla="*/ 0 w 27"/>
                <a:gd name="T3" fmla="*/ 0 h 118"/>
                <a:gd name="T4" fmla="*/ 1 w 27"/>
                <a:gd name="T5" fmla="*/ 1 h 118"/>
                <a:gd name="T6" fmla="*/ 1 w 27"/>
                <a:gd name="T7" fmla="*/ 1 h 118"/>
                <a:gd name="T8" fmla="*/ 1 w 27"/>
                <a:gd name="T9" fmla="*/ 2 h 118"/>
                <a:gd name="T10" fmla="*/ 1 w 27"/>
                <a:gd name="T11" fmla="*/ 2 h 118"/>
                <a:gd name="T12" fmla="*/ 1 w 27"/>
                <a:gd name="T13" fmla="*/ 2 h 118"/>
                <a:gd name="T14" fmla="*/ 1 w 27"/>
                <a:gd name="T15" fmla="*/ 2 h 118"/>
                <a:gd name="T16" fmla="*/ 1 w 27"/>
                <a:gd name="T17" fmla="*/ 1 h 118"/>
                <a:gd name="T18" fmla="*/ 1 w 27"/>
                <a:gd name="T19" fmla="*/ 1 h 118"/>
                <a:gd name="T20" fmla="*/ 1 w 27"/>
                <a:gd name="T21" fmla="*/ 0 h 118"/>
                <a:gd name="T22" fmla="*/ 1 w 27"/>
                <a:gd name="T23" fmla="*/ 0 h 118"/>
                <a:gd name="T24" fmla="*/ 0 w 27"/>
                <a:gd name="T25" fmla="*/ 0 h 11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18"/>
                <a:gd name="T41" fmla="*/ 27 w 27"/>
                <a:gd name="T42" fmla="*/ 118 h 11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18">
                  <a:moveTo>
                    <a:pt x="0" y="0"/>
                  </a:moveTo>
                  <a:lnTo>
                    <a:pt x="0" y="0"/>
                  </a:lnTo>
                  <a:lnTo>
                    <a:pt x="3" y="23"/>
                  </a:lnTo>
                  <a:lnTo>
                    <a:pt x="5" y="54"/>
                  </a:lnTo>
                  <a:lnTo>
                    <a:pt x="10" y="87"/>
                  </a:lnTo>
                  <a:lnTo>
                    <a:pt x="14" y="118"/>
                  </a:lnTo>
                  <a:lnTo>
                    <a:pt x="27" y="115"/>
                  </a:lnTo>
                  <a:lnTo>
                    <a:pt x="22" y="87"/>
                  </a:lnTo>
                  <a:lnTo>
                    <a:pt x="18" y="54"/>
                  </a:lnTo>
                  <a:lnTo>
                    <a:pt x="16" y="23"/>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98" name="Freeform 74"/>
            <p:cNvSpPr>
              <a:spLocks/>
            </p:cNvSpPr>
            <p:nvPr/>
          </p:nvSpPr>
          <p:spPr bwMode="auto">
            <a:xfrm>
              <a:off x="6971" y="3369"/>
              <a:ext cx="19" cy="65"/>
            </a:xfrm>
            <a:custGeom>
              <a:avLst/>
              <a:gdLst>
                <a:gd name="T0" fmla="*/ 1 w 38"/>
                <a:gd name="T1" fmla="*/ 0 h 130"/>
                <a:gd name="T2" fmla="*/ 1 w 38"/>
                <a:gd name="T3" fmla="*/ 0 h 130"/>
                <a:gd name="T4" fmla="*/ 1 w 38"/>
                <a:gd name="T5" fmla="*/ 1 h 130"/>
                <a:gd name="T6" fmla="*/ 1 w 38"/>
                <a:gd name="T7" fmla="*/ 1 h 130"/>
                <a:gd name="T8" fmla="*/ 1 w 38"/>
                <a:gd name="T9" fmla="*/ 1 h 130"/>
                <a:gd name="T10" fmla="*/ 0 w 38"/>
                <a:gd name="T11" fmla="*/ 2 h 130"/>
                <a:gd name="T12" fmla="*/ 1 w 38"/>
                <a:gd name="T13" fmla="*/ 2 h 130"/>
                <a:gd name="T14" fmla="*/ 1 w 38"/>
                <a:gd name="T15" fmla="*/ 1 h 130"/>
                <a:gd name="T16" fmla="*/ 1 w 38"/>
                <a:gd name="T17" fmla="*/ 1 h 130"/>
                <a:gd name="T18" fmla="*/ 1 w 38"/>
                <a:gd name="T19" fmla="*/ 1 h 130"/>
                <a:gd name="T20" fmla="*/ 1 w 38"/>
                <a:gd name="T21" fmla="*/ 1 h 130"/>
                <a:gd name="T22" fmla="*/ 1 w 38"/>
                <a:gd name="T23" fmla="*/ 1 h 130"/>
                <a:gd name="T24" fmla="*/ 1 w 38"/>
                <a:gd name="T25" fmla="*/ 0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30"/>
                <a:gd name="T41" fmla="*/ 38 w 38"/>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30">
                  <a:moveTo>
                    <a:pt x="26" y="0"/>
                  </a:moveTo>
                  <a:lnTo>
                    <a:pt x="26" y="0"/>
                  </a:lnTo>
                  <a:lnTo>
                    <a:pt x="14" y="29"/>
                  </a:lnTo>
                  <a:lnTo>
                    <a:pt x="8" y="64"/>
                  </a:lnTo>
                  <a:lnTo>
                    <a:pt x="3" y="98"/>
                  </a:lnTo>
                  <a:lnTo>
                    <a:pt x="0" y="130"/>
                  </a:lnTo>
                  <a:lnTo>
                    <a:pt x="16" y="130"/>
                  </a:lnTo>
                  <a:lnTo>
                    <a:pt x="16" y="98"/>
                  </a:lnTo>
                  <a:lnTo>
                    <a:pt x="21" y="64"/>
                  </a:lnTo>
                  <a:lnTo>
                    <a:pt x="27" y="33"/>
                  </a:lnTo>
                  <a:lnTo>
                    <a:pt x="38" y="7"/>
                  </a:lnTo>
                  <a:lnTo>
                    <a:pt x="2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99" name="Freeform 75"/>
            <p:cNvSpPr>
              <a:spLocks/>
            </p:cNvSpPr>
            <p:nvPr/>
          </p:nvSpPr>
          <p:spPr bwMode="auto">
            <a:xfrm>
              <a:off x="6984" y="3338"/>
              <a:ext cx="33" cy="34"/>
            </a:xfrm>
            <a:custGeom>
              <a:avLst/>
              <a:gdLst>
                <a:gd name="T0" fmla="*/ 0 w 67"/>
                <a:gd name="T1" fmla="*/ 0 h 69"/>
                <a:gd name="T2" fmla="*/ 0 w 67"/>
                <a:gd name="T3" fmla="*/ 0 h 69"/>
                <a:gd name="T4" fmla="*/ 0 w 67"/>
                <a:gd name="T5" fmla="*/ 0 h 69"/>
                <a:gd name="T6" fmla="*/ 0 w 67"/>
                <a:gd name="T7" fmla="*/ 0 h 69"/>
                <a:gd name="T8" fmla="*/ 0 w 67"/>
                <a:gd name="T9" fmla="*/ 0 h 69"/>
                <a:gd name="T10" fmla="*/ 0 w 67"/>
                <a:gd name="T11" fmla="*/ 0 h 69"/>
                <a:gd name="T12" fmla="*/ 0 w 67"/>
                <a:gd name="T13" fmla="*/ 0 h 69"/>
                <a:gd name="T14" fmla="*/ 0 w 67"/>
                <a:gd name="T15" fmla="*/ 0 h 69"/>
                <a:gd name="T16" fmla="*/ 0 w 67"/>
                <a:gd name="T17" fmla="*/ 0 h 69"/>
                <a:gd name="T18" fmla="*/ 0 w 67"/>
                <a:gd name="T19" fmla="*/ 0 h 69"/>
                <a:gd name="T20" fmla="*/ 0 w 67"/>
                <a:gd name="T21" fmla="*/ 1 h 69"/>
                <a:gd name="T22" fmla="*/ 0 w 67"/>
                <a:gd name="T23" fmla="*/ 0 h 69"/>
                <a:gd name="T24" fmla="*/ 0 w 67"/>
                <a:gd name="T25" fmla="*/ 0 h 69"/>
                <a:gd name="T26" fmla="*/ 0 w 67"/>
                <a:gd name="T27" fmla="*/ 0 h 69"/>
                <a:gd name="T28" fmla="*/ 0 w 67"/>
                <a:gd name="T29" fmla="*/ 0 h 69"/>
                <a:gd name="T30" fmla="*/ 0 w 67"/>
                <a:gd name="T31" fmla="*/ 0 h 69"/>
                <a:gd name="T32" fmla="*/ 0 w 67"/>
                <a:gd name="T33" fmla="*/ 0 h 69"/>
                <a:gd name="T34" fmla="*/ 0 w 67"/>
                <a:gd name="T35" fmla="*/ 0 h 69"/>
                <a:gd name="T36" fmla="*/ 0 w 67"/>
                <a:gd name="T37" fmla="*/ 0 h 69"/>
                <a:gd name="T38" fmla="*/ 0 w 67"/>
                <a:gd name="T39" fmla="*/ 0 h 69"/>
                <a:gd name="T40" fmla="*/ 0 w 67"/>
                <a:gd name="T41" fmla="*/ 0 h 69"/>
                <a:gd name="T42" fmla="*/ 1 w 67"/>
                <a:gd name="T43" fmla="*/ 0 h 69"/>
                <a:gd name="T44" fmla="*/ 1 w 67"/>
                <a:gd name="T45" fmla="*/ 0 h 69"/>
                <a:gd name="T46" fmla="*/ 1 w 67"/>
                <a:gd name="T47" fmla="*/ 0 h 69"/>
                <a:gd name="T48" fmla="*/ 0 w 67"/>
                <a:gd name="T49" fmla="*/ 0 h 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69"/>
                <a:gd name="T77" fmla="*/ 67 w 67"/>
                <a:gd name="T78" fmla="*/ 69 h 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69">
                  <a:moveTo>
                    <a:pt x="60" y="0"/>
                  </a:moveTo>
                  <a:lnTo>
                    <a:pt x="60" y="0"/>
                  </a:lnTo>
                  <a:lnTo>
                    <a:pt x="49" y="2"/>
                  </a:lnTo>
                  <a:lnTo>
                    <a:pt x="40" y="7"/>
                  </a:lnTo>
                  <a:lnTo>
                    <a:pt x="30" y="15"/>
                  </a:lnTo>
                  <a:lnTo>
                    <a:pt x="24" y="23"/>
                  </a:lnTo>
                  <a:lnTo>
                    <a:pt x="16" y="33"/>
                  </a:lnTo>
                  <a:lnTo>
                    <a:pt x="9" y="42"/>
                  </a:lnTo>
                  <a:lnTo>
                    <a:pt x="4" y="52"/>
                  </a:lnTo>
                  <a:lnTo>
                    <a:pt x="0" y="62"/>
                  </a:lnTo>
                  <a:lnTo>
                    <a:pt x="12" y="69"/>
                  </a:lnTo>
                  <a:lnTo>
                    <a:pt x="17" y="59"/>
                  </a:lnTo>
                  <a:lnTo>
                    <a:pt x="22" y="49"/>
                  </a:lnTo>
                  <a:lnTo>
                    <a:pt x="28" y="39"/>
                  </a:lnTo>
                  <a:lnTo>
                    <a:pt x="33" y="33"/>
                  </a:lnTo>
                  <a:lnTo>
                    <a:pt x="40" y="25"/>
                  </a:lnTo>
                  <a:lnTo>
                    <a:pt x="46" y="20"/>
                  </a:lnTo>
                  <a:lnTo>
                    <a:pt x="52" y="15"/>
                  </a:lnTo>
                  <a:lnTo>
                    <a:pt x="60" y="13"/>
                  </a:lnTo>
                  <a:lnTo>
                    <a:pt x="65" y="11"/>
                  </a:lnTo>
                  <a:lnTo>
                    <a:pt x="67" y="7"/>
                  </a:lnTo>
                  <a:lnTo>
                    <a:pt x="65" y="2"/>
                  </a:lnTo>
                  <a:lnTo>
                    <a:pt x="6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00" name="Freeform 76"/>
            <p:cNvSpPr>
              <a:spLocks/>
            </p:cNvSpPr>
            <p:nvPr/>
          </p:nvSpPr>
          <p:spPr bwMode="auto">
            <a:xfrm>
              <a:off x="7014" y="3338"/>
              <a:ext cx="44" cy="28"/>
            </a:xfrm>
            <a:custGeom>
              <a:avLst/>
              <a:gdLst>
                <a:gd name="T0" fmla="*/ 1 w 88"/>
                <a:gd name="T1" fmla="*/ 1 h 56"/>
                <a:gd name="T2" fmla="*/ 1 w 88"/>
                <a:gd name="T3" fmla="*/ 1 h 56"/>
                <a:gd name="T4" fmla="*/ 1 w 88"/>
                <a:gd name="T5" fmla="*/ 1 h 56"/>
                <a:gd name="T6" fmla="*/ 1 w 88"/>
                <a:gd name="T7" fmla="*/ 1 h 56"/>
                <a:gd name="T8" fmla="*/ 1 w 88"/>
                <a:gd name="T9" fmla="*/ 1 h 56"/>
                <a:gd name="T10" fmla="*/ 1 w 88"/>
                <a:gd name="T11" fmla="*/ 1 h 56"/>
                <a:gd name="T12" fmla="*/ 1 w 88"/>
                <a:gd name="T13" fmla="*/ 1 h 56"/>
                <a:gd name="T14" fmla="*/ 1 w 88"/>
                <a:gd name="T15" fmla="*/ 1 h 56"/>
                <a:gd name="T16" fmla="*/ 1 w 88"/>
                <a:gd name="T17" fmla="*/ 1 h 56"/>
                <a:gd name="T18" fmla="*/ 0 w 88"/>
                <a:gd name="T19" fmla="*/ 0 h 56"/>
                <a:gd name="T20" fmla="*/ 0 w 88"/>
                <a:gd name="T21" fmla="*/ 1 h 56"/>
                <a:gd name="T22" fmla="*/ 1 w 88"/>
                <a:gd name="T23" fmla="*/ 1 h 56"/>
                <a:gd name="T24" fmla="*/ 1 w 88"/>
                <a:gd name="T25" fmla="*/ 1 h 56"/>
                <a:gd name="T26" fmla="*/ 1 w 88"/>
                <a:gd name="T27" fmla="*/ 1 h 56"/>
                <a:gd name="T28" fmla="*/ 1 w 88"/>
                <a:gd name="T29" fmla="*/ 1 h 56"/>
                <a:gd name="T30" fmla="*/ 1 w 88"/>
                <a:gd name="T31" fmla="*/ 1 h 56"/>
                <a:gd name="T32" fmla="*/ 1 w 88"/>
                <a:gd name="T33" fmla="*/ 1 h 56"/>
                <a:gd name="T34" fmla="*/ 1 w 88"/>
                <a:gd name="T35" fmla="*/ 1 h 56"/>
                <a:gd name="T36" fmla="*/ 1 w 88"/>
                <a:gd name="T37" fmla="*/ 1 h 56"/>
                <a:gd name="T38" fmla="*/ 1 w 88"/>
                <a:gd name="T39" fmla="*/ 1 h 56"/>
                <a:gd name="T40" fmla="*/ 1 w 88"/>
                <a:gd name="T41" fmla="*/ 1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56"/>
                <a:gd name="T65" fmla="*/ 88 w 88"/>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56">
                  <a:moveTo>
                    <a:pt x="88" y="42"/>
                  </a:moveTo>
                  <a:lnTo>
                    <a:pt x="88" y="42"/>
                  </a:lnTo>
                  <a:lnTo>
                    <a:pt x="80" y="38"/>
                  </a:lnTo>
                  <a:lnTo>
                    <a:pt x="72" y="31"/>
                  </a:lnTo>
                  <a:lnTo>
                    <a:pt x="64" y="26"/>
                  </a:lnTo>
                  <a:lnTo>
                    <a:pt x="55" y="20"/>
                  </a:lnTo>
                  <a:lnTo>
                    <a:pt x="43" y="13"/>
                  </a:lnTo>
                  <a:lnTo>
                    <a:pt x="31" y="8"/>
                  </a:lnTo>
                  <a:lnTo>
                    <a:pt x="16" y="3"/>
                  </a:lnTo>
                  <a:lnTo>
                    <a:pt x="0" y="0"/>
                  </a:lnTo>
                  <a:lnTo>
                    <a:pt x="0" y="13"/>
                  </a:lnTo>
                  <a:lnTo>
                    <a:pt x="13" y="16"/>
                  </a:lnTo>
                  <a:lnTo>
                    <a:pt x="27" y="21"/>
                  </a:lnTo>
                  <a:lnTo>
                    <a:pt x="37" y="26"/>
                  </a:lnTo>
                  <a:lnTo>
                    <a:pt x="48" y="33"/>
                  </a:lnTo>
                  <a:lnTo>
                    <a:pt x="58" y="39"/>
                  </a:lnTo>
                  <a:lnTo>
                    <a:pt x="66" y="44"/>
                  </a:lnTo>
                  <a:lnTo>
                    <a:pt x="74" y="51"/>
                  </a:lnTo>
                  <a:lnTo>
                    <a:pt x="82" y="56"/>
                  </a:lnTo>
                  <a:lnTo>
                    <a:pt x="88" y="42"/>
                  </a:lnTo>
                  <a:close/>
                </a:path>
              </a:pathLst>
            </a:custGeom>
            <a:solidFill>
              <a:srgbClr val="000000"/>
            </a:solidFill>
            <a:ln w="9525">
              <a:noFill/>
              <a:round/>
              <a:headEnd/>
              <a:tailEnd/>
            </a:ln>
          </p:spPr>
          <p:txBody>
            <a:bodyPr/>
            <a:lstStyle/>
            <a:p>
              <a:endParaRPr lang="en-US">
                <a:latin typeface="Calibri" pitchFamily="34" charset="0"/>
              </a:endParaRPr>
            </a:p>
          </p:txBody>
        </p:sp>
        <p:sp>
          <p:nvSpPr>
            <p:cNvPr id="101" name="Freeform 77"/>
            <p:cNvSpPr>
              <a:spLocks/>
            </p:cNvSpPr>
            <p:nvPr/>
          </p:nvSpPr>
          <p:spPr bwMode="auto">
            <a:xfrm>
              <a:off x="7055" y="3359"/>
              <a:ext cx="46" cy="49"/>
            </a:xfrm>
            <a:custGeom>
              <a:avLst/>
              <a:gdLst>
                <a:gd name="T0" fmla="*/ 1 w 93"/>
                <a:gd name="T1" fmla="*/ 2 h 98"/>
                <a:gd name="T2" fmla="*/ 1 w 93"/>
                <a:gd name="T3" fmla="*/ 2 h 98"/>
                <a:gd name="T4" fmla="*/ 1 w 93"/>
                <a:gd name="T5" fmla="*/ 2 h 98"/>
                <a:gd name="T6" fmla="*/ 1 w 93"/>
                <a:gd name="T7" fmla="*/ 2 h 98"/>
                <a:gd name="T8" fmla="*/ 1 w 93"/>
                <a:gd name="T9" fmla="*/ 1 h 98"/>
                <a:gd name="T10" fmla="*/ 0 w 93"/>
                <a:gd name="T11" fmla="*/ 1 h 98"/>
                <a:gd name="T12" fmla="*/ 0 w 93"/>
                <a:gd name="T13" fmla="*/ 1 h 98"/>
                <a:gd name="T14" fmla="*/ 0 w 93"/>
                <a:gd name="T15" fmla="*/ 1 h 98"/>
                <a:gd name="T16" fmla="*/ 0 w 93"/>
                <a:gd name="T17" fmla="*/ 1 h 98"/>
                <a:gd name="T18" fmla="*/ 0 w 93"/>
                <a:gd name="T19" fmla="*/ 0 h 98"/>
                <a:gd name="T20" fmla="*/ 0 w 93"/>
                <a:gd name="T21" fmla="*/ 1 h 98"/>
                <a:gd name="T22" fmla="*/ 0 w 93"/>
                <a:gd name="T23" fmla="*/ 1 h 98"/>
                <a:gd name="T24" fmla="*/ 0 w 93"/>
                <a:gd name="T25" fmla="*/ 1 h 98"/>
                <a:gd name="T26" fmla="*/ 0 w 93"/>
                <a:gd name="T27" fmla="*/ 1 h 98"/>
                <a:gd name="T28" fmla="*/ 0 w 93"/>
                <a:gd name="T29" fmla="*/ 1 h 98"/>
                <a:gd name="T30" fmla="*/ 0 w 93"/>
                <a:gd name="T31" fmla="*/ 2 h 98"/>
                <a:gd name="T32" fmla="*/ 1 w 93"/>
                <a:gd name="T33" fmla="*/ 2 h 98"/>
                <a:gd name="T34" fmla="*/ 1 w 93"/>
                <a:gd name="T35" fmla="*/ 2 h 98"/>
                <a:gd name="T36" fmla="*/ 1 w 93"/>
                <a:gd name="T37" fmla="*/ 2 h 98"/>
                <a:gd name="T38" fmla="*/ 1 w 93"/>
                <a:gd name="T39" fmla="*/ 2 h 98"/>
                <a:gd name="T40" fmla="*/ 1 w 93"/>
                <a:gd name="T41" fmla="*/ 2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98"/>
                <a:gd name="T65" fmla="*/ 93 w 93"/>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98">
                  <a:moveTo>
                    <a:pt x="93" y="89"/>
                  </a:moveTo>
                  <a:lnTo>
                    <a:pt x="93" y="89"/>
                  </a:lnTo>
                  <a:lnTo>
                    <a:pt x="85" y="80"/>
                  </a:lnTo>
                  <a:lnTo>
                    <a:pt x="75" y="69"/>
                  </a:lnTo>
                  <a:lnTo>
                    <a:pt x="64" y="58"/>
                  </a:lnTo>
                  <a:lnTo>
                    <a:pt x="53" y="43"/>
                  </a:lnTo>
                  <a:lnTo>
                    <a:pt x="40" y="30"/>
                  </a:lnTo>
                  <a:lnTo>
                    <a:pt x="27" y="18"/>
                  </a:lnTo>
                  <a:lnTo>
                    <a:pt x="17" y="9"/>
                  </a:lnTo>
                  <a:lnTo>
                    <a:pt x="6" y="0"/>
                  </a:lnTo>
                  <a:lnTo>
                    <a:pt x="0" y="14"/>
                  </a:lnTo>
                  <a:lnTo>
                    <a:pt x="8" y="18"/>
                  </a:lnTo>
                  <a:lnTo>
                    <a:pt x="17" y="28"/>
                  </a:lnTo>
                  <a:lnTo>
                    <a:pt x="30" y="40"/>
                  </a:lnTo>
                  <a:lnTo>
                    <a:pt x="43" y="53"/>
                  </a:lnTo>
                  <a:lnTo>
                    <a:pt x="54" y="67"/>
                  </a:lnTo>
                  <a:lnTo>
                    <a:pt x="65" y="79"/>
                  </a:lnTo>
                  <a:lnTo>
                    <a:pt x="75" y="90"/>
                  </a:lnTo>
                  <a:lnTo>
                    <a:pt x="83" y="98"/>
                  </a:lnTo>
                  <a:lnTo>
                    <a:pt x="93" y="89"/>
                  </a:lnTo>
                  <a:close/>
                </a:path>
              </a:pathLst>
            </a:custGeom>
            <a:solidFill>
              <a:srgbClr val="000000"/>
            </a:solidFill>
            <a:ln w="9525">
              <a:noFill/>
              <a:round/>
              <a:headEnd/>
              <a:tailEnd/>
            </a:ln>
          </p:spPr>
          <p:txBody>
            <a:bodyPr/>
            <a:lstStyle/>
            <a:p>
              <a:endParaRPr lang="en-US">
                <a:latin typeface="Calibri" pitchFamily="34" charset="0"/>
              </a:endParaRPr>
            </a:p>
          </p:txBody>
        </p:sp>
        <p:sp>
          <p:nvSpPr>
            <p:cNvPr id="102" name="Freeform 78"/>
            <p:cNvSpPr>
              <a:spLocks/>
            </p:cNvSpPr>
            <p:nvPr/>
          </p:nvSpPr>
          <p:spPr bwMode="auto">
            <a:xfrm>
              <a:off x="7096" y="3403"/>
              <a:ext cx="19" cy="28"/>
            </a:xfrm>
            <a:custGeom>
              <a:avLst/>
              <a:gdLst>
                <a:gd name="T0" fmla="*/ 1 w 37"/>
                <a:gd name="T1" fmla="*/ 1 h 55"/>
                <a:gd name="T2" fmla="*/ 1 w 37"/>
                <a:gd name="T3" fmla="*/ 1 h 55"/>
                <a:gd name="T4" fmla="*/ 1 w 37"/>
                <a:gd name="T5" fmla="*/ 1 h 55"/>
                <a:gd name="T6" fmla="*/ 1 w 37"/>
                <a:gd name="T7" fmla="*/ 1 h 55"/>
                <a:gd name="T8" fmla="*/ 1 w 37"/>
                <a:gd name="T9" fmla="*/ 1 h 55"/>
                <a:gd name="T10" fmla="*/ 1 w 37"/>
                <a:gd name="T11" fmla="*/ 0 h 55"/>
                <a:gd name="T12" fmla="*/ 0 w 37"/>
                <a:gd name="T13" fmla="*/ 1 h 55"/>
                <a:gd name="T14" fmla="*/ 1 w 37"/>
                <a:gd name="T15" fmla="*/ 1 h 55"/>
                <a:gd name="T16" fmla="*/ 1 w 37"/>
                <a:gd name="T17" fmla="*/ 1 h 55"/>
                <a:gd name="T18" fmla="*/ 1 w 37"/>
                <a:gd name="T19" fmla="*/ 1 h 55"/>
                <a:gd name="T20" fmla="*/ 1 w 37"/>
                <a:gd name="T21" fmla="*/ 1 h 55"/>
                <a:gd name="T22" fmla="*/ 1 w 37"/>
                <a:gd name="T23" fmla="*/ 1 h 55"/>
                <a:gd name="T24" fmla="*/ 1 w 37"/>
                <a:gd name="T25" fmla="*/ 1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55"/>
                <a:gd name="T41" fmla="*/ 37 w 37"/>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55">
                  <a:moveTo>
                    <a:pt x="37" y="52"/>
                  </a:moveTo>
                  <a:lnTo>
                    <a:pt x="37" y="52"/>
                  </a:lnTo>
                  <a:lnTo>
                    <a:pt x="33" y="42"/>
                  </a:lnTo>
                  <a:lnTo>
                    <a:pt x="29" y="29"/>
                  </a:lnTo>
                  <a:lnTo>
                    <a:pt x="21" y="14"/>
                  </a:lnTo>
                  <a:lnTo>
                    <a:pt x="10" y="0"/>
                  </a:lnTo>
                  <a:lnTo>
                    <a:pt x="0" y="9"/>
                  </a:lnTo>
                  <a:lnTo>
                    <a:pt x="8" y="21"/>
                  </a:lnTo>
                  <a:lnTo>
                    <a:pt x="16" y="35"/>
                  </a:lnTo>
                  <a:lnTo>
                    <a:pt x="21" y="45"/>
                  </a:lnTo>
                  <a:lnTo>
                    <a:pt x="24" y="55"/>
                  </a:lnTo>
                  <a:lnTo>
                    <a:pt x="37" y="52"/>
                  </a:lnTo>
                  <a:close/>
                </a:path>
              </a:pathLst>
            </a:custGeom>
            <a:solidFill>
              <a:srgbClr val="000000"/>
            </a:solidFill>
            <a:ln w="9525">
              <a:noFill/>
              <a:round/>
              <a:headEnd/>
              <a:tailEnd/>
            </a:ln>
          </p:spPr>
          <p:txBody>
            <a:bodyPr/>
            <a:lstStyle/>
            <a:p>
              <a:endParaRPr lang="en-US">
                <a:latin typeface="Calibri" pitchFamily="34" charset="0"/>
              </a:endParaRPr>
            </a:p>
          </p:txBody>
        </p:sp>
        <p:sp>
          <p:nvSpPr>
            <p:cNvPr id="103" name="Freeform 79"/>
            <p:cNvSpPr>
              <a:spLocks/>
            </p:cNvSpPr>
            <p:nvPr/>
          </p:nvSpPr>
          <p:spPr bwMode="auto">
            <a:xfrm>
              <a:off x="7108" y="3429"/>
              <a:ext cx="16" cy="50"/>
            </a:xfrm>
            <a:custGeom>
              <a:avLst/>
              <a:gdLst>
                <a:gd name="T0" fmla="*/ 1 w 30"/>
                <a:gd name="T1" fmla="*/ 2 h 99"/>
                <a:gd name="T2" fmla="*/ 1 w 30"/>
                <a:gd name="T3" fmla="*/ 2 h 99"/>
                <a:gd name="T4" fmla="*/ 1 w 30"/>
                <a:gd name="T5" fmla="*/ 2 h 99"/>
                <a:gd name="T6" fmla="*/ 1 w 30"/>
                <a:gd name="T7" fmla="*/ 1 h 99"/>
                <a:gd name="T8" fmla="*/ 1 w 30"/>
                <a:gd name="T9" fmla="*/ 1 h 99"/>
                <a:gd name="T10" fmla="*/ 1 w 30"/>
                <a:gd name="T11" fmla="*/ 0 h 99"/>
                <a:gd name="T12" fmla="*/ 0 w 30"/>
                <a:gd name="T13" fmla="*/ 1 h 99"/>
                <a:gd name="T14" fmla="*/ 1 w 30"/>
                <a:gd name="T15" fmla="*/ 1 h 99"/>
                <a:gd name="T16" fmla="*/ 1 w 30"/>
                <a:gd name="T17" fmla="*/ 1 h 99"/>
                <a:gd name="T18" fmla="*/ 1 w 30"/>
                <a:gd name="T19" fmla="*/ 2 h 99"/>
                <a:gd name="T20" fmla="*/ 1 w 30"/>
                <a:gd name="T21" fmla="*/ 2 h 99"/>
                <a:gd name="T22" fmla="*/ 1 w 30"/>
                <a:gd name="T23" fmla="*/ 2 h 99"/>
                <a:gd name="T24" fmla="*/ 1 w 30"/>
                <a:gd name="T25" fmla="*/ 2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99"/>
                <a:gd name="T41" fmla="*/ 30 w 30"/>
                <a:gd name="T42" fmla="*/ 99 h 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99">
                  <a:moveTo>
                    <a:pt x="30" y="86"/>
                  </a:moveTo>
                  <a:lnTo>
                    <a:pt x="30" y="86"/>
                  </a:lnTo>
                  <a:lnTo>
                    <a:pt x="21" y="71"/>
                  </a:lnTo>
                  <a:lnTo>
                    <a:pt x="16" y="45"/>
                  </a:lnTo>
                  <a:lnTo>
                    <a:pt x="14" y="18"/>
                  </a:lnTo>
                  <a:lnTo>
                    <a:pt x="13" y="0"/>
                  </a:lnTo>
                  <a:lnTo>
                    <a:pt x="0" y="3"/>
                  </a:lnTo>
                  <a:lnTo>
                    <a:pt x="1" y="18"/>
                  </a:lnTo>
                  <a:lnTo>
                    <a:pt x="3" y="45"/>
                  </a:lnTo>
                  <a:lnTo>
                    <a:pt x="8" y="75"/>
                  </a:lnTo>
                  <a:lnTo>
                    <a:pt x="24" y="99"/>
                  </a:lnTo>
                  <a:lnTo>
                    <a:pt x="30" y="86"/>
                  </a:lnTo>
                  <a:close/>
                </a:path>
              </a:pathLst>
            </a:custGeom>
            <a:solidFill>
              <a:srgbClr val="000000"/>
            </a:solidFill>
            <a:ln w="9525">
              <a:noFill/>
              <a:round/>
              <a:headEnd/>
              <a:tailEnd/>
            </a:ln>
          </p:spPr>
          <p:txBody>
            <a:bodyPr/>
            <a:lstStyle/>
            <a:p>
              <a:endParaRPr lang="en-US">
                <a:latin typeface="Calibri" pitchFamily="34" charset="0"/>
              </a:endParaRPr>
            </a:p>
          </p:txBody>
        </p:sp>
        <p:sp>
          <p:nvSpPr>
            <p:cNvPr id="104" name="Freeform 80"/>
            <p:cNvSpPr>
              <a:spLocks/>
            </p:cNvSpPr>
            <p:nvPr/>
          </p:nvSpPr>
          <p:spPr bwMode="auto">
            <a:xfrm>
              <a:off x="7116" y="3473"/>
              <a:ext cx="13" cy="30"/>
            </a:xfrm>
            <a:custGeom>
              <a:avLst/>
              <a:gdLst>
                <a:gd name="T0" fmla="*/ 1 w 25"/>
                <a:gd name="T1" fmla="*/ 1 h 60"/>
                <a:gd name="T2" fmla="*/ 1 w 25"/>
                <a:gd name="T3" fmla="*/ 1 h 60"/>
                <a:gd name="T4" fmla="*/ 1 w 25"/>
                <a:gd name="T5" fmla="*/ 1 h 60"/>
                <a:gd name="T6" fmla="*/ 1 w 25"/>
                <a:gd name="T7" fmla="*/ 1 h 60"/>
                <a:gd name="T8" fmla="*/ 1 w 25"/>
                <a:gd name="T9" fmla="*/ 1 h 60"/>
                <a:gd name="T10" fmla="*/ 1 w 25"/>
                <a:gd name="T11" fmla="*/ 0 h 60"/>
                <a:gd name="T12" fmla="*/ 1 w 25"/>
                <a:gd name="T13" fmla="*/ 1 h 60"/>
                <a:gd name="T14" fmla="*/ 1 w 25"/>
                <a:gd name="T15" fmla="*/ 1 h 60"/>
                <a:gd name="T16" fmla="*/ 1 w 25"/>
                <a:gd name="T17" fmla="*/ 1 h 60"/>
                <a:gd name="T18" fmla="*/ 1 w 25"/>
                <a:gd name="T19" fmla="*/ 1 h 60"/>
                <a:gd name="T20" fmla="*/ 0 w 25"/>
                <a:gd name="T21" fmla="*/ 1 h 60"/>
                <a:gd name="T22" fmla="*/ 0 w 25"/>
                <a:gd name="T23" fmla="*/ 1 h 60"/>
                <a:gd name="T24" fmla="*/ 1 w 25"/>
                <a:gd name="T25" fmla="*/ 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0"/>
                <a:gd name="T41" fmla="*/ 25 w 25"/>
                <a:gd name="T42" fmla="*/ 60 h 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0">
                  <a:moveTo>
                    <a:pt x="13" y="54"/>
                  </a:moveTo>
                  <a:lnTo>
                    <a:pt x="13" y="54"/>
                  </a:lnTo>
                  <a:lnTo>
                    <a:pt x="14" y="49"/>
                  </a:lnTo>
                  <a:lnTo>
                    <a:pt x="21" y="36"/>
                  </a:lnTo>
                  <a:lnTo>
                    <a:pt x="25" y="20"/>
                  </a:lnTo>
                  <a:lnTo>
                    <a:pt x="14" y="0"/>
                  </a:lnTo>
                  <a:lnTo>
                    <a:pt x="8" y="13"/>
                  </a:lnTo>
                  <a:lnTo>
                    <a:pt x="13" y="20"/>
                  </a:lnTo>
                  <a:lnTo>
                    <a:pt x="8" y="33"/>
                  </a:lnTo>
                  <a:lnTo>
                    <a:pt x="1" y="46"/>
                  </a:lnTo>
                  <a:lnTo>
                    <a:pt x="0" y="60"/>
                  </a:lnTo>
                  <a:lnTo>
                    <a:pt x="13" y="54"/>
                  </a:lnTo>
                  <a:close/>
                </a:path>
              </a:pathLst>
            </a:custGeom>
            <a:solidFill>
              <a:srgbClr val="000000"/>
            </a:solidFill>
            <a:ln w="9525">
              <a:noFill/>
              <a:round/>
              <a:headEnd/>
              <a:tailEnd/>
            </a:ln>
          </p:spPr>
          <p:txBody>
            <a:bodyPr/>
            <a:lstStyle/>
            <a:p>
              <a:endParaRPr lang="en-US">
                <a:latin typeface="Calibri" pitchFamily="34" charset="0"/>
              </a:endParaRPr>
            </a:p>
          </p:txBody>
        </p:sp>
        <p:sp>
          <p:nvSpPr>
            <p:cNvPr id="105" name="Freeform 81"/>
            <p:cNvSpPr>
              <a:spLocks/>
            </p:cNvSpPr>
            <p:nvPr/>
          </p:nvSpPr>
          <p:spPr bwMode="auto">
            <a:xfrm>
              <a:off x="7116" y="3499"/>
              <a:ext cx="16" cy="47"/>
            </a:xfrm>
            <a:custGeom>
              <a:avLst/>
              <a:gdLst>
                <a:gd name="T0" fmla="*/ 1 w 32"/>
                <a:gd name="T1" fmla="*/ 2 h 93"/>
                <a:gd name="T2" fmla="*/ 1 w 32"/>
                <a:gd name="T3" fmla="*/ 2 h 93"/>
                <a:gd name="T4" fmla="*/ 1 w 32"/>
                <a:gd name="T5" fmla="*/ 1 h 93"/>
                <a:gd name="T6" fmla="*/ 1 w 32"/>
                <a:gd name="T7" fmla="*/ 1 h 93"/>
                <a:gd name="T8" fmla="*/ 1 w 32"/>
                <a:gd name="T9" fmla="*/ 1 h 93"/>
                <a:gd name="T10" fmla="*/ 1 w 32"/>
                <a:gd name="T11" fmla="*/ 0 h 93"/>
                <a:gd name="T12" fmla="*/ 0 w 32"/>
                <a:gd name="T13" fmla="*/ 1 h 93"/>
                <a:gd name="T14" fmla="*/ 1 w 32"/>
                <a:gd name="T15" fmla="*/ 1 h 93"/>
                <a:gd name="T16" fmla="*/ 1 w 32"/>
                <a:gd name="T17" fmla="*/ 1 h 93"/>
                <a:gd name="T18" fmla="*/ 1 w 32"/>
                <a:gd name="T19" fmla="*/ 1 h 93"/>
                <a:gd name="T20" fmla="*/ 1 w 32"/>
                <a:gd name="T21" fmla="*/ 2 h 93"/>
                <a:gd name="T22" fmla="*/ 1 w 32"/>
                <a:gd name="T23" fmla="*/ 2 h 93"/>
                <a:gd name="T24" fmla="*/ 1 w 32"/>
                <a:gd name="T25" fmla="*/ 2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93"/>
                <a:gd name="T41" fmla="*/ 32 w 32"/>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93">
                  <a:moveTo>
                    <a:pt x="30" y="93"/>
                  </a:moveTo>
                  <a:lnTo>
                    <a:pt x="30" y="93"/>
                  </a:lnTo>
                  <a:lnTo>
                    <a:pt x="32" y="62"/>
                  </a:lnTo>
                  <a:lnTo>
                    <a:pt x="27" y="34"/>
                  </a:lnTo>
                  <a:lnTo>
                    <a:pt x="19" y="13"/>
                  </a:lnTo>
                  <a:lnTo>
                    <a:pt x="13" y="0"/>
                  </a:lnTo>
                  <a:lnTo>
                    <a:pt x="0" y="6"/>
                  </a:lnTo>
                  <a:lnTo>
                    <a:pt x="6" y="19"/>
                  </a:lnTo>
                  <a:lnTo>
                    <a:pt x="14" y="37"/>
                  </a:lnTo>
                  <a:lnTo>
                    <a:pt x="19" y="62"/>
                  </a:lnTo>
                  <a:lnTo>
                    <a:pt x="17" y="90"/>
                  </a:lnTo>
                  <a:lnTo>
                    <a:pt x="30" y="93"/>
                  </a:lnTo>
                  <a:close/>
                </a:path>
              </a:pathLst>
            </a:custGeom>
            <a:solidFill>
              <a:srgbClr val="000000"/>
            </a:solidFill>
            <a:ln w="9525">
              <a:noFill/>
              <a:round/>
              <a:headEnd/>
              <a:tailEnd/>
            </a:ln>
          </p:spPr>
          <p:txBody>
            <a:bodyPr/>
            <a:lstStyle/>
            <a:p>
              <a:endParaRPr lang="en-US">
                <a:latin typeface="Calibri" pitchFamily="34" charset="0"/>
              </a:endParaRPr>
            </a:p>
          </p:txBody>
        </p:sp>
        <p:sp>
          <p:nvSpPr>
            <p:cNvPr id="106" name="Freeform 82"/>
            <p:cNvSpPr>
              <a:spLocks/>
            </p:cNvSpPr>
            <p:nvPr/>
          </p:nvSpPr>
          <p:spPr bwMode="auto">
            <a:xfrm>
              <a:off x="7121" y="3544"/>
              <a:ext cx="11" cy="17"/>
            </a:xfrm>
            <a:custGeom>
              <a:avLst/>
              <a:gdLst>
                <a:gd name="T0" fmla="*/ 1 w 21"/>
                <a:gd name="T1" fmla="*/ 1 h 34"/>
                <a:gd name="T2" fmla="*/ 1 w 21"/>
                <a:gd name="T3" fmla="*/ 1 h 34"/>
                <a:gd name="T4" fmla="*/ 1 w 21"/>
                <a:gd name="T5" fmla="*/ 1 h 34"/>
                <a:gd name="T6" fmla="*/ 1 w 21"/>
                <a:gd name="T7" fmla="*/ 1 h 34"/>
                <a:gd name="T8" fmla="*/ 1 w 21"/>
                <a:gd name="T9" fmla="*/ 1 h 34"/>
                <a:gd name="T10" fmla="*/ 1 w 21"/>
                <a:gd name="T11" fmla="*/ 1 h 34"/>
                <a:gd name="T12" fmla="*/ 1 w 21"/>
                <a:gd name="T13" fmla="*/ 0 h 34"/>
                <a:gd name="T14" fmla="*/ 1 w 21"/>
                <a:gd name="T15" fmla="*/ 1 h 34"/>
                <a:gd name="T16" fmla="*/ 1 w 21"/>
                <a:gd name="T17" fmla="*/ 1 h 34"/>
                <a:gd name="T18" fmla="*/ 0 w 21"/>
                <a:gd name="T19" fmla="*/ 1 h 34"/>
                <a:gd name="T20" fmla="*/ 0 w 21"/>
                <a:gd name="T21" fmla="*/ 1 h 34"/>
                <a:gd name="T22" fmla="*/ 1 w 21"/>
                <a:gd name="T23" fmla="*/ 1 h 34"/>
                <a:gd name="T24" fmla="*/ 0 w 21"/>
                <a:gd name="T25" fmla="*/ 1 h 34"/>
                <a:gd name="T26" fmla="*/ 1 w 21"/>
                <a:gd name="T27" fmla="*/ 1 h 34"/>
                <a:gd name="T28" fmla="*/ 1 w 21"/>
                <a:gd name="T29" fmla="*/ 1 h 34"/>
                <a:gd name="T30" fmla="*/ 1 w 21"/>
                <a:gd name="T31" fmla="*/ 1 h 34"/>
                <a:gd name="T32" fmla="*/ 1 w 21"/>
                <a:gd name="T33" fmla="*/ 1 h 34"/>
                <a:gd name="T34" fmla="*/ 1 w 21"/>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4"/>
                <a:gd name="T56" fmla="*/ 21 w 2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4">
                  <a:moveTo>
                    <a:pt x="10" y="21"/>
                  </a:moveTo>
                  <a:lnTo>
                    <a:pt x="13" y="29"/>
                  </a:lnTo>
                  <a:lnTo>
                    <a:pt x="13" y="27"/>
                  </a:lnTo>
                  <a:lnTo>
                    <a:pt x="15" y="24"/>
                  </a:lnTo>
                  <a:lnTo>
                    <a:pt x="18" y="16"/>
                  </a:lnTo>
                  <a:lnTo>
                    <a:pt x="21" y="3"/>
                  </a:lnTo>
                  <a:lnTo>
                    <a:pt x="8" y="0"/>
                  </a:lnTo>
                  <a:lnTo>
                    <a:pt x="5" y="13"/>
                  </a:lnTo>
                  <a:lnTo>
                    <a:pt x="2" y="21"/>
                  </a:lnTo>
                  <a:lnTo>
                    <a:pt x="0" y="24"/>
                  </a:lnTo>
                  <a:lnTo>
                    <a:pt x="0" y="26"/>
                  </a:lnTo>
                  <a:lnTo>
                    <a:pt x="4" y="34"/>
                  </a:lnTo>
                  <a:lnTo>
                    <a:pt x="0" y="26"/>
                  </a:lnTo>
                  <a:lnTo>
                    <a:pt x="2" y="31"/>
                  </a:lnTo>
                  <a:lnTo>
                    <a:pt x="5" y="34"/>
                  </a:lnTo>
                  <a:lnTo>
                    <a:pt x="10" y="32"/>
                  </a:lnTo>
                  <a:lnTo>
                    <a:pt x="13" y="29"/>
                  </a:lnTo>
                  <a:lnTo>
                    <a:pt x="1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107" name="Freeform 83"/>
            <p:cNvSpPr>
              <a:spLocks/>
            </p:cNvSpPr>
            <p:nvPr/>
          </p:nvSpPr>
          <p:spPr bwMode="auto">
            <a:xfrm>
              <a:off x="7123" y="3555"/>
              <a:ext cx="172" cy="112"/>
            </a:xfrm>
            <a:custGeom>
              <a:avLst/>
              <a:gdLst>
                <a:gd name="T0" fmla="*/ 5 w 345"/>
                <a:gd name="T1" fmla="*/ 3 h 225"/>
                <a:gd name="T2" fmla="*/ 5 w 345"/>
                <a:gd name="T3" fmla="*/ 3 h 225"/>
                <a:gd name="T4" fmla="*/ 4 w 345"/>
                <a:gd name="T5" fmla="*/ 2 h 225"/>
                <a:gd name="T6" fmla="*/ 4 w 345"/>
                <a:gd name="T7" fmla="*/ 2 h 225"/>
                <a:gd name="T8" fmla="*/ 4 w 345"/>
                <a:gd name="T9" fmla="*/ 2 h 225"/>
                <a:gd name="T10" fmla="*/ 3 w 345"/>
                <a:gd name="T11" fmla="*/ 1 h 225"/>
                <a:gd name="T12" fmla="*/ 3 w 345"/>
                <a:gd name="T13" fmla="*/ 1 h 225"/>
                <a:gd name="T14" fmla="*/ 3 w 345"/>
                <a:gd name="T15" fmla="*/ 1 h 225"/>
                <a:gd name="T16" fmla="*/ 2 w 345"/>
                <a:gd name="T17" fmla="*/ 1 h 225"/>
                <a:gd name="T18" fmla="*/ 2 w 345"/>
                <a:gd name="T19" fmla="*/ 1 h 225"/>
                <a:gd name="T20" fmla="*/ 2 w 345"/>
                <a:gd name="T21" fmla="*/ 0 h 225"/>
                <a:gd name="T22" fmla="*/ 1 w 345"/>
                <a:gd name="T23" fmla="*/ 0 h 225"/>
                <a:gd name="T24" fmla="*/ 1 w 345"/>
                <a:gd name="T25" fmla="*/ 0 h 225"/>
                <a:gd name="T26" fmla="*/ 1 w 345"/>
                <a:gd name="T27" fmla="*/ 0 h 225"/>
                <a:gd name="T28" fmla="*/ 0 w 345"/>
                <a:gd name="T29" fmla="*/ 0 h 225"/>
                <a:gd name="T30" fmla="*/ 0 w 345"/>
                <a:gd name="T31" fmla="*/ 0 h 225"/>
                <a:gd name="T32" fmla="*/ 0 w 345"/>
                <a:gd name="T33" fmla="*/ 0 h 225"/>
                <a:gd name="T34" fmla="*/ 0 w 345"/>
                <a:gd name="T35" fmla="*/ 0 h 225"/>
                <a:gd name="T36" fmla="*/ 0 w 345"/>
                <a:gd name="T37" fmla="*/ 0 h 225"/>
                <a:gd name="T38" fmla="*/ 0 w 345"/>
                <a:gd name="T39" fmla="*/ 0 h 225"/>
                <a:gd name="T40" fmla="*/ 0 w 345"/>
                <a:gd name="T41" fmla="*/ 0 h 225"/>
                <a:gd name="T42" fmla="*/ 0 w 345"/>
                <a:gd name="T43" fmla="*/ 0 h 225"/>
                <a:gd name="T44" fmla="*/ 1 w 345"/>
                <a:gd name="T45" fmla="*/ 0 h 225"/>
                <a:gd name="T46" fmla="*/ 1 w 345"/>
                <a:gd name="T47" fmla="*/ 0 h 225"/>
                <a:gd name="T48" fmla="*/ 1 w 345"/>
                <a:gd name="T49" fmla="*/ 0 h 225"/>
                <a:gd name="T50" fmla="*/ 1 w 345"/>
                <a:gd name="T51" fmla="*/ 1 h 225"/>
                <a:gd name="T52" fmla="*/ 2 w 345"/>
                <a:gd name="T53" fmla="*/ 1 h 225"/>
                <a:gd name="T54" fmla="*/ 2 w 345"/>
                <a:gd name="T55" fmla="*/ 1 h 225"/>
                <a:gd name="T56" fmla="*/ 2 w 345"/>
                <a:gd name="T57" fmla="*/ 1 h 225"/>
                <a:gd name="T58" fmla="*/ 3 w 345"/>
                <a:gd name="T59" fmla="*/ 1 h 225"/>
                <a:gd name="T60" fmla="*/ 3 w 345"/>
                <a:gd name="T61" fmla="*/ 2 h 225"/>
                <a:gd name="T62" fmla="*/ 4 w 345"/>
                <a:gd name="T63" fmla="*/ 2 h 225"/>
                <a:gd name="T64" fmla="*/ 4 w 345"/>
                <a:gd name="T65" fmla="*/ 2 h 225"/>
                <a:gd name="T66" fmla="*/ 4 w 345"/>
                <a:gd name="T67" fmla="*/ 3 h 225"/>
                <a:gd name="T68" fmla="*/ 5 w 345"/>
                <a:gd name="T69" fmla="*/ 3 h 225"/>
                <a:gd name="T70" fmla="*/ 5 w 345"/>
                <a:gd name="T71" fmla="*/ 3 h 225"/>
                <a:gd name="T72" fmla="*/ 5 w 345"/>
                <a:gd name="T73" fmla="*/ 3 h 225"/>
                <a:gd name="T74" fmla="*/ 5 w 345"/>
                <a:gd name="T75" fmla="*/ 3 h 225"/>
                <a:gd name="T76" fmla="*/ 5 w 345"/>
                <a:gd name="T77" fmla="*/ 3 h 225"/>
                <a:gd name="T78" fmla="*/ 5 w 345"/>
                <a:gd name="T79" fmla="*/ 3 h 225"/>
                <a:gd name="T80" fmla="*/ 5 w 345"/>
                <a:gd name="T81" fmla="*/ 3 h 225"/>
                <a:gd name="T82" fmla="*/ 5 w 345"/>
                <a:gd name="T83" fmla="*/ 3 h 2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5"/>
                <a:gd name="T127" fmla="*/ 0 h 225"/>
                <a:gd name="T128" fmla="*/ 345 w 345"/>
                <a:gd name="T129" fmla="*/ 225 h 2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5" h="225">
                  <a:moveTo>
                    <a:pt x="332" y="222"/>
                  </a:moveTo>
                  <a:lnTo>
                    <a:pt x="343" y="213"/>
                  </a:lnTo>
                  <a:lnTo>
                    <a:pt x="319" y="189"/>
                  </a:lnTo>
                  <a:lnTo>
                    <a:pt x="294" y="166"/>
                  </a:lnTo>
                  <a:lnTo>
                    <a:pt x="270" y="145"/>
                  </a:lnTo>
                  <a:lnTo>
                    <a:pt x="244" y="125"/>
                  </a:lnTo>
                  <a:lnTo>
                    <a:pt x="222" y="109"/>
                  </a:lnTo>
                  <a:lnTo>
                    <a:pt x="198" y="93"/>
                  </a:lnTo>
                  <a:lnTo>
                    <a:pt x="175" y="80"/>
                  </a:lnTo>
                  <a:lnTo>
                    <a:pt x="155" y="68"/>
                  </a:lnTo>
                  <a:lnTo>
                    <a:pt x="132" y="57"/>
                  </a:lnTo>
                  <a:lnTo>
                    <a:pt x="113" y="47"/>
                  </a:lnTo>
                  <a:lnTo>
                    <a:pt x="92" y="37"/>
                  </a:lnTo>
                  <a:lnTo>
                    <a:pt x="72" y="29"/>
                  </a:lnTo>
                  <a:lnTo>
                    <a:pt x="54" y="23"/>
                  </a:lnTo>
                  <a:lnTo>
                    <a:pt x="38" y="14"/>
                  </a:lnTo>
                  <a:lnTo>
                    <a:pt x="22" y="6"/>
                  </a:lnTo>
                  <a:lnTo>
                    <a:pt x="6" y="0"/>
                  </a:lnTo>
                  <a:lnTo>
                    <a:pt x="0" y="13"/>
                  </a:lnTo>
                  <a:lnTo>
                    <a:pt x="16" y="19"/>
                  </a:lnTo>
                  <a:lnTo>
                    <a:pt x="32" y="27"/>
                  </a:lnTo>
                  <a:lnTo>
                    <a:pt x="51" y="36"/>
                  </a:lnTo>
                  <a:lnTo>
                    <a:pt x="68" y="42"/>
                  </a:lnTo>
                  <a:lnTo>
                    <a:pt x="86" y="50"/>
                  </a:lnTo>
                  <a:lnTo>
                    <a:pt x="107" y="60"/>
                  </a:lnTo>
                  <a:lnTo>
                    <a:pt x="126" y="70"/>
                  </a:lnTo>
                  <a:lnTo>
                    <a:pt x="148" y="81"/>
                  </a:lnTo>
                  <a:lnTo>
                    <a:pt x="169" y="93"/>
                  </a:lnTo>
                  <a:lnTo>
                    <a:pt x="191" y="106"/>
                  </a:lnTo>
                  <a:lnTo>
                    <a:pt x="215" y="122"/>
                  </a:lnTo>
                  <a:lnTo>
                    <a:pt x="238" y="138"/>
                  </a:lnTo>
                  <a:lnTo>
                    <a:pt x="260" y="155"/>
                  </a:lnTo>
                  <a:lnTo>
                    <a:pt x="284" y="176"/>
                  </a:lnTo>
                  <a:lnTo>
                    <a:pt x="310" y="199"/>
                  </a:lnTo>
                  <a:lnTo>
                    <a:pt x="334" y="223"/>
                  </a:lnTo>
                  <a:lnTo>
                    <a:pt x="345" y="215"/>
                  </a:lnTo>
                  <a:lnTo>
                    <a:pt x="334" y="223"/>
                  </a:lnTo>
                  <a:lnTo>
                    <a:pt x="338" y="225"/>
                  </a:lnTo>
                  <a:lnTo>
                    <a:pt x="343" y="223"/>
                  </a:lnTo>
                  <a:lnTo>
                    <a:pt x="345" y="218"/>
                  </a:lnTo>
                  <a:lnTo>
                    <a:pt x="343" y="213"/>
                  </a:lnTo>
                  <a:lnTo>
                    <a:pt x="332" y="222"/>
                  </a:lnTo>
                  <a:close/>
                </a:path>
              </a:pathLst>
            </a:custGeom>
            <a:solidFill>
              <a:srgbClr val="000000"/>
            </a:solidFill>
            <a:ln w="9525">
              <a:noFill/>
              <a:round/>
              <a:headEnd/>
              <a:tailEnd/>
            </a:ln>
          </p:spPr>
          <p:txBody>
            <a:bodyPr/>
            <a:lstStyle/>
            <a:p>
              <a:endParaRPr lang="en-US">
                <a:latin typeface="Calibri" pitchFamily="34" charset="0"/>
              </a:endParaRPr>
            </a:p>
          </p:txBody>
        </p:sp>
        <p:sp>
          <p:nvSpPr>
            <p:cNvPr id="108" name="Freeform 84"/>
            <p:cNvSpPr>
              <a:spLocks/>
            </p:cNvSpPr>
            <p:nvPr/>
          </p:nvSpPr>
          <p:spPr bwMode="auto">
            <a:xfrm>
              <a:off x="7279" y="3521"/>
              <a:ext cx="16" cy="145"/>
            </a:xfrm>
            <a:custGeom>
              <a:avLst/>
              <a:gdLst>
                <a:gd name="T0" fmla="*/ 0 w 34"/>
                <a:gd name="T1" fmla="*/ 0 h 291"/>
                <a:gd name="T2" fmla="*/ 0 w 34"/>
                <a:gd name="T3" fmla="*/ 0 h 291"/>
                <a:gd name="T4" fmla="*/ 0 w 34"/>
                <a:gd name="T5" fmla="*/ 0 h 291"/>
                <a:gd name="T6" fmla="*/ 0 w 34"/>
                <a:gd name="T7" fmla="*/ 1 h 291"/>
                <a:gd name="T8" fmla="*/ 0 w 34"/>
                <a:gd name="T9" fmla="*/ 3 h 291"/>
                <a:gd name="T10" fmla="*/ 0 w 34"/>
                <a:gd name="T11" fmla="*/ 4 h 291"/>
                <a:gd name="T12" fmla="*/ 0 w 34"/>
                <a:gd name="T13" fmla="*/ 4 h 291"/>
                <a:gd name="T14" fmla="*/ 0 w 34"/>
                <a:gd name="T15" fmla="*/ 3 h 291"/>
                <a:gd name="T16" fmla="*/ 0 w 34"/>
                <a:gd name="T17" fmla="*/ 1 h 291"/>
                <a:gd name="T18" fmla="*/ 0 w 34"/>
                <a:gd name="T19" fmla="*/ 0 h 291"/>
                <a:gd name="T20" fmla="*/ 0 w 34"/>
                <a:gd name="T21" fmla="*/ 0 h 291"/>
                <a:gd name="T22" fmla="*/ 0 w 34"/>
                <a:gd name="T23" fmla="*/ 0 h 291"/>
                <a:gd name="T24" fmla="*/ 0 w 34"/>
                <a:gd name="T25" fmla="*/ 0 h 2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291"/>
                <a:gd name="T41" fmla="*/ 34 w 34"/>
                <a:gd name="T42" fmla="*/ 291 h 2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291">
                  <a:moveTo>
                    <a:pt x="10" y="0"/>
                  </a:moveTo>
                  <a:lnTo>
                    <a:pt x="10" y="0"/>
                  </a:lnTo>
                  <a:lnTo>
                    <a:pt x="7" y="43"/>
                  </a:lnTo>
                  <a:lnTo>
                    <a:pt x="0" y="119"/>
                  </a:lnTo>
                  <a:lnTo>
                    <a:pt x="4" y="207"/>
                  </a:lnTo>
                  <a:lnTo>
                    <a:pt x="21" y="291"/>
                  </a:lnTo>
                  <a:lnTo>
                    <a:pt x="34" y="284"/>
                  </a:lnTo>
                  <a:lnTo>
                    <a:pt x="16" y="207"/>
                  </a:lnTo>
                  <a:lnTo>
                    <a:pt x="16" y="119"/>
                  </a:lnTo>
                  <a:lnTo>
                    <a:pt x="19" y="43"/>
                  </a:lnTo>
                  <a:lnTo>
                    <a:pt x="26" y="0"/>
                  </a:lnTo>
                  <a:lnTo>
                    <a:pt x="1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09" name="Freeform 85"/>
            <p:cNvSpPr>
              <a:spLocks/>
            </p:cNvSpPr>
            <p:nvPr/>
          </p:nvSpPr>
          <p:spPr bwMode="auto">
            <a:xfrm>
              <a:off x="7258" y="3477"/>
              <a:ext cx="33" cy="44"/>
            </a:xfrm>
            <a:custGeom>
              <a:avLst/>
              <a:gdLst>
                <a:gd name="T0" fmla="*/ 0 w 67"/>
                <a:gd name="T1" fmla="*/ 1 h 88"/>
                <a:gd name="T2" fmla="*/ 0 w 67"/>
                <a:gd name="T3" fmla="*/ 1 h 88"/>
                <a:gd name="T4" fmla="*/ 0 w 67"/>
                <a:gd name="T5" fmla="*/ 1 h 88"/>
                <a:gd name="T6" fmla="*/ 0 w 67"/>
                <a:gd name="T7" fmla="*/ 1 h 88"/>
                <a:gd name="T8" fmla="*/ 0 w 67"/>
                <a:gd name="T9" fmla="*/ 1 h 88"/>
                <a:gd name="T10" fmla="*/ 0 w 67"/>
                <a:gd name="T11" fmla="*/ 1 h 88"/>
                <a:gd name="T12" fmla="*/ 0 w 67"/>
                <a:gd name="T13" fmla="*/ 1 h 88"/>
                <a:gd name="T14" fmla="*/ 0 w 67"/>
                <a:gd name="T15" fmla="*/ 1 h 88"/>
                <a:gd name="T16" fmla="*/ 0 w 67"/>
                <a:gd name="T17" fmla="*/ 1 h 88"/>
                <a:gd name="T18" fmla="*/ 0 w 67"/>
                <a:gd name="T19" fmla="*/ 1 h 88"/>
                <a:gd name="T20" fmla="*/ 1 w 67"/>
                <a:gd name="T21" fmla="*/ 1 h 88"/>
                <a:gd name="T22" fmla="*/ 1 w 67"/>
                <a:gd name="T23" fmla="*/ 1 h 88"/>
                <a:gd name="T24" fmla="*/ 0 w 67"/>
                <a:gd name="T25" fmla="*/ 1 h 88"/>
                <a:gd name="T26" fmla="*/ 0 w 67"/>
                <a:gd name="T27" fmla="*/ 1 h 88"/>
                <a:gd name="T28" fmla="*/ 0 w 67"/>
                <a:gd name="T29" fmla="*/ 1 h 88"/>
                <a:gd name="T30" fmla="*/ 0 w 67"/>
                <a:gd name="T31" fmla="*/ 1 h 88"/>
                <a:gd name="T32" fmla="*/ 0 w 67"/>
                <a:gd name="T33" fmla="*/ 1 h 88"/>
                <a:gd name="T34" fmla="*/ 0 w 67"/>
                <a:gd name="T35" fmla="*/ 1 h 88"/>
                <a:gd name="T36" fmla="*/ 0 w 67"/>
                <a:gd name="T37" fmla="*/ 0 h 88"/>
                <a:gd name="T38" fmla="*/ 0 w 67"/>
                <a:gd name="T39" fmla="*/ 1 h 88"/>
                <a:gd name="T40" fmla="*/ 0 w 67"/>
                <a:gd name="T41" fmla="*/ 1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7"/>
                <a:gd name="T64" fmla="*/ 0 h 88"/>
                <a:gd name="T65" fmla="*/ 67 w 67"/>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7" h="88">
                  <a:moveTo>
                    <a:pt x="0" y="7"/>
                  </a:moveTo>
                  <a:lnTo>
                    <a:pt x="1" y="10"/>
                  </a:lnTo>
                  <a:lnTo>
                    <a:pt x="8" y="17"/>
                  </a:lnTo>
                  <a:lnTo>
                    <a:pt x="16" y="26"/>
                  </a:lnTo>
                  <a:lnTo>
                    <a:pt x="24" y="36"/>
                  </a:lnTo>
                  <a:lnTo>
                    <a:pt x="33" y="48"/>
                  </a:lnTo>
                  <a:lnTo>
                    <a:pt x="40" y="57"/>
                  </a:lnTo>
                  <a:lnTo>
                    <a:pt x="46" y="70"/>
                  </a:lnTo>
                  <a:lnTo>
                    <a:pt x="51" y="80"/>
                  </a:lnTo>
                  <a:lnTo>
                    <a:pt x="51" y="88"/>
                  </a:lnTo>
                  <a:lnTo>
                    <a:pt x="67" y="88"/>
                  </a:lnTo>
                  <a:lnTo>
                    <a:pt x="64" y="77"/>
                  </a:lnTo>
                  <a:lnTo>
                    <a:pt x="59" y="64"/>
                  </a:lnTo>
                  <a:lnTo>
                    <a:pt x="52" y="51"/>
                  </a:lnTo>
                  <a:lnTo>
                    <a:pt x="43" y="38"/>
                  </a:lnTo>
                  <a:lnTo>
                    <a:pt x="33" y="26"/>
                  </a:lnTo>
                  <a:lnTo>
                    <a:pt x="25" y="17"/>
                  </a:lnTo>
                  <a:lnTo>
                    <a:pt x="17" y="7"/>
                  </a:lnTo>
                  <a:lnTo>
                    <a:pt x="11" y="0"/>
                  </a:lnTo>
                  <a:lnTo>
                    <a:pt x="13" y="4"/>
                  </a:lnTo>
                  <a:lnTo>
                    <a:pt x="0" y="7"/>
                  </a:lnTo>
                  <a:close/>
                </a:path>
              </a:pathLst>
            </a:custGeom>
            <a:solidFill>
              <a:srgbClr val="000000"/>
            </a:solidFill>
            <a:ln w="9525">
              <a:noFill/>
              <a:round/>
              <a:headEnd/>
              <a:tailEnd/>
            </a:ln>
          </p:spPr>
          <p:txBody>
            <a:bodyPr/>
            <a:lstStyle/>
            <a:p>
              <a:endParaRPr lang="en-US">
                <a:latin typeface="Calibri" pitchFamily="34" charset="0"/>
              </a:endParaRPr>
            </a:p>
          </p:txBody>
        </p:sp>
        <p:sp>
          <p:nvSpPr>
            <p:cNvPr id="110" name="Freeform 86"/>
            <p:cNvSpPr>
              <a:spLocks/>
            </p:cNvSpPr>
            <p:nvPr/>
          </p:nvSpPr>
          <p:spPr bwMode="auto">
            <a:xfrm>
              <a:off x="7229" y="3397"/>
              <a:ext cx="35" cy="83"/>
            </a:xfrm>
            <a:custGeom>
              <a:avLst/>
              <a:gdLst>
                <a:gd name="T0" fmla="*/ 0 w 71"/>
                <a:gd name="T1" fmla="*/ 0 h 167"/>
                <a:gd name="T2" fmla="*/ 0 w 71"/>
                <a:gd name="T3" fmla="*/ 0 h 167"/>
                <a:gd name="T4" fmla="*/ 0 w 71"/>
                <a:gd name="T5" fmla="*/ 2 h 167"/>
                <a:gd name="T6" fmla="*/ 1 w 71"/>
                <a:gd name="T7" fmla="*/ 2 h 167"/>
                <a:gd name="T8" fmla="*/ 0 w 71"/>
                <a:gd name="T9" fmla="*/ 0 h 167"/>
                <a:gd name="T10" fmla="*/ 0 w 71"/>
                <a:gd name="T11" fmla="*/ 0 h 167"/>
                <a:gd name="T12" fmla="*/ 0 w 71"/>
                <a:gd name="T13" fmla="*/ 0 h 167"/>
                <a:gd name="T14" fmla="*/ 0 w 71"/>
                <a:gd name="T15" fmla="*/ 0 h 167"/>
                <a:gd name="T16" fmla="*/ 0 w 71"/>
                <a:gd name="T17" fmla="*/ 0 h 167"/>
                <a:gd name="T18" fmla="*/ 0 w 71"/>
                <a:gd name="T19" fmla="*/ 0 h 167"/>
                <a:gd name="T20" fmla="*/ 0 w 71"/>
                <a:gd name="T21" fmla="*/ 0 h 167"/>
                <a:gd name="T22" fmla="*/ 0 w 71"/>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167"/>
                <a:gd name="T38" fmla="*/ 71 w 71"/>
                <a:gd name="T39" fmla="*/ 167 h 1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167">
                  <a:moveTo>
                    <a:pt x="0" y="4"/>
                  </a:moveTo>
                  <a:lnTo>
                    <a:pt x="0" y="9"/>
                  </a:lnTo>
                  <a:lnTo>
                    <a:pt x="58" y="167"/>
                  </a:lnTo>
                  <a:lnTo>
                    <a:pt x="71" y="164"/>
                  </a:lnTo>
                  <a:lnTo>
                    <a:pt x="13" y="5"/>
                  </a:lnTo>
                  <a:lnTo>
                    <a:pt x="13" y="10"/>
                  </a:lnTo>
                  <a:lnTo>
                    <a:pt x="13" y="5"/>
                  </a:lnTo>
                  <a:lnTo>
                    <a:pt x="10" y="0"/>
                  </a:lnTo>
                  <a:lnTo>
                    <a:pt x="5" y="0"/>
                  </a:lnTo>
                  <a:lnTo>
                    <a:pt x="2" y="4"/>
                  </a:lnTo>
                  <a:lnTo>
                    <a:pt x="0" y="9"/>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11" name="Freeform 87"/>
            <p:cNvSpPr>
              <a:spLocks/>
            </p:cNvSpPr>
            <p:nvPr/>
          </p:nvSpPr>
          <p:spPr bwMode="auto">
            <a:xfrm>
              <a:off x="7094" y="3288"/>
              <a:ext cx="197" cy="382"/>
            </a:xfrm>
            <a:custGeom>
              <a:avLst/>
              <a:gdLst>
                <a:gd name="T0" fmla="*/ 1 w 395"/>
                <a:gd name="T1" fmla="*/ 10 h 763"/>
                <a:gd name="T2" fmla="*/ 2 w 395"/>
                <a:gd name="T3" fmla="*/ 10 h 763"/>
                <a:gd name="T4" fmla="*/ 2 w 395"/>
                <a:gd name="T5" fmla="*/ 10 h 763"/>
                <a:gd name="T6" fmla="*/ 3 w 395"/>
                <a:gd name="T7" fmla="*/ 10 h 763"/>
                <a:gd name="T8" fmla="*/ 3 w 395"/>
                <a:gd name="T9" fmla="*/ 11 h 763"/>
                <a:gd name="T10" fmla="*/ 4 w 395"/>
                <a:gd name="T11" fmla="*/ 11 h 763"/>
                <a:gd name="T12" fmla="*/ 5 w 395"/>
                <a:gd name="T13" fmla="*/ 11 h 763"/>
                <a:gd name="T14" fmla="*/ 5 w 395"/>
                <a:gd name="T15" fmla="*/ 12 h 763"/>
                <a:gd name="T16" fmla="*/ 6 w 395"/>
                <a:gd name="T17" fmla="*/ 11 h 763"/>
                <a:gd name="T18" fmla="*/ 6 w 395"/>
                <a:gd name="T19" fmla="*/ 8 h 763"/>
                <a:gd name="T20" fmla="*/ 6 w 395"/>
                <a:gd name="T21" fmla="*/ 7 h 763"/>
                <a:gd name="T22" fmla="*/ 5 w 395"/>
                <a:gd name="T23" fmla="*/ 7 h 763"/>
                <a:gd name="T24" fmla="*/ 5 w 395"/>
                <a:gd name="T25" fmla="*/ 7 h 763"/>
                <a:gd name="T26" fmla="*/ 5 w 395"/>
                <a:gd name="T27" fmla="*/ 6 h 763"/>
                <a:gd name="T28" fmla="*/ 5 w 395"/>
                <a:gd name="T29" fmla="*/ 6 h 763"/>
                <a:gd name="T30" fmla="*/ 5 w 395"/>
                <a:gd name="T31" fmla="*/ 6 h 763"/>
                <a:gd name="T32" fmla="*/ 5 w 395"/>
                <a:gd name="T33" fmla="*/ 5 h 763"/>
                <a:gd name="T34" fmla="*/ 4 w 395"/>
                <a:gd name="T35" fmla="*/ 5 h 763"/>
                <a:gd name="T36" fmla="*/ 4 w 395"/>
                <a:gd name="T37" fmla="*/ 4 h 763"/>
                <a:gd name="T38" fmla="*/ 4 w 395"/>
                <a:gd name="T39" fmla="*/ 4 h 763"/>
                <a:gd name="T40" fmla="*/ 4 w 395"/>
                <a:gd name="T41" fmla="*/ 4 h 763"/>
                <a:gd name="T42" fmla="*/ 3 w 395"/>
                <a:gd name="T43" fmla="*/ 4 h 763"/>
                <a:gd name="T44" fmla="*/ 3 w 395"/>
                <a:gd name="T45" fmla="*/ 3 h 763"/>
                <a:gd name="T46" fmla="*/ 3 w 395"/>
                <a:gd name="T47" fmla="*/ 3 h 763"/>
                <a:gd name="T48" fmla="*/ 3 w 395"/>
                <a:gd name="T49" fmla="*/ 3 h 763"/>
                <a:gd name="T50" fmla="*/ 3 w 395"/>
                <a:gd name="T51" fmla="*/ 2 h 763"/>
                <a:gd name="T52" fmla="*/ 3 w 395"/>
                <a:gd name="T53" fmla="*/ 2 h 763"/>
                <a:gd name="T54" fmla="*/ 3 w 395"/>
                <a:gd name="T55" fmla="*/ 2 h 763"/>
                <a:gd name="T56" fmla="*/ 2 w 395"/>
                <a:gd name="T57" fmla="*/ 1 h 763"/>
                <a:gd name="T58" fmla="*/ 2 w 395"/>
                <a:gd name="T59" fmla="*/ 1 h 763"/>
                <a:gd name="T60" fmla="*/ 2 w 395"/>
                <a:gd name="T61" fmla="*/ 1 h 763"/>
                <a:gd name="T62" fmla="*/ 1 w 395"/>
                <a:gd name="T63" fmla="*/ 1 h 763"/>
                <a:gd name="T64" fmla="*/ 1 w 395"/>
                <a:gd name="T65" fmla="*/ 1 h 763"/>
                <a:gd name="T66" fmla="*/ 0 w 395"/>
                <a:gd name="T67" fmla="*/ 1 h 763"/>
                <a:gd name="T68" fmla="*/ 0 w 395"/>
                <a:gd name="T69" fmla="*/ 1 h 763"/>
                <a:gd name="T70" fmla="*/ 0 w 395"/>
                <a:gd name="T71" fmla="*/ 1 h 763"/>
                <a:gd name="T72" fmla="*/ 0 w 395"/>
                <a:gd name="T73" fmla="*/ 1 h 763"/>
                <a:gd name="T74" fmla="*/ 0 w 395"/>
                <a:gd name="T75" fmla="*/ 2 h 763"/>
                <a:gd name="T76" fmla="*/ 0 w 395"/>
                <a:gd name="T77" fmla="*/ 2 h 763"/>
                <a:gd name="T78" fmla="*/ 0 w 395"/>
                <a:gd name="T79" fmla="*/ 3 h 763"/>
                <a:gd name="T80" fmla="*/ 0 w 395"/>
                <a:gd name="T81" fmla="*/ 3 h 763"/>
                <a:gd name="T82" fmla="*/ 0 w 395"/>
                <a:gd name="T83" fmla="*/ 5 h 763"/>
                <a:gd name="T84" fmla="*/ 0 w 395"/>
                <a:gd name="T85" fmla="*/ 5 h 763"/>
                <a:gd name="T86" fmla="*/ 0 w 395"/>
                <a:gd name="T87" fmla="*/ 5 h 763"/>
                <a:gd name="T88" fmla="*/ 0 w 395"/>
                <a:gd name="T89" fmla="*/ 6 h 763"/>
                <a:gd name="T90" fmla="*/ 0 w 395"/>
                <a:gd name="T91" fmla="*/ 6 h 763"/>
                <a:gd name="T92" fmla="*/ 0 w 395"/>
                <a:gd name="T93" fmla="*/ 7 h 763"/>
                <a:gd name="T94" fmla="*/ 0 w 395"/>
                <a:gd name="T95" fmla="*/ 8 h 763"/>
                <a:gd name="T96" fmla="*/ 0 w 395"/>
                <a:gd name="T97" fmla="*/ 8 h 763"/>
                <a:gd name="T98" fmla="*/ 1 w 395"/>
                <a:gd name="T99" fmla="*/ 9 h 7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95"/>
                <a:gd name="T151" fmla="*/ 0 h 763"/>
                <a:gd name="T152" fmla="*/ 395 w 395"/>
                <a:gd name="T153" fmla="*/ 763 h 7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95" h="763">
                  <a:moveTo>
                    <a:pt x="78" y="578"/>
                  </a:moveTo>
                  <a:lnTo>
                    <a:pt x="96" y="587"/>
                  </a:lnTo>
                  <a:lnTo>
                    <a:pt x="114" y="593"/>
                  </a:lnTo>
                  <a:lnTo>
                    <a:pt x="130" y="600"/>
                  </a:lnTo>
                  <a:lnTo>
                    <a:pt x="147" y="606"/>
                  </a:lnTo>
                  <a:lnTo>
                    <a:pt x="165" y="613"/>
                  </a:lnTo>
                  <a:lnTo>
                    <a:pt x="182" y="619"/>
                  </a:lnTo>
                  <a:lnTo>
                    <a:pt x="201" y="627"/>
                  </a:lnTo>
                  <a:lnTo>
                    <a:pt x="221" y="635"/>
                  </a:lnTo>
                  <a:lnTo>
                    <a:pt x="238" y="645"/>
                  </a:lnTo>
                  <a:lnTo>
                    <a:pt x="259" y="655"/>
                  </a:lnTo>
                  <a:lnTo>
                    <a:pt x="280" y="668"/>
                  </a:lnTo>
                  <a:lnTo>
                    <a:pt x="301" y="683"/>
                  </a:lnTo>
                  <a:lnTo>
                    <a:pt x="323" y="699"/>
                  </a:lnTo>
                  <a:lnTo>
                    <a:pt x="345" y="717"/>
                  </a:lnTo>
                  <a:lnTo>
                    <a:pt x="369" y="738"/>
                  </a:lnTo>
                  <a:lnTo>
                    <a:pt x="395" y="763"/>
                  </a:lnTo>
                  <a:lnTo>
                    <a:pt x="393" y="675"/>
                  </a:lnTo>
                  <a:lnTo>
                    <a:pt x="388" y="580"/>
                  </a:lnTo>
                  <a:lnTo>
                    <a:pt x="388" y="499"/>
                  </a:lnTo>
                  <a:lnTo>
                    <a:pt x="395" y="443"/>
                  </a:lnTo>
                  <a:lnTo>
                    <a:pt x="390" y="430"/>
                  </a:lnTo>
                  <a:lnTo>
                    <a:pt x="384" y="419"/>
                  </a:lnTo>
                  <a:lnTo>
                    <a:pt x="377" y="407"/>
                  </a:lnTo>
                  <a:lnTo>
                    <a:pt x="371" y="397"/>
                  </a:lnTo>
                  <a:lnTo>
                    <a:pt x="363" y="389"/>
                  </a:lnTo>
                  <a:lnTo>
                    <a:pt x="355" y="383"/>
                  </a:lnTo>
                  <a:lnTo>
                    <a:pt x="347" y="378"/>
                  </a:lnTo>
                  <a:lnTo>
                    <a:pt x="341" y="375"/>
                  </a:lnTo>
                  <a:lnTo>
                    <a:pt x="342" y="360"/>
                  </a:lnTo>
                  <a:lnTo>
                    <a:pt x="342" y="344"/>
                  </a:lnTo>
                  <a:lnTo>
                    <a:pt x="339" y="326"/>
                  </a:lnTo>
                  <a:lnTo>
                    <a:pt x="333" y="308"/>
                  </a:lnTo>
                  <a:lnTo>
                    <a:pt x="325" y="293"/>
                  </a:lnTo>
                  <a:lnTo>
                    <a:pt x="315" y="280"/>
                  </a:lnTo>
                  <a:lnTo>
                    <a:pt x="304" y="270"/>
                  </a:lnTo>
                  <a:lnTo>
                    <a:pt x="289" y="265"/>
                  </a:lnTo>
                  <a:lnTo>
                    <a:pt x="296" y="251"/>
                  </a:lnTo>
                  <a:lnTo>
                    <a:pt x="296" y="236"/>
                  </a:lnTo>
                  <a:lnTo>
                    <a:pt x="293" y="225"/>
                  </a:lnTo>
                  <a:lnTo>
                    <a:pt x="286" y="215"/>
                  </a:lnTo>
                  <a:lnTo>
                    <a:pt x="275" y="207"/>
                  </a:lnTo>
                  <a:lnTo>
                    <a:pt x="265" y="202"/>
                  </a:lnTo>
                  <a:lnTo>
                    <a:pt x="253" y="199"/>
                  </a:lnTo>
                  <a:lnTo>
                    <a:pt x="243" y="197"/>
                  </a:lnTo>
                  <a:lnTo>
                    <a:pt x="251" y="185"/>
                  </a:lnTo>
                  <a:lnTo>
                    <a:pt x="253" y="172"/>
                  </a:lnTo>
                  <a:lnTo>
                    <a:pt x="249" y="161"/>
                  </a:lnTo>
                  <a:lnTo>
                    <a:pt x="243" y="148"/>
                  </a:lnTo>
                  <a:lnTo>
                    <a:pt x="233" y="138"/>
                  </a:lnTo>
                  <a:lnTo>
                    <a:pt x="222" y="130"/>
                  </a:lnTo>
                  <a:lnTo>
                    <a:pt x="211" y="122"/>
                  </a:lnTo>
                  <a:lnTo>
                    <a:pt x="201" y="119"/>
                  </a:lnTo>
                  <a:lnTo>
                    <a:pt x="208" y="107"/>
                  </a:lnTo>
                  <a:lnTo>
                    <a:pt x="208" y="94"/>
                  </a:lnTo>
                  <a:lnTo>
                    <a:pt x="200" y="80"/>
                  </a:lnTo>
                  <a:lnTo>
                    <a:pt x="189" y="66"/>
                  </a:lnTo>
                  <a:lnTo>
                    <a:pt x="174" y="55"/>
                  </a:lnTo>
                  <a:lnTo>
                    <a:pt x="160" y="47"/>
                  </a:lnTo>
                  <a:lnTo>
                    <a:pt x="146" y="44"/>
                  </a:lnTo>
                  <a:lnTo>
                    <a:pt x="134" y="47"/>
                  </a:lnTo>
                  <a:lnTo>
                    <a:pt x="128" y="35"/>
                  </a:lnTo>
                  <a:lnTo>
                    <a:pt x="118" y="24"/>
                  </a:lnTo>
                  <a:lnTo>
                    <a:pt x="109" y="14"/>
                  </a:lnTo>
                  <a:lnTo>
                    <a:pt x="98" y="6"/>
                  </a:lnTo>
                  <a:lnTo>
                    <a:pt x="86" y="1"/>
                  </a:lnTo>
                  <a:lnTo>
                    <a:pt x="74" y="0"/>
                  </a:lnTo>
                  <a:lnTo>
                    <a:pt x="62" y="3"/>
                  </a:lnTo>
                  <a:lnTo>
                    <a:pt x="53" y="9"/>
                  </a:lnTo>
                  <a:lnTo>
                    <a:pt x="42" y="13"/>
                  </a:lnTo>
                  <a:lnTo>
                    <a:pt x="29" y="19"/>
                  </a:lnTo>
                  <a:lnTo>
                    <a:pt x="18" y="31"/>
                  </a:lnTo>
                  <a:lnTo>
                    <a:pt x="10" y="44"/>
                  </a:lnTo>
                  <a:lnTo>
                    <a:pt x="3" y="57"/>
                  </a:lnTo>
                  <a:lnTo>
                    <a:pt x="2" y="70"/>
                  </a:lnTo>
                  <a:lnTo>
                    <a:pt x="5" y="80"/>
                  </a:lnTo>
                  <a:lnTo>
                    <a:pt x="13" y="88"/>
                  </a:lnTo>
                  <a:lnTo>
                    <a:pt x="2" y="107"/>
                  </a:lnTo>
                  <a:lnTo>
                    <a:pt x="0" y="130"/>
                  </a:lnTo>
                  <a:lnTo>
                    <a:pt x="7" y="151"/>
                  </a:lnTo>
                  <a:lnTo>
                    <a:pt x="23" y="161"/>
                  </a:lnTo>
                  <a:lnTo>
                    <a:pt x="5" y="190"/>
                  </a:lnTo>
                  <a:lnTo>
                    <a:pt x="0" y="226"/>
                  </a:lnTo>
                  <a:lnTo>
                    <a:pt x="8" y="259"/>
                  </a:lnTo>
                  <a:lnTo>
                    <a:pt x="27" y="277"/>
                  </a:lnTo>
                  <a:lnTo>
                    <a:pt x="19" y="290"/>
                  </a:lnTo>
                  <a:lnTo>
                    <a:pt x="15" y="305"/>
                  </a:lnTo>
                  <a:lnTo>
                    <a:pt x="15" y="319"/>
                  </a:lnTo>
                  <a:lnTo>
                    <a:pt x="18" y="335"/>
                  </a:lnTo>
                  <a:lnTo>
                    <a:pt x="23" y="350"/>
                  </a:lnTo>
                  <a:lnTo>
                    <a:pt x="30" y="363"/>
                  </a:lnTo>
                  <a:lnTo>
                    <a:pt x="40" y="373"/>
                  </a:lnTo>
                  <a:lnTo>
                    <a:pt x="51" y="378"/>
                  </a:lnTo>
                  <a:lnTo>
                    <a:pt x="35" y="409"/>
                  </a:lnTo>
                  <a:lnTo>
                    <a:pt x="34" y="440"/>
                  </a:lnTo>
                  <a:lnTo>
                    <a:pt x="45" y="466"/>
                  </a:lnTo>
                  <a:lnTo>
                    <a:pt x="64" y="479"/>
                  </a:lnTo>
                  <a:lnTo>
                    <a:pt x="54" y="512"/>
                  </a:lnTo>
                  <a:lnTo>
                    <a:pt x="58" y="541"/>
                  </a:lnTo>
                  <a:lnTo>
                    <a:pt x="66" y="565"/>
                  </a:lnTo>
                  <a:lnTo>
                    <a:pt x="78" y="578"/>
                  </a:lnTo>
                  <a:close/>
                </a:path>
              </a:pathLst>
            </a:custGeom>
            <a:solidFill>
              <a:srgbClr val="CC8C00"/>
            </a:solidFill>
            <a:ln w="9525">
              <a:noFill/>
              <a:round/>
              <a:headEnd/>
              <a:tailEnd/>
            </a:ln>
          </p:spPr>
          <p:txBody>
            <a:bodyPr/>
            <a:lstStyle/>
            <a:p>
              <a:endParaRPr lang="en-US">
                <a:latin typeface="Calibri" pitchFamily="34" charset="0"/>
              </a:endParaRPr>
            </a:p>
          </p:txBody>
        </p:sp>
        <p:sp>
          <p:nvSpPr>
            <p:cNvPr id="112" name="Freeform 88"/>
            <p:cNvSpPr>
              <a:spLocks/>
            </p:cNvSpPr>
            <p:nvPr/>
          </p:nvSpPr>
          <p:spPr bwMode="auto">
            <a:xfrm>
              <a:off x="7132" y="3574"/>
              <a:ext cx="163" cy="99"/>
            </a:xfrm>
            <a:custGeom>
              <a:avLst/>
              <a:gdLst>
                <a:gd name="T0" fmla="*/ 4 w 328"/>
                <a:gd name="T1" fmla="*/ 3 h 197"/>
                <a:gd name="T2" fmla="*/ 5 w 328"/>
                <a:gd name="T3" fmla="*/ 3 h 197"/>
                <a:gd name="T4" fmla="*/ 4 w 328"/>
                <a:gd name="T5" fmla="*/ 3 h 197"/>
                <a:gd name="T6" fmla="*/ 4 w 328"/>
                <a:gd name="T7" fmla="*/ 3 h 197"/>
                <a:gd name="T8" fmla="*/ 3 w 328"/>
                <a:gd name="T9" fmla="*/ 2 h 197"/>
                <a:gd name="T10" fmla="*/ 3 w 328"/>
                <a:gd name="T11" fmla="*/ 2 h 197"/>
                <a:gd name="T12" fmla="*/ 3 w 328"/>
                <a:gd name="T13" fmla="*/ 2 h 197"/>
                <a:gd name="T14" fmla="*/ 2 w 328"/>
                <a:gd name="T15" fmla="*/ 2 h 197"/>
                <a:gd name="T16" fmla="*/ 2 w 328"/>
                <a:gd name="T17" fmla="*/ 2 h 197"/>
                <a:gd name="T18" fmla="*/ 2 w 328"/>
                <a:gd name="T19" fmla="*/ 1 h 197"/>
                <a:gd name="T20" fmla="*/ 2 w 328"/>
                <a:gd name="T21" fmla="*/ 1 h 197"/>
                <a:gd name="T22" fmla="*/ 1 w 328"/>
                <a:gd name="T23" fmla="*/ 1 h 197"/>
                <a:gd name="T24" fmla="*/ 1 w 328"/>
                <a:gd name="T25" fmla="*/ 1 h 197"/>
                <a:gd name="T26" fmla="*/ 1 w 328"/>
                <a:gd name="T27" fmla="*/ 1 h 197"/>
                <a:gd name="T28" fmla="*/ 0 w 328"/>
                <a:gd name="T29" fmla="*/ 1 h 197"/>
                <a:gd name="T30" fmla="*/ 0 w 328"/>
                <a:gd name="T31" fmla="*/ 1 h 197"/>
                <a:gd name="T32" fmla="*/ 0 w 328"/>
                <a:gd name="T33" fmla="*/ 1 h 197"/>
                <a:gd name="T34" fmla="*/ 0 w 328"/>
                <a:gd name="T35" fmla="*/ 0 h 197"/>
                <a:gd name="T36" fmla="*/ 0 w 328"/>
                <a:gd name="T37" fmla="*/ 1 h 197"/>
                <a:gd name="T38" fmla="*/ 0 w 328"/>
                <a:gd name="T39" fmla="*/ 1 h 197"/>
                <a:gd name="T40" fmla="*/ 0 w 328"/>
                <a:gd name="T41" fmla="*/ 1 h 197"/>
                <a:gd name="T42" fmla="*/ 0 w 328"/>
                <a:gd name="T43" fmla="*/ 1 h 197"/>
                <a:gd name="T44" fmla="*/ 1 w 328"/>
                <a:gd name="T45" fmla="*/ 1 h 197"/>
                <a:gd name="T46" fmla="*/ 1 w 328"/>
                <a:gd name="T47" fmla="*/ 1 h 197"/>
                <a:gd name="T48" fmla="*/ 1 w 328"/>
                <a:gd name="T49" fmla="*/ 1 h 197"/>
                <a:gd name="T50" fmla="*/ 1 w 328"/>
                <a:gd name="T51" fmla="*/ 1 h 197"/>
                <a:gd name="T52" fmla="*/ 2 w 328"/>
                <a:gd name="T53" fmla="*/ 2 h 197"/>
                <a:gd name="T54" fmla="*/ 2 w 328"/>
                <a:gd name="T55" fmla="*/ 2 h 197"/>
                <a:gd name="T56" fmla="*/ 2 w 328"/>
                <a:gd name="T57" fmla="*/ 2 h 197"/>
                <a:gd name="T58" fmla="*/ 3 w 328"/>
                <a:gd name="T59" fmla="*/ 2 h 197"/>
                <a:gd name="T60" fmla="*/ 3 w 328"/>
                <a:gd name="T61" fmla="*/ 2 h 197"/>
                <a:gd name="T62" fmla="*/ 3 w 328"/>
                <a:gd name="T63" fmla="*/ 3 h 197"/>
                <a:gd name="T64" fmla="*/ 4 w 328"/>
                <a:gd name="T65" fmla="*/ 3 h 197"/>
                <a:gd name="T66" fmla="*/ 4 w 328"/>
                <a:gd name="T67" fmla="*/ 3 h 197"/>
                <a:gd name="T68" fmla="*/ 4 w 328"/>
                <a:gd name="T69" fmla="*/ 4 h 197"/>
                <a:gd name="T70" fmla="*/ 5 w 328"/>
                <a:gd name="T71" fmla="*/ 3 h 197"/>
                <a:gd name="T72" fmla="*/ 4 w 328"/>
                <a:gd name="T73" fmla="*/ 4 h 197"/>
                <a:gd name="T74" fmla="*/ 4 w 328"/>
                <a:gd name="T75" fmla="*/ 4 h 197"/>
                <a:gd name="T76" fmla="*/ 5 w 328"/>
                <a:gd name="T77" fmla="*/ 4 h 197"/>
                <a:gd name="T78" fmla="*/ 5 w 328"/>
                <a:gd name="T79" fmla="*/ 3 h 197"/>
                <a:gd name="T80" fmla="*/ 5 w 328"/>
                <a:gd name="T81" fmla="*/ 3 h 197"/>
                <a:gd name="T82" fmla="*/ 4 w 328"/>
                <a:gd name="T83" fmla="*/ 3 h 1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197"/>
                <a:gd name="T128" fmla="*/ 328 w 328"/>
                <a:gd name="T129" fmla="*/ 197 h 1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197">
                  <a:moveTo>
                    <a:pt x="312" y="191"/>
                  </a:moveTo>
                  <a:lnTo>
                    <a:pt x="325" y="186"/>
                  </a:lnTo>
                  <a:lnTo>
                    <a:pt x="299" y="161"/>
                  </a:lnTo>
                  <a:lnTo>
                    <a:pt x="275" y="140"/>
                  </a:lnTo>
                  <a:lnTo>
                    <a:pt x="251" y="122"/>
                  </a:lnTo>
                  <a:lnTo>
                    <a:pt x="229" y="104"/>
                  </a:lnTo>
                  <a:lnTo>
                    <a:pt x="208" y="90"/>
                  </a:lnTo>
                  <a:lnTo>
                    <a:pt x="187" y="77"/>
                  </a:lnTo>
                  <a:lnTo>
                    <a:pt x="166" y="67"/>
                  </a:lnTo>
                  <a:lnTo>
                    <a:pt x="149" y="57"/>
                  </a:lnTo>
                  <a:lnTo>
                    <a:pt x="128" y="49"/>
                  </a:lnTo>
                  <a:lnTo>
                    <a:pt x="109" y="41"/>
                  </a:lnTo>
                  <a:lnTo>
                    <a:pt x="91" y="34"/>
                  </a:lnTo>
                  <a:lnTo>
                    <a:pt x="74" y="28"/>
                  </a:lnTo>
                  <a:lnTo>
                    <a:pt x="56" y="21"/>
                  </a:lnTo>
                  <a:lnTo>
                    <a:pt x="40" y="15"/>
                  </a:lnTo>
                  <a:lnTo>
                    <a:pt x="23" y="8"/>
                  </a:lnTo>
                  <a:lnTo>
                    <a:pt x="7" y="0"/>
                  </a:lnTo>
                  <a:lnTo>
                    <a:pt x="0" y="13"/>
                  </a:lnTo>
                  <a:lnTo>
                    <a:pt x="19" y="21"/>
                  </a:lnTo>
                  <a:lnTo>
                    <a:pt x="37" y="28"/>
                  </a:lnTo>
                  <a:lnTo>
                    <a:pt x="53" y="34"/>
                  </a:lnTo>
                  <a:lnTo>
                    <a:pt x="71" y="41"/>
                  </a:lnTo>
                  <a:lnTo>
                    <a:pt x="88" y="47"/>
                  </a:lnTo>
                  <a:lnTo>
                    <a:pt x="106" y="54"/>
                  </a:lnTo>
                  <a:lnTo>
                    <a:pt x="125" y="62"/>
                  </a:lnTo>
                  <a:lnTo>
                    <a:pt x="142" y="70"/>
                  </a:lnTo>
                  <a:lnTo>
                    <a:pt x="160" y="80"/>
                  </a:lnTo>
                  <a:lnTo>
                    <a:pt x="181" y="90"/>
                  </a:lnTo>
                  <a:lnTo>
                    <a:pt x="202" y="103"/>
                  </a:lnTo>
                  <a:lnTo>
                    <a:pt x="222" y="117"/>
                  </a:lnTo>
                  <a:lnTo>
                    <a:pt x="245" y="132"/>
                  </a:lnTo>
                  <a:lnTo>
                    <a:pt x="266" y="150"/>
                  </a:lnTo>
                  <a:lnTo>
                    <a:pt x="290" y="171"/>
                  </a:lnTo>
                  <a:lnTo>
                    <a:pt x="315" y="196"/>
                  </a:lnTo>
                  <a:lnTo>
                    <a:pt x="328" y="191"/>
                  </a:lnTo>
                  <a:lnTo>
                    <a:pt x="315" y="196"/>
                  </a:lnTo>
                  <a:lnTo>
                    <a:pt x="320" y="197"/>
                  </a:lnTo>
                  <a:lnTo>
                    <a:pt x="325" y="196"/>
                  </a:lnTo>
                  <a:lnTo>
                    <a:pt x="326" y="191"/>
                  </a:lnTo>
                  <a:lnTo>
                    <a:pt x="325" y="186"/>
                  </a:lnTo>
                  <a:lnTo>
                    <a:pt x="312" y="191"/>
                  </a:lnTo>
                  <a:close/>
                </a:path>
              </a:pathLst>
            </a:custGeom>
            <a:solidFill>
              <a:srgbClr val="000000"/>
            </a:solidFill>
            <a:ln w="9525">
              <a:noFill/>
              <a:round/>
              <a:headEnd/>
              <a:tailEnd/>
            </a:ln>
          </p:spPr>
          <p:txBody>
            <a:bodyPr/>
            <a:lstStyle/>
            <a:p>
              <a:endParaRPr lang="en-US">
                <a:latin typeface="Calibri" pitchFamily="34" charset="0"/>
              </a:endParaRPr>
            </a:p>
          </p:txBody>
        </p:sp>
        <p:sp>
          <p:nvSpPr>
            <p:cNvPr id="113" name="Freeform 89"/>
            <p:cNvSpPr>
              <a:spLocks/>
            </p:cNvSpPr>
            <p:nvPr/>
          </p:nvSpPr>
          <p:spPr bwMode="auto">
            <a:xfrm>
              <a:off x="7285" y="3507"/>
              <a:ext cx="10" cy="163"/>
            </a:xfrm>
            <a:custGeom>
              <a:avLst/>
              <a:gdLst>
                <a:gd name="T0" fmla="*/ 0 w 21"/>
                <a:gd name="T1" fmla="*/ 1 h 326"/>
                <a:gd name="T2" fmla="*/ 0 w 21"/>
                <a:gd name="T3" fmla="*/ 1 h 326"/>
                <a:gd name="T4" fmla="*/ 0 w 21"/>
                <a:gd name="T5" fmla="*/ 1 h 326"/>
                <a:gd name="T6" fmla="*/ 0 w 21"/>
                <a:gd name="T7" fmla="*/ 3 h 326"/>
                <a:gd name="T8" fmla="*/ 0 w 21"/>
                <a:gd name="T9" fmla="*/ 3 h 326"/>
                <a:gd name="T10" fmla="*/ 0 w 21"/>
                <a:gd name="T11" fmla="*/ 5 h 326"/>
                <a:gd name="T12" fmla="*/ 0 w 21"/>
                <a:gd name="T13" fmla="*/ 5 h 326"/>
                <a:gd name="T14" fmla="*/ 0 w 21"/>
                <a:gd name="T15" fmla="*/ 3 h 326"/>
                <a:gd name="T16" fmla="*/ 0 w 21"/>
                <a:gd name="T17" fmla="*/ 3 h 326"/>
                <a:gd name="T18" fmla="*/ 0 w 21"/>
                <a:gd name="T19" fmla="*/ 1 h 326"/>
                <a:gd name="T20" fmla="*/ 0 w 21"/>
                <a:gd name="T21" fmla="*/ 1 h 326"/>
                <a:gd name="T22" fmla="*/ 0 w 21"/>
                <a:gd name="T23" fmla="*/ 1 h 326"/>
                <a:gd name="T24" fmla="*/ 0 w 21"/>
                <a:gd name="T25" fmla="*/ 1 h 326"/>
                <a:gd name="T26" fmla="*/ 0 w 21"/>
                <a:gd name="T27" fmla="*/ 1 h 326"/>
                <a:gd name="T28" fmla="*/ 0 w 21"/>
                <a:gd name="T29" fmla="*/ 0 h 326"/>
                <a:gd name="T30" fmla="*/ 0 w 21"/>
                <a:gd name="T31" fmla="*/ 0 h 326"/>
                <a:gd name="T32" fmla="*/ 0 w 21"/>
                <a:gd name="T33" fmla="*/ 1 h 326"/>
                <a:gd name="T34" fmla="*/ 0 w 21"/>
                <a:gd name="T35" fmla="*/ 1 h 3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
                <a:gd name="T55" fmla="*/ 0 h 326"/>
                <a:gd name="T56" fmla="*/ 21 w 21"/>
                <a:gd name="T57" fmla="*/ 326 h 3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 h="326">
                  <a:moveTo>
                    <a:pt x="6" y="8"/>
                  </a:moveTo>
                  <a:lnTo>
                    <a:pt x="6" y="4"/>
                  </a:lnTo>
                  <a:lnTo>
                    <a:pt x="0" y="62"/>
                  </a:lnTo>
                  <a:lnTo>
                    <a:pt x="0" y="143"/>
                  </a:lnTo>
                  <a:lnTo>
                    <a:pt x="5" y="238"/>
                  </a:lnTo>
                  <a:lnTo>
                    <a:pt x="5" y="326"/>
                  </a:lnTo>
                  <a:lnTo>
                    <a:pt x="21" y="326"/>
                  </a:lnTo>
                  <a:lnTo>
                    <a:pt x="18" y="238"/>
                  </a:lnTo>
                  <a:lnTo>
                    <a:pt x="13" y="143"/>
                  </a:lnTo>
                  <a:lnTo>
                    <a:pt x="13" y="62"/>
                  </a:lnTo>
                  <a:lnTo>
                    <a:pt x="19" y="8"/>
                  </a:lnTo>
                  <a:lnTo>
                    <a:pt x="19" y="4"/>
                  </a:lnTo>
                  <a:lnTo>
                    <a:pt x="19" y="8"/>
                  </a:lnTo>
                  <a:lnTo>
                    <a:pt x="18" y="3"/>
                  </a:lnTo>
                  <a:lnTo>
                    <a:pt x="14" y="0"/>
                  </a:lnTo>
                  <a:lnTo>
                    <a:pt x="10" y="0"/>
                  </a:lnTo>
                  <a:lnTo>
                    <a:pt x="6" y="4"/>
                  </a:lnTo>
                  <a:lnTo>
                    <a:pt x="6"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114" name="Freeform 90"/>
            <p:cNvSpPr>
              <a:spLocks/>
            </p:cNvSpPr>
            <p:nvPr/>
          </p:nvSpPr>
          <p:spPr bwMode="auto">
            <a:xfrm>
              <a:off x="7261" y="3473"/>
              <a:ext cx="34" cy="38"/>
            </a:xfrm>
            <a:custGeom>
              <a:avLst/>
              <a:gdLst>
                <a:gd name="T0" fmla="*/ 0 w 67"/>
                <a:gd name="T1" fmla="*/ 0 h 77"/>
                <a:gd name="T2" fmla="*/ 1 w 67"/>
                <a:gd name="T3" fmla="*/ 0 h 77"/>
                <a:gd name="T4" fmla="*/ 1 w 67"/>
                <a:gd name="T5" fmla="*/ 0 h 77"/>
                <a:gd name="T6" fmla="*/ 1 w 67"/>
                <a:gd name="T7" fmla="*/ 0 h 77"/>
                <a:gd name="T8" fmla="*/ 1 w 67"/>
                <a:gd name="T9" fmla="*/ 0 h 77"/>
                <a:gd name="T10" fmla="*/ 1 w 67"/>
                <a:gd name="T11" fmla="*/ 0 h 77"/>
                <a:gd name="T12" fmla="*/ 1 w 67"/>
                <a:gd name="T13" fmla="*/ 0 h 77"/>
                <a:gd name="T14" fmla="*/ 1 w 67"/>
                <a:gd name="T15" fmla="*/ 0 h 77"/>
                <a:gd name="T16" fmla="*/ 1 w 67"/>
                <a:gd name="T17" fmla="*/ 1 h 77"/>
                <a:gd name="T18" fmla="*/ 1 w 67"/>
                <a:gd name="T19" fmla="*/ 1 h 77"/>
                <a:gd name="T20" fmla="*/ 2 w 67"/>
                <a:gd name="T21" fmla="*/ 1 h 77"/>
                <a:gd name="T22" fmla="*/ 1 w 67"/>
                <a:gd name="T23" fmla="*/ 0 h 77"/>
                <a:gd name="T24" fmla="*/ 1 w 67"/>
                <a:gd name="T25" fmla="*/ 0 h 77"/>
                <a:gd name="T26" fmla="*/ 1 w 67"/>
                <a:gd name="T27" fmla="*/ 0 h 77"/>
                <a:gd name="T28" fmla="*/ 1 w 67"/>
                <a:gd name="T29" fmla="*/ 0 h 77"/>
                <a:gd name="T30" fmla="*/ 1 w 67"/>
                <a:gd name="T31" fmla="*/ 0 h 77"/>
                <a:gd name="T32" fmla="*/ 1 w 67"/>
                <a:gd name="T33" fmla="*/ 0 h 77"/>
                <a:gd name="T34" fmla="*/ 1 w 67"/>
                <a:gd name="T35" fmla="*/ 0 h 77"/>
                <a:gd name="T36" fmla="*/ 1 w 67"/>
                <a:gd name="T37" fmla="*/ 0 h 77"/>
                <a:gd name="T38" fmla="*/ 1 w 67"/>
                <a:gd name="T39" fmla="*/ 0 h 77"/>
                <a:gd name="T40" fmla="*/ 1 w 67"/>
                <a:gd name="T41" fmla="*/ 0 h 77"/>
                <a:gd name="T42" fmla="*/ 1 w 67"/>
                <a:gd name="T43" fmla="*/ 0 h 77"/>
                <a:gd name="T44" fmla="*/ 0 w 67"/>
                <a:gd name="T45" fmla="*/ 0 h 77"/>
                <a:gd name="T46" fmla="*/ 1 w 67"/>
                <a:gd name="T47" fmla="*/ 0 h 77"/>
                <a:gd name="T48" fmla="*/ 1 w 67"/>
                <a:gd name="T49" fmla="*/ 0 h 77"/>
                <a:gd name="T50" fmla="*/ 0 w 67"/>
                <a:gd name="T51" fmla="*/ 0 h 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77"/>
                <a:gd name="T80" fmla="*/ 67 w 67"/>
                <a:gd name="T81" fmla="*/ 77 h 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77">
                  <a:moveTo>
                    <a:pt x="0" y="5"/>
                  </a:moveTo>
                  <a:lnTo>
                    <a:pt x="5" y="13"/>
                  </a:lnTo>
                  <a:lnTo>
                    <a:pt x="10" y="16"/>
                  </a:lnTo>
                  <a:lnTo>
                    <a:pt x="18" y="21"/>
                  </a:lnTo>
                  <a:lnTo>
                    <a:pt x="24" y="26"/>
                  </a:lnTo>
                  <a:lnTo>
                    <a:pt x="32" y="34"/>
                  </a:lnTo>
                  <a:lnTo>
                    <a:pt x="37" y="42"/>
                  </a:lnTo>
                  <a:lnTo>
                    <a:pt x="43" y="54"/>
                  </a:lnTo>
                  <a:lnTo>
                    <a:pt x="50" y="65"/>
                  </a:lnTo>
                  <a:lnTo>
                    <a:pt x="54" y="77"/>
                  </a:lnTo>
                  <a:lnTo>
                    <a:pt x="67" y="73"/>
                  </a:lnTo>
                  <a:lnTo>
                    <a:pt x="62" y="59"/>
                  </a:lnTo>
                  <a:lnTo>
                    <a:pt x="56" y="47"/>
                  </a:lnTo>
                  <a:lnTo>
                    <a:pt x="50" y="36"/>
                  </a:lnTo>
                  <a:lnTo>
                    <a:pt x="42" y="25"/>
                  </a:lnTo>
                  <a:lnTo>
                    <a:pt x="34" y="16"/>
                  </a:lnTo>
                  <a:lnTo>
                    <a:pt x="24" y="8"/>
                  </a:lnTo>
                  <a:lnTo>
                    <a:pt x="16" y="3"/>
                  </a:lnTo>
                  <a:lnTo>
                    <a:pt x="8" y="0"/>
                  </a:lnTo>
                  <a:lnTo>
                    <a:pt x="13" y="8"/>
                  </a:lnTo>
                  <a:lnTo>
                    <a:pt x="8" y="0"/>
                  </a:lnTo>
                  <a:lnTo>
                    <a:pt x="3" y="2"/>
                  </a:lnTo>
                  <a:lnTo>
                    <a:pt x="0" y="5"/>
                  </a:lnTo>
                  <a:lnTo>
                    <a:pt x="2" y="10"/>
                  </a:lnTo>
                  <a:lnTo>
                    <a:pt x="5" y="13"/>
                  </a:lnTo>
                  <a:lnTo>
                    <a:pt x="0"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115" name="Freeform 91"/>
            <p:cNvSpPr>
              <a:spLocks/>
            </p:cNvSpPr>
            <p:nvPr/>
          </p:nvSpPr>
          <p:spPr bwMode="auto">
            <a:xfrm>
              <a:off x="7236" y="3418"/>
              <a:ext cx="33" cy="59"/>
            </a:xfrm>
            <a:custGeom>
              <a:avLst/>
              <a:gdLst>
                <a:gd name="T0" fmla="*/ 0 w 67"/>
                <a:gd name="T1" fmla="*/ 1 h 117"/>
                <a:gd name="T2" fmla="*/ 0 w 67"/>
                <a:gd name="T3" fmla="*/ 1 h 117"/>
                <a:gd name="T4" fmla="*/ 0 w 67"/>
                <a:gd name="T5" fmla="*/ 1 h 117"/>
                <a:gd name="T6" fmla="*/ 0 w 67"/>
                <a:gd name="T7" fmla="*/ 1 h 117"/>
                <a:gd name="T8" fmla="*/ 0 w 67"/>
                <a:gd name="T9" fmla="*/ 1 h 117"/>
                <a:gd name="T10" fmla="*/ 0 w 67"/>
                <a:gd name="T11" fmla="*/ 1 h 117"/>
                <a:gd name="T12" fmla="*/ 0 w 67"/>
                <a:gd name="T13" fmla="*/ 2 h 117"/>
                <a:gd name="T14" fmla="*/ 0 w 67"/>
                <a:gd name="T15" fmla="*/ 2 h 117"/>
                <a:gd name="T16" fmla="*/ 0 w 67"/>
                <a:gd name="T17" fmla="*/ 2 h 117"/>
                <a:gd name="T18" fmla="*/ 0 w 67"/>
                <a:gd name="T19" fmla="*/ 2 h 117"/>
                <a:gd name="T20" fmla="*/ 1 w 67"/>
                <a:gd name="T21" fmla="*/ 2 h 117"/>
                <a:gd name="T22" fmla="*/ 1 w 67"/>
                <a:gd name="T23" fmla="*/ 2 h 117"/>
                <a:gd name="T24" fmla="*/ 1 w 67"/>
                <a:gd name="T25" fmla="*/ 2 h 117"/>
                <a:gd name="T26" fmla="*/ 0 w 67"/>
                <a:gd name="T27" fmla="*/ 2 h 117"/>
                <a:gd name="T28" fmla="*/ 0 w 67"/>
                <a:gd name="T29" fmla="*/ 1 h 117"/>
                <a:gd name="T30" fmla="*/ 0 w 67"/>
                <a:gd name="T31" fmla="*/ 1 h 117"/>
                <a:gd name="T32" fmla="*/ 0 w 67"/>
                <a:gd name="T33" fmla="*/ 1 h 117"/>
                <a:gd name="T34" fmla="*/ 0 w 67"/>
                <a:gd name="T35" fmla="*/ 1 h 117"/>
                <a:gd name="T36" fmla="*/ 0 w 67"/>
                <a:gd name="T37" fmla="*/ 0 h 117"/>
                <a:gd name="T38" fmla="*/ 0 w 67"/>
                <a:gd name="T39" fmla="*/ 1 h 117"/>
                <a:gd name="T40" fmla="*/ 0 w 67"/>
                <a:gd name="T41" fmla="*/ 0 h 117"/>
                <a:gd name="T42" fmla="*/ 0 w 67"/>
                <a:gd name="T43" fmla="*/ 1 h 117"/>
                <a:gd name="T44" fmla="*/ 0 w 67"/>
                <a:gd name="T45" fmla="*/ 1 h 117"/>
                <a:gd name="T46" fmla="*/ 0 w 67"/>
                <a:gd name="T47" fmla="*/ 1 h 117"/>
                <a:gd name="T48" fmla="*/ 0 w 67"/>
                <a:gd name="T49" fmla="*/ 1 h 117"/>
                <a:gd name="T50" fmla="*/ 0 w 67"/>
                <a:gd name="T51" fmla="*/ 1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7"/>
                <a:gd name="T79" fmla="*/ 0 h 117"/>
                <a:gd name="T80" fmla="*/ 67 w 67"/>
                <a:gd name="T81" fmla="*/ 117 h 11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7" h="117">
                  <a:moveTo>
                    <a:pt x="0" y="3"/>
                  </a:moveTo>
                  <a:lnTo>
                    <a:pt x="6" y="13"/>
                  </a:lnTo>
                  <a:lnTo>
                    <a:pt x="18" y="18"/>
                  </a:lnTo>
                  <a:lnTo>
                    <a:pt x="27" y="26"/>
                  </a:lnTo>
                  <a:lnTo>
                    <a:pt x="35" y="37"/>
                  </a:lnTo>
                  <a:lnTo>
                    <a:pt x="43" y="52"/>
                  </a:lnTo>
                  <a:lnTo>
                    <a:pt x="50" y="68"/>
                  </a:lnTo>
                  <a:lnTo>
                    <a:pt x="53" y="85"/>
                  </a:lnTo>
                  <a:lnTo>
                    <a:pt x="51" y="101"/>
                  </a:lnTo>
                  <a:lnTo>
                    <a:pt x="51" y="114"/>
                  </a:lnTo>
                  <a:lnTo>
                    <a:pt x="64" y="117"/>
                  </a:lnTo>
                  <a:lnTo>
                    <a:pt x="67" y="101"/>
                  </a:lnTo>
                  <a:lnTo>
                    <a:pt x="66" y="85"/>
                  </a:lnTo>
                  <a:lnTo>
                    <a:pt x="62" y="65"/>
                  </a:lnTo>
                  <a:lnTo>
                    <a:pt x="56" y="46"/>
                  </a:lnTo>
                  <a:lnTo>
                    <a:pt x="48" y="31"/>
                  </a:lnTo>
                  <a:lnTo>
                    <a:pt x="37" y="16"/>
                  </a:lnTo>
                  <a:lnTo>
                    <a:pt x="24" y="5"/>
                  </a:lnTo>
                  <a:lnTo>
                    <a:pt x="6" y="0"/>
                  </a:lnTo>
                  <a:lnTo>
                    <a:pt x="13" y="10"/>
                  </a:lnTo>
                  <a:lnTo>
                    <a:pt x="6" y="0"/>
                  </a:lnTo>
                  <a:lnTo>
                    <a:pt x="2" y="1"/>
                  </a:lnTo>
                  <a:lnTo>
                    <a:pt x="0" y="6"/>
                  </a:lnTo>
                  <a:lnTo>
                    <a:pt x="2" y="11"/>
                  </a:lnTo>
                  <a:lnTo>
                    <a:pt x="6" y="13"/>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16" name="Freeform 92"/>
            <p:cNvSpPr>
              <a:spLocks/>
            </p:cNvSpPr>
            <p:nvPr/>
          </p:nvSpPr>
          <p:spPr bwMode="auto">
            <a:xfrm>
              <a:off x="7212" y="3383"/>
              <a:ext cx="33" cy="40"/>
            </a:xfrm>
            <a:custGeom>
              <a:avLst/>
              <a:gdLst>
                <a:gd name="T0" fmla="*/ 1 w 65"/>
                <a:gd name="T1" fmla="*/ 1 h 80"/>
                <a:gd name="T2" fmla="*/ 1 w 65"/>
                <a:gd name="T3" fmla="*/ 1 h 80"/>
                <a:gd name="T4" fmla="*/ 1 w 65"/>
                <a:gd name="T5" fmla="*/ 1 h 80"/>
                <a:gd name="T6" fmla="*/ 1 w 65"/>
                <a:gd name="T7" fmla="*/ 1 h 80"/>
                <a:gd name="T8" fmla="*/ 1 w 65"/>
                <a:gd name="T9" fmla="*/ 1 h 80"/>
                <a:gd name="T10" fmla="*/ 1 w 65"/>
                <a:gd name="T11" fmla="*/ 1 h 80"/>
                <a:gd name="T12" fmla="*/ 1 w 65"/>
                <a:gd name="T13" fmla="*/ 1 h 80"/>
                <a:gd name="T14" fmla="*/ 1 w 65"/>
                <a:gd name="T15" fmla="*/ 1 h 80"/>
                <a:gd name="T16" fmla="*/ 1 w 65"/>
                <a:gd name="T17" fmla="*/ 1 h 80"/>
                <a:gd name="T18" fmla="*/ 1 w 65"/>
                <a:gd name="T19" fmla="*/ 1 h 80"/>
                <a:gd name="T20" fmla="*/ 1 w 65"/>
                <a:gd name="T21" fmla="*/ 1 h 80"/>
                <a:gd name="T22" fmla="*/ 2 w 65"/>
                <a:gd name="T23" fmla="*/ 1 h 80"/>
                <a:gd name="T24" fmla="*/ 2 w 65"/>
                <a:gd name="T25" fmla="*/ 1 h 80"/>
                <a:gd name="T26" fmla="*/ 1 w 65"/>
                <a:gd name="T27" fmla="*/ 1 h 80"/>
                <a:gd name="T28" fmla="*/ 1 w 65"/>
                <a:gd name="T29" fmla="*/ 1 h 80"/>
                <a:gd name="T30" fmla="*/ 1 w 65"/>
                <a:gd name="T31" fmla="*/ 1 h 80"/>
                <a:gd name="T32" fmla="*/ 1 w 65"/>
                <a:gd name="T33" fmla="*/ 1 h 80"/>
                <a:gd name="T34" fmla="*/ 1 w 65"/>
                <a:gd name="T35" fmla="*/ 1 h 80"/>
                <a:gd name="T36" fmla="*/ 1 w 65"/>
                <a:gd name="T37" fmla="*/ 0 h 80"/>
                <a:gd name="T38" fmla="*/ 1 w 65"/>
                <a:gd name="T39" fmla="*/ 1 h 80"/>
                <a:gd name="T40" fmla="*/ 1 w 65"/>
                <a:gd name="T41" fmla="*/ 0 h 80"/>
                <a:gd name="T42" fmla="*/ 1 w 65"/>
                <a:gd name="T43" fmla="*/ 1 h 80"/>
                <a:gd name="T44" fmla="*/ 0 w 65"/>
                <a:gd name="T45" fmla="*/ 1 h 80"/>
                <a:gd name="T46" fmla="*/ 1 w 65"/>
                <a:gd name="T47" fmla="*/ 1 h 80"/>
                <a:gd name="T48" fmla="*/ 1 w 65"/>
                <a:gd name="T49" fmla="*/ 1 h 80"/>
                <a:gd name="T50" fmla="*/ 1 w 65"/>
                <a:gd name="T51" fmla="*/ 1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80"/>
                <a:gd name="T80" fmla="*/ 65 w 65"/>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80">
                  <a:moveTo>
                    <a:pt x="1" y="3"/>
                  </a:moveTo>
                  <a:lnTo>
                    <a:pt x="6" y="16"/>
                  </a:lnTo>
                  <a:lnTo>
                    <a:pt x="14" y="16"/>
                  </a:lnTo>
                  <a:lnTo>
                    <a:pt x="27" y="19"/>
                  </a:lnTo>
                  <a:lnTo>
                    <a:pt x="35" y="24"/>
                  </a:lnTo>
                  <a:lnTo>
                    <a:pt x="44" y="31"/>
                  </a:lnTo>
                  <a:lnTo>
                    <a:pt x="49" y="39"/>
                  </a:lnTo>
                  <a:lnTo>
                    <a:pt x="52" y="47"/>
                  </a:lnTo>
                  <a:lnTo>
                    <a:pt x="52" y="60"/>
                  </a:lnTo>
                  <a:lnTo>
                    <a:pt x="46" y="73"/>
                  </a:lnTo>
                  <a:lnTo>
                    <a:pt x="59" y="80"/>
                  </a:lnTo>
                  <a:lnTo>
                    <a:pt x="65" y="63"/>
                  </a:lnTo>
                  <a:lnTo>
                    <a:pt x="65" y="47"/>
                  </a:lnTo>
                  <a:lnTo>
                    <a:pt x="62" y="32"/>
                  </a:lnTo>
                  <a:lnTo>
                    <a:pt x="54" y="21"/>
                  </a:lnTo>
                  <a:lnTo>
                    <a:pt x="41" y="11"/>
                  </a:lnTo>
                  <a:lnTo>
                    <a:pt x="30" y="6"/>
                  </a:lnTo>
                  <a:lnTo>
                    <a:pt x="17" y="3"/>
                  </a:lnTo>
                  <a:lnTo>
                    <a:pt x="6" y="0"/>
                  </a:lnTo>
                  <a:lnTo>
                    <a:pt x="11" y="13"/>
                  </a:lnTo>
                  <a:lnTo>
                    <a:pt x="6" y="0"/>
                  </a:lnTo>
                  <a:lnTo>
                    <a:pt x="1" y="3"/>
                  </a:lnTo>
                  <a:lnTo>
                    <a:pt x="0" y="8"/>
                  </a:lnTo>
                  <a:lnTo>
                    <a:pt x="1" y="13"/>
                  </a:lnTo>
                  <a:lnTo>
                    <a:pt x="6" y="16"/>
                  </a:lnTo>
                  <a:lnTo>
                    <a:pt x="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17" name="Freeform 93"/>
            <p:cNvSpPr>
              <a:spLocks/>
            </p:cNvSpPr>
            <p:nvPr/>
          </p:nvSpPr>
          <p:spPr bwMode="auto">
            <a:xfrm>
              <a:off x="7192" y="3345"/>
              <a:ext cx="32" cy="44"/>
            </a:xfrm>
            <a:custGeom>
              <a:avLst/>
              <a:gdLst>
                <a:gd name="T0" fmla="*/ 1 w 64"/>
                <a:gd name="T1" fmla="*/ 0 h 90"/>
                <a:gd name="T2" fmla="*/ 1 w 64"/>
                <a:gd name="T3" fmla="*/ 0 h 90"/>
                <a:gd name="T4" fmla="*/ 1 w 64"/>
                <a:gd name="T5" fmla="*/ 0 h 90"/>
                <a:gd name="T6" fmla="*/ 1 w 64"/>
                <a:gd name="T7" fmla="*/ 0 h 90"/>
                <a:gd name="T8" fmla="*/ 1 w 64"/>
                <a:gd name="T9" fmla="*/ 0 h 90"/>
                <a:gd name="T10" fmla="*/ 1 w 64"/>
                <a:gd name="T11" fmla="*/ 0 h 90"/>
                <a:gd name="T12" fmla="*/ 1 w 64"/>
                <a:gd name="T13" fmla="*/ 0 h 90"/>
                <a:gd name="T14" fmla="*/ 1 w 64"/>
                <a:gd name="T15" fmla="*/ 0 h 90"/>
                <a:gd name="T16" fmla="*/ 1 w 64"/>
                <a:gd name="T17" fmla="*/ 1 h 90"/>
                <a:gd name="T18" fmla="*/ 1 w 64"/>
                <a:gd name="T19" fmla="*/ 1 h 90"/>
                <a:gd name="T20" fmla="*/ 1 w 64"/>
                <a:gd name="T21" fmla="*/ 1 h 90"/>
                <a:gd name="T22" fmla="*/ 1 w 64"/>
                <a:gd name="T23" fmla="*/ 1 h 90"/>
                <a:gd name="T24" fmla="*/ 1 w 64"/>
                <a:gd name="T25" fmla="*/ 0 h 90"/>
                <a:gd name="T26" fmla="*/ 1 w 64"/>
                <a:gd name="T27" fmla="*/ 0 h 90"/>
                <a:gd name="T28" fmla="*/ 1 w 64"/>
                <a:gd name="T29" fmla="*/ 0 h 90"/>
                <a:gd name="T30" fmla="*/ 1 w 64"/>
                <a:gd name="T31" fmla="*/ 0 h 90"/>
                <a:gd name="T32" fmla="*/ 1 w 64"/>
                <a:gd name="T33" fmla="*/ 0 h 90"/>
                <a:gd name="T34" fmla="*/ 1 w 64"/>
                <a:gd name="T35" fmla="*/ 0 h 90"/>
                <a:gd name="T36" fmla="*/ 1 w 64"/>
                <a:gd name="T37" fmla="*/ 0 h 90"/>
                <a:gd name="T38" fmla="*/ 1 w 64"/>
                <a:gd name="T39" fmla="*/ 0 h 90"/>
                <a:gd name="T40" fmla="*/ 1 w 64"/>
                <a:gd name="T41" fmla="*/ 0 h 90"/>
                <a:gd name="T42" fmla="*/ 1 w 64"/>
                <a:gd name="T43" fmla="*/ 0 h 90"/>
                <a:gd name="T44" fmla="*/ 0 w 64"/>
                <a:gd name="T45" fmla="*/ 0 h 90"/>
                <a:gd name="T46" fmla="*/ 1 w 64"/>
                <a:gd name="T47" fmla="*/ 0 h 90"/>
                <a:gd name="T48" fmla="*/ 1 w 64"/>
                <a:gd name="T49" fmla="*/ 0 h 90"/>
                <a:gd name="T50" fmla="*/ 1 w 64"/>
                <a:gd name="T51" fmla="*/ 0 h 9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4"/>
                <a:gd name="T79" fmla="*/ 0 h 90"/>
                <a:gd name="T80" fmla="*/ 64 w 64"/>
                <a:gd name="T81" fmla="*/ 90 h 9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4" h="90">
                  <a:moveTo>
                    <a:pt x="2" y="2"/>
                  </a:moveTo>
                  <a:lnTo>
                    <a:pt x="5" y="13"/>
                  </a:lnTo>
                  <a:lnTo>
                    <a:pt x="13" y="16"/>
                  </a:lnTo>
                  <a:lnTo>
                    <a:pt x="24" y="25"/>
                  </a:lnTo>
                  <a:lnTo>
                    <a:pt x="34" y="31"/>
                  </a:lnTo>
                  <a:lnTo>
                    <a:pt x="42" y="39"/>
                  </a:lnTo>
                  <a:lnTo>
                    <a:pt x="48" y="51"/>
                  </a:lnTo>
                  <a:lnTo>
                    <a:pt x="51" y="60"/>
                  </a:lnTo>
                  <a:lnTo>
                    <a:pt x="50" y="72"/>
                  </a:lnTo>
                  <a:lnTo>
                    <a:pt x="43" y="80"/>
                  </a:lnTo>
                  <a:lnTo>
                    <a:pt x="53" y="90"/>
                  </a:lnTo>
                  <a:lnTo>
                    <a:pt x="62" y="75"/>
                  </a:lnTo>
                  <a:lnTo>
                    <a:pt x="64" y="60"/>
                  </a:lnTo>
                  <a:lnTo>
                    <a:pt x="61" y="47"/>
                  </a:lnTo>
                  <a:lnTo>
                    <a:pt x="54" y="33"/>
                  </a:lnTo>
                  <a:lnTo>
                    <a:pt x="43" y="21"/>
                  </a:lnTo>
                  <a:lnTo>
                    <a:pt x="30" y="12"/>
                  </a:lnTo>
                  <a:lnTo>
                    <a:pt x="19" y="3"/>
                  </a:lnTo>
                  <a:lnTo>
                    <a:pt x="8" y="0"/>
                  </a:lnTo>
                  <a:lnTo>
                    <a:pt x="11" y="12"/>
                  </a:lnTo>
                  <a:lnTo>
                    <a:pt x="8" y="0"/>
                  </a:lnTo>
                  <a:lnTo>
                    <a:pt x="3" y="2"/>
                  </a:lnTo>
                  <a:lnTo>
                    <a:pt x="0" y="5"/>
                  </a:lnTo>
                  <a:lnTo>
                    <a:pt x="2" y="10"/>
                  </a:lnTo>
                  <a:lnTo>
                    <a:pt x="5" y="13"/>
                  </a:lnTo>
                  <a:lnTo>
                    <a:pt x="2" y="2"/>
                  </a:lnTo>
                  <a:close/>
                </a:path>
              </a:pathLst>
            </a:custGeom>
            <a:solidFill>
              <a:srgbClr val="000000"/>
            </a:solidFill>
            <a:ln w="9525">
              <a:noFill/>
              <a:round/>
              <a:headEnd/>
              <a:tailEnd/>
            </a:ln>
          </p:spPr>
          <p:txBody>
            <a:bodyPr/>
            <a:lstStyle/>
            <a:p>
              <a:endParaRPr lang="en-US">
                <a:latin typeface="Calibri" pitchFamily="34" charset="0"/>
              </a:endParaRPr>
            </a:p>
          </p:txBody>
        </p:sp>
        <p:sp>
          <p:nvSpPr>
            <p:cNvPr id="118" name="Freeform 94"/>
            <p:cNvSpPr>
              <a:spLocks/>
            </p:cNvSpPr>
            <p:nvPr/>
          </p:nvSpPr>
          <p:spPr bwMode="auto">
            <a:xfrm>
              <a:off x="7158" y="3306"/>
              <a:ext cx="43" cy="44"/>
            </a:xfrm>
            <a:custGeom>
              <a:avLst/>
              <a:gdLst>
                <a:gd name="T0" fmla="*/ 0 w 86"/>
                <a:gd name="T1" fmla="*/ 0 h 89"/>
                <a:gd name="T2" fmla="*/ 1 w 86"/>
                <a:gd name="T3" fmla="*/ 0 h 89"/>
                <a:gd name="T4" fmla="*/ 1 w 86"/>
                <a:gd name="T5" fmla="*/ 0 h 89"/>
                <a:gd name="T6" fmla="*/ 1 w 86"/>
                <a:gd name="T7" fmla="*/ 0 h 89"/>
                <a:gd name="T8" fmla="*/ 1 w 86"/>
                <a:gd name="T9" fmla="*/ 0 h 89"/>
                <a:gd name="T10" fmla="*/ 1 w 86"/>
                <a:gd name="T11" fmla="*/ 0 h 89"/>
                <a:gd name="T12" fmla="*/ 1 w 86"/>
                <a:gd name="T13" fmla="*/ 0 h 89"/>
                <a:gd name="T14" fmla="*/ 1 w 86"/>
                <a:gd name="T15" fmla="*/ 0 h 89"/>
                <a:gd name="T16" fmla="*/ 1 w 86"/>
                <a:gd name="T17" fmla="*/ 1 h 89"/>
                <a:gd name="T18" fmla="*/ 1 w 86"/>
                <a:gd name="T19" fmla="*/ 1 h 89"/>
                <a:gd name="T20" fmla="*/ 1 w 86"/>
                <a:gd name="T21" fmla="*/ 1 h 89"/>
                <a:gd name="T22" fmla="*/ 1 w 86"/>
                <a:gd name="T23" fmla="*/ 1 h 89"/>
                <a:gd name="T24" fmla="*/ 1 w 86"/>
                <a:gd name="T25" fmla="*/ 0 h 89"/>
                <a:gd name="T26" fmla="*/ 1 w 86"/>
                <a:gd name="T27" fmla="*/ 0 h 89"/>
                <a:gd name="T28" fmla="*/ 1 w 86"/>
                <a:gd name="T29" fmla="*/ 0 h 89"/>
                <a:gd name="T30" fmla="*/ 1 w 86"/>
                <a:gd name="T31" fmla="*/ 0 h 89"/>
                <a:gd name="T32" fmla="*/ 1 w 86"/>
                <a:gd name="T33" fmla="*/ 0 h 89"/>
                <a:gd name="T34" fmla="*/ 1 w 86"/>
                <a:gd name="T35" fmla="*/ 0 h 89"/>
                <a:gd name="T36" fmla="*/ 1 w 86"/>
                <a:gd name="T37" fmla="*/ 0 h 89"/>
                <a:gd name="T38" fmla="*/ 1 w 86"/>
                <a:gd name="T39" fmla="*/ 0 h 89"/>
                <a:gd name="T40" fmla="*/ 1 w 86"/>
                <a:gd name="T41" fmla="*/ 0 h 89"/>
                <a:gd name="T42" fmla="*/ 0 w 86"/>
                <a:gd name="T43" fmla="*/ 0 h 89"/>
                <a:gd name="T44" fmla="*/ 0 w 86"/>
                <a:gd name="T45" fmla="*/ 0 h 89"/>
                <a:gd name="T46" fmla="*/ 1 w 86"/>
                <a:gd name="T47" fmla="*/ 0 h 89"/>
                <a:gd name="T48" fmla="*/ 1 w 86"/>
                <a:gd name="T49" fmla="*/ 0 h 89"/>
                <a:gd name="T50" fmla="*/ 0 w 86"/>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6"/>
                <a:gd name="T79" fmla="*/ 0 h 89"/>
                <a:gd name="T80" fmla="*/ 86 w 86"/>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6" h="89">
                  <a:moveTo>
                    <a:pt x="0" y="15"/>
                  </a:moveTo>
                  <a:lnTo>
                    <a:pt x="10" y="18"/>
                  </a:lnTo>
                  <a:lnTo>
                    <a:pt x="18" y="17"/>
                  </a:lnTo>
                  <a:lnTo>
                    <a:pt x="30" y="18"/>
                  </a:lnTo>
                  <a:lnTo>
                    <a:pt x="43" y="27"/>
                  </a:lnTo>
                  <a:lnTo>
                    <a:pt x="56" y="36"/>
                  </a:lnTo>
                  <a:lnTo>
                    <a:pt x="66" y="48"/>
                  </a:lnTo>
                  <a:lnTo>
                    <a:pt x="73" y="61"/>
                  </a:lnTo>
                  <a:lnTo>
                    <a:pt x="73" y="71"/>
                  </a:lnTo>
                  <a:lnTo>
                    <a:pt x="69" y="79"/>
                  </a:lnTo>
                  <a:lnTo>
                    <a:pt x="78" y="89"/>
                  </a:lnTo>
                  <a:lnTo>
                    <a:pt x="86" y="74"/>
                  </a:lnTo>
                  <a:lnTo>
                    <a:pt x="86" y="58"/>
                  </a:lnTo>
                  <a:lnTo>
                    <a:pt x="78" y="41"/>
                  </a:lnTo>
                  <a:lnTo>
                    <a:pt x="66" y="27"/>
                  </a:lnTo>
                  <a:lnTo>
                    <a:pt x="50" y="14"/>
                  </a:lnTo>
                  <a:lnTo>
                    <a:pt x="34" y="5"/>
                  </a:lnTo>
                  <a:lnTo>
                    <a:pt x="18" y="0"/>
                  </a:lnTo>
                  <a:lnTo>
                    <a:pt x="3" y="5"/>
                  </a:lnTo>
                  <a:lnTo>
                    <a:pt x="13" y="9"/>
                  </a:lnTo>
                  <a:lnTo>
                    <a:pt x="3" y="5"/>
                  </a:lnTo>
                  <a:lnTo>
                    <a:pt x="0" y="9"/>
                  </a:lnTo>
                  <a:lnTo>
                    <a:pt x="0" y="14"/>
                  </a:lnTo>
                  <a:lnTo>
                    <a:pt x="5" y="18"/>
                  </a:lnTo>
                  <a:lnTo>
                    <a:pt x="10" y="18"/>
                  </a:lnTo>
                  <a:lnTo>
                    <a:pt x="0" y="15"/>
                  </a:lnTo>
                  <a:close/>
                </a:path>
              </a:pathLst>
            </a:custGeom>
            <a:solidFill>
              <a:srgbClr val="000000"/>
            </a:solidFill>
            <a:ln w="9525">
              <a:noFill/>
              <a:round/>
              <a:headEnd/>
              <a:tailEnd/>
            </a:ln>
          </p:spPr>
          <p:txBody>
            <a:bodyPr/>
            <a:lstStyle/>
            <a:p>
              <a:endParaRPr lang="en-US">
                <a:latin typeface="Calibri" pitchFamily="34" charset="0"/>
              </a:endParaRPr>
            </a:p>
          </p:txBody>
        </p:sp>
        <p:sp>
          <p:nvSpPr>
            <p:cNvPr id="119" name="Freeform 95"/>
            <p:cNvSpPr>
              <a:spLocks/>
            </p:cNvSpPr>
            <p:nvPr/>
          </p:nvSpPr>
          <p:spPr bwMode="auto">
            <a:xfrm>
              <a:off x="7117" y="3285"/>
              <a:ext cx="47" cy="29"/>
            </a:xfrm>
            <a:custGeom>
              <a:avLst/>
              <a:gdLst>
                <a:gd name="T0" fmla="*/ 0 w 95"/>
                <a:gd name="T1" fmla="*/ 1 h 57"/>
                <a:gd name="T2" fmla="*/ 0 w 95"/>
                <a:gd name="T3" fmla="*/ 1 h 57"/>
                <a:gd name="T4" fmla="*/ 0 w 95"/>
                <a:gd name="T5" fmla="*/ 1 h 57"/>
                <a:gd name="T6" fmla="*/ 0 w 95"/>
                <a:gd name="T7" fmla="*/ 1 h 57"/>
                <a:gd name="T8" fmla="*/ 0 w 95"/>
                <a:gd name="T9" fmla="*/ 1 h 57"/>
                <a:gd name="T10" fmla="*/ 0 w 95"/>
                <a:gd name="T11" fmla="*/ 1 h 57"/>
                <a:gd name="T12" fmla="*/ 0 w 95"/>
                <a:gd name="T13" fmla="*/ 1 h 57"/>
                <a:gd name="T14" fmla="*/ 1 w 95"/>
                <a:gd name="T15" fmla="*/ 1 h 57"/>
                <a:gd name="T16" fmla="*/ 1 w 95"/>
                <a:gd name="T17" fmla="*/ 1 h 57"/>
                <a:gd name="T18" fmla="*/ 1 w 95"/>
                <a:gd name="T19" fmla="*/ 1 h 57"/>
                <a:gd name="T20" fmla="*/ 1 w 95"/>
                <a:gd name="T21" fmla="*/ 1 h 57"/>
                <a:gd name="T22" fmla="*/ 1 w 95"/>
                <a:gd name="T23" fmla="*/ 1 h 57"/>
                <a:gd name="T24" fmla="*/ 1 w 95"/>
                <a:gd name="T25" fmla="*/ 1 h 57"/>
                <a:gd name="T26" fmla="*/ 1 w 95"/>
                <a:gd name="T27" fmla="*/ 1 h 57"/>
                <a:gd name="T28" fmla="*/ 0 w 95"/>
                <a:gd name="T29" fmla="*/ 1 h 57"/>
                <a:gd name="T30" fmla="*/ 0 w 95"/>
                <a:gd name="T31" fmla="*/ 1 h 57"/>
                <a:gd name="T32" fmla="*/ 0 w 95"/>
                <a:gd name="T33" fmla="*/ 0 h 57"/>
                <a:gd name="T34" fmla="*/ 0 w 95"/>
                <a:gd name="T35" fmla="*/ 1 h 57"/>
                <a:gd name="T36" fmla="*/ 0 w 95"/>
                <a:gd name="T37" fmla="*/ 1 h 57"/>
                <a:gd name="T38" fmla="*/ 0 w 95"/>
                <a:gd name="T39" fmla="*/ 1 h 57"/>
                <a:gd name="T40" fmla="*/ 0 w 95"/>
                <a:gd name="T41" fmla="*/ 1 h 57"/>
                <a:gd name="T42" fmla="*/ 0 w 95"/>
                <a:gd name="T43" fmla="*/ 1 h 57"/>
                <a:gd name="T44" fmla="*/ 0 w 95"/>
                <a:gd name="T45" fmla="*/ 1 h 57"/>
                <a:gd name="T46" fmla="*/ 0 w 95"/>
                <a:gd name="T47" fmla="*/ 1 h 57"/>
                <a:gd name="T48" fmla="*/ 0 w 95"/>
                <a:gd name="T49" fmla="*/ 1 h 57"/>
                <a:gd name="T50" fmla="*/ 0 w 95"/>
                <a:gd name="T51" fmla="*/ 1 h 5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
                <a:gd name="T79" fmla="*/ 0 h 57"/>
                <a:gd name="T80" fmla="*/ 95 w 95"/>
                <a:gd name="T81" fmla="*/ 57 h 5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 h="57">
                  <a:moveTo>
                    <a:pt x="7" y="25"/>
                  </a:moveTo>
                  <a:lnTo>
                    <a:pt x="12" y="21"/>
                  </a:lnTo>
                  <a:lnTo>
                    <a:pt x="20" y="16"/>
                  </a:lnTo>
                  <a:lnTo>
                    <a:pt x="28" y="13"/>
                  </a:lnTo>
                  <a:lnTo>
                    <a:pt x="39" y="15"/>
                  </a:lnTo>
                  <a:lnTo>
                    <a:pt x="48" y="20"/>
                  </a:lnTo>
                  <a:lnTo>
                    <a:pt x="58" y="26"/>
                  </a:lnTo>
                  <a:lnTo>
                    <a:pt x="68" y="36"/>
                  </a:lnTo>
                  <a:lnTo>
                    <a:pt x="76" y="46"/>
                  </a:lnTo>
                  <a:lnTo>
                    <a:pt x="82" y="57"/>
                  </a:lnTo>
                  <a:lnTo>
                    <a:pt x="95" y="51"/>
                  </a:lnTo>
                  <a:lnTo>
                    <a:pt x="88" y="39"/>
                  </a:lnTo>
                  <a:lnTo>
                    <a:pt x="77" y="26"/>
                  </a:lnTo>
                  <a:lnTo>
                    <a:pt x="68" y="16"/>
                  </a:lnTo>
                  <a:lnTo>
                    <a:pt x="55" y="7"/>
                  </a:lnTo>
                  <a:lnTo>
                    <a:pt x="42" y="2"/>
                  </a:lnTo>
                  <a:lnTo>
                    <a:pt x="28" y="0"/>
                  </a:lnTo>
                  <a:lnTo>
                    <a:pt x="13" y="3"/>
                  </a:lnTo>
                  <a:lnTo>
                    <a:pt x="2" y="12"/>
                  </a:lnTo>
                  <a:lnTo>
                    <a:pt x="7" y="8"/>
                  </a:lnTo>
                  <a:lnTo>
                    <a:pt x="2" y="12"/>
                  </a:lnTo>
                  <a:lnTo>
                    <a:pt x="0" y="16"/>
                  </a:lnTo>
                  <a:lnTo>
                    <a:pt x="2" y="21"/>
                  </a:lnTo>
                  <a:lnTo>
                    <a:pt x="7" y="23"/>
                  </a:lnTo>
                  <a:lnTo>
                    <a:pt x="12" y="21"/>
                  </a:lnTo>
                  <a:lnTo>
                    <a:pt x="7" y="25"/>
                  </a:lnTo>
                  <a:close/>
                </a:path>
              </a:pathLst>
            </a:custGeom>
            <a:solidFill>
              <a:srgbClr val="000000"/>
            </a:solidFill>
            <a:ln w="9525">
              <a:noFill/>
              <a:round/>
              <a:headEnd/>
              <a:tailEnd/>
            </a:ln>
          </p:spPr>
          <p:txBody>
            <a:bodyPr/>
            <a:lstStyle/>
            <a:p>
              <a:endParaRPr lang="en-US">
                <a:latin typeface="Calibri" pitchFamily="34" charset="0"/>
              </a:endParaRPr>
            </a:p>
          </p:txBody>
        </p:sp>
        <p:sp>
          <p:nvSpPr>
            <p:cNvPr id="120" name="Freeform 96"/>
            <p:cNvSpPr>
              <a:spLocks/>
            </p:cNvSpPr>
            <p:nvPr/>
          </p:nvSpPr>
          <p:spPr bwMode="auto">
            <a:xfrm>
              <a:off x="7092" y="3289"/>
              <a:ext cx="28" cy="47"/>
            </a:xfrm>
            <a:custGeom>
              <a:avLst/>
              <a:gdLst>
                <a:gd name="T0" fmla="*/ 0 w 58"/>
                <a:gd name="T1" fmla="*/ 2 h 93"/>
                <a:gd name="T2" fmla="*/ 0 w 58"/>
                <a:gd name="T3" fmla="*/ 2 h 93"/>
                <a:gd name="T4" fmla="*/ 0 w 58"/>
                <a:gd name="T5" fmla="*/ 2 h 93"/>
                <a:gd name="T6" fmla="*/ 0 w 58"/>
                <a:gd name="T7" fmla="*/ 2 h 93"/>
                <a:gd name="T8" fmla="*/ 0 w 58"/>
                <a:gd name="T9" fmla="*/ 1 h 93"/>
                <a:gd name="T10" fmla="*/ 0 w 58"/>
                <a:gd name="T11" fmla="*/ 1 h 93"/>
                <a:gd name="T12" fmla="*/ 0 w 58"/>
                <a:gd name="T13" fmla="*/ 1 h 93"/>
                <a:gd name="T14" fmla="*/ 0 w 58"/>
                <a:gd name="T15" fmla="*/ 1 h 93"/>
                <a:gd name="T16" fmla="*/ 0 w 58"/>
                <a:gd name="T17" fmla="*/ 1 h 93"/>
                <a:gd name="T18" fmla="*/ 0 w 58"/>
                <a:gd name="T19" fmla="*/ 1 h 93"/>
                <a:gd name="T20" fmla="*/ 0 w 58"/>
                <a:gd name="T21" fmla="*/ 0 h 93"/>
                <a:gd name="T22" fmla="*/ 0 w 58"/>
                <a:gd name="T23" fmla="*/ 1 h 93"/>
                <a:gd name="T24" fmla="*/ 0 w 58"/>
                <a:gd name="T25" fmla="*/ 1 h 93"/>
                <a:gd name="T26" fmla="*/ 0 w 58"/>
                <a:gd name="T27" fmla="*/ 1 h 93"/>
                <a:gd name="T28" fmla="*/ 0 w 58"/>
                <a:gd name="T29" fmla="*/ 1 h 93"/>
                <a:gd name="T30" fmla="*/ 0 w 58"/>
                <a:gd name="T31" fmla="*/ 1 h 93"/>
                <a:gd name="T32" fmla="*/ 0 w 58"/>
                <a:gd name="T33" fmla="*/ 2 h 93"/>
                <a:gd name="T34" fmla="*/ 0 w 58"/>
                <a:gd name="T35" fmla="*/ 2 h 93"/>
                <a:gd name="T36" fmla="*/ 0 w 58"/>
                <a:gd name="T37" fmla="*/ 2 h 93"/>
                <a:gd name="T38" fmla="*/ 0 w 58"/>
                <a:gd name="T39" fmla="*/ 2 h 93"/>
                <a:gd name="T40" fmla="*/ 0 w 58"/>
                <a:gd name="T41" fmla="*/ 2 h 93"/>
                <a:gd name="T42" fmla="*/ 0 w 58"/>
                <a:gd name="T43" fmla="*/ 2 h 93"/>
                <a:gd name="T44" fmla="*/ 0 w 58"/>
                <a:gd name="T45" fmla="*/ 2 h 93"/>
                <a:gd name="T46" fmla="*/ 0 w 58"/>
                <a:gd name="T47" fmla="*/ 2 h 93"/>
                <a:gd name="T48" fmla="*/ 0 w 58"/>
                <a:gd name="T49" fmla="*/ 2 h 93"/>
                <a:gd name="T50" fmla="*/ 0 w 58"/>
                <a:gd name="T51" fmla="*/ 2 h 9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
                <a:gd name="T79" fmla="*/ 0 h 93"/>
                <a:gd name="T80" fmla="*/ 58 w 58"/>
                <a:gd name="T81" fmla="*/ 93 h 9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 h="93">
                  <a:moveTo>
                    <a:pt x="23" y="92"/>
                  </a:moveTo>
                  <a:lnTo>
                    <a:pt x="21" y="80"/>
                  </a:lnTo>
                  <a:lnTo>
                    <a:pt x="16" y="75"/>
                  </a:lnTo>
                  <a:lnTo>
                    <a:pt x="13" y="69"/>
                  </a:lnTo>
                  <a:lnTo>
                    <a:pt x="15" y="57"/>
                  </a:lnTo>
                  <a:lnTo>
                    <a:pt x="21" y="46"/>
                  </a:lnTo>
                  <a:lnTo>
                    <a:pt x="28" y="34"/>
                  </a:lnTo>
                  <a:lnTo>
                    <a:pt x="37" y="25"/>
                  </a:lnTo>
                  <a:lnTo>
                    <a:pt x="48" y="18"/>
                  </a:lnTo>
                  <a:lnTo>
                    <a:pt x="58" y="17"/>
                  </a:lnTo>
                  <a:lnTo>
                    <a:pt x="58" y="0"/>
                  </a:lnTo>
                  <a:lnTo>
                    <a:pt x="45" y="5"/>
                  </a:lnTo>
                  <a:lnTo>
                    <a:pt x="31" y="12"/>
                  </a:lnTo>
                  <a:lnTo>
                    <a:pt x="18" y="25"/>
                  </a:lnTo>
                  <a:lnTo>
                    <a:pt x="8" y="39"/>
                  </a:lnTo>
                  <a:lnTo>
                    <a:pt x="2" y="54"/>
                  </a:lnTo>
                  <a:lnTo>
                    <a:pt x="0" y="69"/>
                  </a:lnTo>
                  <a:lnTo>
                    <a:pt x="4" y="82"/>
                  </a:lnTo>
                  <a:lnTo>
                    <a:pt x="15" y="93"/>
                  </a:lnTo>
                  <a:lnTo>
                    <a:pt x="13" y="82"/>
                  </a:lnTo>
                  <a:lnTo>
                    <a:pt x="15" y="93"/>
                  </a:lnTo>
                  <a:lnTo>
                    <a:pt x="20" y="93"/>
                  </a:lnTo>
                  <a:lnTo>
                    <a:pt x="24" y="88"/>
                  </a:lnTo>
                  <a:lnTo>
                    <a:pt x="24" y="83"/>
                  </a:lnTo>
                  <a:lnTo>
                    <a:pt x="21" y="80"/>
                  </a:lnTo>
                  <a:lnTo>
                    <a:pt x="23" y="92"/>
                  </a:lnTo>
                  <a:close/>
                </a:path>
              </a:pathLst>
            </a:custGeom>
            <a:solidFill>
              <a:srgbClr val="000000"/>
            </a:solidFill>
            <a:ln w="9525">
              <a:noFill/>
              <a:round/>
              <a:headEnd/>
              <a:tailEnd/>
            </a:ln>
          </p:spPr>
          <p:txBody>
            <a:bodyPr/>
            <a:lstStyle/>
            <a:p>
              <a:endParaRPr lang="en-US">
                <a:latin typeface="Calibri" pitchFamily="34" charset="0"/>
              </a:endParaRPr>
            </a:p>
          </p:txBody>
        </p:sp>
        <p:sp>
          <p:nvSpPr>
            <p:cNvPr id="121" name="Freeform 97"/>
            <p:cNvSpPr>
              <a:spLocks/>
            </p:cNvSpPr>
            <p:nvPr/>
          </p:nvSpPr>
          <p:spPr bwMode="auto">
            <a:xfrm>
              <a:off x="7091" y="3330"/>
              <a:ext cx="17" cy="42"/>
            </a:xfrm>
            <a:custGeom>
              <a:avLst/>
              <a:gdLst>
                <a:gd name="T0" fmla="*/ 0 w 35"/>
                <a:gd name="T1" fmla="*/ 1 h 85"/>
                <a:gd name="T2" fmla="*/ 0 w 35"/>
                <a:gd name="T3" fmla="*/ 1 h 85"/>
                <a:gd name="T4" fmla="*/ 0 w 35"/>
                <a:gd name="T5" fmla="*/ 1 h 85"/>
                <a:gd name="T6" fmla="*/ 0 w 35"/>
                <a:gd name="T7" fmla="*/ 0 h 85"/>
                <a:gd name="T8" fmla="*/ 0 w 35"/>
                <a:gd name="T9" fmla="*/ 0 h 85"/>
                <a:gd name="T10" fmla="*/ 0 w 35"/>
                <a:gd name="T11" fmla="*/ 0 h 85"/>
                <a:gd name="T12" fmla="*/ 0 w 35"/>
                <a:gd name="T13" fmla="*/ 0 h 85"/>
                <a:gd name="T14" fmla="*/ 0 w 35"/>
                <a:gd name="T15" fmla="*/ 0 h 85"/>
                <a:gd name="T16" fmla="*/ 0 w 35"/>
                <a:gd name="T17" fmla="*/ 0 h 85"/>
                <a:gd name="T18" fmla="*/ 0 w 35"/>
                <a:gd name="T19" fmla="*/ 1 h 85"/>
                <a:gd name="T20" fmla="*/ 0 w 35"/>
                <a:gd name="T21" fmla="*/ 1 h 85"/>
                <a:gd name="T22" fmla="*/ 0 w 35"/>
                <a:gd name="T23" fmla="*/ 1 h 85"/>
                <a:gd name="T24" fmla="*/ 0 w 35"/>
                <a:gd name="T25" fmla="*/ 1 h 85"/>
                <a:gd name="T26" fmla="*/ 0 w 35"/>
                <a:gd name="T27" fmla="*/ 1 h 85"/>
                <a:gd name="T28" fmla="*/ 0 w 35"/>
                <a:gd name="T29" fmla="*/ 1 h 85"/>
                <a:gd name="T30" fmla="*/ 0 w 35"/>
                <a:gd name="T31" fmla="*/ 1 h 85"/>
                <a:gd name="T32" fmla="*/ 0 w 35"/>
                <a:gd name="T33" fmla="*/ 1 h 85"/>
                <a:gd name="T34" fmla="*/ 0 w 35"/>
                <a:gd name="T35" fmla="*/ 1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5"/>
                <a:gd name="T55" fmla="*/ 0 h 85"/>
                <a:gd name="T56" fmla="*/ 35 w 35"/>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5" h="85">
                  <a:moveTo>
                    <a:pt x="33" y="83"/>
                  </a:moveTo>
                  <a:lnTo>
                    <a:pt x="29" y="72"/>
                  </a:lnTo>
                  <a:lnTo>
                    <a:pt x="19" y="65"/>
                  </a:lnTo>
                  <a:lnTo>
                    <a:pt x="13" y="47"/>
                  </a:lnTo>
                  <a:lnTo>
                    <a:pt x="14" y="26"/>
                  </a:lnTo>
                  <a:lnTo>
                    <a:pt x="24" y="10"/>
                  </a:lnTo>
                  <a:lnTo>
                    <a:pt x="14" y="0"/>
                  </a:lnTo>
                  <a:lnTo>
                    <a:pt x="1" y="23"/>
                  </a:lnTo>
                  <a:lnTo>
                    <a:pt x="0" y="47"/>
                  </a:lnTo>
                  <a:lnTo>
                    <a:pt x="6" y="72"/>
                  </a:lnTo>
                  <a:lnTo>
                    <a:pt x="29" y="85"/>
                  </a:lnTo>
                  <a:lnTo>
                    <a:pt x="24" y="73"/>
                  </a:lnTo>
                  <a:lnTo>
                    <a:pt x="29" y="85"/>
                  </a:lnTo>
                  <a:lnTo>
                    <a:pt x="33" y="83"/>
                  </a:lnTo>
                  <a:lnTo>
                    <a:pt x="35" y="78"/>
                  </a:lnTo>
                  <a:lnTo>
                    <a:pt x="33" y="73"/>
                  </a:lnTo>
                  <a:lnTo>
                    <a:pt x="29" y="72"/>
                  </a:lnTo>
                  <a:lnTo>
                    <a:pt x="33" y="83"/>
                  </a:lnTo>
                  <a:close/>
                </a:path>
              </a:pathLst>
            </a:custGeom>
            <a:solidFill>
              <a:srgbClr val="000000"/>
            </a:solidFill>
            <a:ln w="9525">
              <a:noFill/>
              <a:round/>
              <a:headEnd/>
              <a:tailEnd/>
            </a:ln>
          </p:spPr>
          <p:txBody>
            <a:bodyPr/>
            <a:lstStyle/>
            <a:p>
              <a:endParaRPr lang="en-US">
                <a:latin typeface="Calibri" pitchFamily="34" charset="0"/>
              </a:endParaRPr>
            </a:p>
          </p:txBody>
        </p:sp>
        <p:sp>
          <p:nvSpPr>
            <p:cNvPr id="122" name="Freeform 98"/>
            <p:cNvSpPr>
              <a:spLocks/>
            </p:cNvSpPr>
            <p:nvPr/>
          </p:nvSpPr>
          <p:spPr bwMode="auto">
            <a:xfrm>
              <a:off x="7091" y="3367"/>
              <a:ext cx="20" cy="63"/>
            </a:xfrm>
            <a:custGeom>
              <a:avLst/>
              <a:gdLst>
                <a:gd name="T0" fmla="*/ 1 w 40"/>
                <a:gd name="T1" fmla="*/ 1 h 127"/>
                <a:gd name="T2" fmla="*/ 1 w 40"/>
                <a:gd name="T3" fmla="*/ 1 h 127"/>
                <a:gd name="T4" fmla="*/ 1 w 40"/>
                <a:gd name="T5" fmla="*/ 1 h 127"/>
                <a:gd name="T6" fmla="*/ 1 w 40"/>
                <a:gd name="T7" fmla="*/ 1 h 127"/>
                <a:gd name="T8" fmla="*/ 1 w 40"/>
                <a:gd name="T9" fmla="*/ 0 h 127"/>
                <a:gd name="T10" fmla="*/ 1 w 40"/>
                <a:gd name="T11" fmla="*/ 0 h 127"/>
                <a:gd name="T12" fmla="*/ 1 w 40"/>
                <a:gd name="T13" fmla="*/ 0 h 127"/>
                <a:gd name="T14" fmla="*/ 1 w 40"/>
                <a:gd name="T15" fmla="*/ 0 h 127"/>
                <a:gd name="T16" fmla="*/ 0 w 40"/>
                <a:gd name="T17" fmla="*/ 1 h 127"/>
                <a:gd name="T18" fmla="*/ 1 w 40"/>
                <a:gd name="T19" fmla="*/ 1 h 127"/>
                <a:gd name="T20" fmla="*/ 1 w 40"/>
                <a:gd name="T21" fmla="*/ 1 h 127"/>
                <a:gd name="T22" fmla="*/ 1 w 40"/>
                <a:gd name="T23" fmla="*/ 1 h 127"/>
                <a:gd name="T24" fmla="*/ 1 w 40"/>
                <a:gd name="T25" fmla="*/ 1 h 127"/>
                <a:gd name="T26" fmla="*/ 1 w 40"/>
                <a:gd name="T27" fmla="*/ 1 h 127"/>
                <a:gd name="T28" fmla="*/ 1 w 40"/>
                <a:gd name="T29" fmla="*/ 1 h 127"/>
                <a:gd name="T30" fmla="*/ 1 w 40"/>
                <a:gd name="T31" fmla="*/ 1 h 127"/>
                <a:gd name="T32" fmla="*/ 1 w 40"/>
                <a:gd name="T33" fmla="*/ 1 h 127"/>
                <a:gd name="T34" fmla="*/ 1 w 40"/>
                <a:gd name="T35" fmla="*/ 1 h 1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127"/>
                <a:gd name="T56" fmla="*/ 40 w 40"/>
                <a:gd name="T57" fmla="*/ 127 h 1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127">
                  <a:moveTo>
                    <a:pt x="38" y="126"/>
                  </a:moveTo>
                  <a:lnTo>
                    <a:pt x="35" y="114"/>
                  </a:lnTo>
                  <a:lnTo>
                    <a:pt x="21" y="100"/>
                  </a:lnTo>
                  <a:lnTo>
                    <a:pt x="13" y="70"/>
                  </a:lnTo>
                  <a:lnTo>
                    <a:pt x="17" y="36"/>
                  </a:lnTo>
                  <a:lnTo>
                    <a:pt x="33" y="10"/>
                  </a:lnTo>
                  <a:lnTo>
                    <a:pt x="24" y="0"/>
                  </a:lnTo>
                  <a:lnTo>
                    <a:pt x="5" y="33"/>
                  </a:lnTo>
                  <a:lnTo>
                    <a:pt x="0" y="70"/>
                  </a:lnTo>
                  <a:lnTo>
                    <a:pt x="8" y="106"/>
                  </a:lnTo>
                  <a:lnTo>
                    <a:pt x="32" y="127"/>
                  </a:lnTo>
                  <a:lnTo>
                    <a:pt x="29" y="116"/>
                  </a:lnTo>
                  <a:lnTo>
                    <a:pt x="32" y="127"/>
                  </a:lnTo>
                  <a:lnTo>
                    <a:pt x="36" y="126"/>
                  </a:lnTo>
                  <a:lnTo>
                    <a:pt x="40" y="122"/>
                  </a:lnTo>
                  <a:lnTo>
                    <a:pt x="40" y="118"/>
                  </a:lnTo>
                  <a:lnTo>
                    <a:pt x="35" y="114"/>
                  </a:lnTo>
                  <a:lnTo>
                    <a:pt x="38" y="126"/>
                  </a:lnTo>
                  <a:close/>
                </a:path>
              </a:pathLst>
            </a:custGeom>
            <a:solidFill>
              <a:srgbClr val="000000"/>
            </a:solidFill>
            <a:ln w="9525">
              <a:noFill/>
              <a:round/>
              <a:headEnd/>
              <a:tailEnd/>
            </a:ln>
          </p:spPr>
          <p:txBody>
            <a:bodyPr/>
            <a:lstStyle/>
            <a:p>
              <a:endParaRPr lang="en-US">
                <a:latin typeface="Calibri" pitchFamily="34" charset="0"/>
              </a:endParaRPr>
            </a:p>
          </p:txBody>
        </p:sp>
        <p:sp>
          <p:nvSpPr>
            <p:cNvPr id="123" name="Freeform 99"/>
            <p:cNvSpPr>
              <a:spLocks/>
            </p:cNvSpPr>
            <p:nvPr/>
          </p:nvSpPr>
          <p:spPr bwMode="auto">
            <a:xfrm>
              <a:off x="7098" y="3424"/>
              <a:ext cx="25" cy="57"/>
            </a:xfrm>
            <a:custGeom>
              <a:avLst/>
              <a:gdLst>
                <a:gd name="T0" fmla="*/ 1 w 50"/>
                <a:gd name="T1" fmla="*/ 2 h 112"/>
                <a:gd name="T2" fmla="*/ 1 w 50"/>
                <a:gd name="T3" fmla="*/ 2 h 112"/>
                <a:gd name="T4" fmla="*/ 1 w 50"/>
                <a:gd name="T5" fmla="*/ 2 h 112"/>
                <a:gd name="T6" fmla="*/ 1 w 50"/>
                <a:gd name="T7" fmla="*/ 2 h 112"/>
                <a:gd name="T8" fmla="*/ 1 w 50"/>
                <a:gd name="T9" fmla="*/ 2 h 112"/>
                <a:gd name="T10" fmla="*/ 1 w 50"/>
                <a:gd name="T11" fmla="*/ 1 h 112"/>
                <a:gd name="T12" fmla="*/ 1 w 50"/>
                <a:gd name="T13" fmla="*/ 1 h 112"/>
                <a:gd name="T14" fmla="*/ 1 w 50"/>
                <a:gd name="T15" fmla="*/ 1 h 112"/>
                <a:gd name="T16" fmla="*/ 1 w 50"/>
                <a:gd name="T17" fmla="*/ 1 h 112"/>
                <a:gd name="T18" fmla="*/ 1 w 50"/>
                <a:gd name="T19" fmla="*/ 1 h 112"/>
                <a:gd name="T20" fmla="*/ 1 w 50"/>
                <a:gd name="T21" fmla="*/ 0 h 112"/>
                <a:gd name="T22" fmla="*/ 1 w 50"/>
                <a:gd name="T23" fmla="*/ 1 h 112"/>
                <a:gd name="T24" fmla="*/ 0 w 50"/>
                <a:gd name="T25" fmla="*/ 1 h 112"/>
                <a:gd name="T26" fmla="*/ 0 w 50"/>
                <a:gd name="T27" fmla="*/ 1 h 112"/>
                <a:gd name="T28" fmla="*/ 1 w 50"/>
                <a:gd name="T29" fmla="*/ 2 h 112"/>
                <a:gd name="T30" fmla="*/ 1 w 50"/>
                <a:gd name="T31" fmla="*/ 2 h 112"/>
                <a:gd name="T32" fmla="*/ 1 w 50"/>
                <a:gd name="T33" fmla="*/ 2 h 112"/>
                <a:gd name="T34" fmla="*/ 1 w 50"/>
                <a:gd name="T35" fmla="*/ 2 h 112"/>
                <a:gd name="T36" fmla="*/ 1 w 50"/>
                <a:gd name="T37" fmla="*/ 2 h 112"/>
                <a:gd name="T38" fmla="*/ 1 w 50"/>
                <a:gd name="T39" fmla="*/ 2 h 112"/>
                <a:gd name="T40" fmla="*/ 1 w 50"/>
                <a:gd name="T41" fmla="*/ 2 h 112"/>
                <a:gd name="T42" fmla="*/ 1 w 50"/>
                <a:gd name="T43" fmla="*/ 2 h 112"/>
                <a:gd name="T44" fmla="*/ 1 w 50"/>
                <a:gd name="T45" fmla="*/ 2 h 112"/>
                <a:gd name="T46" fmla="*/ 1 w 50"/>
                <a:gd name="T47" fmla="*/ 2 h 112"/>
                <a:gd name="T48" fmla="*/ 1 w 50"/>
                <a:gd name="T49" fmla="*/ 2 h 112"/>
                <a:gd name="T50" fmla="*/ 1 w 50"/>
                <a:gd name="T51" fmla="*/ 2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112"/>
                <a:gd name="T80" fmla="*/ 50 w 50"/>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112">
                  <a:moveTo>
                    <a:pt x="48" y="111"/>
                  </a:moveTo>
                  <a:lnTo>
                    <a:pt x="43" y="99"/>
                  </a:lnTo>
                  <a:lnTo>
                    <a:pt x="35" y="94"/>
                  </a:lnTo>
                  <a:lnTo>
                    <a:pt x="27" y="86"/>
                  </a:lnTo>
                  <a:lnTo>
                    <a:pt x="21" y="75"/>
                  </a:lnTo>
                  <a:lnTo>
                    <a:pt x="16" y="62"/>
                  </a:lnTo>
                  <a:lnTo>
                    <a:pt x="13" y="47"/>
                  </a:lnTo>
                  <a:lnTo>
                    <a:pt x="13" y="33"/>
                  </a:lnTo>
                  <a:lnTo>
                    <a:pt x="18" y="21"/>
                  </a:lnTo>
                  <a:lnTo>
                    <a:pt x="24" y="10"/>
                  </a:lnTo>
                  <a:lnTo>
                    <a:pt x="15" y="0"/>
                  </a:lnTo>
                  <a:lnTo>
                    <a:pt x="5" y="15"/>
                  </a:lnTo>
                  <a:lnTo>
                    <a:pt x="0" y="33"/>
                  </a:lnTo>
                  <a:lnTo>
                    <a:pt x="0" y="47"/>
                  </a:lnTo>
                  <a:lnTo>
                    <a:pt x="3" y="65"/>
                  </a:lnTo>
                  <a:lnTo>
                    <a:pt x="8" y="81"/>
                  </a:lnTo>
                  <a:lnTo>
                    <a:pt x="18" y="96"/>
                  </a:lnTo>
                  <a:lnTo>
                    <a:pt x="29" y="108"/>
                  </a:lnTo>
                  <a:lnTo>
                    <a:pt x="43" y="112"/>
                  </a:lnTo>
                  <a:lnTo>
                    <a:pt x="38" y="101"/>
                  </a:lnTo>
                  <a:lnTo>
                    <a:pt x="43" y="112"/>
                  </a:lnTo>
                  <a:lnTo>
                    <a:pt x="48" y="111"/>
                  </a:lnTo>
                  <a:lnTo>
                    <a:pt x="50" y="106"/>
                  </a:lnTo>
                  <a:lnTo>
                    <a:pt x="48" y="101"/>
                  </a:lnTo>
                  <a:lnTo>
                    <a:pt x="43" y="99"/>
                  </a:lnTo>
                  <a:lnTo>
                    <a:pt x="48" y="111"/>
                  </a:lnTo>
                  <a:close/>
                </a:path>
              </a:pathLst>
            </a:custGeom>
            <a:solidFill>
              <a:srgbClr val="000000"/>
            </a:solidFill>
            <a:ln w="9525">
              <a:noFill/>
              <a:round/>
              <a:headEnd/>
              <a:tailEnd/>
            </a:ln>
          </p:spPr>
          <p:txBody>
            <a:bodyPr/>
            <a:lstStyle/>
            <a:p>
              <a:endParaRPr lang="en-US">
                <a:latin typeface="Calibri" pitchFamily="34" charset="0"/>
              </a:endParaRPr>
            </a:p>
          </p:txBody>
        </p:sp>
        <p:sp>
          <p:nvSpPr>
            <p:cNvPr id="124" name="Freeform 100"/>
            <p:cNvSpPr>
              <a:spLocks/>
            </p:cNvSpPr>
            <p:nvPr/>
          </p:nvSpPr>
          <p:spPr bwMode="auto">
            <a:xfrm>
              <a:off x="7108" y="3475"/>
              <a:ext cx="21" cy="56"/>
            </a:xfrm>
            <a:custGeom>
              <a:avLst/>
              <a:gdLst>
                <a:gd name="T0" fmla="*/ 0 w 43"/>
                <a:gd name="T1" fmla="*/ 2 h 112"/>
                <a:gd name="T2" fmla="*/ 0 w 43"/>
                <a:gd name="T3" fmla="*/ 2 h 112"/>
                <a:gd name="T4" fmla="*/ 0 w 43"/>
                <a:gd name="T5" fmla="*/ 2 h 112"/>
                <a:gd name="T6" fmla="*/ 0 w 43"/>
                <a:gd name="T7" fmla="*/ 2 h 112"/>
                <a:gd name="T8" fmla="*/ 0 w 43"/>
                <a:gd name="T9" fmla="*/ 1 h 112"/>
                <a:gd name="T10" fmla="*/ 0 w 43"/>
                <a:gd name="T11" fmla="*/ 1 h 112"/>
                <a:gd name="T12" fmla="*/ 0 w 43"/>
                <a:gd name="T13" fmla="*/ 0 h 112"/>
                <a:gd name="T14" fmla="*/ 0 w 43"/>
                <a:gd name="T15" fmla="*/ 1 h 112"/>
                <a:gd name="T16" fmla="*/ 0 w 43"/>
                <a:gd name="T17" fmla="*/ 2 h 112"/>
                <a:gd name="T18" fmla="*/ 0 w 43"/>
                <a:gd name="T19" fmla="*/ 2 h 112"/>
                <a:gd name="T20" fmla="*/ 0 w 43"/>
                <a:gd name="T21" fmla="*/ 2 h 112"/>
                <a:gd name="T22" fmla="*/ 0 w 43"/>
                <a:gd name="T23" fmla="*/ 2 h 112"/>
                <a:gd name="T24" fmla="*/ 0 w 43"/>
                <a:gd name="T25" fmla="*/ 2 h 112"/>
                <a:gd name="T26" fmla="*/ 0 w 43"/>
                <a:gd name="T27" fmla="*/ 2 h 112"/>
                <a:gd name="T28" fmla="*/ 0 w 43"/>
                <a:gd name="T29" fmla="*/ 2 h 112"/>
                <a:gd name="T30" fmla="*/ 0 w 43"/>
                <a:gd name="T31" fmla="*/ 2 h 112"/>
                <a:gd name="T32" fmla="*/ 0 w 43"/>
                <a:gd name="T33" fmla="*/ 2 h 112"/>
                <a:gd name="T34" fmla="*/ 0 w 43"/>
                <a:gd name="T35" fmla="*/ 2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12"/>
                <a:gd name="T56" fmla="*/ 43 w 43"/>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12">
                  <a:moveTo>
                    <a:pt x="43" y="109"/>
                  </a:moveTo>
                  <a:lnTo>
                    <a:pt x="37" y="99"/>
                  </a:lnTo>
                  <a:lnTo>
                    <a:pt x="23" y="88"/>
                  </a:lnTo>
                  <a:lnTo>
                    <a:pt x="13" y="67"/>
                  </a:lnTo>
                  <a:lnTo>
                    <a:pt x="15" y="37"/>
                  </a:lnTo>
                  <a:lnTo>
                    <a:pt x="29" y="10"/>
                  </a:lnTo>
                  <a:lnTo>
                    <a:pt x="19" y="0"/>
                  </a:lnTo>
                  <a:lnTo>
                    <a:pt x="2" y="34"/>
                  </a:lnTo>
                  <a:lnTo>
                    <a:pt x="0" y="67"/>
                  </a:lnTo>
                  <a:lnTo>
                    <a:pt x="13" y="98"/>
                  </a:lnTo>
                  <a:lnTo>
                    <a:pt x="37" y="112"/>
                  </a:lnTo>
                  <a:lnTo>
                    <a:pt x="31" y="103"/>
                  </a:lnTo>
                  <a:lnTo>
                    <a:pt x="37" y="112"/>
                  </a:lnTo>
                  <a:lnTo>
                    <a:pt x="42" y="111"/>
                  </a:lnTo>
                  <a:lnTo>
                    <a:pt x="43" y="106"/>
                  </a:lnTo>
                  <a:lnTo>
                    <a:pt x="42" y="101"/>
                  </a:lnTo>
                  <a:lnTo>
                    <a:pt x="37" y="99"/>
                  </a:lnTo>
                  <a:lnTo>
                    <a:pt x="43" y="109"/>
                  </a:lnTo>
                  <a:close/>
                </a:path>
              </a:pathLst>
            </a:custGeom>
            <a:solidFill>
              <a:srgbClr val="000000"/>
            </a:solidFill>
            <a:ln w="9525">
              <a:noFill/>
              <a:round/>
              <a:headEnd/>
              <a:tailEnd/>
            </a:ln>
          </p:spPr>
          <p:txBody>
            <a:bodyPr/>
            <a:lstStyle/>
            <a:p>
              <a:endParaRPr lang="en-US">
                <a:latin typeface="Calibri" pitchFamily="34" charset="0"/>
              </a:endParaRPr>
            </a:p>
          </p:txBody>
        </p:sp>
        <p:sp>
          <p:nvSpPr>
            <p:cNvPr id="125" name="Freeform 101"/>
            <p:cNvSpPr>
              <a:spLocks/>
            </p:cNvSpPr>
            <p:nvPr/>
          </p:nvSpPr>
          <p:spPr bwMode="auto">
            <a:xfrm>
              <a:off x="7118" y="3526"/>
              <a:ext cx="18" cy="55"/>
            </a:xfrm>
            <a:custGeom>
              <a:avLst/>
              <a:gdLst>
                <a:gd name="T0" fmla="*/ 0 w 37"/>
                <a:gd name="T1" fmla="*/ 2 h 109"/>
                <a:gd name="T2" fmla="*/ 0 w 37"/>
                <a:gd name="T3" fmla="*/ 2 h 109"/>
                <a:gd name="T4" fmla="*/ 0 w 37"/>
                <a:gd name="T5" fmla="*/ 2 h 109"/>
                <a:gd name="T6" fmla="*/ 0 w 37"/>
                <a:gd name="T7" fmla="*/ 1 h 109"/>
                <a:gd name="T8" fmla="*/ 0 w 37"/>
                <a:gd name="T9" fmla="*/ 1 h 109"/>
                <a:gd name="T10" fmla="*/ 0 w 37"/>
                <a:gd name="T11" fmla="*/ 1 h 109"/>
                <a:gd name="T12" fmla="*/ 0 w 37"/>
                <a:gd name="T13" fmla="*/ 0 h 109"/>
                <a:gd name="T14" fmla="*/ 0 w 37"/>
                <a:gd name="T15" fmla="*/ 1 h 109"/>
                <a:gd name="T16" fmla="*/ 0 w 37"/>
                <a:gd name="T17" fmla="*/ 2 h 109"/>
                <a:gd name="T18" fmla="*/ 0 w 37"/>
                <a:gd name="T19" fmla="*/ 2 h 109"/>
                <a:gd name="T20" fmla="*/ 0 w 37"/>
                <a:gd name="T21" fmla="*/ 2 h 109"/>
                <a:gd name="T22" fmla="*/ 0 w 37"/>
                <a:gd name="T23" fmla="*/ 2 h 109"/>
                <a:gd name="T24" fmla="*/ 0 w 37"/>
                <a:gd name="T25" fmla="*/ 2 h 109"/>
                <a:gd name="T26" fmla="*/ 0 w 37"/>
                <a:gd name="T27" fmla="*/ 2 h 109"/>
                <a:gd name="T28" fmla="*/ 0 w 37"/>
                <a:gd name="T29" fmla="*/ 2 h 109"/>
                <a:gd name="T30" fmla="*/ 0 w 37"/>
                <a:gd name="T31" fmla="*/ 2 h 109"/>
                <a:gd name="T32" fmla="*/ 0 w 37"/>
                <a:gd name="T33" fmla="*/ 2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09"/>
                <a:gd name="T53" fmla="*/ 37 w 37"/>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09">
                  <a:moveTo>
                    <a:pt x="34" y="96"/>
                  </a:moveTo>
                  <a:lnTo>
                    <a:pt x="34" y="96"/>
                  </a:lnTo>
                  <a:lnTo>
                    <a:pt x="24" y="86"/>
                  </a:lnTo>
                  <a:lnTo>
                    <a:pt x="16" y="63"/>
                  </a:lnTo>
                  <a:lnTo>
                    <a:pt x="13" y="36"/>
                  </a:lnTo>
                  <a:lnTo>
                    <a:pt x="22" y="6"/>
                  </a:lnTo>
                  <a:lnTo>
                    <a:pt x="10" y="0"/>
                  </a:lnTo>
                  <a:lnTo>
                    <a:pt x="0" y="36"/>
                  </a:lnTo>
                  <a:lnTo>
                    <a:pt x="3" y="67"/>
                  </a:lnTo>
                  <a:lnTo>
                    <a:pt x="11" y="93"/>
                  </a:lnTo>
                  <a:lnTo>
                    <a:pt x="27" y="109"/>
                  </a:lnTo>
                  <a:lnTo>
                    <a:pt x="32" y="109"/>
                  </a:lnTo>
                  <a:lnTo>
                    <a:pt x="37" y="104"/>
                  </a:lnTo>
                  <a:lnTo>
                    <a:pt x="37" y="99"/>
                  </a:lnTo>
                  <a:lnTo>
                    <a:pt x="34" y="96"/>
                  </a:lnTo>
                  <a:close/>
                </a:path>
              </a:pathLst>
            </a:custGeom>
            <a:solidFill>
              <a:srgbClr val="000000"/>
            </a:solidFill>
            <a:ln w="9525">
              <a:noFill/>
              <a:round/>
              <a:headEnd/>
              <a:tailEnd/>
            </a:ln>
          </p:spPr>
          <p:txBody>
            <a:bodyPr/>
            <a:lstStyle/>
            <a:p>
              <a:endParaRPr lang="en-US">
                <a:latin typeface="Calibri" pitchFamily="34" charset="0"/>
              </a:endParaRPr>
            </a:p>
          </p:txBody>
        </p:sp>
        <p:sp>
          <p:nvSpPr>
            <p:cNvPr id="126" name="Freeform 102"/>
            <p:cNvSpPr>
              <a:spLocks/>
            </p:cNvSpPr>
            <p:nvPr/>
          </p:nvSpPr>
          <p:spPr bwMode="auto">
            <a:xfrm>
              <a:off x="7120" y="3488"/>
              <a:ext cx="24" cy="32"/>
            </a:xfrm>
            <a:custGeom>
              <a:avLst/>
              <a:gdLst>
                <a:gd name="T0" fmla="*/ 1 w 46"/>
                <a:gd name="T1" fmla="*/ 0 h 64"/>
                <a:gd name="T2" fmla="*/ 1 w 46"/>
                <a:gd name="T3" fmla="*/ 1 h 64"/>
                <a:gd name="T4" fmla="*/ 0 w 46"/>
                <a:gd name="T5" fmla="*/ 1 h 64"/>
                <a:gd name="T6" fmla="*/ 1 w 46"/>
                <a:gd name="T7" fmla="*/ 1 h 64"/>
                <a:gd name="T8" fmla="*/ 1 w 46"/>
                <a:gd name="T9" fmla="*/ 1 h 64"/>
                <a:gd name="T10" fmla="*/ 1 w 46"/>
                <a:gd name="T11" fmla="*/ 1 h 64"/>
                <a:gd name="T12" fmla="*/ 1 w 46"/>
                <a:gd name="T13" fmla="*/ 1 h 64"/>
                <a:gd name="T14" fmla="*/ 1 w 46"/>
                <a:gd name="T15" fmla="*/ 1 h 64"/>
                <a:gd name="T16" fmla="*/ 1 w 46"/>
                <a:gd name="T17" fmla="*/ 1 h 64"/>
                <a:gd name="T18" fmla="*/ 1 w 46"/>
                <a:gd name="T19" fmla="*/ 1 h 64"/>
                <a:gd name="T20" fmla="*/ 1 w 46"/>
                <a:gd name="T21" fmla="*/ 1 h 64"/>
                <a:gd name="T22" fmla="*/ 1 w 46"/>
                <a:gd name="T23" fmla="*/ 1 h 64"/>
                <a:gd name="T24" fmla="*/ 1 w 46"/>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
                <a:gd name="T40" fmla="*/ 0 h 64"/>
                <a:gd name="T41" fmla="*/ 46 w 46"/>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 h="64">
                  <a:moveTo>
                    <a:pt x="11" y="0"/>
                  </a:moveTo>
                  <a:lnTo>
                    <a:pt x="3" y="13"/>
                  </a:lnTo>
                  <a:lnTo>
                    <a:pt x="0" y="31"/>
                  </a:lnTo>
                  <a:lnTo>
                    <a:pt x="1" y="51"/>
                  </a:lnTo>
                  <a:lnTo>
                    <a:pt x="13" y="62"/>
                  </a:lnTo>
                  <a:lnTo>
                    <a:pt x="27" y="64"/>
                  </a:lnTo>
                  <a:lnTo>
                    <a:pt x="38" y="59"/>
                  </a:lnTo>
                  <a:lnTo>
                    <a:pt x="45" y="49"/>
                  </a:lnTo>
                  <a:lnTo>
                    <a:pt x="46" y="36"/>
                  </a:lnTo>
                  <a:lnTo>
                    <a:pt x="43" y="21"/>
                  </a:lnTo>
                  <a:lnTo>
                    <a:pt x="37" y="10"/>
                  </a:lnTo>
                  <a:lnTo>
                    <a:pt x="25" y="2"/>
                  </a:lnTo>
                  <a:lnTo>
                    <a:pt x="11"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27" name="Freeform 103"/>
            <p:cNvSpPr>
              <a:spLocks/>
            </p:cNvSpPr>
            <p:nvPr/>
          </p:nvSpPr>
          <p:spPr bwMode="auto">
            <a:xfrm>
              <a:off x="7164" y="3318"/>
              <a:ext cx="26" cy="31"/>
            </a:xfrm>
            <a:custGeom>
              <a:avLst/>
              <a:gdLst>
                <a:gd name="T0" fmla="*/ 0 w 51"/>
                <a:gd name="T1" fmla="*/ 1 h 62"/>
                <a:gd name="T2" fmla="*/ 1 w 51"/>
                <a:gd name="T3" fmla="*/ 1 h 62"/>
                <a:gd name="T4" fmla="*/ 1 w 51"/>
                <a:gd name="T5" fmla="*/ 0 h 62"/>
                <a:gd name="T6" fmla="*/ 1 w 51"/>
                <a:gd name="T7" fmla="*/ 0 h 62"/>
                <a:gd name="T8" fmla="*/ 1 w 51"/>
                <a:gd name="T9" fmla="*/ 1 h 62"/>
                <a:gd name="T10" fmla="*/ 1 w 51"/>
                <a:gd name="T11" fmla="*/ 1 h 62"/>
                <a:gd name="T12" fmla="*/ 1 w 51"/>
                <a:gd name="T13" fmla="*/ 1 h 62"/>
                <a:gd name="T14" fmla="*/ 1 w 51"/>
                <a:gd name="T15" fmla="*/ 1 h 62"/>
                <a:gd name="T16" fmla="*/ 1 w 51"/>
                <a:gd name="T17" fmla="*/ 1 h 62"/>
                <a:gd name="T18" fmla="*/ 1 w 51"/>
                <a:gd name="T19" fmla="*/ 1 h 62"/>
                <a:gd name="T20" fmla="*/ 1 w 51"/>
                <a:gd name="T21" fmla="*/ 1 h 62"/>
                <a:gd name="T22" fmla="*/ 1 w 51"/>
                <a:gd name="T23" fmla="*/ 1 h 62"/>
                <a:gd name="T24" fmla="*/ 1 w 51"/>
                <a:gd name="T25" fmla="*/ 1 h 62"/>
                <a:gd name="T26" fmla="*/ 1 w 51"/>
                <a:gd name="T27" fmla="*/ 1 h 62"/>
                <a:gd name="T28" fmla="*/ 1 w 51"/>
                <a:gd name="T29" fmla="*/ 1 h 62"/>
                <a:gd name="T30" fmla="*/ 1 w 51"/>
                <a:gd name="T31" fmla="*/ 1 h 62"/>
                <a:gd name="T32" fmla="*/ 0 w 51"/>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62"/>
                <a:gd name="T53" fmla="*/ 51 w 51"/>
                <a:gd name="T54" fmla="*/ 62 h 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62">
                  <a:moveTo>
                    <a:pt x="0" y="11"/>
                  </a:moveTo>
                  <a:lnTo>
                    <a:pt x="3" y="3"/>
                  </a:lnTo>
                  <a:lnTo>
                    <a:pt x="8" y="0"/>
                  </a:lnTo>
                  <a:lnTo>
                    <a:pt x="17" y="0"/>
                  </a:lnTo>
                  <a:lnTo>
                    <a:pt x="25" y="5"/>
                  </a:lnTo>
                  <a:lnTo>
                    <a:pt x="35" y="11"/>
                  </a:lnTo>
                  <a:lnTo>
                    <a:pt x="43" y="20"/>
                  </a:lnTo>
                  <a:lnTo>
                    <a:pt x="49" y="29"/>
                  </a:lnTo>
                  <a:lnTo>
                    <a:pt x="51" y="39"/>
                  </a:lnTo>
                  <a:lnTo>
                    <a:pt x="46" y="50"/>
                  </a:lnTo>
                  <a:lnTo>
                    <a:pt x="38" y="59"/>
                  </a:lnTo>
                  <a:lnTo>
                    <a:pt x="30" y="62"/>
                  </a:lnTo>
                  <a:lnTo>
                    <a:pt x="24" y="55"/>
                  </a:lnTo>
                  <a:lnTo>
                    <a:pt x="17" y="44"/>
                  </a:lnTo>
                  <a:lnTo>
                    <a:pt x="9" y="33"/>
                  </a:lnTo>
                  <a:lnTo>
                    <a:pt x="3" y="23"/>
                  </a:lnTo>
                  <a:lnTo>
                    <a:pt x="0" y="11"/>
                  </a:lnTo>
                  <a:close/>
                </a:path>
              </a:pathLst>
            </a:custGeom>
            <a:solidFill>
              <a:srgbClr val="FFEA33"/>
            </a:solidFill>
            <a:ln w="9525">
              <a:noFill/>
              <a:round/>
              <a:headEnd/>
              <a:tailEnd/>
            </a:ln>
          </p:spPr>
          <p:txBody>
            <a:bodyPr/>
            <a:lstStyle/>
            <a:p>
              <a:endParaRPr lang="en-US">
                <a:latin typeface="Calibri" pitchFamily="34" charset="0"/>
              </a:endParaRPr>
            </a:p>
          </p:txBody>
        </p:sp>
        <p:sp>
          <p:nvSpPr>
            <p:cNvPr id="128" name="Freeform 104"/>
            <p:cNvSpPr>
              <a:spLocks/>
            </p:cNvSpPr>
            <p:nvPr/>
          </p:nvSpPr>
          <p:spPr bwMode="auto">
            <a:xfrm>
              <a:off x="7180" y="3354"/>
              <a:ext cx="33" cy="31"/>
            </a:xfrm>
            <a:custGeom>
              <a:avLst/>
              <a:gdLst>
                <a:gd name="T0" fmla="*/ 0 w 65"/>
                <a:gd name="T1" fmla="*/ 0 h 64"/>
                <a:gd name="T2" fmla="*/ 1 w 65"/>
                <a:gd name="T3" fmla="*/ 0 h 64"/>
                <a:gd name="T4" fmla="*/ 1 w 65"/>
                <a:gd name="T5" fmla="*/ 0 h 64"/>
                <a:gd name="T6" fmla="*/ 1 w 65"/>
                <a:gd name="T7" fmla="*/ 0 h 64"/>
                <a:gd name="T8" fmla="*/ 1 w 65"/>
                <a:gd name="T9" fmla="*/ 0 h 64"/>
                <a:gd name="T10" fmla="*/ 1 w 65"/>
                <a:gd name="T11" fmla="*/ 0 h 64"/>
                <a:gd name="T12" fmla="*/ 2 w 65"/>
                <a:gd name="T13" fmla="*/ 0 h 64"/>
                <a:gd name="T14" fmla="*/ 2 w 65"/>
                <a:gd name="T15" fmla="*/ 0 h 64"/>
                <a:gd name="T16" fmla="*/ 1 w 65"/>
                <a:gd name="T17" fmla="*/ 0 h 64"/>
                <a:gd name="T18" fmla="*/ 1 w 65"/>
                <a:gd name="T19" fmla="*/ 0 h 64"/>
                <a:gd name="T20" fmla="*/ 1 w 65"/>
                <a:gd name="T21" fmla="*/ 0 h 64"/>
                <a:gd name="T22" fmla="*/ 1 w 65"/>
                <a:gd name="T23" fmla="*/ 0 h 64"/>
                <a:gd name="T24" fmla="*/ 1 w 65"/>
                <a:gd name="T25" fmla="*/ 0 h 64"/>
                <a:gd name="T26" fmla="*/ 1 w 65"/>
                <a:gd name="T27" fmla="*/ 0 h 64"/>
                <a:gd name="T28" fmla="*/ 1 w 65"/>
                <a:gd name="T29" fmla="*/ 0 h 64"/>
                <a:gd name="T30" fmla="*/ 1 w 65"/>
                <a:gd name="T31" fmla="*/ 0 h 64"/>
                <a:gd name="T32" fmla="*/ 0 w 65"/>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64"/>
                <a:gd name="T53" fmla="*/ 65 w 65"/>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64">
                  <a:moveTo>
                    <a:pt x="0" y="8"/>
                  </a:moveTo>
                  <a:lnTo>
                    <a:pt x="13" y="0"/>
                  </a:lnTo>
                  <a:lnTo>
                    <a:pt x="25" y="0"/>
                  </a:lnTo>
                  <a:lnTo>
                    <a:pt x="40" y="5"/>
                  </a:lnTo>
                  <a:lnTo>
                    <a:pt x="52" y="15"/>
                  </a:lnTo>
                  <a:lnTo>
                    <a:pt x="60" y="26"/>
                  </a:lnTo>
                  <a:lnTo>
                    <a:pt x="65" y="39"/>
                  </a:lnTo>
                  <a:lnTo>
                    <a:pt x="65" y="51"/>
                  </a:lnTo>
                  <a:lnTo>
                    <a:pt x="57" y="60"/>
                  </a:lnTo>
                  <a:lnTo>
                    <a:pt x="46" y="64"/>
                  </a:lnTo>
                  <a:lnTo>
                    <a:pt x="36" y="62"/>
                  </a:lnTo>
                  <a:lnTo>
                    <a:pt x="30" y="54"/>
                  </a:lnTo>
                  <a:lnTo>
                    <a:pt x="25" y="41"/>
                  </a:lnTo>
                  <a:lnTo>
                    <a:pt x="22" y="34"/>
                  </a:lnTo>
                  <a:lnTo>
                    <a:pt x="17" y="25"/>
                  </a:lnTo>
                  <a:lnTo>
                    <a:pt x="9" y="16"/>
                  </a:lnTo>
                  <a:lnTo>
                    <a:pt x="0" y="8"/>
                  </a:lnTo>
                  <a:close/>
                </a:path>
              </a:pathLst>
            </a:custGeom>
            <a:solidFill>
              <a:srgbClr val="FFEA33"/>
            </a:solidFill>
            <a:ln w="9525">
              <a:noFill/>
              <a:round/>
              <a:headEnd/>
              <a:tailEnd/>
            </a:ln>
          </p:spPr>
          <p:txBody>
            <a:bodyPr/>
            <a:lstStyle/>
            <a:p>
              <a:endParaRPr lang="en-US">
                <a:latin typeface="Calibri" pitchFamily="34" charset="0"/>
              </a:endParaRPr>
            </a:p>
          </p:txBody>
        </p:sp>
        <p:sp>
          <p:nvSpPr>
            <p:cNvPr id="129" name="Freeform 105"/>
            <p:cNvSpPr>
              <a:spLocks/>
            </p:cNvSpPr>
            <p:nvPr/>
          </p:nvSpPr>
          <p:spPr bwMode="auto">
            <a:xfrm>
              <a:off x="7198" y="3393"/>
              <a:ext cx="38" cy="39"/>
            </a:xfrm>
            <a:custGeom>
              <a:avLst/>
              <a:gdLst>
                <a:gd name="T0" fmla="*/ 1 w 75"/>
                <a:gd name="T1" fmla="*/ 0 h 79"/>
                <a:gd name="T2" fmla="*/ 1 w 75"/>
                <a:gd name="T3" fmla="*/ 0 h 79"/>
                <a:gd name="T4" fmla="*/ 1 w 75"/>
                <a:gd name="T5" fmla="*/ 0 h 79"/>
                <a:gd name="T6" fmla="*/ 1 w 75"/>
                <a:gd name="T7" fmla="*/ 0 h 79"/>
                <a:gd name="T8" fmla="*/ 1 w 75"/>
                <a:gd name="T9" fmla="*/ 0 h 79"/>
                <a:gd name="T10" fmla="*/ 2 w 75"/>
                <a:gd name="T11" fmla="*/ 0 h 79"/>
                <a:gd name="T12" fmla="*/ 2 w 75"/>
                <a:gd name="T13" fmla="*/ 0 h 79"/>
                <a:gd name="T14" fmla="*/ 2 w 75"/>
                <a:gd name="T15" fmla="*/ 0 h 79"/>
                <a:gd name="T16" fmla="*/ 1 w 75"/>
                <a:gd name="T17" fmla="*/ 1 h 79"/>
                <a:gd name="T18" fmla="*/ 1 w 75"/>
                <a:gd name="T19" fmla="*/ 1 h 79"/>
                <a:gd name="T20" fmla="*/ 1 w 75"/>
                <a:gd name="T21" fmla="*/ 1 h 79"/>
                <a:gd name="T22" fmla="*/ 1 w 75"/>
                <a:gd name="T23" fmla="*/ 1 h 79"/>
                <a:gd name="T24" fmla="*/ 1 w 75"/>
                <a:gd name="T25" fmla="*/ 1 h 79"/>
                <a:gd name="T26" fmla="*/ 1 w 75"/>
                <a:gd name="T27" fmla="*/ 0 h 79"/>
                <a:gd name="T28" fmla="*/ 1 w 75"/>
                <a:gd name="T29" fmla="*/ 0 h 79"/>
                <a:gd name="T30" fmla="*/ 1 w 75"/>
                <a:gd name="T31" fmla="*/ 0 h 79"/>
                <a:gd name="T32" fmla="*/ 1 w 75"/>
                <a:gd name="T33" fmla="*/ 0 h 79"/>
                <a:gd name="T34" fmla="*/ 0 w 75"/>
                <a:gd name="T35" fmla="*/ 0 h 79"/>
                <a:gd name="T36" fmla="*/ 0 w 75"/>
                <a:gd name="T37" fmla="*/ 0 h 79"/>
                <a:gd name="T38" fmla="*/ 1 w 75"/>
                <a:gd name="T39" fmla="*/ 0 h 79"/>
                <a:gd name="T40" fmla="*/ 1 w 75"/>
                <a:gd name="T41" fmla="*/ 0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5"/>
                <a:gd name="T64" fmla="*/ 0 h 79"/>
                <a:gd name="T65" fmla="*/ 75 w 75"/>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5" h="79">
                  <a:moveTo>
                    <a:pt x="17" y="0"/>
                  </a:moveTo>
                  <a:lnTo>
                    <a:pt x="29" y="2"/>
                  </a:lnTo>
                  <a:lnTo>
                    <a:pt x="40" y="8"/>
                  </a:lnTo>
                  <a:lnTo>
                    <a:pt x="53" y="15"/>
                  </a:lnTo>
                  <a:lnTo>
                    <a:pt x="64" y="25"/>
                  </a:lnTo>
                  <a:lnTo>
                    <a:pt x="70" y="35"/>
                  </a:lnTo>
                  <a:lnTo>
                    <a:pt x="75" y="46"/>
                  </a:lnTo>
                  <a:lnTo>
                    <a:pt x="72" y="56"/>
                  </a:lnTo>
                  <a:lnTo>
                    <a:pt x="62" y="66"/>
                  </a:lnTo>
                  <a:lnTo>
                    <a:pt x="46" y="75"/>
                  </a:lnTo>
                  <a:lnTo>
                    <a:pt x="37" y="79"/>
                  </a:lnTo>
                  <a:lnTo>
                    <a:pt x="30" y="75"/>
                  </a:lnTo>
                  <a:lnTo>
                    <a:pt x="27" y="66"/>
                  </a:lnTo>
                  <a:lnTo>
                    <a:pt x="22" y="54"/>
                  </a:lnTo>
                  <a:lnTo>
                    <a:pt x="16" y="44"/>
                  </a:lnTo>
                  <a:lnTo>
                    <a:pt x="9" y="36"/>
                  </a:lnTo>
                  <a:lnTo>
                    <a:pt x="5" y="28"/>
                  </a:lnTo>
                  <a:lnTo>
                    <a:pt x="0" y="20"/>
                  </a:lnTo>
                  <a:lnTo>
                    <a:pt x="0" y="10"/>
                  </a:lnTo>
                  <a:lnTo>
                    <a:pt x="6" y="4"/>
                  </a:lnTo>
                  <a:lnTo>
                    <a:pt x="17"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30" name="Freeform 106"/>
            <p:cNvSpPr>
              <a:spLocks/>
            </p:cNvSpPr>
            <p:nvPr/>
          </p:nvSpPr>
          <p:spPr bwMode="auto">
            <a:xfrm>
              <a:off x="7218" y="3435"/>
              <a:ext cx="41" cy="44"/>
            </a:xfrm>
            <a:custGeom>
              <a:avLst/>
              <a:gdLst>
                <a:gd name="T0" fmla="*/ 0 w 81"/>
                <a:gd name="T1" fmla="*/ 1 h 88"/>
                <a:gd name="T2" fmla="*/ 1 w 81"/>
                <a:gd name="T3" fmla="*/ 1 h 88"/>
                <a:gd name="T4" fmla="*/ 1 w 81"/>
                <a:gd name="T5" fmla="*/ 1 h 88"/>
                <a:gd name="T6" fmla="*/ 1 w 81"/>
                <a:gd name="T7" fmla="*/ 1 h 88"/>
                <a:gd name="T8" fmla="*/ 1 w 81"/>
                <a:gd name="T9" fmla="*/ 0 h 88"/>
                <a:gd name="T10" fmla="*/ 1 w 81"/>
                <a:gd name="T11" fmla="*/ 1 h 88"/>
                <a:gd name="T12" fmla="*/ 1 w 81"/>
                <a:gd name="T13" fmla="*/ 1 h 88"/>
                <a:gd name="T14" fmla="*/ 2 w 81"/>
                <a:gd name="T15" fmla="*/ 1 h 88"/>
                <a:gd name="T16" fmla="*/ 2 w 81"/>
                <a:gd name="T17" fmla="*/ 1 h 88"/>
                <a:gd name="T18" fmla="*/ 2 w 81"/>
                <a:gd name="T19" fmla="*/ 1 h 88"/>
                <a:gd name="T20" fmla="*/ 2 w 81"/>
                <a:gd name="T21" fmla="*/ 1 h 88"/>
                <a:gd name="T22" fmla="*/ 2 w 81"/>
                <a:gd name="T23" fmla="*/ 1 h 88"/>
                <a:gd name="T24" fmla="*/ 1 w 81"/>
                <a:gd name="T25" fmla="*/ 1 h 88"/>
                <a:gd name="T26" fmla="*/ 1 w 81"/>
                <a:gd name="T27" fmla="*/ 1 h 88"/>
                <a:gd name="T28" fmla="*/ 1 w 81"/>
                <a:gd name="T29" fmla="*/ 1 h 88"/>
                <a:gd name="T30" fmla="*/ 1 w 81"/>
                <a:gd name="T31" fmla="*/ 1 h 88"/>
                <a:gd name="T32" fmla="*/ 1 w 81"/>
                <a:gd name="T33" fmla="*/ 1 h 88"/>
                <a:gd name="T34" fmla="*/ 1 w 81"/>
                <a:gd name="T35" fmla="*/ 1 h 88"/>
                <a:gd name="T36" fmla="*/ 1 w 81"/>
                <a:gd name="T37" fmla="*/ 1 h 88"/>
                <a:gd name="T38" fmla="*/ 1 w 81"/>
                <a:gd name="T39" fmla="*/ 1 h 88"/>
                <a:gd name="T40" fmla="*/ 0 w 81"/>
                <a:gd name="T41" fmla="*/ 1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88"/>
                <a:gd name="T65" fmla="*/ 81 w 81"/>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88">
                  <a:moveTo>
                    <a:pt x="0" y="15"/>
                  </a:moveTo>
                  <a:lnTo>
                    <a:pt x="6" y="8"/>
                  </a:lnTo>
                  <a:lnTo>
                    <a:pt x="16" y="5"/>
                  </a:lnTo>
                  <a:lnTo>
                    <a:pt x="25" y="2"/>
                  </a:lnTo>
                  <a:lnTo>
                    <a:pt x="37" y="0"/>
                  </a:lnTo>
                  <a:lnTo>
                    <a:pt x="46" y="2"/>
                  </a:lnTo>
                  <a:lnTo>
                    <a:pt x="57" y="5"/>
                  </a:lnTo>
                  <a:lnTo>
                    <a:pt x="65" y="13"/>
                  </a:lnTo>
                  <a:lnTo>
                    <a:pt x="73" y="25"/>
                  </a:lnTo>
                  <a:lnTo>
                    <a:pt x="81" y="49"/>
                  </a:lnTo>
                  <a:lnTo>
                    <a:pt x="78" y="67"/>
                  </a:lnTo>
                  <a:lnTo>
                    <a:pt x="67" y="80"/>
                  </a:lnTo>
                  <a:lnTo>
                    <a:pt x="51" y="88"/>
                  </a:lnTo>
                  <a:lnTo>
                    <a:pt x="37" y="88"/>
                  </a:lnTo>
                  <a:lnTo>
                    <a:pt x="29" y="82"/>
                  </a:lnTo>
                  <a:lnTo>
                    <a:pt x="24" y="72"/>
                  </a:lnTo>
                  <a:lnTo>
                    <a:pt x="22" y="62"/>
                  </a:lnTo>
                  <a:lnTo>
                    <a:pt x="21" y="51"/>
                  </a:lnTo>
                  <a:lnTo>
                    <a:pt x="17" y="36"/>
                  </a:lnTo>
                  <a:lnTo>
                    <a:pt x="9" y="25"/>
                  </a:lnTo>
                  <a:lnTo>
                    <a:pt x="0"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131" name="Freeform 107"/>
            <p:cNvSpPr>
              <a:spLocks/>
            </p:cNvSpPr>
            <p:nvPr/>
          </p:nvSpPr>
          <p:spPr bwMode="auto">
            <a:xfrm>
              <a:off x="7242" y="3486"/>
              <a:ext cx="41" cy="49"/>
            </a:xfrm>
            <a:custGeom>
              <a:avLst/>
              <a:gdLst>
                <a:gd name="T0" fmla="*/ 1 w 81"/>
                <a:gd name="T1" fmla="*/ 0 h 100"/>
                <a:gd name="T2" fmla="*/ 1 w 81"/>
                <a:gd name="T3" fmla="*/ 0 h 100"/>
                <a:gd name="T4" fmla="*/ 1 w 81"/>
                <a:gd name="T5" fmla="*/ 0 h 100"/>
                <a:gd name="T6" fmla="*/ 1 w 81"/>
                <a:gd name="T7" fmla="*/ 0 h 100"/>
                <a:gd name="T8" fmla="*/ 2 w 81"/>
                <a:gd name="T9" fmla="*/ 0 h 100"/>
                <a:gd name="T10" fmla="*/ 2 w 81"/>
                <a:gd name="T11" fmla="*/ 0 h 100"/>
                <a:gd name="T12" fmla="*/ 2 w 81"/>
                <a:gd name="T13" fmla="*/ 0 h 100"/>
                <a:gd name="T14" fmla="*/ 2 w 81"/>
                <a:gd name="T15" fmla="*/ 1 h 100"/>
                <a:gd name="T16" fmla="*/ 2 w 81"/>
                <a:gd name="T17" fmla="*/ 1 h 100"/>
                <a:gd name="T18" fmla="*/ 1 w 81"/>
                <a:gd name="T19" fmla="*/ 1 h 100"/>
                <a:gd name="T20" fmla="*/ 1 w 81"/>
                <a:gd name="T21" fmla="*/ 1 h 100"/>
                <a:gd name="T22" fmla="*/ 1 w 81"/>
                <a:gd name="T23" fmla="*/ 1 h 100"/>
                <a:gd name="T24" fmla="*/ 1 w 81"/>
                <a:gd name="T25" fmla="*/ 1 h 100"/>
                <a:gd name="T26" fmla="*/ 1 w 81"/>
                <a:gd name="T27" fmla="*/ 1 h 100"/>
                <a:gd name="T28" fmla="*/ 1 w 81"/>
                <a:gd name="T29" fmla="*/ 0 h 100"/>
                <a:gd name="T30" fmla="*/ 1 w 81"/>
                <a:gd name="T31" fmla="*/ 0 h 100"/>
                <a:gd name="T32" fmla="*/ 1 w 81"/>
                <a:gd name="T33" fmla="*/ 0 h 100"/>
                <a:gd name="T34" fmla="*/ 0 w 81"/>
                <a:gd name="T35" fmla="*/ 0 h 100"/>
                <a:gd name="T36" fmla="*/ 1 w 81"/>
                <a:gd name="T37" fmla="*/ 0 h 100"/>
                <a:gd name="T38" fmla="*/ 1 w 81"/>
                <a:gd name="T39" fmla="*/ 0 h 100"/>
                <a:gd name="T40" fmla="*/ 1 w 81"/>
                <a:gd name="T41" fmla="*/ 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1"/>
                <a:gd name="T64" fmla="*/ 0 h 100"/>
                <a:gd name="T65" fmla="*/ 81 w 81"/>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1" h="100">
                  <a:moveTo>
                    <a:pt x="29" y="0"/>
                  </a:moveTo>
                  <a:lnTo>
                    <a:pt x="41" y="2"/>
                  </a:lnTo>
                  <a:lnTo>
                    <a:pt x="53" y="8"/>
                  </a:lnTo>
                  <a:lnTo>
                    <a:pt x="64" y="18"/>
                  </a:lnTo>
                  <a:lnTo>
                    <a:pt x="72" y="30"/>
                  </a:lnTo>
                  <a:lnTo>
                    <a:pt x="78" y="43"/>
                  </a:lnTo>
                  <a:lnTo>
                    <a:pt x="81" y="56"/>
                  </a:lnTo>
                  <a:lnTo>
                    <a:pt x="80" y="67"/>
                  </a:lnTo>
                  <a:lnTo>
                    <a:pt x="77" y="78"/>
                  </a:lnTo>
                  <a:lnTo>
                    <a:pt x="64" y="93"/>
                  </a:lnTo>
                  <a:lnTo>
                    <a:pt x="49" y="100"/>
                  </a:lnTo>
                  <a:lnTo>
                    <a:pt x="38" y="100"/>
                  </a:lnTo>
                  <a:lnTo>
                    <a:pt x="32" y="91"/>
                  </a:lnTo>
                  <a:lnTo>
                    <a:pt x="27" y="78"/>
                  </a:lnTo>
                  <a:lnTo>
                    <a:pt x="19" y="62"/>
                  </a:lnTo>
                  <a:lnTo>
                    <a:pt x="11" y="46"/>
                  </a:lnTo>
                  <a:lnTo>
                    <a:pt x="3" y="33"/>
                  </a:lnTo>
                  <a:lnTo>
                    <a:pt x="0" y="21"/>
                  </a:lnTo>
                  <a:lnTo>
                    <a:pt x="5" y="12"/>
                  </a:lnTo>
                  <a:lnTo>
                    <a:pt x="14" y="3"/>
                  </a:lnTo>
                  <a:lnTo>
                    <a:pt x="29"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32" name="Freeform 108"/>
            <p:cNvSpPr>
              <a:spLocks/>
            </p:cNvSpPr>
            <p:nvPr/>
          </p:nvSpPr>
          <p:spPr bwMode="auto">
            <a:xfrm>
              <a:off x="7271" y="3538"/>
              <a:ext cx="16" cy="45"/>
            </a:xfrm>
            <a:custGeom>
              <a:avLst/>
              <a:gdLst>
                <a:gd name="T0" fmla="*/ 0 w 34"/>
                <a:gd name="T1" fmla="*/ 1 h 89"/>
                <a:gd name="T2" fmla="*/ 0 w 34"/>
                <a:gd name="T3" fmla="*/ 1 h 89"/>
                <a:gd name="T4" fmla="*/ 0 w 34"/>
                <a:gd name="T5" fmla="*/ 1 h 89"/>
                <a:gd name="T6" fmla="*/ 0 w 34"/>
                <a:gd name="T7" fmla="*/ 2 h 89"/>
                <a:gd name="T8" fmla="*/ 0 w 34"/>
                <a:gd name="T9" fmla="*/ 2 h 89"/>
                <a:gd name="T10" fmla="*/ 0 w 34"/>
                <a:gd name="T11" fmla="*/ 2 h 89"/>
                <a:gd name="T12" fmla="*/ 0 w 34"/>
                <a:gd name="T13" fmla="*/ 2 h 89"/>
                <a:gd name="T14" fmla="*/ 0 w 34"/>
                <a:gd name="T15" fmla="*/ 2 h 89"/>
                <a:gd name="T16" fmla="*/ 0 w 34"/>
                <a:gd name="T17" fmla="*/ 2 h 89"/>
                <a:gd name="T18" fmla="*/ 0 w 34"/>
                <a:gd name="T19" fmla="*/ 1 h 89"/>
                <a:gd name="T20" fmla="*/ 0 w 34"/>
                <a:gd name="T21" fmla="*/ 1 h 89"/>
                <a:gd name="T22" fmla="*/ 0 w 34"/>
                <a:gd name="T23" fmla="*/ 1 h 89"/>
                <a:gd name="T24" fmla="*/ 0 w 34"/>
                <a:gd name="T25" fmla="*/ 0 h 89"/>
                <a:gd name="T26" fmla="*/ 0 w 34"/>
                <a:gd name="T27" fmla="*/ 0 h 89"/>
                <a:gd name="T28" fmla="*/ 0 w 34"/>
                <a:gd name="T29" fmla="*/ 0 h 89"/>
                <a:gd name="T30" fmla="*/ 0 w 34"/>
                <a:gd name="T31" fmla="*/ 1 h 89"/>
                <a:gd name="T32" fmla="*/ 0 w 34"/>
                <a:gd name="T33" fmla="*/ 1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89"/>
                <a:gd name="T53" fmla="*/ 34 w 34"/>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89">
                  <a:moveTo>
                    <a:pt x="0" y="26"/>
                  </a:moveTo>
                  <a:lnTo>
                    <a:pt x="13" y="44"/>
                  </a:lnTo>
                  <a:lnTo>
                    <a:pt x="23" y="60"/>
                  </a:lnTo>
                  <a:lnTo>
                    <a:pt x="27" y="75"/>
                  </a:lnTo>
                  <a:lnTo>
                    <a:pt x="31" y="86"/>
                  </a:lnTo>
                  <a:lnTo>
                    <a:pt x="32" y="89"/>
                  </a:lnTo>
                  <a:lnTo>
                    <a:pt x="34" y="84"/>
                  </a:lnTo>
                  <a:lnTo>
                    <a:pt x="34" y="75"/>
                  </a:lnTo>
                  <a:lnTo>
                    <a:pt x="34" y="65"/>
                  </a:lnTo>
                  <a:lnTo>
                    <a:pt x="34" y="48"/>
                  </a:lnTo>
                  <a:lnTo>
                    <a:pt x="34" y="27"/>
                  </a:lnTo>
                  <a:lnTo>
                    <a:pt x="34" y="8"/>
                  </a:lnTo>
                  <a:lnTo>
                    <a:pt x="34" y="0"/>
                  </a:lnTo>
                  <a:lnTo>
                    <a:pt x="29" y="0"/>
                  </a:lnTo>
                  <a:lnTo>
                    <a:pt x="20" y="0"/>
                  </a:lnTo>
                  <a:lnTo>
                    <a:pt x="8" y="8"/>
                  </a:lnTo>
                  <a:lnTo>
                    <a:pt x="0" y="26"/>
                  </a:lnTo>
                  <a:close/>
                </a:path>
              </a:pathLst>
            </a:custGeom>
            <a:solidFill>
              <a:srgbClr val="FFEA33"/>
            </a:solidFill>
            <a:ln w="9525">
              <a:noFill/>
              <a:round/>
              <a:headEnd/>
              <a:tailEnd/>
            </a:ln>
          </p:spPr>
          <p:txBody>
            <a:bodyPr/>
            <a:lstStyle/>
            <a:p>
              <a:endParaRPr lang="en-US">
                <a:latin typeface="Calibri" pitchFamily="34" charset="0"/>
              </a:endParaRPr>
            </a:p>
          </p:txBody>
        </p:sp>
        <p:sp>
          <p:nvSpPr>
            <p:cNvPr id="133" name="Freeform 109"/>
            <p:cNvSpPr>
              <a:spLocks/>
            </p:cNvSpPr>
            <p:nvPr/>
          </p:nvSpPr>
          <p:spPr bwMode="auto">
            <a:xfrm>
              <a:off x="7231" y="3553"/>
              <a:ext cx="44" cy="56"/>
            </a:xfrm>
            <a:custGeom>
              <a:avLst/>
              <a:gdLst>
                <a:gd name="T0" fmla="*/ 0 w 88"/>
                <a:gd name="T1" fmla="*/ 1 h 110"/>
                <a:gd name="T2" fmla="*/ 1 w 88"/>
                <a:gd name="T3" fmla="*/ 1 h 110"/>
                <a:gd name="T4" fmla="*/ 1 w 88"/>
                <a:gd name="T5" fmla="*/ 1 h 110"/>
                <a:gd name="T6" fmla="*/ 1 w 88"/>
                <a:gd name="T7" fmla="*/ 1 h 110"/>
                <a:gd name="T8" fmla="*/ 1 w 88"/>
                <a:gd name="T9" fmla="*/ 1 h 110"/>
                <a:gd name="T10" fmla="*/ 1 w 88"/>
                <a:gd name="T11" fmla="*/ 1 h 110"/>
                <a:gd name="T12" fmla="*/ 1 w 88"/>
                <a:gd name="T13" fmla="*/ 0 h 110"/>
                <a:gd name="T14" fmla="*/ 1 w 88"/>
                <a:gd name="T15" fmla="*/ 1 h 110"/>
                <a:gd name="T16" fmla="*/ 1 w 88"/>
                <a:gd name="T17" fmla="*/ 1 h 110"/>
                <a:gd name="T18" fmla="*/ 1 w 88"/>
                <a:gd name="T19" fmla="*/ 1 h 110"/>
                <a:gd name="T20" fmla="*/ 1 w 88"/>
                <a:gd name="T21" fmla="*/ 1 h 110"/>
                <a:gd name="T22" fmla="*/ 1 w 88"/>
                <a:gd name="T23" fmla="*/ 1 h 110"/>
                <a:gd name="T24" fmla="*/ 1 w 88"/>
                <a:gd name="T25" fmla="*/ 2 h 110"/>
                <a:gd name="T26" fmla="*/ 1 w 88"/>
                <a:gd name="T27" fmla="*/ 2 h 110"/>
                <a:gd name="T28" fmla="*/ 1 w 88"/>
                <a:gd name="T29" fmla="*/ 2 h 110"/>
                <a:gd name="T30" fmla="*/ 1 w 88"/>
                <a:gd name="T31" fmla="*/ 2 h 110"/>
                <a:gd name="T32" fmla="*/ 1 w 88"/>
                <a:gd name="T33" fmla="*/ 2 h 110"/>
                <a:gd name="T34" fmla="*/ 1 w 88"/>
                <a:gd name="T35" fmla="*/ 2 h 110"/>
                <a:gd name="T36" fmla="*/ 1 w 88"/>
                <a:gd name="T37" fmla="*/ 2 h 110"/>
                <a:gd name="T38" fmla="*/ 1 w 88"/>
                <a:gd name="T39" fmla="*/ 2 h 110"/>
                <a:gd name="T40" fmla="*/ 1 w 88"/>
                <a:gd name="T41" fmla="*/ 2 h 110"/>
                <a:gd name="T42" fmla="*/ 1 w 88"/>
                <a:gd name="T43" fmla="*/ 2 h 110"/>
                <a:gd name="T44" fmla="*/ 1 w 88"/>
                <a:gd name="T45" fmla="*/ 2 h 110"/>
                <a:gd name="T46" fmla="*/ 0 w 88"/>
                <a:gd name="T47" fmla="*/ 1 h 110"/>
                <a:gd name="T48" fmla="*/ 0 w 88"/>
                <a:gd name="T49" fmla="*/ 1 h 11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110"/>
                <a:gd name="T77" fmla="*/ 88 w 88"/>
                <a:gd name="T78" fmla="*/ 110 h 11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110">
                  <a:moveTo>
                    <a:pt x="0" y="30"/>
                  </a:moveTo>
                  <a:lnTo>
                    <a:pt x="4" y="22"/>
                  </a:lnTo>
                  <a:lnTo>
                    <a:pt x="8" y="14"/>
                  </a:lnTo>
                  <a:lnTo>
                    <a:pt x="15" y="9"/>
                  </a:lnTo>
                  <a:lnTo>
                    <a:pt x="24" y="4"/>
                  </a:lnTo>
                  <a:lnTo>
                    <a:pt x="32" y="1"/>
                  </a:lnTo>
                  <a:lnTo>
                    <a:pt x="40" y="0"/>
                  </a:lnTo>
                  <a:lnTo>
                    <a:pt x="48" y="1"/>
                  </a:lnTo>
                  <a:lnTo>
                    <a:pt x="56" y="4"/>
                  </a:lnTo>
                  <a:lnTo>
                    <a:pt x="68" y="17"/>
                  </a:lnTo>
                  <a:lnTo>
                    <a:pt x="77" y="37"/>
                  </a:lnTo>
                  <a:lnTo>
                    <a:pt x="84" y="57"/>
                  </a:lnTo>
                  <a:lnTo>
                    <a:pt x="88" y="75"/>
                  </a:lnTo>
                  <a:lnTo>
                    <a:pt x="88" y="81"/>
                  </a:lnTo>
                  <a:lnTo>
                    <a:pt x="84" y="89"/>
                  </a:lnTo>
                  <a:lnTo>
                    <a:pt x="76" y="97"/>
                  </a:lnTo>
                  <a:lnTo>
                    <a:pt x="66" y="102"/>
                  </a:lnTo>
                  <a:lnTo>
                    <a:pt x="55" y="109"/>
                  </a:lnTo>
                  <a:lnTo>
                    <a:pt x="45" y="110"/>
                  </a:lnTo>
                  <a:lnTo>
                    <a:pt x="36" y="110"/>
                  </a:lnTo>
                  <a:lnTo>
                    <a:pt x="29" y="107"/>
                  </a:lnTo>
                  <a:lnTo>
                    <a:pt x="16" y="91"/>
                  </a:lnTo>
                  <a:lnTo>
                    <a:pt x="7" y="71"/>
                  </a:lnTo>
                  <a:lnTo>
                    <a:pt x="0" y="52"/>
                  </a:lnTo>
                  <a:lnTo>
                    <a:pt x="0" y="30"/>
                  </a:lnTo>
                  <a:close/>
                </a:path>
              </a:pathLst>
            </a:custGeom>
            <a:solidFill>
              <a:srgbClr val="FFEA33"/>
            </a:solidFill>
            <a:ln w="9525">
              <a:noFill/>
              <a:round/>
              <a:headEnd/>
              <a:tailEnd/>
            </a:ln>
          </p:spPr>
          <p:txBody>
            <a:bodyPr/>
            <a:lstStyle/>
            <a:p>
              <a:endParaRPr lang="en-US">
                <a:latin typeface="Calibri" pitchFamily="34" charset="0"/>
              </a:endParaRPr>
            </a:p>
          </p:txBody>
        </p:sp>
        <p:sp>
          <p:nvSpPr>
            <p:cNvPr id="134" name="Freeform 110"/>
            <p:cNvSpPr>
              <a:spLocks/>
            </p:cNvSpPr>
            <p:nvPr/>
          </p:nvSpPr>
          <p:spPr bwMode="auto">
            <a:xfrm>
              <a:off x="7249" y="3615"/>
              <a:ext cx="40" cy="35"/>
            </a:xfrm>
            <a:custGeom>
              <a:avLst/>
              <a:gdLst>
                <a:gd name="T0" fmla="*/ 1 w 80"/>
                <a:gd name="T1" fmla="*/ 0 h 71"/>
                <a:gd name="T2" fmla="*/ 1 w 80"/>
                <a:gd name="T3" fmla="*/ 0 h 71"/>
                <a:gd name="T4" fmla="*/ 1 w 80"/>
                <a:gd name="T5" fmla="*/ 0 h 71"/>
                <a:gd name="T6" fmla="*/ 1 w 80"/>
                <a:gd name="T7" fmla="*/ 0 h 71"/>
                <a:gd name="T8" fmla="*/ 1 w 80"/>
                <a:gd name="T9" fmla="*/ 0 h 71"/>
                <a:gd name="T10" fmla="*/ 1 w 80"/>
                <a:gd name="T11" fmla="*/ 0 h 71"/>
                <a:gd name="T12" fmla="*/ 1 w 80"/>
                <a:gd name="T13" fmla="*/ 0 h 71"/>
                <a:gd name="T14" fmla="*/ 1 w 80"/>
                <a:gd name="T15" fmla="*/ 0 h 71"/>
                <a:gd name="T16" fmla="*/ 1 w 80"/>
                <a:gd name="T17" fmla="*/ 0 h 71"/>
                <a:gd name="T18" fmla="*/ 1 w 80"/>
                <a:gd name="T19" fmla="*/ 0 h 71"/>
                <a:gd name="T20" fmla="*/ 1 w 80"/>
                <a:gd name="T21" fmla="*/ 1 h 71"/>
                <a:gd name="T22" fmla="*/ 1 w 80"/>
                <a:gd name="T23" fmla="*/ 1 h 71"/>
                <a:gd name="T24" fmla="*/ 1 w 80"/>
                <a:gd name="T25" fmla="*/ 1 h 71"/>
                <a:gd name="T26" fmla="*/ 1 w 80"/>
                <a:gd name="T27" fmla="*/ 1 h 71"/>
                <a:gd name="T28" fmla="*/ 1 w 80"/>
                <a:gd name="T29" fmla="*/ 0 h 71"/>
                <a:gd name="T30" fmla="*/ 1 w 80"/>
                <a:gd name="T31" fmla="*/ 0 h 71"/>
                <a:gd name="T32" fmla="*/ 1 w 80"/>
                <a:gd name="T33" fmla="*/ 0 h 71"/>
                <a:gd name="T34" fmla="*/ 1 w 80"/>
                <a:gd name="T35" fmla="*/ 0 h 71"/>
                <a:gd name="T36" fmla="*/ 1 w 80"/>
                <a:gd name="T37" fmla="*/ 0 h 71"/>
                <a:gd name="T38" fmla="*/ 0 w 80"/>
                <a:gd name="T39" fmla="*/ 0 h 71"/>
                <a:gd name="T40" fmla="*/ 1 w 80"/>
                <a:gd name="T41" fmla="*/ 0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71"/>
                <a:gd name="T65" fmla="*/ 80 w 80"/>
                <a:gd name="T66" fmla="*/ 71 h 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71">
                  <a:moveTo>
                    <a:pt x="2" y="15"/>
                  </a:moveTo>
                  <a:lnTo>
                    <a:pt x="16" y="7"/>
                  </a:lnTo>
                  <a:lnTo>
                    <a:pt x="27" y="2"/>
                  </a:lnTo>
                  <a:lnTo>
                    <a:pt x="37" y="0"/>
                  </a:lnTo>
                  <a:lnTo>
                    <a:pt x="43" y="2"/>
                  </a:lnTo>
                  <a:lnTo>
                    <a:pt x="66" y="9"/>
                  </a:lnTo>
                  <a:lnTo>
                    <a:pt x="78" y="22"/>
                  </a:lnTo>
                  <a:lnTo>
                    <a:pt x="80" y="40"/>
                  </a:lnTo>
                  <a:lnTo>
                    <a:pt x="72" y="56"/>
                  </a:lnTo>
                  <a:lnTo>
                    <a:pt x="66" y="62"/>
                  </a:lnTo>
                  <a:lnTo>
                    <a:pt x="59" y="69"/>
                  </a:lnTo>
                  <a:lnTo>
                    <a:pt x="51" y="71"/>
                  </a:lnTo>
                  <a:lnTo>
                    <a:pt x="43" y="67"/>
                  </a:lnTo>
                  <a:lnTo>
                    <a:pt x="39" y="64"/>
                  </a:lnTo>
                  <a:lnTo>
                    <a:pt x="31" y="59"/>
                  </a:lnTo>
                  <a:lnTo>
                    <a:pt x="23" y="53"/>
                  </a:lnTo>
                  <a:lnTo>
                    <a:pt x="13" y="46"/>
                  </a:lnTo>
                  <a:lnTo>
                    <a:pt x="7" y="40"/>
                  </a:lnTo>
                  <a:lnTo>
                    <a:pt x="2" y="31"/>
                  </a:lnTo>
                  <a:lnTo>
                    <a:pt x="0" y="23"/>
                  </a:lnTo>
                  <a:lnTo>
                    <a:pt x="2"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135" name="Freeform 111"/>
            <p:cNvSpPr>
              <a:spLocks/>
            </p:cNvSpPr>
            <p:nvPr/>
          </p:nvSpPr>
          <p:spPr bwMode="auto">
            <a:xfrm>
              <a:off x="7182" y="3572"/>
              <a:ext cx="47" cy="44"/>
            </a:xfrm>
            <a:custGeom>
              <a:avLst/>
              <a:gdLst>
                <a:gd name="T0" fmla="*/ 1 w 94"/>
                <a:gd name="T1" fmla="*/ 1 h 88"/>
                <a:gd name="T2" fmla="*/ 1 w 94"/>
                <a:gd name="T3" fmla="*/ 0 h 88"/>
                <a:gd name="T4" fmla="*/ 1 w 94"/>
                <a:gd name="T5" fmla="*/ 0 h 88"/>
                <a:gd name="T6" fmla="*/ 1 w 94"/>
                <a:gd name="T7" fmla="*/ 1 h 88"/>
                <a:gd name="T8" fmla="*/ 1 w 94"/>
                <a:gd name="T9" fmla="*/ 1 h 88"/>
                <a:gd name="T10" fmla="*/ 1 w 94"/>
                <a:gd name="T11" fmla="*/ 1 h 88"/>
                <a:gd name="T12" fmla="*/ 1 w 94"/>
                <a:gd name="T13" fmla="*/ 1 h 88"/>
                <a:gd name="T14" fmla="*/ 1 w 94"/>
                <a:gd name="T15" fmla="*/ 1 h 88"/>
                <a:gd name="T16" fmla="*/ 0 w 94"/>
                <a:gd name="T17" fmla="*/ 1 h 88"/>
                <a:gd name="T18" fmla="*/ 1 w 94"/>
                <a:gd name="T19" fmla="*/ 1 h 88"/>
                <a:gd name="T20" fmla="*/ 1 w 94"/>
                <a:gd name="T21" fmla="*/ 1 h 88"/>
                <a:gd name="T22" fmla="*/ 1 w 94"/>
                <a:gd name="T23" fmla="*/ 1 h 88"/>
                <a:gd name="T24" fmla="*/ 1 w 94"/>
                <a:gd name="T25" fmla="*/ 1 h 88"/>
                <a:gd name="T26" fmla="*/ 1 w 94"/>
                <a:gd name="T27" fmla="*/ 1 h 88"/>
                <a:gd name="T28" fmla="*/ 1 w 94"/>
                <a:gd name="T29" fmla="*/ 1 h 88"/>
                <a:gd name="T30" fmla="*/ 1 w 94"/>
                <a:gd name="T31" fmla="*/ 1 h 88"/>
                <a:gd name="T32" fmla="*/ 1 w 94"/>
                <a:gd name="T33" fmla="*/ 1 h 88"/>
                <a:gd name="T34" fmla="*/ 1 w 94"/>
                <a:gd name="T35" fmla="*/ 1 h 88"/>
                <a:gd name="T36" fmla="*/ 1 w 94"/>
                <a:gd name="T37" fmla="*/ 1 h 88"/>
                <a:gd name="T38" fmla="*/ 1 w 94"/>
                <a:gd name="T39" fmla="*/ 1 h 88"/>
                <a:gd name="T40" fmla="*/ 1 w 94"/>
                <a:gd name="T41" fmla="*/ 1 h 88"/>
                <a:gd name="T42" fmla="*/ 1 w 94"/>
                <a:gd name="T43" fmla="*/ 1 h 88"/>
                <a:gd name="T44" fmla="*/ 1 w 94"/>
                <a:gd name="T45" fmla="*/ 1 h 88"/>
                <a:gd name="T46" fmla="*/ 1 w 94"/>
                <a:gd name="T47" fmla="*/ 1 h 88"/>
                <a:gd name="T48" fmla="*/ 1 w 94"/>
                <a:gd name="T49" fmla="*/ 1 h 88"/>
                <a:gd name="T50" fmla="*/ 1 w 94"/>
                <a:gd name="T51" fmla="*/ 1 h 88"/>
                <a:gd name="T52" fmla="*/ 1 w 94"/>
                <a:gd name="T53" fmla="*/ 1 h 88"/>
                <a:gd name="T54" fmla="*/ 1 w 94"/>
                <a:gd name="T55" fmla="*/ 1 h 88"/>
                <a:gd name="T56" fmla="*/ 1 w 94"/>
                <a:gd name="T57" fmla="*/ 1 h 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4"/>
                <a:gd name="T88" fmla="*/ 0 h 88"/>
                <a:gd name="T89" fmla="*/ 94 w 94"/>
                <a:gd name="T90" fmla="*/ 88 h 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4" h="88">
                  <a:moveTo>
                    <a:pt x="59" y="2"/>
                  </a:moveTo>
                  <a:lnTo>
                    <a:pt x="51" y="0"/>
                  </a:lnTo>
                  <a:lnTo>
                    <a:pt x="45" y="0"/>
                  </a:lnTo>
                  <a:lnTo>
                    <a:pt x="37" y="2"/>
                  </a:lnTo>
                  <a:lnTo>
                    <a:pt x="30" y="5"/>
                  </a:lnTo>
                  <a:lnTo>
                    <a:pt x="22" y="8"/>
                  </a:lnTo>
                  <a:lnTo>
                    <a:pt x="16" y="11"/>
                  </a:lnTo>
                  <a:lnTo>
                    <a:pt x="8" y="15"/>
                  </a:lnTo>
                  <a:lnTo>
                    <a:pt x="0" y="18"/>
                  </a:lnTo>
                  <a:lnTo>
                    <a:pt x="6" y="31"/>
                  </a:lnTo>
                  <a:lnTo>
                    <a:pt x="11" y="42"/>
                  </a:lnTo>
                  <a:lnTo>
                    <a:pt x="14" y="51"/>
                  </a:lnTo>
                  <a:lnTo>
                    <a:pt x="16" y="54"/>
                  </a:lnTo>
                  <a:lnTo>
                    <a:pt x="18" y="55"/>
                  </a:lnTo>
                  <a:lnTo>
                    <a:pt x="24" y="59"/>
                  </a:lnTo>
                  <a:lnTo>
                    <a:pt x="33" y="64"/>
                  </a:lnTo>
                  <a:lnTo>
                    <a:pt x="43" y="68"/>
                  </a:lnTo>
                  <a:lnTo>
                    <a:pt x="54" y="75"/>
                  </a:lnTo>
                  <a:lnTo>
                    <a:pt x="65" y="80"/>
                  </a:lnTo>
                  <a:lnTo>
                    <a:pt x="75" y="85"/>
                  </a:lnTo>
                  <a:lnTo>
                    <a:pt x="81" y="88"/>
                  </a:lnTo>
                  <a:lnTo>
                    <a:pt x="89" y="88"/>
                  </a:lnTo>
                  <a:lnTo>
                    <a:pt x="93" y="82"/>
                  </a:lnTo>
                  <a:lnTo>
                    <a:pt x="94" y="75"/>
                  </a:lnTo>
                  <a:lnTo>
                    <a:pt x="94" y="67"/>
                  </a:lnTo>
                  <a:lnTo>
                    <a:pt x="93" y="54"/>
                  </a:lnTo>
                  <a:lnTo>
                    <a:pt x="86" y="34"/>
                  </a:lnTo>
                  <a:lnTo>
                    <a:pt x="73" y="15"/>
                  </a:lnTo>
                  <a:lnTo>
                    <a:pt x="59" y="2"/>
                  </a:lnTo>
                  <a:close/>
                </a:path>
              </a:pathLst>
            </a:custGeom>
            <a:solidFill>
              <a:srgbClr val="FFEA33"/>
            </a:solidFill>
            <a:ln w="9525">
              <a:noFill/>
              <a:round/>
              <a:headEnd/>
              <a:tailEnd/>
            </a:ln>
          </p:spPr>
          <p:txBody>
            <a:bodyPr/>
            <a:lstStyle/>
            <a:p>
              <a:endParaRPr lang="en-US">
                <a:latin typeface="Calibri" pitchFamily="34" charset="0"/>
              </a:endParaRPr>
            </a:p>
          </p:txBody>
        </p:sp>
        <p:sp>
          <p:nvSpPr>
            <p:cNvPr id="136" name="Freeform 112"/>
            <p:cNvSpPr>
              <a:spLocks/>
            </p:cNvSpPr>
            <p:nvPr/>
          </p:nvSpPr>
          <p:spPr bwMode="auto">
            <a:xfrm>
              <a:off x="7124" y="3294"/>
              <a:ext cx="27" cy="33"/>
            </a:xfrm>
            <a:custGeom>
              <a:avLst/>
              <a:gdLst>
                <a:gd name="T0" fmla="*/ 0 w 55"/>
                <a:gd name="T1" fmla="*/ 1 h 65"/>
                <a:gd name="T2" fmla="*/ 0 w 55"/>
                <a:gd name="T3" fmla="*/ 1 h 65"/>
                <a:gd name="T4" fmla="*/ 0 w 55"/>
                <a:gd name="T5" fmla="*/ 1 h 65"/>
                <a:gd name="T6" fmla="*/ 0 w 55"/>
                <a:gd name="T7" fmla="*/ 0 h 65"/>
                <a:gd name="T8" fmla="*/ 0 w 55"/>
                <a:gd name="T9" fmla="*/ 1 h 65"/>
                <a:gd name="T10" fmla="*/ 0 w 55"/>
                <a:gd name="T11" fmla="*/ 1 h 65"/>
                <a:gd name="T12" fmla="*/ 0 w 55"/>
                <a:gd name="T13" fmla="*/ 1 h 65"/>
                <a:gd name="T14" fmla="*/ 0 w 55"/>
                <a:gd name="T15" fmla="*/ 1 h 65"/>
                <a:gd name="T16" fmla="*/ 0 w 55"/>
                <a:gd name="T17" fmla="*/ 1 h 65"/>
                <a:gd name="T18" fmla="*/ 0 w 55"/>
                <a:gd name="T19" fmla="*/ 1 h 65"/>
                <a:gd name="T20" fmla="*/ 0 w 55"/>
                <a:gd name="T21" fmla="*/ 2 h 65"/>
                <a:gd name="T22" fmla="*/ 0 w 55"/>
                <a:gd name="T23" fmla="*/ 1 h 65"/>
                <a:gd name="T24" fmla="*/ 0 w 55"/>
                <a:gd name="T25" fmla="*/ 1 h 65"/>
                <a:gd name="T26" fmla="*/ 0 w 55"/>
                <a:gd name="T27" fmla="*/ 1 h 65"/>
                <a:gd name="T28" fmla="*/ 0 w 55"/>
                <a:gd name="T29" fmla="*/ 1 h 65"/>
                <a:gd name="T30" fmla="*/ 0 w 55"/>
                <a:gd name="T31" fmla="*/ 1 h 65"/>
                <a:gd name="T32" fmla="*/ 0 w 55"/>
                <a:gd name="T33" fmla="*/ 1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65"/>
                <a:gd name="T53" fmla="*/ 55 w 55"/>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65">
                  <a:moveTo>
                    <a:pt x="2" y="28"/>
                  </a:moveTo>
                  <a:lnTo>
                    <a:pt x="0" y="15"/>
                  </a:lnTo>
                  <a:lnTo>
                    <a:pt x="5" y="5"/>
                  </a:lnTo>
                  <a:lnTo>
                    <a:pt x="15" y="0"/>
                  </a:lnTo>
                  <a:lnTo>
                    <a:pt x="27" y="3"/>
                  </a:lnTo>
                  <a:lnTo>
                    <a:pt x="42" y="16"/>
                  </a:lnTo>
                  <a:lnTo>
                    <a:pt x="51" y="31"/>
                  </a:lnTo>
                  <a:lnTo>
                    <a:pt x="55" y="46"/>
                  </a:lnTo>
                  <a:lnTo>
                    <a:pt x="50" y="55"/>
                  </a:lnTo>
                  <a:lnTo>
                    <a:pt x="39" y="64"/>
                  </a:lnTo>
                  <a:lnTo>
                    <a:pt x="27" y="65"/>
                  </a:lnTo>
                  <a:lnTo>
                    <a:pt x="19" y="64"/>
                  </a:lnTo>
                  <a:lnTo>
                    <a:pt x="11" y="59"/>
                  </a:lnTo>
                  <a:lnTo>
                    <a:pt x="7" y="52"/>
                  </a:lnTo>
                  <a:lnTo>
                    <a:pt x="3" y="44"/>
                  </a:lnTo>
                  <a:lnTo>
                    <a:pt x="2" y="36"/>
                  </a:lnTo>
                  <a:lnTo>
                    <a:pt x="2" y="28"/>
                  </a:lnTo>
                  <a:close/>
                </a:path>
              </a:pathLst>
            </a:custGeom>
            <a:solidFill>
              <a:srgbClr val="FFEA33"/>
            </a:solidFill>
            <a:ln w="9525">
              <a:noFill/>
              <a:round/>
              <a:headEnd/>
              <a:tailEnd/>
            </a:ln>
          </p:spPr>
          <p:txBody>
            <a:bodyPr/>
            <a:lstStyle/>
            <a:p>
              <a:endParaRPr lang="en-US">
                <a:latin typeface="Calibri" pitchFamily="34" charset="0"/>
              </a:endParaRPr>
            </a:p>
          </p:txBody>
        </p:sp>
        <p:sp>
          <p:nvSpPr>
            <p:cNvPr id="137" name="Freeform 113"/>
            <p:cNvSpPr>
              <a:spLocks/>
            </p:cNvSpPr>
            <p:nvPr/>
          </p:nvSpPr>
          <p:spPr bwMode="auto">
            <a:xfrm>
              <a:off x="7102" y="3306"/>
              <a:ext cx="20" cy="26"/>
            </a:xfrm>
            <a:custGeom>
              <a:avLst/>
              <a:gdLst>
                <a:gd name="T0" fmla="*/ 1 w 40"/>
                <a:gd name="T1" fmla="*/ 0 h 53"/>
                <a:gd name="T2" fmla="*/ 1 w 40"/>
                <a:gd name="T3" fmla="*/ 0 h 53"/>
                <a:gd name="T4" fmla="*/ 0 w 40"/>
                <a:gd name="T5" fmla="*/ 0 h 53"/>
                <a:gd name="T6" fmla="*/ 0 w 40"/>
                <a:gd name="T7" fmla="*/ 0 h 53"/>
                <a:gd name="T8" fmla="*/ 1 w 40"/>
                <a:gd name="T9" fmla="*/ 0 h 53"/>
                <a:gd name="T10" fmla="*/ 1 w 40"/>
                <a:gd name="T11" fmla="*/ 0 h 53"/>
                <a:gd name="T12" fmla="*/ 1 w 40"/>
                <a:gd name="T13" fmla="*/ 0 h 53"/>
                <a:gd name="T14" fmla="*/ 1 w 40"/>
                <a:gd name="T15" fmla="*/ 0 h 53"/>
                <a:gd name="T16" fmla="*/ 1 w 40"/>
                <a:gd name="T17" fmla="*/ 0 h 53"/>
                <a:gd name="T18" fmla="*/ 1 w 40"/>
                <a:gd name="T19" fmla="*/ 0 h 53"/>
                <a:gd name="T20" fmla="*/ 1 w 40"/>
                <a:gd name="T21" fmla="*/ 0 h 53"/>
                <a:gd name="T22" fmla="*/ 1 w 40"/>
                <a:gd name="T23" fmla="*/ 0 h 53"/>
                <a:gd name="T24" fmla="*/ 1 w 40"/>
                <a:gd name="T25" fmla="*/ 0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53"/>
                <a:gd name="T41" fmla="*/ 40 w 40"/>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53">
                  <a:moveTo>
                    <a:pt x="11" y="4"/>
                  </a:moveTo>
                  <a:lnTo>
                    <a:pt x="3" y="10"/>
                  </a:lnTo>
                  <a:lnTo>
                    <a:pt x="0" y="18"/>
                  </a:lnTo>
                  <a:lnTo>
                    <a:pt x="0" y="28"/>
                  </a:lnTo>
                  <a:lnTo>
                    <a:pt x="3" y="38"/>
                  </a:lnTo>
                  <a:lnTo>
                    <a:pt x="11" y="46"/>
                  </a:lnTo>
                  <a:lnTo>
                    <a:pt x="19" y="51"/>
                  </a:lnTo>
                  <a:lnTo>
                    <a:pt x="29" y="53"/>
                  </a:lnTo>
                  <a:lnTo>
                    <a:pt x="37" y="48"/>
                  </a:lnTo>
                  <a:lnTo>
                    <a:pt x="40" y="35"/>
                  </a:lnTo>
                  <a:lnTo>
                    <a:pt x="35" y="15"/>
                  </a:lnTo>
                  <a:lnTo>
                    <a:pt x="24" y="0"/>
                  </a:lnTo>
                  <a:lnTo>
                    <a:pt x="11" y="4"/>
                  </a:lnTo>
                  <a:close/>
                </a:path>
              </a:pathLst>
            </a:custGeom>
            <a:solidFill>
              <a:srgbClr val="FFEA33"/>
            </a:solidFill>
            <a:ln w="9525">
              <a:noFill/>
              <a:round/>
              <a:headEnd/>
              <a:tailEnd/>
            </a:ln>
          </p:spPr>
          <p:txBody>
            <a:bodyPr/>
            <a:lstStyle/>
            <a:p>
              <a:endParaRPr lang="en-US">
                <a:latin typeface="Calibri" pitchFamily="34" charset="0"/>
              </a:endParaRPr>
            </a:p>
          </p:txBody>
        </p:sp>
        <p:sp>
          <p:nvSpPr>
            <p:cNvPr id="138" name="Freeform 114"/>
            <p:cNvSpPr>
              <a:spLocks/>
            </p:cNvSpPr>
            <p:nvPr/>
          </p:nvSpPr>
          <p:spPr bwMode="auto">
            <a:xfrm>
              <a:off x="7101" y="3339"/>
              <a:ext cx="33" cy="31"/>
            </a:xfrm>
            <a:custGeom>
              <a:avLst/>
              <a:gdLst>
                <a:gd name="T0" fmla="*/ 1 w 65"/>
                <a:gd name="T1" fmla="*/ 0 h 62"/>
                <a:gd name="T2" fmla="*/ 1 w 65"/>
                <a:gd name="T3" fmla="*/ 1 h 62"/>
                <a:gd name="T4" fmla="*/ 1 w 65"/>
                <a:gd name="T5" fmla="*/ 1 h 62"/>
                <a:gd name="T6" fmla="*/ 1 w 65"/>
                <a:gd name="T7" fmla="*/ 1 h 62"/>
                <a:gd name="T8" fmla="*/ 1 w 65"/>
                <a:gd name="T9" fmla="*/ 1 h 62"/>
                <a:gd name="T10" fmla="*/ 1 w 65"/>
                <a:gd name="T11" fmla="*/ 1 h 62"/>
                <a:gd name="T12" fmla="*/ 0 w 65"/>
                <a:gd name="T13" fmla="*/ 1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2 w 65"/>
                <a:gd name="T27" fmla="*/ 1 h 62"/>
                <a:gd name="T28" fmla="*/ 2 w 65"/>
                <a:gd name="T29" fmla="*/ 1 h 62"/>
                <a:gd name="T30" fmla="*/ 1 w 65"/>
                <a:gd name="T31" fmla="*/ 1 h 62"/>
                <a:gd name="T32" fmla="*/ 1 w 65"/>
                <a:gd name="T33" fmla="*/ 1 h 62"/>
                <a:gd name="T34" fmla="*/ 1 w 65"/>
                <a:gd name="T35" fmla="*/ 1 h 62"/>
                <a:gd name="T36" fmla="*/ 1 w 65"/>
                <a:gd name="T37" fmla="*/ 1 h 62"/>
                <a:gd name="T38" fmla="*/ 1 w 65"/>
                <a:gd name="T39" fmla="*/ 1 h 62"/>
                <a:gd name="T40" fmla="*/ 1 w 65"/>
                <a:gd name="T41" fmla="*/ 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62"/>
                <a:gd name="T65" fmla="*/ 65 w 65"/>
                <a:gd name="T66" fmla="*/ 62 h 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62">
                  <a:moveTo>
                    <a:pt x="38" y="0"/>
                  </a:moveTo>
                  <a:lnTo>
                    <a:pt x="25" y="1"/>
                  </a:lnTo>
                  <a:lnTo>
                    <a:pt x="14" y="1"/>
                  </a:lnTo>
                  <a:lnTo>
                    <a:pt x="8" y="1"/>
                  </a:lnTo>
                  <a:lnTo>
                    <a:pt x="4" y="8"/>
                  </a:lnTo>
                  <a:lnTo>
                    <a:pt x="3" y="18"/>
                  </a:lnTo>
                  <a:lnTo>
                    <a:pt x="0" y="29"/>
                  </a:lnTo>
                  <a:lnTo>
                    <a:pt x="4" y="40"/>
                  </a:lnTo>
                  <a:lnTo>
                    <a:pt x="20" y="52"/>
                  </a:lnTo>
                  <a:lnTo>
                    <a:pt x="31" y="57"/>
                  </a:lnTo>
                  <a:lnTo>
                    <a:pt x="41" y="60"/>
                  </a:lnTo>
                  <a:lnTo>
                    <a:pt x="49" y="62"/>
                  </a:lnTo>
                  <a:lnTo>
                    <a:pt x="59" y="60"/>
                  </a:lnTo>
                  <a:lnTo>
                    <a:pt x="65" y="55"/>
                  </a:lnTo>
                  <a:lnTo>
                    <a:pt x="65" y="47"/>
                  </a:lnTo>
                  <a:lnTo>
                    <a:pt x="62" y="39"/>
                  </a:lnTo>
                  <a:lnTo>
                    <a:pt x="59" y="31"/>
                  </a:lnTo>
                  <a:lnTo>
                    <a:pt x="55" y="21"/>
                  </a:lnTo>
                  <a:lnTo>
                    <a:pt x="51" y="9"/>
                  </a:lnTo>
                  <a:lnTo>
                    <a:pt x="46" y="1"/>
                  </a:lnTo>
                  <a:lnTo>
                    <a:pt x="38"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39" name="Freeform 115"/>
            <p:cNvSpPr>
              <a:spLocks/>
            </p:cNvSpPr>
            <p:nvPr/>
          </p:nvSpPr>
          <p:spPr bwMode="auto">
            <a:xfrm>
              <a:off x="7137" y="3326"/>
              <a:ext cx="31" cy="32"/>
            </a:xfrm>
            <a:custGeom>
              <a:avLst/>
              <a:gdLst>
                <a:gd name="T0" fmla="*/ 1 w 61"/>
                <a:gd name="T1" fmla="*/ 1 h 63"/>
                <a:gd name="T2" fmla="*/ 1 w 61"/>
                <a:gd name="T3" fmla="*/ 1 h 63"/>
                <a:gd name="T4" fmla="*/ 1 w 61"/>
                <a:gd name="T5" fmla="*/ 1 h 63"/>
                <a:gd name="T6" fmla="*/ 1 w 61"/>
                <a:gd name="T7" fmla="*/ 1 h 63"/>
                <a:gd name="T8" fmla="*/ 1 w 61"/>
                <a:gd name="T9" fmla="*/ 0 h 63"/>
                <a:gd name="T10" fmla="*/ 1 w 61"/>
                <a:gd name="T11" fmla="*/ 1 h 63"/>
                <a:gd name="T12" fmla="*/ 1 w 61"/>
                <a:gd name="T13" fmla="*/ 1 h 63"/>
                <a:gd name="T14" fmla="*/ 1 w 61"/>
                <a:gd name="T15" fmla="*/ 1 h 63"/>
                <a:gd name="T16" fmla="*/ 1 w 61"/>
                <a:gd name="T17" fmla="*/ 1 h 63"/>
                <a:gd name="T18" fmla="*/ 1 w 61"/>
                <a:gd name="T19" fmla="*/ 1 h 63"/>
                <a:gd name="T20" fmla="*/ 1 w 61"/>
                <a:gd name="T21" fmla="*/ 1 h 63"/>
                <a:gd name="T22" fmla="*/ 1 w 61"/>
                <a:gd name="T23" fmla="*/ 1 h 63"/>
                <a:gd name="T24" fmla="*/ 1 w 61"/>
                <a:gd name="T25" fmla="*/ 1 h 63"/>
                <a:gd name="T26" fmla="*/ 1 w 61"/>
                <a:gd name="T27" fmla="*/ 1 h 63"/>
                <a:gd name="T28" fmla="*/ 1 w 61"/>
                <a:gd name="T29" fmla="*/ 1 h 63"/>
                <a:gd name="T30" fmla="*/ 0 w 61"/>
                <a:gd name="T31" fmla="*/ 1 h 63"/>
                <a:gd name="T32" fmla="*/ 1 w 61"/>
                <a:gd name="T33" fmla="*/ 1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63"/>
                <a:gd name="T53" fmla="*/ 61 w 61"/>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63">
                  <a:moveTo>
                    <a:pt x="2" y="18"/>
                  </a:moveTo>
                  <a:lnTo>
                    <a:pt x="13" y="14"/>
                  </a:lnTo>
                  <a:lnTo>
                    <a:pt x="24" y="8"/>
                  </a:lnTo>
                  <a:lnTo>
                    <a:pt x="32" y="3"/>
                  </a:lnTo>
                  <a:lnTo>
                    <a:pt x="36" y="0"/>
                  </a:lnTo>
                  <a:lnTo>
                    <a:pt x="50" y="11"/>
                  </a:lnTo>
                  <a:lnTo>
                    <a:pt x="58" y="29"/>
                  </a:lnTo>
                  <a:lnTo>
                    <a:pt x="61" y="45"/>
                  </a:lnTo>
                  <a:lnTo>
                    <a:pt x="55" y="57"/>
                  </a:lnTo>
                  <a:lnTo>
                    <a:pt x="42" y="62"/>
                  </a:lnTo>
                  <a:lnTo>
                    <a:pt x="31" y="63"/>
                  </a:lnTo>
                  <a:lnTo>
                    <a:pt x="21" y="62"/>
                  </a:lnTo>
                  <a:lnTo>
                    <a:pt x="12" y="58"/>
                  </a:lnTo>
                  <a:lnTo>
                    <a:pt x="5" y="50"/>
                  </a:lnTo>
                  <a:lnTo>
                    <a:pt x="2" y="42"/>
                  </a:lnTo>
                  <a:lnTo>
                    <a:pt x="0" y="31"/>
                  </a:lnTo>
                  <a:lnTo>
                    <a:pt x="2"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140" name="Freeform 116"/>
            <p:cNvSpPr>
              <a:spLocks/>
            </p:cNvSpPr>
            <p:nvPr/>
          </p:nvSpPr>
          <p:spPr bwMode="auto">
            <a:xfrm>
              <a:off x="7100" y="3384"/>
              <a:ext cx="13" cy="36"/>
            </a:xfrm>
            <a:custGeom>
              <a:avLst/>
              <a:gdLst>
                <a:gd name="T0" fmla="*/ 0 w 27"/>
                <a:gd name="T1" fmla="*/ 0 h 72"/>
                <a:gd name="T2" fmla="*/ 0 w 27"/>
                <a:gd name="T3" fmla="*/ 1 h 72"/>
                <a:gd name="T4" fmla="*/ 0 w 27"/>
                <a:gd name="T5" fmla="*/ 1 h 72"/>
                <a:gd name="T6" fmla="*/ 0 w 27"/>
                <a:gd name="T7" fmla="*/ 1 h 72"/>
                <a:gd name="T8" fmla="*/ 0 w 27"/>
                <a:gd name="T9" fmla="*/ 1 h 72"/>
                <a:gd name="T10" fmla="*/ 0 w 27"/>
                <a:gd name="T11" fmla="*/ 1 h 72"/>
                <a:gd name="T12" fmla="*/ 0 w 27"/>
                <a:gd name="T13" fmla="*/ 1 h 72"/>
                <a:gd name="T14" fmla="*/ 0 w 27"/>
                <a:gd name="T15" fmla="*/ 1 h 72"/>
                <a:gd name="T16" fmla="*/ 0 w 27"/>
                <a:gd name="T17" fmla="*/ 1 h 72"/>
                <a:gd name="T18" fmla="*/ 0 w 27"/>
                <a:gd name="T19" fmla="*/ 1 h 72"/>
                <a:gd name="T20" fmla="*/ 0 w 27"/>
                <a:gd name="T21" fmla="*/ 1 h 72"/>
                <a:gd name="T22" fmla="*/ 0 w 27"/>
                <a:gd name="T23" fmla="*/ 1 h 72"/>
                <a:gd name="T24" fmla="*/ 0 w 27"/>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72"/>
                <a:gd name="T41" fmla="*/ 27 w 27"/>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72">
                  <a:moveTo>
                    <a:pt x="21" y="0"/>
                  </a:moveTo>
                  <a:lnTo>
                    <a:pt x="10" y="4"/>
                  </a:lnTo>
                  <a:lnTo>
                    <a:pt x="2" y="17"/>
                  </a:lnTo>
                  <a:lnTo>
                    <a:pt x="0" y="35"/>
                  </a:lnTo>
                  <a:lnTo>
                    <a:pt x="2" y="49"/>
                  </a:lnTo>
                  <a:lnTo>
                    <a:pt x="7" y="59"/>
                  </a:lnTo>
                  <a:lnTo>
                    <a:pt x="13" y="67"/>
                  </a:lnTo>
                  <a:lnTo>
                    <a:pt x="19" y="70"/>
                  </a:lnTo>
                  <a:lnTo>
                    <a:pt x="27" y="72"/>
                  </a:lnTo>
                  <a:lnTo>
                    <a:pt x="26" y="57"/>
                  </a:lnTo>
                  <a:lnTo>
                    <a:pt x="21" y="30"/>
                  </a:lnTo>
                  <a:lnTo>
                    <a:pt x="18" y="5"/>
                  </a:lnTo>
                  <a:lnTo>
                    <a:pt x="21"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41" name="Freeform 117"/>
            <p:cNvSpPr>
              <a:spLocks/>
            </p:cNvSpPr>
            <p:nvPr/>
          </p:nvSpPr>
          <p:spPr bwMode="auto">
            <a:xfrm>
              <a:off x="7111" y="3437"/>
              <a:ext cx="22" cy="34"/>
            </a:xfrm>
            <a:custGeom>
              <a:avLst/>
              <a:gdLst>
                <a:gd name="T0" fmla="*/ 1 w 44"/>
                <a:gd name="T1" fmla="*/ 0 h 69"/>
                <a:gd name="T2" fmla="*/ 0 w 44"/>
                <a:gd name="T3" fmla="*/ 0 h 69"/>
                <a:gd name="T4" fmla="*/ 0 w 44"/>
                <a:gd name="T5" fmla="*/ 0 h 69"/>
                <a:gd name="T6" fmla="*/ 1 w 44"/>
                <a:gd name="T7" fmla="*/ 0 h 69"/>
                <a:gd name="T8" fmla="*/ 1 w 44"/>
                <a:gd name="T9" fmla="*/ 1 h 69"/>
                <a:gd name="T10" fmla="*/ 1 w 44"/>
                <a:gd name="T11" fmla="*/ 1 h 69"/>
                <a:gd name="T12" fmla="*/ 1 w 44"/>
                <a:gd name="T13" fmla="*/ 1 h 69"/>
                <a:gd name="T14" fmla="*/ 1 w 44"/>
                <a:gd name="T15" fmla="*/ 0 h 69"/>
                <a:gd name="T16" fmla="*/ 1 w 44"/>
                <a:gd name="T17" fmla="*/ 0 h 69"/>
                <a:gd name="T18" fmla="*/ 1 w 44"/>
                <a:gd name="T19" fmla="*/ 0 h 69"/>
                <a:gd name="T20" fmla="*/ 1 w 44"/>
                <a:gd name="T21" fmla="*/ 0 h 69"/>
                <a:gd name="T22" fmla="*/ 1 w 44"/>
                <a:gd name="T23" fmla="*/ 0 h 69"/>
                <a:gd name="T24" fmla="*/ 1 w 44"/>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9"/>
                <a:gd name="T41" fmla="*/ 44 w 44"/>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9">
                  <a:moveTo>
                    <a:pt x="6" y="0"/>
                  </a:moveTo>
                  <a:lnTo>
                    <a:pt x="0" y="10"/>
                  </a:lnTo>
                  <a:lnTo>
                    <a:pt x="0" y="30"/>
                  </a:lnTo>
                  <a:lnTo>
                    <a:pt x="6" y="53"/>
                  </a:lnTo>
                  <a:lnTo>
                    <a:pt x="17" y="66"/>
                  </a:lnTo>
                  <a:lnTo>
                    <a:pt x="30" y="69"/>
                  </a:lnTo>
                  <a:lnTo>
                    <a:pt x="40" y="67"/>
                  </a:lnTo>
                  <a:lnTo>
                    <a:pt x="44" y="59"/>
                  </a:lnTo>
                  <a:lnTo>
                    <a:pt x="43" y="49"/>
                  </a:lnTo>
                  <a:lnTo>
                    <a:pt x="36" y="35"/>
                  </a:lnTo>
                  <a:lnTo>
                    <a:pt x="28" y="18"/>
                  </a:lnTo>
                  <a:lnTo>
                    <a:pt x="19" y="5"/>
                  </a:lnTo>
                  <a:lnTo>
                    <a:pt x="6"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42" name="Freeform 118"/>
            <p:cNvSpPr>
              <a:spLocks/>
            </p:cNvSpPr>
            <p:nvPr/>
          </p:nvSpPr>
          <p:spPr bwMode="auto">
            <a:xfrm>
              <a:off x="7129" y="3530"/>
              <a:ext cx="31" cy="45"/>
            </a:xfrm>
            <a:custGeom>
              <a:avLst/>
              <a:gdLst>
                <a:gd name="T0" fmla="*/ 0 w 63"/>
                <a:gd name="T1" fmla="*/ 0 h 92"/>
                <a:gd name="T2" fmla="*/ 0 w 63"/>
                <a:gd name="T3" fmla="*/ 0 h 92"/>
                <a:gd name="T4" fmla="*/ 0 w 63"/>
                <a:gd name="T5" fmla="*/ 0 h 92"/>
                <a:gd name="T6" fmla="*/ 0 w 63"/>
                <a:gd name="T7" fmla="*/ 1 h 92"/>
                <a:gd name="T8" fmla="*/ 0 w 63"/>
                <a:gd name="T9" fmla="*/ 1 h 92"/>
                <a:gd name="T10" fmla="*/ 0 w 63"/>
                <a:gd name="T11" fmla="*/ 1 h 92"/>
                <a:gd name="T12" fmla="*/ 0 w 63"/>
                <a:gd name="T13" fmla="*/ 1 h 92"/>
                <a:gd name="T14" fmla="*/ 0 w 63"/>
                <a:gd name="T15" fmla="*/ 1 h 92"/>
                <a:gd name="T16" fmla="*/ 0 w 63"/>
                <a:gd name="T17" fmla="*/ 0 h 92"/>
                <a:gd name="T18" fmla="*/ 0 w 63"/>
                <a:gd name="T19" fmla="*/ 0 h 92"/>
                <a:gd name="T20" fmla="*/ 0 w 63"/>
                <a:gd name="T21" fmla="*/ 0 h 92"/>
                <a:gd name="T22" fmla="*/ 0 w 63"/>
                <a:gd name="T23" fmla="*/ 0 h 92"/>
                <a:gd name="T24" fmla="*/ 0 w 63"/>
                <a:gd name="T25" fmla="*/ 0 h 92"/>
                <a:gd name="T26" fmla="*/ 0 w 63"/>
                <a:gd name="T27" fmla="*/ 0 h 92"/>
                <a:gd name="T28" fmla="*/ 0 w 63"/>
                <a:gd name="T29" fmla="*/ 0 h 92"/>
                <a:gd name="T30" fmla="*/ 0 w 63"/>
                <a:gd name="T31" fmla="*/ 0 h 92"/>
                <a:gd name="T32" fmla="*/ 0 w 63"/>
                <a:gd name="T33" fmla="*/ 0 h 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92"/>
                <a:gd name="T53" fmla="*/ 63 w 63"/>
                <a:gd name="T54" fmla="*/ 92 h 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92">
                  <a:moveTo>
                    <a:pt x="12" y="5"/>
                  </a:moveTo>
                  <a:lnTo>
                    <a:pt x="0" y="28"/>
                  </a:lnTo>
                  <a:lnTo>
                    <a:pt x="2" y="56"/>
                  </a:lnTo>
                  <a:lnTo>
                    <a:pt x="13" y="80"/>
                  </a:lnTo>
                  <a:lnTo>
                    <a:pt x="32" y="92"/>
                  </a:lnTo>
                  <a:lnTo>
                    <a:pt x="48" y="90"/>
                  </a:lnTo>
                  <a:lnTo>
                    <a:pt x="58" y="82"/>
                  </a:lnTo>
                  <a:lnTo>
                    <a:pt x="61" y="69"/>
                  </a:lnTo>
                  <a:lnTo>
                    <a:pt x="63" y="56"/>
                  </a:lnTo>
                  <a:lnTo>
                    <a:pt x="61" y="49"/>
                  </a:lnTo>
                  <a:lnTo>
                    <a:pt x="60" y="39"/>
                  </a:lnTo>
                  <a:lnTo>
                    <a:pt x="55" y="30"/>
                  </a:lnTo>
                  <a:lnTo>
                    <a:pt x="48" y="18"/>
                  </a:lnTo>
                  <a:lnTo>
                    <a:pt x="40" y="8"/>
                  </a:lnTo>
                  <a:lnTo>
                    <a:pt x="32" y="2"/>
                  </a:lnTo>
                  <a:lnTo>
                    <a:pt x="23" y="0"/>
                  </a:lnTo>
                  <a:lnTo>
                    <a:pt x="12" y="5"/>
                  </a:lnTo>
                  <a:close/>
                </a:path>
              </a:pathLst>
            </a:custGeom>
            <a:solidFill>
              <a:srgbClr val="FFEA33"/>
            </a:solidFill>
            <a:ln w="9525">
              <a:noFill/>
              <a:round/>
              <a:headEnd/>
              <a:tailEnd/>
            </a:ln>
          </p:spPr>
          <p:txBody>
            <a:bodyPr/>
            <a:lstStyle/>
            <a:p>
              <a:endParaRPr lang="en-US">
                <a:latin typeface="Calibri" pitchFamily="34" charset="0"/>
              </a:endParaRPr>
            </a:p>
          </p:txBody>
        </p:sp>
        <p:sp>
          <p:nvSpPr>
            <p:cNvPr id="143" name="Freeform 119"/>
            <p:cNvSpPr>
              <a:spLocks/>
            </p:cNvSpPr>
            <p:nvPr/>
          </p:nvSpPr>
          <p:spPr bwMode="auto">
            <a:xfrm>
              <a:off x="7118" y="3377"/>
              <a:ext cx="34" cy="40"/>
            </a:xfrm>
            <a:custGeom>
              <a:avLst/>
              <a:gdLst>
                <a:gd name="T0" fmla="*/ 0 w 69"/>
                <a:gd name="T1" fmla="*/ 0 h 80"/>
                <a:gd name="T2" fmla="*/ 0 w 69"/>
                <a:gd name="T3" fmla="*/ 1 h 80"/>
                <a:gd name="T4" fmla="*/ 0 w 69"/>
                <a:gd name="T5" fmla="*/ 1 h 80"/>
                <a:gd name="T6" fmla="*/ 0 w 69"/>
                <a:gd name="T7" fmla="*/ 1 h 80"/>
                <a:gd name="T8" fmla="*/ 0 w 69"/>
                <a:gd name="T9" fmla="*/ 1 h 80"/>
                <a:gd name="T10" fmla="*/ 0 w 69"/>
                <a:gd name="T11" fmla="*/ 1 h 80"/>
                <a:gd name="T12" fmla="*/ 0 w 69"/>
                <a:gd name="T13" fmla="*/ 1 h 80"/>
                <a:gd name="T14" fmla="*/ 0 w 69"/>
                <a:gd name="T15" fmla="*/ 1 h 80"/>
                <a:gd name="T16" fmla="*/ 0 w 69"/>
                <a:gd name="T17" fmla="*/ 1 h 80"/>
                <a:gd name="T18" fmla="*/ 0 w 69"/>
                <a:gd name="T19" fmla="*/ 1 h 80"/>
                <a:gd name="T20" fmla="*/ 0 w 69"/>
                <a:gd name="T21" fmla="*/ 1 h 80"/>
                <a:gd name="T22" fmla="*/ 0 w 69"/>
                <a:gd name="T23" fmla="*/ 1 h 80"/>
                <a:gd name="T24" fmla="*/ 0 w 69"/>
                <a:gd name="T25" fmla="*/ 1 h 80"/>
                <a:gd name="T26" fmla="*/ 0 w 69"/>
                <a:gd name="T27" fmla="*/ 1 h 80"/>
                <a:gd name="T28" fmla="*/ 0 w 69"/>
                <a:gd name="T29" fmla="*/ 1 h 80"/>
                <a:gd name="T30" fmla="*/ 1 w 69"/>
                <a:gd name="T31" fmla="*/ 1 h 80"/>
                <a:gd name="T32" fmla="*/ 1 w 69"/>
                <a:gd name="T33" fmla="*/ 1 h 80"/>
                <a:gd name="T34" fmla="*/ 1 w 69"/>
                <a:gd name="T35" fmla="*/ 1 h 80"/>
                <a:gd name="T36" fmla="*/ 0 w 69"/>
                <a:gd name="T37" fmla="*/ 1 h 80"/>
                <a:gd name="T38" fmla="*/ 0 w 69"/>
                <a:gd name="T39" fmla="*/ 1 h 80"/>
                <a:gd name="T40" fmla="*/ 0 w 69"/>
                <a:gd name="T41" fmla="*/ 0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80"/>
                <a:gd name="T65" fmla="*/ 69 w 69"/>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80">
                  <a:moveTo>
                    <a:pt x="42" y="0"/>
                  </a:moveTo>
                  <a:lnTo>
                    <a:pt x="30" y="2"/>
                  </a:lnTo>
                  <a:lnTo>
                    <a:pt x="19" y="2"/>
                  </a:lnTo>
                  <a:lnTo>
                    <a:pt x="10" y="7"/>
                  </a:lnTo>
                  <a:lnTo>
                    <a:pt x="3" y="13"/>
                  </a:lnTo>
                  <a:lnTo>
                    <a:pt x="0" y="30"/>
                  </a:lnTo>
                  <a:lnTo>
                    <a:pt x="0" y="51"/>
                  </a:lnTo>
                  <a:lnTo>
                    <a:pt x="6" y="70"/>
                  </a:lnTo>
                  <a:lnTo>
                    <a:pt x="18" y="80"/>
                  </a:lnTo>
                  <a:lnTo>
                    <a:pt x="22" y="80"/>
                  </a:lnTo>
                  <a:lnTo>
                    <a:pt x="30" y="79"/>
                  </a:lnTo>
                  <a:lnTo>
                    <a:pt x="38" y="75"/>
                  </a:lnTo>
                  <a:lnTo>
                    <a:pt x="48" y="72"/>
                  </a:lnTo>
                  <a:lnTo>
                    <a:pt x="56" y="67"/>
                  </a:lnTo>
                  <a:lnTo>
                    <a:pt x="62" y="62"/>
                  </a:lnTo>
                  <a:lnTo>
                    <a:pt x="67" y="57"/>
                  </a:lnTo>
                  <a:lnTo>
                    <a:pt x="69" y="54"/>
                  </a:lnTo>
                  <a:lnTo>
                    <a:pt x="66" y="39"/>
                  </a:lnTo>
                  <a:lnTo>
                    <a:pt x="58" y="22"/>
                  </a:lnTo>
                  <a:lnTo>
                    <a:pt x="50" y="8"/>
                  </a:lnTo>
                  <a:lnTo>
                    <a:pt x="42" y="0"/>
                  </a:lnTo>
                  <a:close/>
                </a:path>
              </a:pathLst>
            </a:custGeom>
            <a:solidFill>
              <a:srgbClr val="FFEA33"/>
            </a:solidFill>
            <a:ln w="9525">
              <a:noFill/>
              <a:round/>
              <a:headEnd/>
              <a:tailEnd/>
            </a:ln>
          </p:spPr>
          <p:txBody>
            <a:bodyPr/>
            <a:lstStyle/>
            <a:p>
              <a:endParaRPr lang="en-US">
                <a:latin typeface="Calibri" pitchFamily="34" charset="0"/>
              </a:endParaRPr>
            </a:p>
          </p:txBody>
        </p:sp>
        <p:sp>
          <p:nvSpPr>
            <p:cNvPr id="144" name="Freeform 120"/>
            <p:cNvSpPr>
              <a:spLocks/>
            </p:cNvSpPr>
            <p:nvPr/>
          </p:nvSpPr>
          <p:spPr bwMode="auto">
            <a:xfrm>
              <a:off x="7133" y="3419"/>
              <a:ext cx="32" cy="41"/>
            </a:xfrm>
            <a:custGeom>
              <a:avLst/>
              <a:gdLst>
                <a:gd name="T0" fmla="*/ 1 w 64"/>
                <a:gd name="T1" fmla="*/ 1 h 82"/>
                <a:gd name="T2" fmla="*/ 0 w 64"/>
                <a:gd name="T3" fmla="*/ 1 h 82"/>
                <a:gd name="T4" fmla="*/ 1 w 64"/>
                <a:gd name="T5" fmla="*/ 1 h 82"/>
                <a:gd name="T6" fmla="*/ 1 w 64"/>
                <a:gd name="T7" fmla="*/ 1 h 82"/>
                <a:gd name="T8" fmla="*/ 1 w 64"/>
                <a:gd name="T9" fmla="*/ 1 h 82"/>
                <a:gd name="T10" fmla="*/ 1 w 64"/>
                <a:gd name="T11" fmla="*/ 1 h 82"/>
                <a:gd name="T12" fmla="*/ 1 w 64"/>
                <a:gd name="T13" fmla="*/ 1 h 82"/>
                <a:gd name="T14" fmla="*/ 1 w 64"/>
                <a:gd name="T15" fmla="*/ 1 h 82"/>
                <a:gd name="T16" fmla="*/ 1 w 64"/>
                <a:gd name="T17" fmla="*/ 1 h 82"/>
                <a:gd name="T18" fmla="*/ 1 w 64"/>
                <a:gd name="T19" fmla="*/ 1 h 82"/>
                <a:gd name="T20" fmla="*/ 1 w 64"/>
                <a:gd name="T21" fmla="*/ 1 h 82"/>
                <a:gd name="T22" fmla="*/ 1 w 64"/>
                <a:gd name="T23" fmla="*/ 1 h 82"/>
                <a:gd name="T24" fmla="*/ 1 w 64"/>
                <a:gd name="T25" fmla="*/ 1 h 82"/>
                <a:gd name="T26" fmla="*/ 1 w 64"/>
                <a:gd name="T27" fmla="*/ 1 h 82"/>
                <a:gd name="T28" fmla="*/ 1 w 64"/>
                <a:gd name="T29" fmla="*/ 0 h 82"/>
                <a:gd name="T30" fmla="*/ 1 w 64"/>
                <a:gd name="T31" fmla="*/ 1 h 82"/>
                <a:gd name="T32" fmla="*/ 1 w 64"/>
                <a:gd name="T33" fmla="*/ 1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2"/>
                <a:gd name="T53" fmla="*/ 64 w 6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2">
                  <a:moveTo>
                    <a:pt x="4" y="18"/>
                  </a:moveTo>
                  <a:lnTo>
                    <a:pt x="0" y="38"/>
                  </a:lnTo>
                  <a:lnTo>
                    <a:pt x="5" y="61"/>
                  </a:lnTo>
                  <a:lnTo>
                    <a:pt x="16" y="77"/>
                  </a:lnTo>
                  <a:lnTo>
                    <a:pt x="31" y="82"/>
                  </a:lnTo>
                  <a:lnTo>
                    <a:pt x="44" y="77"/>
                  </a:lnTo>
                  <a:lnTo>
                    <a:pt x="55" y="69"/>
                  </a:lnTo>
                  <a:lnTo>
                    <a:pt x="63" y="59"/>
                  </a:lnTo>
                  <a:lnTo>
                    <a:pt x="64" y="45"/>
                  </a:lnTo>
                  <a:lnTo>
                    <a:pt x="63" y="35"/>
                  </a:lnTo>
                  <a:lnTo>
                    <a:pt x="60" y="25"/>
                  </a:lnTo>
                  <a:lnTo>
                    <a:pt x="55" y="15"/>
                  </a:lnTo>
                  <a:lnTo>
                    <a:pt x="50" y="7"/>
                  </a:lnTo>
                  <a:lnTo>
                    <a:pt x="42" y="2"/>
                  </a:lnTo>
                  <a:lnTo>
                    <a:pt x="32" y="0"/>
                  </a:lnTo>
                  <a:lnTo>
                    <a:pt x="20" y="5"/>
                  </a:lnTo>
                  <a:lnTo>
                    <a:pt x="4"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145" name="Freeform 121"/>
            <p:cNvSpPr>
              <a:spLocks/>
            </p:cNvSpPr>
            <p:nvPr/>
          </p:nvSpPr>
          <p:spPr bwMode="auto">
            <a:xfrm>
              <a:off x="7147" y="3466"/>
              <a:ext cx="36" cy="46"/>
            </a:xfrm>
            <a:custGeom>
              <a:avLst/>
              <a:gdLst>
                <a:gd name="T0" fmla="*/ 1 w 72"/>
                <a:gd name="T1" fmla="*/ 1 h 91"/>
                <a:gd name="T2" fmla="*/ 1 w 72"/>
                <a:gd name="T3" fmla="*/ 1 h 91"/>
                <a:gd name="T4" fmla="*/ 1 w 72"/>
                <a:gd name="T5" fmla="*/ 1 h 91"/>
                <a:gd name="T6" fmla="*/ 1 w 72"/>
                <a:gd name="T7" fmla="*/ 1 h 91"/>
                <a:gd name="T8" fmla="*/ 1 w 72"/>
                <a:gd name="T9" fmla="*/ 0 h 91"/>
                <a:gd name="T10" fmla="*/ 1 w 72"/>
                <a:gd name="T11" fmla="*/ 1 h 91"/>
                <a:gd name="T12" fmla="*/ 1 w 72"/>
                <a:gd name="T13" fmla="*/ 1 h 91"/>
                <a:gd name="T14" fmla="*/ 1 w 72"/>
                <a:gd name="T15" fmla="*/ 1 h 91"/>
                <a:gd name="T16" fmla="*/ 1 w 72"/>
                <a:gd name="T17" fmla="*/ 1 h 91"/>
                <a:gd name="T18" fmla="*/ 1 w 72"/>
                <a:gd name="T19" fmla="*/ 1 h 91"/>
                <a:gd name="T20" fmla="*/ 1 w 72"/>
                <a:gd name="T21" fmla="*/ 2 h 91"/>
                <a:gd name="T22" fmla="*/ 1 w 72"/>
                <a:gd name="T23" fmla="*/ 2 h 91"/>
                <a:gd name="T24" fmla="*/ 1 w 72"/>
                <a:gd name="T25" fmla="*/ 2 h 91"/>
                <a:gd name="T26" fmla="*/ 1 w 72"/>
                <a:gd name="T27" fmla="*/ 2 h 91"/>
                <a:gd name="T28" fmla="*/ 1 w 72"/>
                <a:gd name="T29" fmla="*/ 2 h 91"/>
                <a:gd name="T30" fmla="*/ 0 w 72"/>
                <a:gd name="T31" fmla="*/ 1 h 91"/>
                <a:gd name="T32" fmla="*/ 1 w 72"/>
                <a:gd name="T33" fmla="*/ 1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91"/>
                <a:gd name="T53" fmla="*/ 72 w 72"/>
                <a:gd name="T54" fmla="*/ 91 h 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91">
                  <a:moveTo>
                    <a:pt x="1" y="23"/>
                  </a:moveTo>
                  <a:lnTo>
                    <a:pt x="11" y="13"/>
                  </a:lnTo>
                  <a:lnTo>
                    <a:pt x="19" y="5"/>
                  </a:lnTo>
                  <a:lnTo>
                    <a:pt x="28" y="2"/>
                  </a:lnTo>
                  <a:lnTo>
                    <a:pt x="36" y="0"/>
                  </a:lnTo>
                  <a:lnTo>
                    <a:pt x="44" y="3"/>
                  </a:lnTo>
                  <a:lnTo>
                    <a:pt x="51" y="11"/>
                  </a:lnTo>
                  <a:lnTo>
                    <a:pt x="59" y="23"/>
                  </a:lnTo>
                  <a:lnTo>
                    <a:pt x="65" y="39"/>
                  </a:lnTo>
                  <a:lnTo>
                    <a:pt x="72" y="62"/>
                  </a:lnTo>
                  <a:lnTo>
                    <a:pt x="70" y="75"/>
                  </a:lnTo>
                  <a:lnTo>
                    <a:pt x="59" y="83"/>
                  </a:lnTo>
                  <a:lnTo>
                    <a:pt x="36" y="91"/>
                  </a:lnTo>
                  <a:lnTo>
                    <a:pt x="22" y="86"/>
                  </a:lnTo>
                  <a:lnTo>
                    <a:pt x="8" y="67"/>
                  </a:lnTo>
                  <a:lnTo>
                    <a:pt x="0" y="44"/>
                  </a:lnTo>
                  <a:lnTo>
                    <a:pt x="1" y="23"/>
                  </a:lnTo>
                  <a:close/>
                </a:path>
              </a:pathLst>
            </a:custGeom>
            <a:solidFill>
              <a:srgbClr val="FFEA33"/>
            </a:solidFill>
            <a:ln w="9525">
              <a:noFill/>
              <a:round/>
              <a:headEnd/>
              <a:tailEnd/>
            </a:ln>
          </p:spPr>
          <p:txBody>
            <a:bodyPr/>
            <a:lstStyle/>
            <a:p>
              <a:endParaRPr lang="en-US">
                <a:latin typeface="Calibri" pitchFamily="34" charset="0"/>
              </a:endParaRPr>
            </a:p>
          </p:txBody>
        </p:sp>
        <p:sp>
          <p:nvSpPr>
            <p:cNvPr id="146" name="Freeform 122"/>
            <p:cNvSpPr>
              <a:spLocks/>
            </p:cNvSpPr>
            <p:nvPr/>
          </p:nvSpPr>
          <p:spPr bwMode="auto">
            <a:xfrm>
              <a:off x="7164" y="3517"/>
              <a:ext cx="42" cy="51"/>
            </a:xfrm>
            <a:custGeom>
              <a:avLst/>
              <a:gdLst>
                <a:gd name="T0" fmla="*/ 0 w 83"/>
                <a:gd name="T1" fmla="*/ 0 h 103"/>
                <a:gd name="T2" fmla="*/ 1 w 83"/>
                <a:gd name="T3" fmla="*/ 0 h 103"/>
                <a:gd name="T4" fmla="*/ 1 w 83"/>
                <a:gd name="T5" fmla="*/ 0 h 103"/>
                <a:gd name="T6" fmla="*/ 1 w 83"/>
                <a:gd name="T7" fmla="*/ 0 h 103"/>
                <a:gd name="T8" fmla="*/ 1 w 83"/>
                <a:gd name="T9" fmla="*/ 0 h 103"/>
                <a:gd name="T10" fmla="*/ 1 w 83"/>
                <a:gd name="T11" fmla="*/ 0 h 103"/>
                <a:gd name="T12" fmla="*/ 1 w 83"/>
                <a:gd name="T13" fmla="*/ 0 h 103"/>
                <a:gd name="T14" fmla="*/ 1 w 83"/>
                <a:gd name="T15" fmla="*/ 0 h 103"/>
                <a:gd name="T16" fmla="*/ 1 w 83"/>
                <a:gd name="T17" fmla="*/ 0 h 103"/>
                <a:gd name="T18" fmla="*/ 2 w 83"/>
                <a:gd name="T19" fmla="*/ 0 h 103"/>
                <a:gd name="T20" fmla="*/ 2 w 83"/>
                <a:gd name="T21" fmla="*/ 0 h 103"/>
                <a:gd name="T22" fmla="*/ 2 w 83"/>
                <a:gd name="T23" fmla="*/ 0 h 103"/>
                <a:gd name="T24" fmla="*/ 2 w 83"/>
                <a:gd name="T25" fmla="*/ 0 h 103"/>
                <a:gd name="T26" fmla="*/ 2 w 83"/>
                <a:gd name="T27" fmla="*/ 1 h 103"/>
                <a:gd name="T28" fmla="*/ 2 w 83"/>
                <a:gd name="T29" fmla="*/ 1 h 103"/>
                <a:gd name="T30" fmla="*/ 2 w 83"/>
                <a:gd name="T31" fmla="*/ 1 h 103"/>
                <a:gd name="T32" fmla="*/ 2 w 83"/>
                <a:gd name="T33" fmla="*/ 1 h 103"/>
                <a:gd name="T34" fmla="*/ 1 w 83"/>
                <a:gd name="T35" fmla="*/ 1 h 103"/>
                <a:gd name="T36" fmla="*/ 1 w 83"/>
                <a:gd name="T37" fmla="*/ 1 h 103"/>
                <a:gd name="T38" fmla="*/ 1 w 83"/>
                <a:gd name="T39" fmla="*/ 1 h 103"/>
                <a:gd name="T40" fmla="*/ 1 w 83"/>
                <a:gd name="T41" fmla="*/ 1 h 103"/>
                <a:gd name="T42" fmla="*/ 1 w 83"/>
                <a:gd name="T43" fmla="*/ 1 h 103"/>
                <a:gd name="T44" fmla="*/ 1 w 83"/>
                <a:gd name="T45" fmla="*/ 1 h 103"/>
                <a:gd name="T46" fmla="*/ 1 w 83"/>
                <a:gd name="T47" fmla="*/ 0 h 103"/>
                <a:gd name="T48" fmla="*/ 0 w 83"/>
                <a:gd name="T49" fmla="*/ 0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03"/>
                <a:gd name="T77" fmla="*/ 83 w 83"/>
                <a:gd name="T78" fmla="*/ 103 h 1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03">
                  <a:moveTo>
                    <a:pt x="0" y="39"/>
                  </a:moveTo>
                  <a:lnTo>
                    <a:pt x="1" y="33"/>
                  </a:lnTo>
                  <a:lnTo>
                    <a:pt x="6" y="25"/>
                  </a:lnTo>
                  <a:lnTo>
                    <a:pt x="14" y="15"/>
                  </a:lnTo>
                  <a:lnTo>
                    <a:pt x="24" y="8"/>
                  </a:lnTo>
                  <a:lnTo>
                    <a:pt x="33" y="3"/>
                  </a:lnTo>
                  <a:lnTo>
                    <a:pt x="45" y="0"/>
                  </a:lnTo>
                  <a:lnTo>
                    <a:pt x="53" y="2"/>
                  </a:lnTo>
                  <a:lnTo>
                    <a:pt x="60" y="10"/>
                  </a:lnTo>
                  <a:lnTo>
                    <a:pt x="67" y="23"/>
                  </a:lnTo>
                  <a:lnTo>
                    <a:pt x="70" y="33"/>
                  </a:lnTo>
                  <a:lnTo>
                    <a:pt x="75" y="44"/>
                  </a:lnTo>
                  <a:lnTo>
                    <a:pt x="81" y="57"/>
                  </a:lnTo>
                  <a:lnTo>
                    <a:pt x="83" y="65"/>
                  </a:lnTo>
                  <a:lnTo>
                    <a:pt x="81" y="74"/>
                  </a:lnTo>
                  <a:lnTo>
                    <a:pt x="76" y="82"/>
                  </a:lnTo>
                  <a:lnTo>
                    <a:pt x="70" y="88"/>
                  </a:lnTo>
                  <a:lnTo>
                    <a:pt x="60" y="95"/>
                  </a:lnTo>
                  <a:lnTo>
                    <a:pt x="53" y="98"/>
                  </a:lnTo>
                  <a:lnTo>
                    <a:pt x="45" y="101"/>
                  </a:lnTo>
                  <a:lnTo>
                    <a:pt x="40" y="103"/>
                  </a:lnTo>
                  <a:lnTo>
                    <a:pt x="19" y="93"/>
                  </a:lnTo>
                  <a:lnTo>
                    <a:pt x="9" y="75"/>
                  </a:lnTo>
                  <a:lnTo>
                    <a:pt x="5" y="57"/>
                  </a:lnTo>
                  <a:lnTo>
                    <a:pt x="0" y="39"/>
                  </a:lnTo>
                  <a:close/>
                </a:path>
              </a:pathLst>
            </a:custGeom>
            <a:solidFill>
              <a:srgbClr val="FFEA33"/>
            </a:solidFill>
            <a:ln w="9525">
              <a:noFill/>
              <a:round/>
              <a:headEnd/>
              <a:tailEnd/>
            </a:ln>
          </p:spPr>
          <p:txBody>
            <a:bodyPr/>
            <a:lstStyle/>
            <a:p>
              <a:endParaRPr lang="en-US">
                <a:latin typeface="Calibri" pitchFamily="34" charset="0"/>
              </a:endParaRPr>
            </a:p>
          </p:txBody>
        </p:sp>
        <p:sp>
          <p:nvSpPr>
            <p:cNvPr id="147" name="Freeform 123"/>
            <p:cNvSpPr>
              <a:spLocks/>
            </p:cNvSpPr>
            <p:nvPr/>
          </p:nvSpPr>
          <p:spPr bwMode="auto">
            <a:xfrm>
              <a:off x="7204" y="3504"/>
              <a:ext cx="43" cy="48"/>
            </a:xfrm>
            <a:custGeom>
              <a:avLst/>
              <a:gdLst>
                <a:gd name="T0" fmla="*/ 1 w 86"/>
                <a:gd name="T1" fmla="*/ 1 h 96"/>
                <a:gd name="T2" fmla="*/ 1 w 86"/>
                <a:gd name="T3" fmla="*/ 1 h 96"/>
                <a:gd name="T4" fmla="*/ 1 w 86"/>
                <a:gd name="T5" fmla="*/ 1 h 96"/>
                <a:gd name="T6" fmla="*/ 1 w 86"/>
                <a:gd name="T7" fmla="*/ 0 h 96"/>
                <a:gd name="T8" fmla="*/ 1 w 86"/>
                <a:gd name="T9" fmla="*/ 0 h 96"/>
                <a:gd name="T10" fmla="*/ 1 w 86"/>
                <a:gd name="T11" fmla="*/ 1 h 96"/>
                <a:gd name="T12" fmla="*/ 1 w 86"/>
                <a:gd name="T13" fmla="*/ 1 h 96"/>
                <a:gd name="T14" fmla="*/ 1 w 86"/>
                <a:gd name="T15" fmla="*/ 1 h 96"/>
                <a:gd name="T16" fmla="*/ 1 w 86"/>
                <a:gd name="T17" fmla="*/ 2 h 96"/>
                <a:gd name="T18" fmla="*/ 1 w 86"/>
                <a:gd name="T19" fmla="*/ 2 h 96"/>
                <a:gd name="T20" fmla="*/ 1 w 86"/>
                <a:gd name="T21" fmla="*/ 2 h 96"/>
                <a:gd name="T22" fmla="*/ 1 w 86"/>
                <a:gd name="T23" fmla="*/ 2 h 96"/>
                <a:gd name="T24" fmla="*/ 1 w 86"/>
                <a:gd name="T25" fmla="*/ 2 h 96"/>
                <a:gd name="T26" fmla="*/ 1 w 86"/>
                <a:gd name="T27" fmla="*/ 2 h 96"/>
                <a:gd name="T28" fmla="*/ 1 w 86"/>
                <a:gd name="T29" fmla="*/ 2 h 96"/>
                <a:gd name="T30" fmla="*/ 1 w 86"/>
                <a:gd name="T31" fmla="*/ 2 h 96"/>
                <a:gd name="T32" fmla="*/ 1 w 86"/>
                <a:gd name="T33" fmla="*/ 2 h 96"/>
                <a:gd name="T34" fmla="*/ 1 w 86"/>
                <a:gd name="T35" fmla="*/ 2 h 96"/>
                <a:gd name="T36" fmla="*/ 1 w 86"/>
                <a:gd name="T37" fmla="*/ 2 h 96"/>
                <a:gd name="T38" fmla="*/ 1 w 86"/>
                <a:gd name="T39" fmla="*/ 1 h 96"/>
                <a:gd name="T40" fmla="*/ 1 w 86"/>
                <a:gd name="T41" fmla="*/ 1 h 96"/>
                <a:gd name="T42" fmla="*/ 1 w 86"/>
                <a:gd name="T43" fmla="*/ 1 h 96"/>
                <a:gd name="T44" fmla="*/ 0 w 86"/>
                <a:gd name="T45" fmla="*/ 1 h 96"/>
                <a:gd name="T46" fmla="*/ 1 w 86"/>
                <a:gd name="T47" fmla="*/ 1 h 96"/>
                <a:gd name="T48" fmla="*/ 1 w 86"/>
                <a:gd name="T49" fmla="*/ 1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
                <a:gd name="T76" fmla="*/ 0 h 96"/>
                <a:gd name="T77" fmla="*/ 86 w 86"/>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 h="96">
                  <a:moveTo>
                    <a:pt x="4" y="18"/>
                  </a:moveTo>
                  <a:lnTo>
                    <a:pt x="17" y="13"/>
                  </a:lnTo>
                  <a:lnTo>
                    <a:pt x="27" y="5"/>
                  </a:lnTo>
                  <a:lnTo>
                    <a:pt x="35" y="0"/>
                  </a:lnTo>
                  <a:lnTo>
                    <a:pt x="44" y="0"/>
                  </a:lnTo>
                  <a:lnTo>
                    <a:pt x="57" y="10"/>
                  </a:lnTo>
                  <a:lnTo>
                    <a:pt x="72" y="26"/>
                  </a:lnTo>
                  <a:lnTo>
                    <a:pt x="83" y="49"/>
                  </a:lnTo>
                  <a:lnTo>
                    <a:pt x="86" y="69"/>
                  </a:lnTo>
                  <a:lnTo>
                    <a:pt x="83" y="77"/>
                  </a:lnTo>
                  <a:lnTo>
                    <a:pt x="76" y="83"/>
                  </a:lnTo>
                  <a:lnTo>
                    <a:pt x="68" y="88"/>
                  </a:lnTo>
                  <a:lnTo>
                    <a:pt x="60" y="93"/>
                  </a:lnTo>
                  <a:lnTo>
                    <a:pt x="51" y="95"/>
                  </a:lnTo>
                  <a:lnTo>
                    <a:pt x="43" y="96"/>
                  </a:lnTo>
                  <a:lnTo>
                    <a:pt x="35" y="95"/>
                  </a:lnTo>
                  <a:lnTo>
                    <a:pt x="30" y="91"/>
                  </a:lnTo>
                  <a:lnTo>
                    <a:pt x="22" y="80"/>
                  </a:lnTo>
                  <a:lnTo>
                    <a:pt x="17" y="65"/>
                  </a:lnTo>
                  <a:lnTo>
                    <a:pt x="11" y="52"/>
                  </a:lnTo>
                  <a:lnTo>
                    <a:pt x="6" y="42"/>
                  </a:lnTo>
                  <a:lnTo>
                    <a:pt x="1" y="36"/>
                  </a:lnTo>
                  <a:lnTo>
                    <a:pt x="0" y="29"/>
                  </a:lnTo>
                  <a:lnTo>
                    <a:pt x="1" y="25"/>
                  </a:lnTo>
                  <a:lnTo>
                    <a:pt x="4" y="18"/>
                  </a:lnTo>
                  <a:close/>
                </a:path>
              </a:pathLst>
            </a:custGeom>
            <a:solidFill>
              <a:srgbClr val="FFEA33"/>
            </a:solidFill>
            <a:ln w="9525">
              <a:noFill/>
              <a:round/>
              <a:headEnd/>
              <a:tailEnd/>
            </a:ln>
          </p:spPr>
          <p:txBody>
            <a:bodyPr/>
            <a:lstStyle/>
            <a:p>
              <a:endParaRPr lang="en-US">
                <a:latin typeface="Calibri" pitchFamily="34" charset="0"/>
              </a:endParaRPr>
            </a:p>
          </p:txBody>
        </p:sp>
        <p:sp>
          <p:nvSpPr>
            <p:cNvPr id="148" name="Freeform 124"/>
            <p:cNvSpPr>
              <a:spLocks/>
            </p:cNvSpPr>
            <p:nvPr/>
          </p:nvSpPr>
          <p:spPr bwMode="auto">
            <a:xfrm>
              <a:off x="7180" y="3451"/>
              <a:ext cx="43" cy="43"/>
            </a:xfrm>
            <a:custGeom>
              <a:avLst/>
              <a:gdLst>
                <a:gd name="T0" fmla="*/ 0 w 84"/>
                <a:gd name="T1" fmla="*/ 1 h 86"/>
                <a:gd name="T2" fmla="*/ 1 w 84"/>
                <a:gd name="T3" fmla="*/ 1 h 86"/>
                <a:gd name="T4" fmla="*/ 1 w 84"/>
                <a:gd name="T5" fmla="*/ 1 h 86"/>
                <a:gd name="T6" fmla="*/ 1 w 84"/>
                <a:gd name="T7" fmla="*/ 1 h 86"/>
                <a:gd name="T8" fmla="*/ 1 w 84"/>
                <a:gd name="T9" fmla="*/ 1 h 86"/>
                <a:gd name="T10" fmla="*/ 1 w 84"/>
                <a:gd name="T11" fmla="*/ 1 h 86"/>
                <a:gd name="T12" fmla="*/ 1 w 84"/>
                <a:gd name="T13" fmla="*/ 0 h 86"/>
                <a:gd name="T14" fmla="*/ 1 w 84"/>
                <a:gd name="T15" fmla="*/ 0 h 86"/>
                <a:gd name="T16" fmla="*/ 1 w 84"/>
                <a:gd name="T17" fmla="*/ 1 h 86"/>
                <a:gd name="T18" fmla="*/ 2 w 84"/>
                <a:gd name="T19" fmla="*/ 1 h 86"/>
                <a:gd name="T20" fmla="*/ 2 w 84"/>
                <a:gd name="T21" fmla="*/ 1 h 86"/>
                <a:gd name="T22" fmla="*/ 2 w 84"/>
                <a:gd name="T23" fmla="*/ 1 h 86"/>
                <a:gd name="T24" fmla="*/ 2 w 84"/>
                <a:gd name="T25" fmla="*/ 1 h 86"/>
                <a:gd name="T26" fmla="*/ 2 w 84"/>
                <a:gd name="T27" fmla="*/ 1 h 86"/>
                <a:gd name="T28" fmla="*/ 2 w 84"/>
                <a:gd name="T29" fmla="*/ 1 h 86"/>
                <a:gd name="T30" fmla="*/ 2 w 84"/>
                <a:gd name="T31" fmla="*/ 1 h 86"/>
                <a:gd name="T32" fmla="*/ 2 w 84"/>
                <a:gd name="T33" fmla="*/ 1 h 86"/>
                <a:gd name="T34" fmla="*/ 1 w 84"/>
                <a:gd name="T35" fmla="*/ 1 h 86"/>
                <a:gd name="T36" fmla="*/ 1 w 84"/>
                <a:gd name="T37" fmla="*/ 1 h 86"/>
                <a:gd name="T38" fmla="*/ 1 w 84"/>
                <a:gd name="T39" fmla="*/ 1 h 86"/>
                <a:gd name="T40" fmla="*/ 1 w 84"/>
                <a:gd name="T41" fmla="*/ 1 h 86"/>
                <a:gd name="T42" fmla="*/ 1 w 84"/>
                <a:gd name="T43" fmla="*/ 1 h 86"/>
                <a:gd name="T44" fmla="*/ 1 w 84"/>
                <a:gd name="T45" fmla="*/ 1 h 86"/>
                <a:gd name="T46" fmla="*/ 1 w 84"/>
                <a:gd name="T47" fmla="*/ 1 h 86"/>
                <a:gd name="T48" fmla="*/ 0 w 84"/>
                <a:gd name="T49" fmla="*/ 1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
                <a:gd name="T76" fmla="*/ 0 h 86"/>
                <a:gd name="T77" fmla="*/ 84 w 84"/>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 h="86">
                  <a:moveTo>
                    <a:pt x="0" y="25"/>
                  </a:moveTo>
                  <a:lnTo>
                    <a:pt x="5" y="20"/>
                  </a:lnTo>
                  <a:lnTo>
                    <a:pt x="11" y="15"/>
                  </a:lnTo>
                  <a:lnTo>
                    <a:pt x="19" y="8"/>
                  </a:lnTo>
                  <a:lnTo>
                    <a:pt x="25" y="5"/>
                  </a:lnTo>
                  <a:lnTo>
                    <a:pt x="33" y="2"/>
                  </a:lnTo>
                  <a:lnTo>
                    <a:pt x="41" y="0"/>
                  </a:lnTo>
                  <a:lnTo>
                    <a:pt x="51" y="0"/>
                  </a:lnTo>
                  <a:lnTo>
                    <a:pt x="59" y="2"/>
                  </a:lnTo>
                  <a:lnTo>
                    <a:pt x="73" y="13"/>
                  </a:lnTo>
                  <a:lnTo>
                    <a:pt x="81" y="29"/>
                  </a:lnTo>
                  <a:lnTo>
                    <a:pt x="84" y="47"/>
                  </a:lnTo>
                  <a:lnTo>
                    <a:pt x="84" y="62"/>
                  </a:lnTo>
                  <a:lnTo>
                    <a:pt x="83" y="67"/>
                  </a:lnTo>
                  <a:lnTo>
                    <a:pt x="78" y="73"/>
                  </a:lnTo>
                  <a:lnTo>
                    <a:pt x="72" y="78"/>
                  </a:lnTo>
                  <a:lnTo>
                    <a:pt x="64" y="82"/>
                  </a:lnTo>
                  <a:lnTo>
                    <a:pt x="54" y="85"/>
                  </a:lnTo>
                  <a:lnTo>
                    <a:pt x="46" y="86"/>
                  </a:lnTo>
                  <a:lnTo>
                    <a:pt x="38" y="86"/>
                  </a:lnTo>
                  <a:lnTo>
                    <a:pt x="32" y="85"/>
                  </a:lnTo>
                  <a:lnTo>
                    <a:pt x="24" y="73"/>
                  </a:lnTo>
                  <a:lnTo>
                    <a:pt x="17" y="56"/>
                  </a:lnTo>
                  <a:lnTo>
                    <a:pt x="9" y="38"/>
                  </a:lnTo>
                  <a:lnTo>
                    <a:pt x="0" y="25"/>
                  </a:lnTo>
                  <a:close/>
                </a:path>
              </a:pathLst>
            </a:custGeom>
            <a:solidFill>
              <a:srgbClr val="FFEA33"/>
            </a:solidFill>
            <a:ln w="9525">
              <a:noFill/>
              <a:round/>
              <a:headEnd/>
              <a:tailEnd/>
            </a:ln>
          </p:spPr>
          <p:txBody>
            <a:bodyPr/>
            <a:lstStyle/>
            <a:p>
              <a:endParaRPr lang="en-US">
                <a:latin typeface="Calibri" pitchFamily="34" charset="0"/>
              </a:endParaRPr>
            </a:p>
          </p:txBody>
        </p:sp>
        <p:sp>
          <p:nvSpPr>
            <p:cNvPr id="149" name="Freeform 125"/>
            <p:cNvSpPr>
              <a:spLocks/>
            </p:cNvSpPr>
            <p:nvPr/>
          </p:nvSpPr>
          <p:spPr bwMode="auto">
            <a:xfrm>
              <a:off x="7165" y="3407"/>
              <a:ext cx="39" cy="40"/>
            </a:xfrm>
            <a:custGeom>
              <a:avLst/>
              <a:gdLst>
                <a:gd name="T0" fmla="*/ 0 w 79"/>
                <a:gd name="T1" fmla="*/ 0 h 82"/>
                <a:gd name="T2" fmla="*/ 0 w 79"/>
                <a:gd name="T3" fmla="*/ 0 h 82"/>
                <a:gd name="T4" fmla="*/ 0 w 79"/>
                <a:gd name="T5" fmla="*/ 0 h 82"/>
                <a:gd name="T6" fmla="*/ 0 w 79"/>
                <a:gd name="T7" fmla="*/ 0 h 82"/>
                <a:gd name="T8" fmla="*/ 0 w 79"/>
                <a:gd name="T9" fmla="*/ 0 h 82"/>
                <a:gd name="T10" fmla="*/ 0 w 79"/>
                <a:gd name="T11" fmla="*/ 0 h 82"/>
                <a:gd name="T12" fmla="*/ 1 w 79"/>
                <a:gd name="T13" fmla="*/ 0 h 82"/>
                <a:gd name="T14" fmla="*/ 1 w 79"/>
                <a:gd name="T15" fmla="*/ 0 h 82"/>
                <a:gd name="T16" fmla="*/ 1 w 79"/>
                <a:gd name="T17" fmla="*/ 0 h 82"/>
                <a:gd name="T18" fmla="*/ 1 w 79"/>
                <a:gd name="T19" fmla="*/ 0 h 82"/>
                <a:gd name="T20" fmla="*/ 1 w 79"/>
                <a:gd name="T21" fmla="*/ 1 h 82"/>
                <a:gd name="T22" fmla="*/ 1 w 79"/>
                <a:gd name="T23" fmla="*/ 1 h 82"/>
                <a:gd name="T24" fmla="*/ 0 w 79"/>
                <a:gd name="T25" fmla="*/ 1 h 82"/>
                <a:gd name="T26" fmla="*/ 0 w 79"/>
                <a:gd name="T27" fmla="*/ 1 h 82"/>
                <a:gd name="T28" fmla="*/ 0 w 79"/>
                <a:gd name="T29" fmla="*/ 1 h 82"/>
                <a:gd name="T30" fmla="*/ 0 w 79"/>
                <a:gd name="T31" fmla="*/ 1 h 82"/>
                <a:gd name="T32" fmla="*/ 0 w 79"/>
                <a:gd name="T33" fmla="*/ 1 h 82"/>
                <a:gd name="T34" fmla="*/ 0 w 79"/>
                <a:gd name="T35" fmla="*/ 1 h 82"/>
                <a:gd name="T36" fmla="*/ 0 w 79"/>
                <a:gd name="T37" fmla="*/ 0 h 82"/>
                <a:gd name="T38" fmla="*/ 0 w 79"/>
                <a:gd name="T39" fmla="*/ 0 h 82"/>
                <a:gd name="T40" fmla="*/ 0 w 79"/>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9"/>
                <a:gd name="T64" fmla="*/ 0 h 82"/>
                <a:gd name="T65" fmla="*/ 79 w 79"/>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9" h="82">
                  <a:moveTo>
                    <a:pt x="0" y="15"/>
                  </a:moveTo>
                  <a:lnTo>
                    <a:pt x="13" y="8"/>
                  </a:lnTo>
                  <a:lnTo>
                    <a:pt x="24" y="2"/>
                  </a:lnTo>
                  <a:lnTo>
                    <a:pt x="34" y="0"/>
                  </a:lnTo>
                  <a:lnTo>
                    <a:pt x="44" y="2"/>
                  </a:lnTo>
                  <a:lnTo>
                    <a:pt x="55" y="11"/>
                  </a:lnTo>
                  <a:lnTo>
                    <a:pt x="66" y="26"/>
                  </a:lnTo>
                  <a:lnTo>
                    <a:pt x="74" y="42"/>
                  </a:lnTo>
                  <a:lnTo>
                    <a:pt x="79" y="57"/>
                  </a:lnTo>
                  <a:lnTo>
                    <a:pt x="77" y="64"/>
                  </a:lnTo>
                  <a:lnTo>
                    <a:pt x="72" y="69"/>
                  </a:lnTo>
                  <a:lnTo>
                    <a:pt x="66" y="72"/>
                  </a:lnTo>
                  <a:lnTo>
                    <a:pt x="58" y="75"/>
                  </a:lnTo>
                  <a:lnTo>
                    <a:pt x="48" y="78"/>
                  </a:lnTo>
                  <a:lnTo>
                    <a:pt x="40" y="80"/>
                  </a:lnTo>
                  <a:lnTo>
                    <a:pt x="32" y="82"/>
                  </a:lnTo>
                  <a:lnTo>
                    <a:pt x="26" y="82"/>
                  </a:lnTo>
                  <a:lnTo>
                    <a:pt x="23" y="65"/>
                  </a:lnTo>
                  <a:lnTo>
                    <a:pt x="16" y="42"/>
                  </a:lnTo>
                  <a:lnTo>
                    <a:pt x="8" y="23"/>
                  </a:lnTo>
                  <a:lnTo>
                    <a:pt x="0" y="15"/>
                  </a:lnTo>
                  <a:close/>
                </a:path>
              </a:pathLst>
            </a:custGeom>
            <a:solidFill>
              <a:srgbClr val="FFEA33"/>
            </a:solidFill>
            <a:ln w="9525">
              <a:noFill/>
              <a:round/>
              <a:headEnd/>
              <a:tailEnd/>
            </a:ln>
          </p:spPr>
          <p:txBody>
            <a:bodyPr/>
            <a:lstStyle/>
            <a:p>
              <a:endParaRPr lang="en-US">
                <a:latin typeface="Calibri" pitchFamily="34" charset="0"/>
              </a:endParaRPr>
            </a:p>
          </p:txBody>
        </p:sp>
        <p:sp>
          <p:nvSpPr>
            <p:cNvPr id="150" name="Freeform 126"/>
            <p:cNvSpPr>
              <a:spLocks/>
            </p:cNvSpPr>
            <p:nvPr/>
          </p:nvSpPr>
          <p:spPr bwMode="auto">
            <a:xfrm>
              <a:off x="7148" y="3362"/>
              <a:ext cx="40" cy="41"/>
            </a:xfrm>
            <a:custGeom>
              <a:avLst/>
              <a:gdLst>
                <a:gd name="T0" fmla="*/ 1 w 80"/>
                <a:gd name="T1" fmla="*/ 1 h 82"/>
                <a:gd name="T2" fmla="*/ 1 w 80"/>
                <a:gd name="T3" fmla="*/ 1 h 82"/>
                <a:gd name="T4" fmla="*/ 1 w 80"/>
                <a:gd name="T5" fmla="*/ 1 h 82"/>
                <a:gd name="T6" fmla="*/ 1 w 80"/>
                <a:gd name="T7" fmla="*/ 1 h 82"/>
                <a:gd name="T8" fmla="*/ 0 w 80"/>
                <a:gd name="T9" fmla="*/ 1 h 82"/>
                <a:gd name="T10" fmla="*/ 1 w 80"/>
                <a:gd name="T11" fmla="*/ 1 h 82"/>
                <a:gd name="T12" fmla="*/ 1 w 80"/>
                <a:gd name="T13" fmla="*/ 1 h 82"/>
                <a:gd name="T14" fmla="*/ 1 w 80"/>
                <a:gd name="T15" fmla="*/ 1 h 82"/>
                <a:gd name="T16" fmla="*/ 1 w 80"/>
                <a:gd name="T17" fmla="*/ 0 h 82"/>
                <a:gd name="T18" fmla="*/ 1 w 80"/>
                <a:gd name="T19" fmla="*/ 1 h 82"/>
                <a:gd name="T20" fmla="*/ 1 w 80"/>
                <a:gd name="T21" fmla="*/ 1 h 82"/>
                <a:gd name="T22" fmla="*/ 1 w 80"/>
                <a:gd name="T23" fmla="*/ 1 h 82"/>
                <a:gd name="T24" fmla="*/ 1 w 80"/>
                <a:gd name="T25" fmla="*/ 1 h 82"/>
                <a:gd name="T26" fmla="*/ 1 w 80"/>
                <a:gd name="T27" fmla="*/ 1 h 82"/>
                <a:gd name="T28" fmla="*/ 1 w 80"/>
                <a:gd name="T29" fmla="*/ 1 h 82"/>
                <a:gd name="T30" fmla="*/ 1 w 80"/>
                <a:gd name="T31" fmla="*/ 1 h 82"/>
                <a:gd name="T32" fmla="*/ 1 w 80"/>
                <a:gd name="T33" fmla="*/ 1 h 82"/>
                <a:gd name="T34" fmla="*/ 1 w 80"/>
                <a:gd name="T35" fmla="*/ 1 h 82"/>
                <a:gd name="T36" fmla="*/ 1 w 80"/>
                <a:gd name="T37" fmla="*/ 1 h 82"/>
                <a:gd name="T38" fmla="*/ 1 w 80"/>
                <a:gd name="T39" fmla="*/ 1 h 82"/>
                <a:gd name="T40" fmla="*/ 1 w 80"/>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0"/>
                <a:gd name="T64" fmla="*/ 0 h 82"/>
                <a:gd name="T65" fmla="*/ 80 w 80"/>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0" h="82">
                  <a:moveTo>
                    <a:pt x="25" y="82"/>
                  </a:moveTo>
                  <a:lnTo>
                    <a:pt x="24" y="65"/>
                  </a:lnTo>
                  <a:lnTo>
                    <a:pt x="17" y="47"/>
                  </a:lnTo>
                  <a:lnTo>
                    <a:pt x="9" y="31"/>
                  </a:lnTo>
                  <a:lnTo>
                    <a:pt x="0" y="21"/>
                  </a:lnTo>
                  <a:lnTo>
                    <a:pt x="6" y="11"/>
                  </a:lnTo>
                  <a:lnTo>
                    <a:pt x="17" y="5"/>
                  </a:lnTo>
                  <a:lnTo>
                    <a:pt x="30" y="3"/>
                  </a:lnTo>
                  <a:lnTo>
                    <a:pt x="41" y="0"/>
                  </a:lnTo>
                  <a:lnTo>
                    <a:pt x="57" y="5"/>
                  </a:lnTo>
                  <a:lnTo>
                    <a:pt x="72" y="23"/>
                  </a:lnTo>
                  <a:lnTo>
                    <a:pt x="80" y="46"/>
                  </a:lnTo>
                  <a:lnTo>
                    <a:pt x="80" y="60"/>
                  </a:lnTo>
                  <a:lnTo>
                    <a:pt x="75" y="65"/>
                  </a:lnTo>
                  <a:lnTo>
                    <a:pt x="70" y="68"/>
                  </a:lnTo>
                  <a:lnTo>
                    <a:pt x="62" y="70"/>
                  </a:lnTo>
                  <a:lnTo>
                    <a:pt x="56" y="73"/>
                  </a:lnTo>
                  <a:lnTo>
                    <a:pt x="48" y="75"/>
                  </a:lnTo>
                  <a:lnTo>
                    <a:pt x="40" y="77"/>
                  </a:lnTo>
                  <a:lnTo>
                    <a:pt x="32" y="78"/>
                  </a:lnTo>
                  <a:lnTo>
                    <a:pt x="25" y="82"/>
                  </a:lnTo>
                  <a:close/>
                </a:path>
              </a:pathLst>
            </a:custGeom>
            <a:solidFill>
              <a:srgbClr val="FFEA33"/>
            </a:solidFill>
            <a:ln w="9525">
              <a:noFill/>
              <a:round/>
              <a:headEnd/>
              <a:tailEnd/>
            </a:ln>
          </p:spPr>
          <p:txBody>
            <a:bodyPr/>
            <a:lstStyle/>
            <a:p>
              <a:endParaRPr lang="en-US">
                <a:latin typeface="Calibri" pitchFamily="34" charset="0"/>
              </a:endParaRPr>
            </a:p>
          </p:txBody>
        </p:sp>
        <p:sp>
          <p:nvSpPr>
            <p:cNvPr id="151" name="Freeform 127"/>
            <p:cNvSpPr>
              <a:spLocks/>
            </p:cNvSpPr>
            <p:nvPr/>
          </p:nvSpPr>
          <p:spPr bwMode="auto">
            <a:xfrm>
              <a:off x="7110" y="3486"/>
              <a:ext cx="6" cy="5"/>
            </a:xfrm>
            <a:custGeom>
              <a:avLst/>
              <a:gdLst>
                <a:gd name="T0" fmla="*/ 0 w 13"/>
                <a:gd name="T1" fmla="*/ 1 h 10"/>
                <a:gd name="T2" fmla="*/ 0 w 13"/>
                <a:gd name="T3" fmla="*/ 1 h 10"/>
                <a:gd name="T4" fmla="*/ 0 w 13"/>
                <a:gd name="T5" fmla="*/ 1 h 10"/>
                <a:gd name="T6" fmla="*/ 0 w 13"/>
                <a:gd name="T7" fmla="*/ 1 h 10"/>
                <a:gd name="T8" fmla="*/ 0 w 13"/>
                <a:gd name="T9" fmla="*/ 0 h 10"/>
                <a:gd name="T10" fmla="*/ 0 w 13"/>
                <a:gd name="T11" fmla="*/ 1 h 10"/>
                <a:gd name="T12" fmla="*/ 0 60000 65536"/>
                <a:gd name="T13" fmla="*/ 0 60000 65536"/>
                <a:gd name="T14" fmla="*/ 0 60000 65536"/>
                <a:gd name="T15" fmla="*/ 0 60000 65536"/>
                <a:gd name="T16" fmla="*/ 0 60000 65536"/>
                <a:gd name="T17" fmla="*/ 0 60000 65536"/>
                <a:gd name="T18" fmla="*/ 0 w 13"/>
                <a:gd name="T19" fmla="*/ 0 h 10"/>
                <a:gd name="T20" fmla="*/ 13 w 1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3" h="10">
                  <a:moveTo>
                    <a:pt x="0" y="6"/>
                  </a:moveTo>
                  <a:lnTo>
                    <a:pt x="3" y="10"/>
                  </a:lnTo>
                  <a:lnTo>
                    <a:pt x="10" y="10"/>
                  </a:lnTo>
                  <a:lnTo>
                    <a:pt x="13" y="5"/>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152" name="Freeform 128"/>
            <p:cNvSpPr>
              <a:spLocks/>
            </p:cNvSpPr>
            <p:nvPr/>
          </p:nvSpPr>
          <p:spPr bwMode="auto">
            <a:xfrm>
              <a:off x="7003" y="3380"/>
              <a:ext cx="113" cy="110"/>
            </a:xfrm>
            <a:custGeom>
              <a:avLst/>
              <a:gdLst>
                <a:gd name="T0" fmla="*/ 0 w 227"/>
                <a:gd name="T1" fmla="*/ 1 h 218"/>
                <a:gd name="T2" fmla="*/ 0 w 227"/>
                <a:gd name="T3" fmla="*/ 1 h 218"/>
                <a:gd name="T4" fmla="*/ 0 w 227"/>
                <a:gd name="T5" fmla="*/ 1 h 218"/>
                <a:gd name="T6" fmla="*/ 1 w 227"/>
                <a:gd name="T7" fmla="*/ 2 h 218"/>
                <a:gd name="T8" fmla="*/ 1 w 227"/>
                <a:gd name="T9" fmla="*/ 2 h 218"/>
                <a:gd name="T10" fmla="*/ 2 w 227"/>
                <a:gd name="T11" fmla="*/ 3 h 218"/>
                <a:gd name="T12" fmla="*/ 2 w 227"/>
                <a:gd name="T13" fmla="*/ 3 h 218"/>
                <a:gd name="T14" fmla="*/ 3 w 227"/>
                <a:gd name="T15" fmla="*/ 4 h 218"/>
                <a:gd name="T16" fmla="*/ 3 w 227"/>
                <a:gd name="T17" fmla="*/ 4 h 218"/>
                <a:gd name="T18" fmla="*/ 3 w 227"/>
                <a:gd name="T19" fmla="*/ 4 h 218"/>
                <a:gd name="T20" fmla="*/ 3 w 227"/>
                <a:gd name="T21" fmla="*/ 4 h 218"/>
                <a:gd name="T22" fmla="*/ 2 w 227"/>
                <a:gd name="T23" fmla="*/ 3 h 218"/>
                <a:gd name="T24" fmla="*/ 2 w 227"/>
                <a:gd name="T25" fmla="*/ 3 h 218"/>
                <a:gd name="T26" fmla="*/ 2 w 227"/>
                <a:gd name="T27" fmla="*/ 2 h 218"/>
                <a:gd name="T28" fmla="*/ 1 w 227"/>
                <a:gd name="T29" fmla="*/ 1 h 218"/>
                <a:gd name="T30" fmla="*/ 0 w 227"/>
                <a:gd name="T31" fmla="*/ 1 h 218"/>
                <a:gd name="T32" fmla="*/ 0 w 227"/>
                <a:gd name="T33" fmla="*/ 1 h 218"/>
                <a:gd name="T34" fmla="*/ 0 w 227"/>
                <a:gd name="T35" fmla="*/ 0 h 218"/>
                <a:gd name="T36" fmla="*/ 0 w 227"/>
                <a:gd name="T37" fmla="*/ 1 h 2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218"/>
                <a:gd name="T59" fmla="*/ 227 w 227"/>
                <a:gd name="T60" fmla="*/ 218 h 2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218">
                  <a:moveTo>
                    <a:pt x="0" y="13"/>
                  </a:moveTo>
                  <a:lnTo>
                    <a:pt x="21" y="21"/>
                  </a:lnTo>
                  <a:lnTo>
                    <a:pt x="53" y="41"/>
                  </a:lnTo>
                  <a:lnTo>
                    <a:pt x="85" y="68"/>
                  </a:lnTo>
                  <a:lnTo>
                    <a:pt x="118" y="103"/>
                  </a:lnTo>
                  <a:lnTo>
                    <a:pt x="152" y="138"/>
                  </a:lnTo>
                  <a:lnTo>
                    <a:pt x="181" y="171"/>
                  </a:lnTo>
                  <a:lnTo>
                    <a:pt x="201" y="199"/>
                  </a:lnTo>
                  <a:lnTo>
                    <a:pt x="214" y="218"/>
                  </a:lnTo>
                  <a:lnTo>
                    <a:pt x="227" y="212"/>
                  </a:lnTo>
                  <a:lnTo>
                    <a:pt x="214" y="192"/>
                  </a:lnTo>
                  <a:lnTo>
                    <a:pt x="190" y="161"/>
                  </a:lnTo>
                  <a:lnTo>
                    <a:pt x="161" y="129"/>
                  </a:lnTo>
                  <a:lnTo>
                    <a:pt x="128" y="93"/>
                  </a:lnTo>
                  <a:lnTo>
                    <a:pt x="94" y="59"/>
                  </a:lnTo>
                  <a:lnTo>
                    <a:pt x="59" y="28"/>
                  </a:lnTo>
                  <a:lnTo>
                    <a:pt x="27" y="8"/>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53" name="Freeform 129"/>
            <p:cNvSpPr>
              <a:spLocks/>
            </p:cNvSpPr>
            <p:nvPr/>
          </p:nvSpPr>
          <p:spPr bwMode="auto">
            <a:xfrm>
              <a:off x="7000" y="3380"/>
              <a:ext cx="3" cy="8"/>
            </a:xfrm>
            <a:custGeom>
              <a:avLst/>
              <a:gdLst>
                <a:gd name="T0" fmla="*/ 1 w 6"/>
                <a:gd name="T1" fmla="*/ 0 h 17"/>
                <a:gd name="T2" fmla="*/ 1 w 6"/>
                <a:gd name="T3" fmla="*/ 0 h 17"/>
                <a:gd name="T4" fmla="*/ 0 w 6"/>
                <a:gd name="T5" fmla="*/ 0 h 17"/>
                <a:gd name="T6" fmla="*/ 1 w 6"/>
                <a:gd name="T7" fmla="*/ 0 h 17"/>
                <a:gd name="T8" fmla="*/ 1 w 6"/>
                <a:gd name="T9" fmla="*/ 0 h 17"/>
                <a:gd name="T10" fmla="*/ 1 w 6"/>
                <a:gd name="T11" fmla="*/ 0 h 17"/>
                <a:gd name="T12" fmla="*/ 0 60000 65536"/>
                <a:gd name="T13" fmla="*/ 0 60000 65536"/>
                <a:gd name="T14" fmla="*/ 0 60000 65536"/>
                <a:gd name="T15" fmla="*/ 0 60000 65536"/>
                <a:gd name="T16" fmla="*/ 0 60000 65536"/>
                <a:gd name="T17" fmla="*/ 0 60000 65536"/>
                <a:gd name="T18" fmla="*/ 0 w 6"/>
                <a:gd name="T19" fmla="*/ 0 h 17"/>
                <a:gd name="T20" fmla="*/ 6 w 6"/>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6" h="17">
                  <a:moveTo>
                    <a:pt x="6" y="0"/>
                  </a:moveTo>
                  <a:lnTo>
                    <a:pt x="1" y="3"/>
                  </a:lnTo>
                  <a:lnTo>
                    <a:pt x="0" y="8"/>
                  </a:lnTo>
                  <a:lnTo>
                    <a:pt x="1" y="13"/>
                  </a:lnTo>
                  <a:lnTo>
                    <a:pt x="6" y="17"/>
                  </a:lnTo>
                  <a:lnTo>
                    <a:pt x="6"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54" name="Freeform 130"/>
            <p:cNvSpPr>
              <a:spLocks/>
            </p:cNvSpPr>
            <p:nvPr/>
          </p:nvSpPr>
          <p:spPr bwMode="auto">
            <a:xfrm>
              <a:off x="6973" y="3445"/>
              <a:ext cx="6" cy="5"/>
            </a:xfrm>
            <a:custGeom>
              <a:avLst/>
              <a:gdLst>
                <a:gd name="T0" fmla="*/ 0 w 13"/>
                <a:gd name="T1" fmla="*/ 0 h 9"/>
                <a:gd name="T2" fmla="*/ 0 w 13"/>
                <a:gd name="T3" fmla="*/ 1 h 9"/>
                <a:gd name="T4" fmla="*/ 0 w 13"/>
                <a:gd name="T5" fmla="*/ 1 h 9"/>
                <a:gd name="T6" fmla="*/ 0 w 13"/>
                <a:gd name="T7" fmla="*/ 1 h 9"/>
                <a:gd name="T8" fmla="*/ 0 w 13"/>
                <a:gd name="T9" fmla="*/ 1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0" y="0"/>
                  </a:moveTo>
                  <a:lnTo>
                    <a:pt x="0" y="5"/>
                  </a:lnTo>
                  <a:lnTo>
                    <a:pt x="5" y="9"/>
                  </a:lnTo>
                  <a:lnTo>
                    <a:pt x="10" y="9"/>
                  </a:lnTo>
                  <a:lnTo>
                    <a:pt x="13" y="6"/>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55" name="Freeform 131"/>
            <p:cNvSpPr>
              <a:spLocks/>
            </p:cNvSpPr>
            <p:nvPr/>
          </p:nvSpPr>
          <p:spPr bwMode="auto">
            <a:xfrm>
              <a:off x="6973" y="3436"/>
              <a:ext cx="64" cy="26"/>
            </a:xfrm>
            <a:custGeom>
              <a:avLst/>
              <a:gdLst>
                <a:gd name="T0" fmla="*/ 2 w 130"/>
                <a:gd name="T1" fmla="*/ 1 h 52"/>
                <a:gd name="T2" fmla="*/ 1 w 130"/>
                <a:gd name="T3" fmla="*/ 1 h 52"/>
                <a:gd name="T4" fmla="*/ 1 w 130"/>
                <a:gd name="T5" fmla="*/ 1 h 52"/>
                <a:gd name="T6" fmla="*/ 1 w 130"/>
                <a:gd name="T7" fmla="*/ 1 h 52"/>
                <a:gd name="T8" fmla="*/ 0 w 130"/>
                <a:gd name="T9" fmla="*/ 1 h 52"/>
                <a:gd name="T10" fmla="*/ 0 w 130"/>
                <a:gd name="T11" fmla="*/ 0 h 52"/>
                <a:gd name="T12" fmla="*/ 0 w 130"/>
                <a:gd name="T13" fmla="*/ 1 h 52"/>
                <a:gd name="T14" fmla="*/ 0 w 130"/>
                <a:gd name="T15" fmla="*/ 1 h 52"/>
                <a:gd name="T16" fmla="*/ 0 w 130"/>
                <a:gd name="T17" fmla="*/ 1 h 52"/>
                <a:gd name="T18" fmla="*/ 0 w 130"/>
                <a:gd name="T19" fmla="*/ 1 h 52"/>
                <a:gd name="T20" fmla="*/ 0 w 130"/>
                <a:gd name="T21" fmla="*/ 1 h 52"/>
                <a:gd name="T22" fmla="*/ 0 w 130"/>
                <a:gd name="T23" fmla="*/ 1 h 52"/>
                <a:gd name="T24" fmla="*/ 0 w 130"/>
                <a:gd name="T25" fmla="*/ 1 h 52"/>
                <a:gd name="T26" fmla="*/ 0 w 130"/>
                <a:gd name="T27" fmla="*/ 1 h 52"/>
                <a:gd name="T28" fmla="*/ 1 w 130"/>
                <a:gd name="T29" fmla="*/ 1 h 52"/>
                <a:gd name="T30" fmla="*/ 1 w 130"/>
                <a:gd name="T31" fmla="*/ 1 h 52"/>
                <a:gd name="T32" fmla="*/ 1 w 130"/>
                <a:gd name="T33" fmla="*/ 1 h 52"/>
                <a:gd name="T34" fmla="*/ 1 w 130"/>
                <a:gd name="T35" fmla="*/ 1 h 52"/>
                <a:gd name="T36" fmla="*/ 2 w 130"/>
                <a:gd name="T37" fmla="*/ 1 h 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
                <a:gd name="T58" fmla="*/ 0 h 52"/>
                <a:gd name="T59" fmla="*/ 130 w 130"/>
                <a:gd name="T60" fmla="*/ 52 h 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 h="52">
                  <a:moveTo>
                    <a:pt x="130" y="42"/>
                  </a:moveTo>
                  <a:lnTo>
                    <a:pt x="112" y="27"/>
                  </a:lnTo>
                  <a:lnTo>
                    <a:pt x="94" y="16"/>
                  </a:lnTo>
                  <a:lnTo>
                    <a:pt x="75" y="8"/>
                  </a:lnTo>
                  <a:lnTo>
                    <a:pt x="56" y="3"/>
                  </a:lnTo>
                  <a:lnTo>
                    <a:pt x="40" y="0"/>
                  </a:lnTo>
                  <a:lnTo>
                    <a:pt x="27" y="1"/>
                  </a:lnTo>
                  <a:lnTo>
                    <a:pt x="11" y="6"/>
                  </a:lnTo>
                  <a:lnTo>
                    <a:pt x="0" y="18"/>
                  </a:lnTo>
                  <a:lnTo>
                    <a:pt x="13" y="24"/>
                  </a:lnTo>
                  <a:lnTo>
                    <a:pt x="18" y="19"/>
                  </a:lnTo>
                  <a:lnTo>
                    <a:pt x="27" y="14"/>
                  </a:lnTo>
                  <a:lnTo>
                    <a:pt x="40" y="16"/>
                  </a:lnTo>
                  <a:lnTo>
                    <a:pt x="56" y="16"/>
                  </a:lnTo>
                  <a:lnTo>
                    <a:pt x="72" y="21"/>
                  </a:lnTo>
                  <a:lnTo>
                    <a:pt x="88" y="29"/>
                  </a:lnTo>
                  <a:lnTo>
                    <a:pt x="106" y="40"/>
                  </a:lnTo>
                  <a:lnTo>
                    <a:pt x="120" y="52"/>
                  </a:lnTo>
                  <a:lnTo>
                    <a:pt x="130" y="42"/>
                  </a:lnTo>
                  <a:close/>
                </a:path>
              </a:pathLst>
            </a:custGeom>
            <a:solidFill>
              <a:srgbClr val="000000"/>
            </a:solidFill>
            <a:ln w="9525">
              <a:noFill/>
              <a:round/>
              <a:headEnd/>
              <a:tailEnd/>
            </a:ln>
          </p:spPr>
          <p:txBody>
            <a:bodyPr/>
            <a:lstStyle/>
            <a:p>
              <a:endParaRPr lang="en-US">
                <a:latin typeface="Calibri" pitchFamily="34" charset="0"/>
              </a:endParaRPr>
            </a:p>
          </p:txBody>
        </p:sp>
        <p:sp>
          <p:nvSpPr>
            <p:cNvPr id="156" name="Freeform 132"/>
            <p:cNvSpPr>
              <a:spLocks/>
            </p:cNvSpPr>
            <p:nvPr/>
          </p:nvSpPr>
          <p:spPr bwMode="auto">
            <a:xfrm>
              <a:off x="7033" y="3457"/>
              <a:ext cx="5" cy="6"/>
            </a:xfrm>
            <a:custGeom>
              <a:avLst/>
              <a:gdLst>
                <a:gd name="T0" fmla="*/ 0 w 11"/>
                <a:gd name="T1" fmla="*/ 1 h 12"/>
                <a:gd name="T2" fmla="*/ 0 w 11"/>
                <a:gd name="T3" fmla="*/ 1 h 12"/>
                <a:gd name="T4" fmla="*/ 0 w 11"/>
                <a:gd name="T5" fmla="*/ 1 h 12"/>
                <a:gd name="T6" fmla="*/ 0 w 11"/>
                <a:gd name="T7" fmla="*/ 1 h 12"/>
                <a:gd name="T8" fmla="*/ 0 w 11"/>
                <a:gd name="T9" fmla="*/ 0 h 12"/>
                <a:gd name="T10" fmla="*/ 0 w 11"/>
                <a:gd name="T11" fmla="*/ 1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0"/>
                  </a:moveTo>
                  <a:lnTo>
                    <a:pt x="5" y="12"/>
                  </a:lnTo>
                  <a:lnTo>
                    <a:pt x="10" y="10"/>
                  </a:lnTo>
                  <a:lnTo>
                    <a:pt x="11" y="5"/>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57" name="Freeform 133"/>
            <p:cNvSpPr>
              <a:spLocks/>
            </p:cNvSpPr>
            <p:nvPr/>
          </p:nvSpPr>
          <p:spPr bwMode="auto">
            <a:xfrm>
              <a:off x="7490" y="3951"/>
              <a:ext cx="7" cy="4"/>
            </a:xfrm>
            <a:custGeom>
              <a:avLst/>
              <a:gdLst>
                <a:gd name="T0" fmla="*/ 0 w 13"/>
                <a:gd name="T1" fmla="*/ 1 h 8"/>
                <a:gd name="T2" fmla="*/ 1 w 13"/>
                <a:gd name="T3" fmla="*/ 1 h 8"/>
                <a:gd name="T4" fmla="*/ 1 w 13"/>
                <a:gd name="T5" fmla="*/ 1 h 8"/>
                <a:gd name="T6" fmla="*/ 1 w 13"/>
                <a:gd name="T7" fmla="*/ 1 h 8"/>
                <a:gd name="T8" fmla="*/ 1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7"/>
                  </a:lnTo>
                  <a:lnTo>
                    <a:pt x="8" y="8"/>
                  </a:lnTo>
                  <a:lnTo>
                    <a:pt x="11" y="5"/>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58" name="Freeform 134"/>
            <p:cNvSpPr>
              <a:spLocks/>
            </p:cNvSpPr>
            <p:nvPr/>
          </p:nvSpPr>
          <p:spPr bwMode="auto">
            <a:xfrm>
              <a:off x="7289" y="3667"/>
              <a:ext cx="208" cy="286"/>
            </a:xfrm>
            <a:custGeom>
              <a:avLst/>
              <a:gdLst>
                <a:gd name="T0" fmla="*/ 0 w 416"/>
                <a:gd name="T1" fmla="*/ 1 h 570"/>
                <a:gd name="T2" fmla="*/ 0 w 416"/>
                <a:gd name="T3" fmla="*/ 1 h 570"/>
                <a:gd name="T4" fmla="*/ 1 w 416"/>
                <a:gd name="T5" fmla="*/ 1 h 570"/>
                <a:gd name="T6" fmla="*/ 1 w 416"/>
                <a:gd name="T7" fmla="*/ 2 h 570"/>
                <a:gd name="T8" fmla="*/ 2 w 416"/>
                <a:gd name="T9" fmla="*/ 2 h 570"/>
                <a:gd name="T10" fmla="*/ 2 w 416"/>
                <a:gd name="T11" fmla="*/ 3 h 570"/>
                <a:gd name="T12" fmla="*/ 3 w 416"/>
                <a:gd name="T13" fmla="*/ 3 h 570"/>
                <a:gd name="T14" fmla="*/ 3 w 416"/>
                <a:gd name="T15" fmla="*/ 4 h 570"/>
                <a:gd name="T16" fmla="*/ 3 w 416"/>
                <a:gd name="T17" fmla="*/ 4 h 570"/>
                <a:gd name="T18" fmla="*/ 3 w 416"/>
                <a:gd name="T19" fmla="*/ 5 h 570"/>
                <a:gd name="T20" fmla="*/ 5 w 416"/>
                <a:gd name="T21" fmla="*/ 6 h 570"/>
                <a:gd name="T22" fmla="*/ 5 w 416"/>
                <a:gd name="T23" fmla="*/ 6 h 570"/>
                <a:gd name="T24" fmla="*/ 5 w 416"/>
                <a:gd name="T25" fmla="*/ 7 h 570"/>
                <a:gd name="T26" fmla="*/ 6 w 416"/>
                <a:gd name="T27" fmla="*/ 7 h 570"/>
                <a:gd name="T28" fmla="*/ 6 w 416"/>
                <a:gd name="T29" fmla="*/ 8 h 570"/>
                <a:gd name="T30" fmla="*/ 6 w 416"/>
                <a:gd name="T31" fmla="*/ 9 h 570"/>
                <a:gd name="T32" fmla="*/ 7 w 416"/>
                <a:gd name="T33" fmla="*/ 9 h 570"/>
                <a:gd name="T34" fmla="*/ 7 w 416"/>
                <a:gd name="T35" fmla="*/ 9 h 570"/>
                <a:gd name="T36" fmla="*/ 7 w 416"/>
                <a:gd name="T37" fmla="*/ 9 h 570"/>
                <a:gd name="T38" fmla="*/ 7 w 416"/>
                <a:gd name="T39" fmla="*/ 9 h 570"/>
                <a:gd name="T40" fmla="*/ 7 w 416"/>
                <a:gd name="T41" fmla="*/ 8 h 570"/>
                <a:gd name="T42" fmla="*/ 6 w 416"/>
                <a:gd name="T43" fmla="*/ 8 h 570"/>
                <a:gd name="T44" fmla="*/ 6 w 416"/>
                <a:gd name="T45" fmla="*/ 7 h 570"/>
                <a:gd name="T46" fmla="*/ 6 w 416"/>
                <a:gd name="T47" fmla="*/ 7 h 570"/>
                <a:gd name="T48" fmla="*/ 5 w 416"/>
                <a:gd name="T49" fmla="*/ 6 h 570"/>
                <a:gd name="T50" fmla="*/ 5 w 416"/>
                <a:gd name="T51" fmla="*/ 6 h 570"/>
                <a:gd name="T52" fmla="*/ 3 w 416"/>
                <a:gd name="T53" fmla="*/ 5 h 570"/>
                <a:gd name="T54" fmla="*/ 3 w 416"/>
                <a:gd name="T55" fmla="*/ 4 h 570"/>
                <a:gd name="T56" fmla="*/ 3 w 416"/>
                <a:gd name="T57" fmla="*/ 4 h 570"/>
                <a:gd name="T58" fmla="*/ 3 w 416"/>
                <a:gd name="T59" fmla="*/ 3 h 570"/>
                <a:gd name="T60" fmla="*/ 2 w 416"/>
                <a:gd name="T61" fmla="*/ 2 h 570"/>
                <a:gd name="T62" fmla="*/ 2 w 416"/>
                <a:gd name="T63" fmla="*/ 2 h 570"/>
                <a:gd name="T64" fmla="*/ 1 w 416"/>
                <a:gd name="T65" fmla="*/ 1 h 570"/>
                <a:gd name="T66" fmla="*/ 1 w 416"/>
                <a:gd name="T67" fmla="*/ 1 h 570"/>
                <a:gd name="T68" fmla="*/ 1 w 416"/>
                <a:gd name="T69" fmla="*/ 0 h 570"/>
                <a:gd name="T70" fmla="*/ 1 w 416"/>
                <a:gd name="T71" fmla="*/ 0 h 570"/>
                <a:gd name="T72" fmla="*/ 0 w 416"/>
                <a:gd name="T73" fmla="*/ 1 h 5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6"/>
                <a:gd name="T112" fmla="*/ 0 h 570"/>
                <a:gd name="T113" fmla="*/ 416 w 416"/>
                <a:gd name="T114" fmla="*/ 570 h 5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6" h="570">
                  <a:moveTo>
                    <a:pt x="0" y="10"/>
                  </a:moveTo>
                  <a:lnTo>
                    <a:pt x="0" y="10"/>
                  </a:lnTo>
                  <a:lnTo>
                    <a:pt x="26" y="36"/>
                  </a:lnTo>
                  <a:lnTo>
                    <a:pt x="53" y="65"/>
                  </a:lnTo>
                  <a:lnTo>
                    <a:pt x="82" y="98"/>
                  </a:lnTo>
                  <a:lnTo>
                    <a:pt x="110" y="132"/>
                  </a:lnTo>
                  <a:lnTo>
                    <a:pt x="141" y="169"/>
                  </a:lnTo>
                  <a:lnTo>
                    <a:pt x="173" y="208"/>
                  </a:lnTo>
                  <a:lnTo>
                    <a:pt x="203" y="249"/>
                  </a:lnTo>
                  <a:lnTo>
                    <a:pt x="232" y="288"/>
                  </a:lnTo>
                  <a:lnTo>
                    <a:pt x="261" y="329"/>
                  </a:lnTo>
                  <a:lnTo>
                    <a:pt x="288" y="370"/>
                  </a:lnTo>
                  <a:lnTo>
                    <a:pt x="315" y="409"/>
                  </a:lnTo>
                  <a:lnTo>
                    <a:pt x="337" y="447"/>
                  </a:lnTo>
                  <a:lnTo>
                    <a:pt x="360" y="482"/>
                  </a:lnTo>
                  <a:lnTo>
                    <a:pt x="377" y="515"/>
                  </a:lnTo>
                  <a:lnTo>
                    <a:pt x="392" y="546"/>
                  </a:lnTo>
                  <a:lnTo>
                    <a:pt x="403" y="570"/>
                  </a:lnTo>
                  <a:lnTo>
                    <a:pt x="416" y="567"/>
                  </a:lnTo>
                  <a:lnTo>
                    <a:pt x="404" y="539"/>
                  </a:lnTo>
                  <a:lnTo>
                    <a:pt x="390" y="508"/>
                  </a:lnTo>
                  <a:lnTo>
                    <a:pt x="372" y="476"/>
                  </a:lnTo>
                  <a:lnTo>
                    <a:pt x="350" y="440"/>
                  </a:lnTo>
                  <a:lnTo>
                    <a:pt x="328" y="403"/>
                  </a:lnTo>
                  <a:lnTo>
                    <a:pt x="301" y="363"/>
                  </a:lnTo>
                  <a:lnTo>
                    <a:pt x="273" y="323"/>
                  </a:lnTo>
                  <a:lnTo>
                    <a:pt x="245" y="282"/>
                  </a:lnTo>
                  <a:lnTo>
                    <a:pt x="213" y="239"/>
                  </a:lnTo>
                  <a:lnTo>
                    <a:pt x="182" y="199"/>
                  </a:lnTo>
                  <a:lnTo>
                    <a:pt x="150" y="160"/>
                  </a:lnTo>
                  <a:lnTo>
                    <a:pt x="120" y="122"/>
                  </a:lnTo>
                  <a:lnTo>
                    <a:pt x="91" y="88"/>
                  </a:lnTo>
                  <a:lnTo>
                    <a:pt x="62" y="55"/>
                  </a:lnTo>
                  <a:lnTo>
                    <a:pt x="35" y="26"/>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59" name="Freeform 135"/>
            <p:cNvSpPr>
              <a:spLocks/>
            </p:cNvSpPr>
            <p:nvPr/>
          </p:nvSpPr>
          <p:spPr bwMode="auto">
            <a:xfrm>
              <a:off x="7132" y="3574"/>
              <a:ext cx="162" cy="98"/>
            </a:xfrm>
            <a:custGeom>
              <a:avLst/>
              <a:gdLst>
                <a:gd name="T0" fmla="*/ 0 w 325"/>
                <a:gd name="T1" fmla="*/ 1 h 196"/>
                <a:gd name="T2" fmla="*/ 0 w 325"/>
                <a:gd name="T3" fmla="*/ 1 h 196"/>
                <a:gd name="T4" fmla="*/ 0 w 325"/>
                <a:gd name="T5" fmla="*/ 1 h 196"/>
                <a:gd name="T6" fmla="*/ 0 w 325"/>
                <a:gd name="T7" fmla="*/ 1 h 196"/>
                <a:gd name="T8" fmla="*/ 0 w 325"/>
                <a:gd name="T9" fmla="*/ 1 h 196"/>
                <a:gd name="T10" fmla="*/ 1 w 325"/>
                <a:gd name="T11" fmla="*/ 1 h 196"/>
                <a:gd name="T12" fmla="*/ 1 w 325"/>
                <a:gd name="T13" fmla="*/ 1 h 196"/>
                <a:gd name="T14" fmla="*/ 1 w 325"/>
                <a:gd name="T15" fmla="*/ 1 h 196"/>
                <a:gd name="T16" fmla="*/ 2 w 325"/>
                <a:gd name="T17" fmla="*/ 1 h 196"/>
                <a:gd name="T18" fmla="*/ 2 w 325"/>
                <a:gd name="T19" fmla="*/ 2 h 196"/>
                <a:gd name="T20" fmla="*/ 2 w 325"/>
                <a:gd name="T21" fmla="*/ 2 h 196"/>
                <a:gd name="T22" fmla="*/ 2 w 325"/>
                <a:gd name="T23" fmla="*/ 2 h 196"/>
                <a:gd name="T24" fmla="*/ 3 w 325"/>
                <a:gd name="T25" fmla="*/ 2 h 196"/>
                <a:gd name="T26" fmla="*/ 3 w 325"/>
                <a:gd name="T27" fmla="*/ 2 h 196"/>
                <a:gd name="T28" fmla="*/ 3 w 325"/>
                <a:gd name="T29" fmla="*/ 3 h 196"/>
                <a:gd name="T30" fmla="*/ 4 w 325"/>
                <a:gd name="T31" fmla="*/ 3 h 196"/>
                <a:gd name="T32" fmla="*/ 4 w 325"/>
                <a:gd name="T33" fmla="*/ 3 h 196"/>
                <a:gd name="T34" fmla="*/ 4 w 325"/>
                <a:gd name="T35" fmla="*/ 3 h 196"/>
                <a:gd name="T36" fmla="*/ 5 w 325"/>
                <a:gd name="T37" fmla="*/ 3 h 196"/>
                <a:gd name="T38" fmla="*/ 4 w 325"/>
                <a:gd name="T39" fmla="*/ 3 h 196"/>
                <a:gd name="T40" fmla="*/ 4 w 325"/>
                <a:gd name="T41" fmla="*/ 3 h 196"/>
                <a:gd name="T42" fmla="*/ 4 w 325"/>
                <a:gd name="T43" fmla="*/ 2 h 196"/>
                <a:gd name="T44" fmla="*/ 3 w 325"/>
                <a:gd name="T45" fmla="*/ 2 h 196"/>
                <a:gd name="T46" fmla="*/ 3 w 325"/>
                <a:gd name="T47" fmla="*/ 2 h 196"/>
                <a:gd name="T48" fmla="*/ 3 w 325"/>
                <a:gd name="T49" fmla="*/ 2 h 196"/>
                <a:gd name="T50" fmla="*/ 2 w 325"/>
                <a:gd name="T51" fmla="*/ 2 h 196"/>
                <a:gd name="T52" fmla="*/ 2 w 325"/>
                <a:gd name="T53" fmla="*/ 1 h 196"/>
                <a:gd name="T54" fmla="*/ 2 w 325"/>
                <a:gd name="T55" fmla="*/ 1 h 196"/>
                <a:gd name="T56" fmla="*/ 1 w 325"/>
                <a:gd name="T57" fmla="*/ 1 h 196"/>
                <a:gd name="T58" fmla="*/ 1 w 325"/>
                <a:gd name="T59" fmla="*/ 1 h 196"/>
                <a:gd name="T60" fmla="*/ 1 w 325"/>
                <a:gd name="T61" fmla="*/ 1 h 196"/>
                <a:gd name="T62" fmla="*/ 0 w 325"/>
                <a:gd name="T63" fmla="*/ 1 h 196"/>
                <a:gd name="T64" fmla="*/ 0 w 325"/>
                <a:gd name="T65" fmla="*/ 1 h 196"/>
                <a:gd name="T66" fmla="*/ 0 w 325"/>
                <a:gd name="T67" fmla="*/ 1 h 196"/>
                <a:gd name="T68" fmla="*/ 0 w 325"/>
                <a:gd name="T69" fmla="*/ 0 h 196"/>
                <a:gd name="T70" fmla="*/ 0 w 325"/>
                <a:gd name="T71" fmla="*/ 1 h 196"/>
                <a:gd name="T72" fmla="*/ 0 w 325"/>
                <a:gd name="T73" fmla="*/ 0 h 196"/>
                <a:gd name="T74" fmla="*/ 0 w 325"/>
                <a:gd name="T75" fmla="*/ 1 h 196"/>
                <a:gd name="T76" fmla="*/ 0 w 325"/>
                <a:gd name="T77" fmla="*/ 1 h 196"/>
                <a:gd name="T78" fmla="*/ 0 w 325"/>
                <a:gd name="T79" fmla="*/ 1 h 196"/>
                <a:gd name="T80" fmla="*/ 0 w 325"/>
                <a:gd name="T81" fmla="*/ 1 h 196"/>
                <a:gd name="T82" fmla="*/ 0 w 325"/>
                <a:gd name="T83" fmla="*/ 1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5"/>
                <a:gd name="T127" fmla="*/ 0 h 196"/>
                <a:gd name="T128" fmla="*/ 325 w 325"/>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5" h="196">
                  <a:moveTo>
                    <a:pt x="2" y="10"/>
                  </a:moveTo>
                  <a:lnTo>
                    <a:pt x="5" y="13"/>
                  </a:lnTo>
                  <a:lnTo>
                    <a:pt x="23" y="19"/>
                  </a:lnTo>
                  <a:lnTo>
                    <a:pt x="40" y="24"/>
                  </a:lnTo>
                  <a:lnTo>
                    <a:pt x="59" y="31"/>
                  </a:lnTo>
                  <a:lnTo>
                    <a:pt x="77" y="37"/>
                  </a:lnTo>
                  <a:lnTo>
                    <a:pt x="95" y="44"/>
                  </a:lnTo>
                  <a:lnTo>
                    <a:pt x="114" y="52"/>
                  </a:lnTo>
                  <a:lnTo>
                    <a:pt x="131" y="60"/>
                  </a:lnTo>
                  <a:lnTo>
                    <a:pt x="149" y="68"/>
                  </a:lnTo>
                  <a:lnTo>
                    <a:pt x="168" y="80"/>
                  </a:lnTo>
                  <a:lnTo>
                    <a:pt x="187" y="91"/>
                  </a:lnTo>
                  <a:lnTo>
                    <a:pt x="208" y="104"/>
                  </a:lnTo>
                  <a:lnTo>
                    <a:pt x="227" y="119"/>
                  </a:lnTo>
                  <a:lnTo>
                    <a:pt x="248" y="134"/>
                  </a:lnTo>
                  <a:lnTo>
                    <a:pt x="269" y="152"/>
                  </a:lnTo>
                  <a:lnTo>
                    <a:pt x="291" y="173"/>
                  </a:lnTo>
                  <a:lnTo>
                    <a:pt x="315" y="196"/>
                  </a:lnTo>
                  <a:lnTo>
                    <a:pt x="325" y="186"/>
                  </a:lnTo>
                  <a:lnTo>
                    <a:pt x="301" y="163"/>
                  </a:lnTo>
                  <a:lnTo>
                    <a:pt x="278" y="142"/>
                  </a:lnTo>
                  <a:lnTo>
                    <a:pt x="258" y="124"/>
                  </a:lnTo>
                  <a:lnTo>
                    <a:pt x="234" y="106"/>
                  </a:lnTo>
                  <a:lnTo>
                    <a:pt x="214" y="91"/>
                  </a:lnTo>
                  <a:lnTo>
                    <a:pt x="194" y="78"/>
                  </a:lnTo>
                  <a:lnTo>
                    <a:pt x="174" y="67"/>
                  </a:lnTo>
                  <a:lnTo>
                    <a:pt x="155" y="55"/>
                  </a:lnTo>
                  <a:lnTo>
                    <a:pt x="134" y="47"/>
                  </a:lnTo>
                  <a:lnTo>
                    <a:pt x="117" y="39"/>
                  </a:lnTo>
                  <a:lnTo>
                    <a:pt x="98" y="31"/>
                  </a:lnTo>
                  <a:lnTo>
                    <a:pt x="80" y="24"/>
                  </a:lnTo>
                  <a:lnTo>
                    <a:pt x="63" y="18"/>
                  </a:lnTo>
                  <a:lnTo>
                    <a:pt x="43" y="11"/>
                  </a:lnTo>
                  <a:lnTo>
                    <a:pt x="26" y="6"/>
                  </a:lnTo>
                  <a:lnTo>
                    <a:pt x="8" y="0"/>
                  </a:lnTo>
                  <a:lnTo>
                    <a:pt x="11" y="3"/>
                  </a:lnTo>
                  <a:lnTo>
                    <a:pt x="8" y="0"/>
                  </a:lnTo>
                  <a:lnTo>
                    <a:pt x="3" y="2"/>
                  </a:lnTo>
                  <a:lnTo>
                    <a:pt x="0" y="5"/>
                  </a:lnTo>
                  <a:lnTo>
                    <a:pt x="2" y="10"/>
                  </a:lnTo>
                  <a:lnTo>
                    <a:pt x="5" y="13"/>
                  </a:lnTo>
                  <a:lnTo>
                    <a:pt x="2"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60" name="Freeform 136"/>
            <p:cNvSpPr>
              <a:spLocks/>
            </p:cNvSpPr>
            <p:nvPr/>
          </p:nvSpPr>
          <p:spPr bwMode="auto">
            <a:xfrm>
              <a:off x="7098" y="3568"/>
              <a:ext cx="39" cy="12"/>
            </a:xfrm>
            <a:custGeom>
              <a:avLst/>
              <a:gdLst>
                <a:gd name="T0" fmla="*/ 1 w 78"/>
                <a:gd name="T1" fmla="*/ 1 h 24"/>
                <a:gd name="T2" fmla="*/ 1 w 78"/>
                <a:gd name="T3" fmla="*/ 1 h 24"/>
                <a:gd name="T4" fmla="*/ 1 w 78"/>
                <a:gd name="T5" fmla="*/ 1 h 24"/>
                <a:gd name="T6" fmla="*/ 1 w 78"/>
                <a:gd name="T7" fmla="*/ 1 h 24"/>
                <a:gd name="T8" fmla="*/ 1 w 78"/>
                <a:gd name="T9" fmla="*/ 1 h 24"/>
                <a:gd name="T10" fmla="*/ 1 w 78"/>
                <a:gd name="T11" fmla="*/ 1 h 24"/>
                <a:gd name="T12" fmla="*/ 1 w 78"/>
                <a:gd name="T13" fmla="*/ 1 h 24"/>
                <a:gd name="T14" fmla="*/ 1 w 78"/>
                <a:gd name="T15" fmla="*/ 1 h 24"/>
                <a:gd name="T16" fmla="*/ 1 w 78"/>
                <a:gd name="T17" fmla="*/ 1 h 24"/>
                <a:gd name="T18" fmla="*/ 1 w 78"/>
                <a:gd name="T19" fmla="*/ 1 h 24"/>
                <a:gd name="T20" fmla="*/ 1 w 78"/>
                <a:gd name="T21" fmla="*/ 1 h 24"/>
                <a:gd name="T22" fmla="*/ 1 w 78"/>
                <a:gd name="T23" fmla="*/ 1 h 24"/>
                <a:gd name="T24" fmla="*/ 1 w 78"/>
                <a:gd name="T25" fmla="*/ 1 h 24"/>
                <a:gd name="T26" fmla="*/ 1 w 78"/>
                <a:gd name="T27" fmla="*/ 1 h 24"/>
                <a:gd name="T28" fmla="*/ 1 w 78"/>
                <a:gd name="T29" fmla="*/ 1 h 24"/>
                <a:gd name="T30" fmla="*/ 1 w 78"/>
                <a:gd name="T31" fmla="*/ 1 h 24"/>
                <a:gd name="T32" fmla="*/ 1 w 78"/>
                <a:gd name="T33" fmla="*/ 1 h 24"/>
                <a:gd name="T34" fmla="*/ 1 w 78"/>
                <a:gd name="T35" fmla="*/ 1 h 24"/>
                <a:gd name="T36" fmla="*/ 1 w 78"/>
                <a:gd name="T37" fmla="*/ 0 h 24"/>
                <a:gd name="T38" fmla="*/ 1 w 78"/>
                <a:gd name="T39" fmla="*/ 0 h 24"/>
                <a:gd name="T40" fmla="*/ 1 w 78"/>
                <a:gd name="T41" fmla="*/ 0 h 24"/>
                <a:gd name="T42" fmla="*/ 1 w 78"/>
                <a:gd name="T43" fmla="*/ 1 h 24"/>
                <a:gd name="T44" fmla="*/ 0 w 78"/>
                <a:gd name="T45" fmla="*/ 1 h 24"/>
                <a:gd name="T46" fmla="*/ 1 w 78"/>
                <a:gd name="T47" fmla="*/ 1 h 24"/>
                <a:gd name="T48" fmla="*/ 1 w 78"/>
                <a:gd name="T49" fmla="*/ 1 h 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8"/>
                <a:gd name="T76" fmla="*/ 0 h 24"/>
                <a:gd name="T77" fmla="*/ 78 w 78"/>
                <a:gd name="T78" fmla="*/ 24 h 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8" h="24">
                  <a:moveTo>
                    <a:pt x="7" y="13"/>
                  </a:moveTo>
                  <a:lnTo>
                    <a:pt x="7" y="13"/>
                  </a:lnTo>
                  <a:lnTo>
                    <a:pt x="18" y="15"/>
                  </a:lnTo>
                  <a:lnTo>
                    <a:pt x="29" y="16"/>
                  </a:lnTo>
                  <a:lnTo>
                    <a:pt x="40" y="16"/>
                  </a:lnTo>
                  <a:lnTo>
                    <a:pt x="50" y="18"/>
                  </a:lnTo>
                  <a:lnTo>
                    <a:pt x="58" y="19"/>
                  </a:lnTo>
                  <a:lnTo>
                    <a:pt x="64" y="21"/>
                  </a:lnTo>
                  <a:lnTo>
                    <a:pt x="67" y="24"/>
                  </a:lnTo>
                  <a:lnTo>
                    <a:pt x="69" y="23"/>
                  </a:lnTo>
                  <a:lnTo>
                    <a:pt x="78" y="16"/>
                  </a:lnTo>
                  <a:lnTo>
                    <a:pt x="74" y="11"/>
                  </a:lnTo>
                  <a:lnTo>
                    <a:pt x="67" y="8"/>
                  </a:lnTo>
                  <a:lnTo>
                    <a:pt x="58" y="6"/>
                  </a:lnTo>
                  <a:lnTo>
                    <a:pt x="50" y="5"/>
                  </a:lnTo>
                  <a:lnTo>
                    <a:pt x="40" y="3"/>
                  </a:lnTo>
                  <a:lnTo>
                    <a:pt x="29" y="3"/>
                  </a:lnTo>
                  <a:lnTo>
                    <a:pt x="18" y="1"/>
                  </a:lnTo>
                  <a:lnTo>
                    <a:pt x="7" y="0"/>
                  </a:lnTo>
                  <a:lnTo>
                    <a:pt x="2" y="1"/>
                  </a:lnTo>
                  <a:lnTo>
                    <a:pt x="0" y="6"/>
                  </a:lnTo>
                  <a:lnTo>
                    <a:pt x="2" y="11"/>
                  </a:lnTo>
                  <a:lnTo>
                    <a:pt x="7"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61" name="Freeform 137"/>
            <p:cNvSpPr>
              <a:spLocks/>
            </p:cNvSpPr>
            <p:nvPr/>
          </p:nvSpPr>
          <p:spPr bwMode="auto">
            <a:xfrm>
              <a:off x="7057" y="3568"/>
              <a:ext cx="44" cy="56"/>
            </a:xfrm>
            <a:custGeom>
              <a:avLst/>
              <a:gdLst>
                <a:gd name="T0" fmla="*/ 1 w 88"/>
                <a:gd name="T1" fmla="*/ 2 h 112"/>
                <a:gd name="T2" fmla="*/ 1 w 88"/>
                <a:gd name="T3" fmla="*/ 2 h 112"/>
                <a:gd name="T4" fmla="*/ 1 w 88"/>
                <a:gd name="T5" fmla="*/ 2 h 112"/>
                <a:gd name="T6" fmla="*/ 1 w 88"/>
                <a:gd name="T7" fmla="*/ 2 h 112"/>
                <a:gd name="T8" fmla="*/ 1 w 88"/>
                <a:gd name="T9" fmla="*/ 1 h 112"/>
                <a:gd name="T10" fmla="*/ 1 w 88"/>
                <a:gd name="T11" fmla="*/ 1 h 112"/>
                <a:gd name="T12" fmla="*/ 1 w 88"/>
                <a:gd name="T13" fmla="*/ 1 h 112"/>
                <a:gd name="T14" fmla="*/ 1 w 88"/>
                <a:gd name="T15" fmla="*/ 1 h 112"/>
                <a:gd name="T16" fmla="*/ 1 w 88"/>
                <a:gd name="T17" fmla="*/ 1 h 112"/>
                <a:gd name="T18" fmla="*/ 1 w 88"/>
                <a:gd name="T19" fmla="*/ 0 h 112"/>
                <a:gd name="T20" fmla="*/ 1 w 88"/>
                <a:gd name="T21" fmla="*/ 1 h 112"/>
                <a:gd name="T22" fmla="*/ 1 w 88"/>
                <a:gd name="T23" fmla="*/ 1 h 112"/>
                <a:gd name="T24" fmla="*/ 1 w 88"/>
                <a:gd name="T25" fmla="*/ 1 h 112"/>
                <a:gd name="T26" fmla="*/ 1 w 88"/>
                <a:gd name="T27" fmla="*/ 1 h 112"/>
                <a:gd name="T28" fmla="*/ 1 w 88"/>
                <a:gd name="T29" fmla="*/ 1 h 112"/>
                <a:gd name="T30" fmla="*/ 1 w 88"/>
                <a:gd name="T31" fmla="*/ 2 h 112"/>
                <a:gd name="T32" fmla="*/ 1 w 88"/>
                <a:gd name="T33" fmla="*/ 2 h 112"/>
                <a:gd name="T34" fmla="*/ 0 w 88"/>
                <a:gd name="T35" fmla="*/ 2 h 112"/>
                <a:gd name="T36" fmla="*/ 1 w 88"/>
                <a:gd name="T37" fmla="*/ 2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8"/>
                <a:gd name="T58" fmla="*/ 0 h 112"/>
                <a:gd name="T59" fmla="*/ 88 w 8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8" h="112">
                  <a:moveTo>
                    <a:pt x="12" y="112"/>
                  </a:moveTo>
                  <a:lnTo>
                    <a:pt x="20" y="98"/>
                  </a:lnTo>
                  <a:lnTo>
                    <a:pt x="27" y="80"/>
                  </a:lnTo>
                  <a:lnTo>
                    <a:pt x="33" y="65"/>
                  </a:lnTo>
                  <a:lnTo>
                    <a:pt x="40" y="50"/>
                  </a:lnTo>
                  <a:lnTo>
                    <a:pt x="48" y="37"/>
                  </a:lnTo>
                  <a:lnTo>
                    <a:pt x="56" y="28"/>
                  </a:lnTo>
                  <a:lnTo>
                    <a:pt x="68" y="19"/>
                  </a:lnTo>
                  <a:lnTo>
                    <a:pt x="88" y="13"/>
                  </a:lnTo>
                  <a:lnTo>
                    <a:pt x="88" y="0"/>
                  </a:lnTo>
                  <a:lnTo>
                    <a:pt x="65" y="6"/>
                  </a:lnTo>
                  <a:lnTo>
                    <a:pt x="46" y="18"/>
                  </a:lnTo>
                  <a:lnTo>
                    <a:pt x="35" y="31"/>
                  </a:lnTo>
                  <a:lnTo>
                    <a:pt x="27" y="44"/>
                  </a:lnTo>
                  <a:lnTo>
                    <a:pt x="20" y="62"/>
                  </a:lnTo>
                  <a:lnTo>
                    <a:pt x="14" y="76"/>
                  </a:lnTo>
                  <a:lnTo>
                    <a:pt x="8" y="91"/>
                  </a:lnTo>
                  <a:lnTo>
                    <a:pt x="0" y="106"/>
                  </a:lnTo>
                  <a:lnTo>
                    <a:pt x="12" y="112"/>
                  </a:lnTo>
                  <a:close/>
                </a:path>
              </a:pathLst>
            </a:custGeom>
            <a:solidFill>
              <a:srgbClr val="000000"/>
            </a:solidFill>
            <a:ln w="9525">
              <a:noFill/>
              <a:round/>
              <a:headEnd/>
              <a:tailEnd/>
            </a:ln>
          </p:spPr>
          <p:txBody>
            <a:bodyPr/>
            <a:lstStyle/>
            <a:p>
              <a:endParaRPr lang="en-US">
                <a:latin typeface="Calibri" pitchFamily="34" charset="0"/>
              </a:endParaRPr>
            </a:p>
          </p:txBody>
        </p:sp>
        <p:sp>
          <p:nvSpPr>
            <p:cNvPr id="162" name="Freeform 138"/>
            <p:cNvSpPr>
              <a:spLocks/>
            </p:cNvSpPr>
            <p:nvPr/>
          </p:nvSpPr>
          <p:spPr bwMode="auto">
            <a:xfrm>
              <a:off x="7057" y="3621"/>
              <a:ext cx="7" cy="5"/>
            </a:xfrm>
            <a:custGeom>
              <a:avLst/>
              <a:gdLst>
                <a:gd name="T0" fmla="*/ 0 w 12"/>
                <a:gd name="T1" fmla="*/ 0 h 10"/>
                <a:gd name="T2" fmla="*/ 0 w 12"/>
                <a:gd name="T3" fmla="*/ 1 h 10"/>
                <a:gd name="T4" fmla="*/ 1 w 12"/>
                <a:gd name="T5" fmla="*/ 1 h 10"/>
                <a:gd name="T6" fmla="*/ 1 w 12"/>
                <a:gd name="T7" fmla="*/ 1 h 10"/>
                <a:gd name="T8" fmla="*/ 1 w 12"/>
                <a:gd name="T9" fmla="*/ 1 h 10"/>
                <a:gd name="T10" fmla="*/ 0 w 12"/>
                <a:gd name="T11" fmla="*/ 0 h 10"/>
                <a:gd name="T12" fmla="*/ 0 60000 65536"/>
                <a:gd name="T13" fmla="*/ 0 60000 65536"/>
                <a:gd name="T14" fmla="*/ 0 60000 65536"/>
                <a:gd name="T15" fmla="*/ 0 60000 65536"/>
                <a:gd name="T16" fmla="*/ 0 60000 65536"/>
                <a:gd name="T17" fmla="*/ 0 60000 65536"/>
                <a:gd name="T18" fmla="*/ 0 w 12"/>
                <a:gd name="T19" fmla="*/ 0 h 10"/>
                <a:gd name="T20" fmla="*/ 12 w 12"/>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2" h="10">
                  <a:moveTo>
                    <a:pt x="0" y="0"/>
                  </a:moveTo>
                  <a:lnTo>
                    <a:pt x="0" y="5"/>
                  </a:lnTo>
                  <a:lnTo>
                    <a:pt x="4" y="10"/>
                  </a:lnTo>
                  <a:lnTo>
                    <a:pt x="9" y="10"/>
                  </a:lnTo>
                  <a:lnTo>
                    <a:pt x="12" y="6"/>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63" name="Freeform 139"/>
            <p:cNvSpPr>
              <a:spLocks/>
            </p:cNvSpPr>
            <p:nvPr/>
          </p:nvSpPr>
          <p:spPr bwMode="auto">
            <a:xfrm>
              <a:off x="7048" y="3567"/>
              <a:ext cx="5" cy="6"/>
            </a:xfrm>
            <a:custGeom>
              <a:avLst/>
              <a:gdLst>
                <a:gd name="T0" fmla="*/ 0 w 12"/>
                <a:gd name="T1" fmla="*/ 1 h 12"/>
                <a:gd name="T2" fmla="*/ 0 w 12"/>
                <a:gd name="T3" fmla="*/ 1 h 12"/>
                <a:gd name="T4" fmla="*/ 0 w 12"/>
                <a:gd name="T5" fmla="*/ 1 h 12"/>
                <a:gd name="T6" fmla="*/ 0 w 12"/>
                <a:gd name="T7" fmla="*/ 0 h 12"/>
                <a:gd name="T8" fmla="*/ 0 w 12"/>
                <a:gd name="T9" fmla="*/ 1 h 12"/>
                <a:gd name="T10" fmla="*/ 0 w 12"/>
                <a:gd name="T11" fmla="*/ 1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0" y="12"/>
                  </a:moveTo>
                  <a:lnTo>
                    <a:pt x="12" y="7"/>
                  </a:lnTo>
                  <a:lnTo>
                    <a:pt x="10" y="2"/>
                  </a:lnTo>
                  <a:lnTo>
                    <a:pt x="5" y="0"/>
                  </a:lnTo>
                  <a:lnTo>
                    <a:pt x="0" y="2"/>
                  </a:lnTo>
                  <a:lnTo>
                    <a:pt x="1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164" name="Freeform 140"/>
            <p:cNvSpPr>
              <a:spLocks/>
            </p:cNvSpPr>
            <p:nvPr/>
          </p:nvSpPr>
          <p:spPr bwMode="auto">
            <a:xfrm>
              <a:off x="7000" y="3568"/>
              <a:ext cx="53" cy="121"/>
            </a:xfrm>
            <a:custGeom>
              <a:avLst/>
              <a:gdLst>
                <a:gd name="T0" fmla="*/ 1 w 105"/>
                <a:gd name="T1" fmla="*/ 4 h 241"/>
                <a:gd name="T2" fmla="*/ 1 w 105"/>
                <a:gd name="T3" fmla="*/ 4 h 241"/>
                <a:gd name="T4" fmla="*/ 1 w 105"/>
                <a:gd name="T5" fmla="*/ 3 h 241"/>
                <a:gd name="T6" fmla="*/ 1 w 105"/>
                <a:gd name="T7" fmla="*/ 3 h 241"/>
                <a:gd name="T8" fmla="*/ 1 w 105"/>
                <a:gd name="T9" fmla="*/ 2 h 241"/>
                <a:gd name="T10" fmla="*/ 1 w 105"/>
                <a:gd name="T11" fmla="*/ 2 h 241"/>
                <a:gd name="T12" fmla="*/ 2 w 105"/>
                <a:gd name="T13" fmla="*/ 1 h 241"/>
                <a:gd name="T14" fmla="*/ 2 w 105"/>
                <a:gd name="T15" fmla="*/ 1 h 241"/>
                <a:gd name="T16" fmla="*/ 2 w 105"/>
                <a:gd name="T17" fmla="*/ 1 h 241"/>
                <a:gd name="T18" fmla="*/ 2 w 105"/>
                <a:gd name="T19" fmla="*/ 0 h 241"/>
                <a:gd name="T20" fmla="*/ 2 w 105"/>
                <a:gd name="T21" fmla="*/ 1 h 241"/>
                <a:gd name="T22" fmla="*/ 2 w 105"/>
                <a:gd name="T23" fmla="*/ 1 h 241"/>
                <a:gd name="T24" fmla="*/ 1 w 105"/>
                <a:gd name="T25" fmla="*/ 2 h 241"/>
                <a:gd name="T26" fmla="*/ 1 w 105"/>
                <a:gd name="T27" fmla="*/ 2 h 241"/>
                <a:gd name="T28" fmla="*/ 1 w 105"/>
                <a:gd name="T29" fmla="*/ 3 h 241"/>
                <a:gd name="T30" fmla="*/ 1 w 105"/>
                <a:gd name="T31" fmla="*/ 3 h 241"/>
                <a:gd name="T32" fmla="*/ 1 w 105"/>
                <a:gd name="T33" fmla="*/ 4 h 241"/>
                <a:gd name="T34" fmla="*/ 0 w 105"/>
                <a:gd name="T35" fmla="*/ 4 h 241"/>
                <a:gd name="T36" fmla="*/ 1 w 105"/>
                <a:gd name="T37" fmla="*/ 4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5"/>
                <a:gd name="T58" fmla="*/ 0 h 241"/>
                <a:gd name="T59" fmla="*/ 105 w 105"/>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5" h="241">
                  <a:moveTo>
                    <a:pt x="12" y="241"/>
                  </a:moveTo>
                  <a:lnTo>
                    <a:pt x="16" y="218"/>
                  </a:lnTo>
                  <a:lnTo>
                    <a:pt x="24" y="189"/>
                  </a:lnTo>
                  <a:lnTo>
                    <a:pt x="35" y="155"/>
                  </a:lnTo>
                  <a:lnTo>
                    <a:pt x="49" y="119"/>
                  </a:lnTo>
                  <a:lnTo>
                    <a:pt x="63" y="86"/>
                  </a:lnTo>
                  <a:lnTo>
                    <a:pt x="79" y="55"/>
                  </a:lnTo>
                  <a:lnTo>
                    <a:pt x="94" y="28"/>
                  </a:lnTo>
                  <a:lnTo>
                    <a:pt x="105" y="10"/>
                  </a:lnTo>
                  <a:lnTo>
                    <a:pt x="95" y="0"/>
                  </a:lnTo>
                  <a:lnTo>
                    <a:pt x="81" y="21"/>
                  </a:lnTo>
                  <a:lnTo>
                    <a:pt x="67" y="49"/>
                  </a:lnTo>
                  <a:lnTo>
                    <a:pt x="51" y="80"/>
                  </a:lnTo>
                  <a:lnTo>
                    <a:pt x="36" y="116"/>
                  </a:lnTo>
                  <a:lnTo>
                    <a:pt x="22" y="152"/>
                  </a:lnTo>
                  <a:lnTo>
                    <a:pt x="11" y="186"/>
                  </a:lnTo>
                  <a:lnTo>
                    <a:pt x="3" y="215"/>
                  </a:lnTo>
                  <a:lnTo>
                    <a:pt x="0" y="241"/>
                  </a:lnTo>
                  <a:lnTo>
                    <a:pt x="12" y="241"/>
                  </a:lnTo>
                  <a:close/>
                </a:path>
              </a:pathLst>
            </a:custGeom>
            <a:solidFill>
              <a:srgbClr val="000000"/>
            </a:solidFill>
            <a:ln w="9525">
              <a:noFill/>
              <a:round/>
              <a:headEnd/>
              <a:tailEnd/>
            </a:ln>
          </p:spPr>
          <p:txBody>
            <a:bodyPr/>
            <a:lstStyle/>
            <a:p>
              <a:endParaRPr lang="en-US">
                <a:latin typeface="Calibri" pitchFamily="34" charset="0"/>
              </a:endParaRPr>
            </a:p>
          </p:txBody>
        </p:sp>
        <p:sp>
          <p:nvSpPr>
            <p:cNvPr id="165" name="Freeform 141"/>
            <p:cNvSpPr>
              <a:spLocks/>
            </p:cNvSpPr>
            <p:nvPr/>
          </p:nvSpPr>
          <p:spPr bwMode="auto">
            <a:xfrm>
              <a:off x="6999" y="3689"/>
              <a:ext cx="8" cy="3"/>
            </a:xfrm>
            <a:custGeom>
              <a:avLst/>
              <a:gdLst>
                <a:gd name="T0" fmla="*/ 0 w 16"/>
                <a:gd name="T1" fmla="*/ 0 h 7"/>
                <a:gd name="T2" fmla="*/ 1 w 16"/>
                <a:gd name="T3" fmla="*/ 0 h 7"/>
                <a:gd name="T4" fmla="*/ 1 w 16"/>
                <a:gd name="T5" fmla="*/ 0 h 7"/>
                <a:gd name="T6" fmla="*/ 1 w 16"/>
                <a:gd name="T7" fmla="*/ 0 h 7"/>
                <a:gd name="T8" fmla="*/ 1 w 16"/>
                <a:gd name="T9" fmla="*/ 0 h 7"/>
                <a:gd name="T10" fmla="*/ 0 w 16"/>
                <a:gd name="T11" fmla="*/ 0 h 7"/>
                <a:gd name="T12" fmla="*/ 0 60000 65536"/>
                <a:gd name="T13" fmla="*/ 0 60000 65536"/>
                <a:gd name="T14" fmla="*/ 0 60000 65536"/>
                <a:gd name="T15" fmla="*/ 0 60000 65536"/>
                <a:gd name="T16" fmla="*/ 0 60000 65536"/>
                <a:gd name="T17" fmla="*/ 0 60000 65536"/>
                <a:gd name="T18" fmla="*/ 0 w 16"/>
                <a:gd name="T19" fmla="*/ 0 h 7"/>
                <a:gd name="T20" fmla="*/ 16 w 16"/>
                <a:gd name="T21" fmla="*/ 7 h 7"/>
              </a:gdLst>
              <a:ahLst/>
              <a:cxnLst>
                <a:cxn ang="T12">
                  <a:pos x="T0" y="T1"/>
                </a:cxn>
                <a:cxn ang="T13">
                  <a:pos x="T2" y="T3"/>
                </a:cxn>
                <a:cxn ang="T14">
                  <a:pos x="T4" y="T5"/>
                </a:cxn>
                <a:cxn ang="T15">
                  <a:pos x="T6" y="T7"/>
                </a:cxn>
                <a:cxn ang="T16">
                  <a:pos x="T8" y="T9"/>
                </a:cxn>
                <a:cxn ang="T17">
                  <a:pos x="T10" y="T11"/>
                </a:cxn>
              </a:cxnLst>
              <a:rect l="T18" t="T19" r="T20" b="T21"/>
              <a:pathLst>
                <a:path w="16" h="7">
                  <a:moveTo>
                    <a:pt x="0" y="0"/>
                  </a:moveTo>
                  <a:lnTo>
                    <a:pt x="3" y="5"/>
                  </a:lnTo>
                  <a:lnTo>
                    <a:pt x="8" y="7"/>
                  </a:lnTo>
                  <a:lnTo>
                    <a:pt x="13" y="5"/>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66" name="Freeform 142"/>
            <p:cNvSpPr>
              <a:spLocks/>
            </p:cNvSpPr>
            <p:nvPr/>
          </p:nvSpPr>
          <p:spPr bwMode="auto">
            <a:xfrm>
              <a:off x="7299" y="3681"/>
              <a:ext cx="7" cy="4"/>
            </a:xfrm>
            <a:custGeom>
              <a:avLst/>
              <a:gdLst>
                <a:gd name="T0" fmla="*/ 0 w 13"/>
                <a:gd name="T1" fmla="*/ 1 h 8"/>
                <a:gd name="T2" fmla="*/ 1 w 13"/>
                <a:gd name="T3" fmla="*/ 1 h 8"/>
                <a:gd name="T4" fmla="*/ 1 w 13"/>
                <a:gd name="T5" fmla="*/ 1 h 8"/>
                <a:gd name="T6" fmla="*/ 1 w 13"/>
                <a:gd name="T7" fmla="*/ 1 h 8"/>
                <a:gd name="T8" fmla="*/ 1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6"/>
                  </a:lnTo>
                  <a:lnTo>
                    <a:pt x="8" y="8"/>
                  </a:lnTo>
                  <a:lnTo>
                    <a:pt x="11" y="4"/>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67" name="Freeform 143"/>
            <p:cNvSpPr>
              <a:spLocks/>
            </p:cNvSpPr>
            <p:nvPr/>
          </p:nvSpPr>
          <p:spPr bwMode="auto">
            <a:xfrm>
              <a:off x="7287" y="3552"/>
              <a:ext cx="19" cy="131"/>
            </a:xfrm>
            <a:custGeom>
              <a:avLst/>
              <a:gdLst>
                <a:gd name="T0" fmla="*/ 0 w 37"/>
                <a:gd name="T1" fmla="*/ 0 h 263"/>
                <a:gd name="T2" fmla="*/ 0 w 37"/>
                <a:gd name="T3" fmla="*/ 0 h 263"/>
                <a:gd name="T4" fmla="*/ 0 w 37"/>
                <a:gd name="T5" fmla="*/ 0 h 263"/>
                <a:gd name="T6" fmla="*/ 1 w 37"/>
                <a:gd name="T7" fmla="*/ 1 h 263"/>
                <a:gd name="T8" fmla="*/ 1 w 37"/>
                <a:gd name="T9" fmla="*/ 3 h 263"/>
                <a:gd name="T10" fmla="*/ 1 w 37"/>
                <a:gd name="T11" fmla="*/ 4 h 263"/>
                <a:gd name="T12" fmla="*/ 1 w 37"/>
                <a:gd name="T13" fmla="*/ 4 h 263"/>
                <a:gd name="T14" fmla="*/ 1 w 37"/>
                <a:gd name="T15" fmla="*/ 3 h 263"/>
                <a:gd name="T16" fmla="*/ 1 w 37"/>
                <a:gd name="T17" fmla="*/ 1 h 263"/>
                <a:gd name="T18" fmla="*/ 1 w 37"/>
                <a:gd name="T19" fmla="*/ 0 h 263"/>
                <a:gd name="T20" fmla="*/ 1 w 37"/>
                <a:gd name="T21" fmla="*/ 0 h 263"/>
                <a:gd name="T22" fmla="*/ 1 w 37"/>
                <a:gd name="T23" fmla="*/ 0 h 263"/>
                <a:gd name="T24" fmla="*/ 0 w 37"/>
                <a:gd name="T25" fmla="*/ 0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263"/>
                <a:gd name="T41" fmla="*/ 37 w 37"/>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263">
                  <a:moveTo>
                    <a:pt x="0" y="0"/>
                  </a:moveTo>
                  <a:lnTo>
                    <a:pt x="0" y="0"/>
                  </a:lnTo>
                  <a:lnTo>
                    <a:pt x="0" y="46"/>
                  </a:lnTo>
                  <a:lnTo>
                    <a:pt x="5" y="119"/>
                  </a:lnTo>
                  <a:lnTo>
                    <a:pt x="11" y="199"/>
                  </a:lnTo>
                  <a:lnTo>
                    <a:pt x="24" y="263"/>
                  </a:lnTo>
                  <a:lnTo>
                    <a:pt x="37" y="260"/>
                  </a:lnTo>
                  <a:lnTo>
                    <a:pt x="24" y="199"/>
                  </a:lnTo>
                  <a:lnTo>
                    <a:pt x="17" y="119"/>
                  </a:lnTo>
                  <a:lnTo>
                    <a:pt x="16" y="46"/>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68" name="Freeform 144"/>
            <p:cNvSpPr>
              <a:spLocks/>
            </p:cNvSpPr>
            <p:nvPr/>
          </p:nvSpPr>
          <p:spPr bwMode="auto">
            <a:xfrm>
              <a:off x="7283" y="3455"/>
              <a:ext cx="12" cy="97"/>
            </a:xfrm>
            <a:custGeom>
              <a:avLst/>
              <a:gdLst>
                <a:gd name="T0" fmla="*/ 0 w 26"/>
                <a:gd name="T1" fmla="*/ 1 h 194"/>
                <a:gd name="T2" fmla="*/ 0 w 26"/>
                <a:gd name="T3" fmla="*/ 1 h 194"/>
                <a:gd name="T4" fmla="*/ 0 w 26"/>
                <a:gd name="T5" fmla="*/ 1 h 194"/>
                <a:gd name="T6" fmla="*/ 0 w 26"/>
                <a:gd name="T7" fmla="*/ 2 h 194"/>
                <a:gd name="T8" fmla="*/ 0 w 26"/>
                <a:gd name="T9" fmla="*/ 3 h 194"/>
                <a:gd name="T10" fmla="*/ 0 w 26"/>
                <a:gd name="T11" fmla="*/ 3 h 194"/>
                <a:gd name="T12" fmla="*/ 0 w 26"/>
                <a:gd name="T13" fmla="*/ 3 h 194"/>
                <a:gd name="T14" fmla="*/ 0 w 26"/>
                <a:gd name="T15" fmla="*/ 3 h 194"/>
                <a:gd name="T16" fmla="*/ 0 w 26"/>
                <a:gd name="T17" fmla="*/ 2 h 194"/>
                <a:gd name="T18" fmla="*/ 0 w 26"/>
                <a:gd name="T19" fmla="*/ 1 h 194"/>
                <a:gd name="T20" fmla="*/ 0 w 26"/>
                <a:gd name="T21" fmla="*/ 0 h 194"/>
                <a:gd name="T22" fmla="*/ 0 w 26"/>
                <a:gd name="T23" fmla="*/ 0 h 194"/>
                <a:gd name="T24" fmla="*/ 0 w 26"/>
                <a:gd name="T25" fmla="*/ 1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94"/>
                <a:gd name="T41" fmla="*/ 26 w 26"/>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94">
                  <a:moveTo>
                    <a:pt x="0" y="3"/>
                  </a:moveTo>
                  <a:lnTo>
                    <a:pt x="0" y="3"/>
                  </a:lnTo>
                  <a:lnTo>
                    <a:pt x="7" y="46"/>
                  </a:lnTo>
                  <a:lnTo>
                    <a:pt x="10" y="103"/>
                  </a:lnTo>
                  <a:lnTo>
                    <a:pt x="10" y="157"/>
                  </a:lnTo>
                  <a:lnTo>
                    <a:pt x="10" y="194"/>
                  </a:lnTo>
                  <a:lnTo>
                    <a:pt x="26" y="194"/>
                  </a:lnTo>
                  <a:lnTo>
                    <a:pt x="26" y="157"/>
                  </a:lnTo>
                  <a:lnTo>
                    <a:pt x="23" y="103"/>
                  </a:lnTo>
                  <a:lnTo>
                    <a:pt x="19" y="4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69" name="Freeform 145"/>
            <p:cNvSpPr>
              <a:spLocks/>
            </p:cNvSpPr>
            <p:nvPr/>
          </p:nvSpPr>
          <p:spPr bwMode="auto">
            <a:xfrm>
              <a:off x="7279" y="3289"/>
              <a:ext cx="24" cy="167"/>
            </a:xfrm>
            <a:custGeom>
              <a:avLst/>
              <a:gdLst>
                <a:gd name="T0" fmla="*/ 1 w 48"/>
                <a:gd name="T1" fmla="*/ 0 h 334"/>
                <a:gd name="T2" fmla="*/ 1 w 48"/>
                <a:gd name="T3" fmla="*/ 0 h 334"/>
                <a:gd name="T4" fmla="*/ 1 w 48"/>
                <a:gd name="T5" fmla="*/ 1 h 334"/>
                <a:gd name="T6" fmla="*/ 0 w 48"/>
                <a:gd name="T7" fmla="*/ 3 h 334"/>
                <a:gd name="T8" fmla="*/ 0 w 48"/>
                <a:gd name="T9" fmla="*/ 5 h 334"/>
                <a:gd name="T10" fmla="*/ 1 w 48"/>
                <a:gd name="T11" fmla="*/ 5 h 334"/>
                <a:gd name="T12" fmla="*/ 1 w 48"/>
                <a:gd name="T13" fmla="*/ 5 h 334"/>
                <a:gd name="T14" fmla="*/ 1 w 48"/>
                <a:gd name="T15" fmla="*/ 5 h 334"/>
                <a:gd name="T16" fmla="*/ 1 w 48"/>
                <a:gd name="T17" fmla="*/ 3 h 334"/>
                <a:gd name="T18" fmla="*/ 1 w 48"/>
                <a:gd name="T19" fmla="*/ 1 h 334"/>
                <a:gd name="T20" fmla="*/ 1 w 48"/>
                <a:gd name="T21" fmla="*/ 1 h 334"/>
                <a:gd name="T22" fmla="*/ 1 w 48"/>
                <a:gd name="T23" fmla="*/ 1 h 334"/>
                <a:gd name="T24" fmla="*/ 1 w 48"/>
                <a:gd name="T25" fmla="*/ 0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
                <a:gd name="T40" fmla="*/ 0 h 334"/>
                <a:gd name="T41" fmla="*/ 48 w 48"/>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 h="334">
                  <a:moveTo>
                    <a:pt x="35" y="0"/>
                  </a:moveTo>
                  <a:lnTo>
                    <a:pt x="35" y="0"/>
                  </a:lnTo>
                  <a:lnTo>
                    <a:pt x="11" y="79"/>
                  </a:lnTo>
                  <a:lnTo>
                    <a:pt x="0" y="178"/>
                  </a:lnTo>
                  <a:lnTo>
                    <a:pt x="0" y="273"/>
                  </a:lnTo>
                  <a:lnTo>
                    <a:pt x="6" y="334"/>
                  </a:lnTo>
                  <a:lnTo>
                    <a:pt x="19" y="331"/>
                  </a:lnTo>
                  <a:lnTo>
                    <a:pt x="13" y="273"/>
                  </a:lnTo>
                  <a:lnTo>
                    <a:pt x="13" y="178"/>
                  </a:lnTo>
                  <a:lnTo>
                    <a:pt x="24" y="79"/>
                  </a:lnTo>
                  <a:lnTo>
                    <a:pt x="48" y="7"/>
                  </a:lnTo>
                  <a:lnTo>
                    <a:pt x="35"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70" name="Freeform 146"/>
            <p:cNvSpPr>
              <a:spLocks/>
            </p:cNvSpPr>
            <p:nvPr/>
          </p:nvSpPr>
          <p:spPr bwMode="auto">
            <a:xfrm>
              <a:off x="7297" y="3241"/>
              <a:ext cx="70" cy="51"/>
            </a:xfrm>
            <a:custGeom>
              <a:avLst/>
              <a:gdLst>
                <a:gd name="T0" fmla="*/ 2 w 141"/>
                <a:gd name="T1" fmla="*/ 0 h 103"/>
                <a:gd name="T2" fmla="*/ 2 w 141"/>
                <a:gd name="T3" fmla="*/ 0 h 103"/>
                <a:gd name="T4" fmla="*/ 1 w 141"/>
                <a:gd name="T5" fmla="*/ 0 h 103"/>
                <a:gd name="T6" fmla="*/ 1 w 141"/>
                <a:gd name="T7" fmla="*/ 0 h 103"/>
                <a:gd name="T8" fmla="*/ 1 w 141"/>
                <a:gd name="T9" fmla="*/ 0 h 103"/>
                <a:gd name="T10" fmla="*/ 1 w 141"/>
                <a:gd name="T11" fmla="*/ 0 h 103"/>
                <a:gd name="T12" fmla="*/ 0 w 141"/>
                <a:gd name="T13" fmla="*/ 0 h 103"/>
                <a:gd name="T14" fmla="*/ 0 w 141"/>
                <a:gd name="T15" fmla="*/ 0 h 103"/>
                <a:gd name="T16" fmla="*/ 0 w 141"/>
                <a:gd name="T17" fmla="*/ 1 h 103"/>
                <a:gd name="T18" fmla="*/ 0 w 141"/>
                <a:gd name="T19" fmla="*/ 1 h 103"/>
                <a:gd name="T20" fmla="*/ 0 w 141"/>
                <a:gd name="T21" fmla="*/ 1 h 103"/>
                <a:gd name="T22" fmla="*/ 0 w 141"/>
                <a:gd name="T23" fmla="*/ 1 h 103"/>
                <a:gd name="T24" fmla="*/ 0 w 141"/>
                <a:gd name="T25" fmla="*/ 0 h 103"/>
                <a:gd name="T26" fmla="*/ 0 w 141"/>
                <a:gd name="T27" fmla="*/ 0 h 103"/>
                <a:gd name="T28" fmla="*/ 1 w 141"/>
                <a:gd name="T29" fmla="*/ 0 h 103"/>
                <a:gd name="T30" fmla="*/ 1 w 141"/>
                <a:gd name="T31" fmla="*/ 0 h 103"/>
                <a:gd name="T32" fmla="*/ 1 w 141"/>
                <a:gd name="T33" fmla="*/ 0 h 103"/>
                <a:gd name="T34" fmla="*/ 1 w 141"/>
                <a:gd name="T35" fmla="*/ 0 h 103"/>
                <a:gd name="T36" fmla="*/ 2 w 141"/>
                <a:gd name="T37" fmla="*/ 0 h 103"/>
                <a:gd name="T38" fmla="*/ 2 w 141"/>
                <a:gd name="T39" fmla="*/ 0 h 103"/>
                <a:gd name="T40" fmla="*/ 2 w 141"/>
                <a:gd name="T41" fmla="*/ 0 h 1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03"/>
                <a:gd name="T65" fmla="*/ 141 w 141"/>
                <a:gd name="T66" fmla="*/ 103 h 1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03">
                  <a:moveTo>
                    <a:pt x="141" y="3"/>
                  </a:moveTo>
                  <a:lnTo>
                    <a:pt x="139" y="3"/>
                  </a:lnTo>
                  <a:lnTo>
                    <a:pt x="120" y="0"/>
                  </a:lnTo>
                  <a:lnTo>
                    <a:pt x="104" y="3"/>
                  </a:lnTo>
                  <a:lnTo>
                    <a:pt x="85" y="8"/>
                  </a:lnTo>
                  <a:lnTo>
                    <a:pt x="67" y="16"/>
                  </a:lnTo>
                  <a:lnTo>
                    <a:pt x="51" y="31"/>
                  </a:lnTo>
                  <a:lnTo>
                    <a:pt x="35" y="49"/>
                  </a:lnTo>
                  <a:lnTo>
                    <a:pt x="19" y="70"/>
                  </a:lnTo>
                  <a:lnTo>
                    <a:pt x="0" y="96"/>
                  </a:lnTo>
                  <a:lnTo>
                    <a:pt x="13" y="103"/>
                  </a:lnTo>
                  <a:lnTo>
                    <a:pt x="29" y="77"/>
                  </a:lnTo>
                  <a:lnTo>
                    <a:pt x="45" y="59"/>
                  </a:lnTo>
                  <a:lnTo>
                    <a:pt x="61" y="41"/>
                  </a:lnTo>
                  <a:lnTo>
                    <a:pt x="74" y="29"/>
                  </a:lnTo>
                  <a:lnTo>
                    <a:pt x="88" y="21"/>
                  </a:lnTo>
                  <a:lnTo>
                    <a:pt x="104" y="16"/>
                  </a:lnTo>
                  <a:lnTo>
                    <a:pt x="120" y="16"/>
                  </a:lnTo>
                  <a:lnTo>
                    <a:pt x="139" y="16"/>
                  </a:lnTo>
                  <a:lnTo>
                    <a:pt x="138" y="16"/>
                  </a:lnTo>
                  <a:lnTo>
                    <a:pt x="141"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71" name="Freeform 147"/>
            <p:cNvSpPr>
              <a:spLocks/>
            </p:cNvSpPr>
            <p:nvPr/>
          </p:nvSpPr>
          <p:spPr bwMode="auto">
            <a:xfrm>
              <a:off x="7366" y="3243"/>
              <a:ext cx="44" cy="29"/>
            </a:xfrm>
            <a:custGeom>
              <a:avLst/>
              <a:gdLst>
                <a:gd name="T0" fmla="*/ 2 w 87"/>
                <a:gd name="T1" fmla="*/ 0 h 59"/>
                <a:gd name="T2" fmla="*/ 2 w 87"/>
                <a:gd name="T3" fmla="*/ 0 h 59"/>
                <a:gd name="T4" fmla="*/ 2 w 87"/>
                <a:gd name="T5" fmla="*/ 0 h 59"/>
                <a:gd name="T6" fmla="*/ 2 w 87"/>
                <a:gd name="T7" fmla="*/ 0 h 59"/>
                <a:gd name="T8" fmla="*/ 1 w 87"/>
                <a:gd name="T9" fmla="*/ 0 h 59"/>
                <a:gd name="T10" fmla="*/ 1 w 87"/>
                <a:gd name="T11" fmla="*/ 0 h 59"/>
                <a:gd name="T12" fmla="*/ 1 w 87"/>
                <a:gd name="T13" fmla="*/ 0 h 59"/>
                <a:gd name="T14" fmla="*/ 1 w 87"/>
                <a:gd name="T15" fmla="*/ 0 h 59"/>
                <a:gd name="T16" fmla="*/ 1 w 87"/>
                <a:gd name="T17" fmla="*/ 0 h 59"/>
                <a:gd name="T18" fmla="*/ 0 w 87"/>
                <a:gd name="T19" fmla="*/ 0 h 59"/>
                <a:gd name="T20" fmla="*/ 1 w 87"/>
                <a:gd name="T21" fmla="*/ 0 h 59"/>
                <a:gd name="T22" fmla="*/ 1 w 87"/>
                <a:gd name="T23" fmla="*/ 0 h 59"/>
                <a:gd name="T24" fmla="*/ 1 w 87"/>
                <a:gd name="T25" fmla="*/ 0 h 59"/>
                <a:gd name="T26" fmla="*/ 1 w 87"/>
                <a:gd name="T27" fmla="*/ 0 h 59"/>
                <a:gd name="T28" fmla="*/ 1 w 87"/>
                <a:gd name="T29" fmla="*/ 0 h 59"/>
                <a:gd name="T30" fmla="*/ 2 w 87"/>
                <a:gd name="T31" fmla="*/ 0 h 59"/>
                <a:gd name="T32" fmla="*/ 2 w 87"/>
                <a:gd name="T33" fmla="*/ 0 h 59"/>
                <a:gd name="T34" fmla="*/ 2 w 87"/>
                <a:gd name="T35" fmla="*/ 0 h 59"/>
                <a:gd name="T36" fmla="*/ 2 w 87"/>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
                <a:gd name="T58" fmla="*/ 0 h 59"/>
                <a:gd name="T59" fmla="*/ 87 w 87"/>
                <a:gd name="T60" fmla="*/ 59 h 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 h="59">
                  <a:moveTo>
                    <a:pt x="87" y="56"/>
                  </a:moveTo>
                  <a:lnTo>
                    <a:pt x="84" y="46"/>
                  </a:lnTo>
                  <a:lnTo>
                    <a:pt x="78" y="38"/>
                  </a:lnTo>
                  <a:lnTo>
                    <a:pt x="71" y="30"/>
                  </a:lnTo>
                  <a:lnTo>
                    <a:pt x="62" y="22"/>
                  </a:lnTo>
                  <a:lnTo>
                    <a:pt x="51" y="15"/>
                  </a:lnTo>
                  <a:lnTo>
                    <a:pt x="36" y="10"/>
                  </a:lnTo>
                  <a:lnTo>
                    <a:pt x="20" y="5"/>
                  </a:lnTo>
                  <a:lnTo>
                    <a:pt x="3" y="0"/>
                  </a:lnTo>
                  <a:lnTo>
                    <a:pt x="0" y="13"/>
                  </a:lnTo>
                  <a:lnTo>
                    <a:pt x="17" y="18"/>
                  </a:lnTo>
                  <a:lnTo>
                    <a:pt x="33" y="23"/>
                  </a:lnTo>
                  <a:lnTo>
                    <a:pt x="44" y="28"/>
                  </a:lnTo>
                  <a:lnTo>
                    <a:pt x="55" y="35"/>
                  </a:lnTo>
                  <a:lnTo>
                    <a:pt x="62" y="39"/>
                  </a:lnTo>
                  <a:lnTo>
                    <a:pt x="68" y="48"/>
                  </a:lnTo>
                  <a:lnTo>
                    <a:pt x="71" y="52"/>
                  </a:lnTo>
                  <a:lnTo>
                    <a:pt x="75" y="59"/>
                  </a:lnTo>
                  <a:lnTo>
                    <a:pt x="87" y="56"/>
                  </a:lnTo>
                  <a:close/>
                </a:path>
              </a:pathLst>
            </a:custGeom>
            <a:solidFill>
              <a:srgbClr val="000000"/>
            </a:solidFill>
            <a:ln w="9525">
              <a:noFill/>
              <a:round/>
              <a:headEnd/>
              <a:tailEnd/>
            </a:ln>
          </p:spPr>
          <p:txBody>
            <a:bodyPr/>
            <a:lstStyle/>
            <a:p>
              <a:endParaRPr lang="en-US">
                <a:latin typeface="Calibri" pitchFamily="34" charset="0"/>
              </a:endParaRPr>
            </a:p>
          </p:txBody>
        </p:sp>
        <p:sp>
          <p:nvSpPr>
            <p:cNvPr id="172" name="Freeform 148"/>
            <p:cNvSpPr>
              <a:spLocks/>
            </p:cNvSpPr>
            <p:nvPr/>
          </p:nvSpPr>
          <p:spPr bwMode="auto">
            <a:xfrm>
              <a:off x="7403" y="3270"/>
              <a:ext cx="7" cy="4"/>
            </a:xfrm>
            <a:custGeom>
              <a:avLst/>
              <a:gdLst>
                <a:gd name="T0" fmla="*/ 0 w 12"/>
                <a:gd name="T1" fmla="*/ 1 h 8"/>
                <a:gd name="T2" fmla="*/ 1 w 12"/>
                <a:gd name="T3" fmla="*/ 1 h 8"/>
                <a:gd name="T4" fmla="*/ 1 w 12"/>
                <a:gd name="T5" fmla="*/ 1 h 8"/>
                <a:gd name="T6" fmla="*/ 1 w 12"/>
                <a:gd name="T7" fmla="*/ 1 h 8"/>
                <a:gd name="T8" fmla="*/ 1 w 12"/>
                <a:gd name="T9" fmla="*/ 0 h 8"/>
                <a:gd name="T10" fmla="*/ 0 w 12"/>
                <a:gd name="T11" fmla="*/ 1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0" y="3"/>
                  </a:moveTo>
                  <a:lnTo>
                    <a:pt x="3" y="6"/>
                  </a:lnTo>
                  <a:lnTo>
                    <a:pt x="8" y="8"/>
                  </a:lnTo>
                  <a:lnTo>
                    <a:pt x="11" y="5"/>
                  </a:lnTo>
                  <a:lnTo>
                    <a:pt x="12"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73" name="Freeform 149"/>
            <p:cNvSpPr>
              <a:spLocks/>
            </p:cNvSpPr>
            <p:nvPr/>
          </p:nvSpPr>
          <p:spPr bwMode="auto">
            <a:xfrm>
              <a:off x="7409" y="3247"/>
              <a:ext cx="5" cy="5"/>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60000 65536"/>
                <a:gd name="T13" fmla="*/ 0 60000 65536"/>
                <a:gd name="T14" fmla="*/ 0 60000 65536"/>
                <a:gd name="T15" fmla="*/ 0 60000 65536"/>
                <a:gd name="T16" fmla="*/ 0 60000 65536"/>
                <a:gd name="T17" fmla="*/ 0 60000 65536"/>
                <a:gd name="T18" fmla="*/ 0 w 11"/>
                <a:gd name="T19" fmla="*/ 0 h 12"/>
                <a:gd name="T20" fmla="*/ 11 w 11"/>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1" h="12">
                  <a:moveTo>
                    <a:pt x="0" y="10"/>
                  </a:moveTo>
                  <a:lnTo>
                    <a:pt x="5" y="12"/>
                  </a:lnTo>
                  <a:lnTo>
                    <a:pt x="9" y="10"/>
                  </a:lnTo>
                  <a:lnTo>
                    <a:pt x="11" y="5"/>
                  </a:lnTo>
                  <a:lnTo>
                    <a:pt x="9"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74" name="Freeform 150"/>
            <p:cNvSpPr>
              <a:spLocks/>
            </p:cNvSpPr>
            <p:nvPr/>
          </p:nvSpPr>
          <p:spPr bwMode="auto">
            <a:xfrm>
              <a:off x="7309" y="3224"/>
              <a:ext cx="105" cy="28"/>
            </a:xfrm>
            <a:custGeom>
              <a:avLst/>
              <a:gdLst>
                <a:gd name="T0" fmla="*/ 1 w 209"/>
                <a:gd name="T1" fmla="*/ 1 h 55"/>
                <a:gd name="T2" fmla="*/ 1 w 209"/>
                <a:gd name="T3" fmla="*/ 1 h 55"/>
                <a:gd name="T4" fmla="*/ 1 w 209"/>
                <a:gd name="T5" fmla="*/ 1 h 55"/>
                <a:gd name="T6" fmla="*/ 1 w 209"/>
                <a:gd name="T7" fmla="*/ 1 h 55"/>
                <a:gd name="T8" fmla="*/ 2 w 209"/>
                <a:gd name="T9" fmla="*/ 1 h 55"/>
                <a:gd name="T10" fmla="*/ 2 w 209"/>
                <a:gd name="T11" fmla="*/ 1 h 55"/>
                <a:gd name="T12" fmla="*/ 3 w 209"/>
                <a:gd name="T13" fmla="*/ 1 h 55"/>
                <a:gd name="T14" fmla="*/ 3 w 209"/>
                <a:gd name="T15" fmla="*/ 1 h 55"/>
                <a:gd name="T16" fmla="*/ 3 w 209"/>
                <a:gd name="T17" fmla="*/ 1 h 55"/>
                <a:gd name="T18" fmla="*/ 4 w 209"/>
                <a:gd name="T19" fmla="*/ 1 h 55"/>
                <a:gd name="T20" fmla="*/ 4 w 209"/>
                <a:gd name="T21" fmla="*/ 1 h 55"/>
                <a:gd name="T22" fmla="*/ 3 w 209"/>
                <a:gd name="T23" fmla="*/ 1 h 55"/>
                <a:gd name="T24" fmla="*/ 3 w 209"/>
                <a:gd name="T25" fmla="*/ 1 h 55"/>
                <a:gd name="T26" fmla="*/ 3 w 209"/>
                <a:gd name="T27" fmla="*/ 1 h 55"/>
                <a:gd name="T28" fmla="*/ 2 w 209"/>
                <a:gd name="T29" fmla="*/ 1 h 55"/>
                <a:gd name="T30" fmla="*/ 2 w 209"/>
                <a:gd name="T31" fmla="*/ 0 h 55"/>
                <a:gd name="T32" fmla="*/ 1 w 209"/>
                <a:gd name="T33" fmla="*/ 1 h 55"/>
                <a:gd name="T34" fmla="*/ 1 w 209"/>
                <a:gd name="T35" fmla="*/ 1 h 55"/>
                <a:gd name="T36" fmla="*/ 0 w 209"/>
                <a:gd name="T37" fmla="*/ 1 h 55"/>
                <a:gd name="T38" fmla="*/ 0 w 209"/>
                <a:gd name="T39" fmla="*/ 1 h 55"/>
                <a:gd name="T40" fmla="*/ 1 w 209"/>
                <a:gd name="T41" fmla="*/ 1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9"/>
                <a:gd name="T64" fmla="*/ 0 h 55"/>
                <a:gd name="T65" fmla="*/ 209 w 20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9" h="55">
                  <a:moveTo>
                    <a:pt x="13" y="45"/>
                  </a:moveTo>
                  <a:lnTo>
                    <a:pt x="13" y="44"/>
                  </a:lnTo>
                  <a:lnTo>
                    <a:pt x="26" y="28"/>
                  </a:lnTo>
                  <a:lnTo>
                    <a:pt x="45" y="18"/>
                  </a:lnTo>
                  <a:lnTo>
                    <a:pt x="72" y="16"/>
                  </a:lnTo>
                  <a:lnTo>
                    <a:pt x="102" y="16"/>
                  </a:lnTo>
                  <a:lnTo>
                    <a:pt x="133" y="23"/>
                  </a:lnTo>
                  <a:lnTo>
                    <a:pt x="161" y="32"/>
                  </a:lnTo>
                  <a:lnTo>
                    <a:pt x="184" y="44"/>
                  </a:lnTo>
                  <a:lnTo>
                    <a:pt x="200" y="55"/>
                  </a:lnTo>
                  <a:lnTo>
                    <a:pt x="209" y="45"/>
                  </a:lnTo>
                  <a:lnTo>
                    <a:pt x="190" y="31"/>
                  </a:lnTo>
                  <a:lnTo>
                    <a:pt x="165" y="19"/>
                  </a:lnTo>
                  <a:lnTo>
                    <a:pt x="136" y="10"/>
                  </a:lnTo>
                  <a:lnTo>
                    <a:pt x="102" y="3"/>
                  </a:lnTo>
                  <a:lnTo>
                    <a:pt x="72" y="0"/>
                  </a:lnTo>
                  <a:lnTo>
                    <a:pt x="42" y="5"/>
                  </a:lnTo>
                  <a:lnTo>
                    <a:pt x="16" y="18"/>
                  </a:lnTo>
                  <a:lnTo>
                    <a:pt x="0" y="41"/>
                  </a:lnTo>
                  <a:lnTo>
                    <a:pt x="0" y="39"/>
                  </a:lnTo>
                  <a:lnTo>
                    <a:pt x="13" y="45"/>
                  </a:lnTo>
                  <a:close/>
                </a:path>
              </a:pathLst>
            </a:custGeom>
            <a:solidFill>
              <a:srgbClr val="000000"/>
            </a:solidFill>
            <a:ln w="9525">
              <a:noFill/>
              <a:round/>
              <a:headEnd/>
              <a:tailEnd/>
            </a:ln>
          </p:spPr>
          <p:txBody>
            <a:bodyPr/>
            <a:lstStyle/>
            <a:p>
              <a:endParaRPr lang="en-US">
                <a:latin typeface="Calibri" pitchFamily="34" charset="0"/>
              </a:endParaRPr>
            </a:p>
          </p:txBody>
        </p:sp>
        <p:sp>
          <p:nvSpPr>
            <p:cNvPr id="175" name="Freeform 151"/>
            <p:cNvSpPr>
              <a:spLocks/>
            </p:cNvSpPr>
            <p:nvPr/>
          </p:nvSpPr>
          <p:spPr bwMode="auto">
            <a:xfrm>
              <a:off x="7274" y="3243"/>
              <a:ext cx="41" cy="74"/>
            </a:xfrm>
            <a:custGeom>
              <a:avLst/>
              <a:gdLst>
                <a:gd name="T0" fmla="*/ 0 w 83"/>
                <a:gd name="T1" fmla="*/ 3 h 147"/>
                <a:gd name="T2" fmla="*/ 0 w 83"/>
                <a:gd name="T3" fmla="*/ 3 h 147"/>
                <a:gd name="T4" fmla="*/ 0 w 83"/>
                <a:gd name="T5" fmla="*/ 3 h 147"/>
                <a:gd name="T6" fmla="*/ 0 w 83"/>
                <a:gd name="T7" fmla="*/ 2 h 147"/>
                <a:gd name="T8" fmla="*/ 0 w 83"/>
                <a:gd name="T9" fmla="*/ 2 h 147"/>
                <a:gd name="T10" fmla="*/ 0 w 83"/>
                <a:gd name="T11" fmla="*/ 2 h 147"/>
                <a:gd name="T12" fmla="*/ 0 w 83"/>
                <a:gd name="T13" fmla="*/ 2 h 147"/>
                <a:gd name="T14" fmla="*/ 0 w 83"/>
                <a:gd name="T15" fmla="*/ 1 h 147"/>
                <a:gd name="T16" fmla="*/ 1 w 83"/>
                <a:gd name="T17" fmla="*/ 1 h 147"/>
                <a:gd name="T18" fmla="*/ 1 w 83"/>
                <a:gd name="T19" fmla="*/ 1 h 147"/>
                <a:gd name="T20" fmla="*/ 1 w 83"/>
                <a:gd name="T21" fmla="*/ 0 h 147"/>
                <a:gd name="T22" fmla="*/ 0 w 83"/>
                <a:gd name="T23" fmla="*/ 1 h 147"/>
                <a:gd name="T24" fmla="*/ 0 w 83"/>
                <a:gd name="T25" fmla="*/ 1 h 147"/>
                <a:gd name="T26" fmla="*/ 0 w 83"/>
                <a:gd name="T27" fmla="*/ 2 h 147"/>
                <a:gd name="T28" fmla="*/ 0 w 83"/>
                <a:gd name="T29" fmla="*/ 2 h 147"/>
                <a:gd name="T30" fmla="*/ 0 w 83"/>
                <a:gd name="T31" fmla="*/ 2 h 147"/>
                <a:gd name="T32" fmla="*/ 0 w 83"/>
                <a:gd name="T33" fmla="*/ 2 h 147"/>
                <a:gd name="T34" fmla="*/ 0 w 83"/>
                <a:gd name="T35" fmla="*/ 3 h 147"/>
                <a:gd name="T36" fmla="*/ 0 w 83"/>
                <a:gd name="T37" fmla="*/ 3 h 147"/>
                <a:gd name="T38" fmla="*/ 0 w 83"/>
                <a:gd name="T39" fmla="*/ 3 h 147"/>
                <a:gd name="T40" fmla="*/ 0 w 83"/>
                <a:gd name="T41" fmla="*/ 3 h 1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3"/>
                <a:gd name="T64" fmla="*/ 0 h 147"/>
                <a:gd name="T65" fmla="*/ 83 w 83"/>
                <a:gd name="T66" fmla="*/ 147 h 1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3" h="147">
                  <a:moveTo>
                    <a:pt x="13" y="147"/>
                  </a:moveTo>
                  <a:lnTo>
                    <a:pt x="13" y="147"/>
                  </a:lnTo>
                  <a:lnTo>
                    <a:pt x="17" y="135"/>
                  </a:lnTo>
                  <a:lnTo>
                    <a:pt x="25" y="122"/>
                  </a:lnTo>
                  <a:lnTo>
                    <a:pt x="33" y="108"/>
                  </a:lnTo>
                  <a:lnTo>
                    <a:pt x="41" y="91"/>
                  </a:lnTo>
                  <a:lnTo>
                    <a:pt x="51" y="73"/>
                  </a:lnTo>
                  <a:lnTo>
                    <a:pt x="62" y="52"/>
                  </a:lnTo>
                  <a:lnTo>
                    <a:pt x="72" y="31"/>
                  </a:lnTo>
                  <a:lnTo>
                    <a:pt x="83" y="6"/>
                  </a:lnTo>
                  <a:lnTo>
                    <a:pt x="70" y="0"/>
                  </a:lnTo>
                  <a:lnTo>
                    <a:pt x="59" y="24"/>
                  </a:lnTo>
                  <a:lnTo>
                    <a:pt x="49" y="46"/>
                  </a:lnTo>
                  <a:lnTo>
                    <a:pt x="38" y="67"/>
                  </a:lnTo>
                  <a:lnTo>
                    <a:pt x="28" y="85"/>
                  </a:lnTo>
                  <a:lnTo>
                    <a:pt x="20" y="101"/>
                  </a:lnTo>
                  <a:lnTo>
                    <a:pt x="13" y="116"/>
                  </a:lnTo>
                  <a:lnTo>
                    <a:pt x="5" y="129"/>
                  </a:lnTo>
                  <a:lnTo>
                    <a:pt x="0" y="140"/>
                  </a:lnTo>
                  <a:lnTo>
                    <a:pt x="13" y="147"/>
                  </a:lnTo>
                  <a:close/>
                </a:path>
              </a:pathLst>
            </a:custGeom>
            <a:solidFill>
              <a:srgbClr val="000000"/>
            </a:solidFill>
            <a:ln w="9525">
              <a:noFill/>
              <a:round/>
              <a:headEnd/>
              <a:tailEnd/>
            </a:ln>
          </p:spPr>
          <p:txBody>
            <a:bodyPr/>
            <a:lstStyle/>
            <a:p>
              <a:endParaRPr lang="en-US">
                <a:latin typeface="Calibri" pitchFamily="34" charset="0"/>
              </a:endParaRPr>
            </a:p>
          </p:txBody>
        </p:sp>
        <p:sp>
          <p:nvSpPr>
            <p:cNvPr id="176" name="Freeform 152"/>
            <p:cNvSpPr>
              <a:spLocks/>
            </p:cNvSpPr>
            <p:nvPr/>
          </p:nvSpPr>
          <p:spPr bwMode="auto">
            <a:xfrm>
              <a:off x="7257" y="3314"/>
              <a:ext cx="23" cy="141"/>
            </a:xfrm>
            <a:custGeom>
              <a:avLst/>
              <a:gdLst>
                <a:gd name="T0" fmla="*/ 0 w 47"/>
                <a:gd name="T1" fmla="*/ 4 h 282"/>
                <a:gd name="T2" fmla="*/ 0 w 47"/>
                <a:gd name="T3" fmla="*/ 3 h 282"/>
                <a:gd name="T4" fmla="*/ 0 w 47"/>
                <a:gd name="T5" fmla="*/ 1 h 282"/>
                <a:gd name="T6" fmla="*/ 0 w 47"/>
                <a:gd name="T7" fmla="*/ 1 h 282"/>
                <a:gd name="T8" fmla="*/ 0 w 47"/>
                <a:gd name="T9" fmla="*/ 1 h 282"/>
                <a:gd name="T10" fmla="*/ 0 w 47"/>
                <a:gd name="T11" fmla="*/ 0 h 282"/>
                <a:gd name="T12" fmla="*/ 0 w 47"/>
                <a:gd name="T13" fmla="*/ 1 h 282"/>
                <a:gd name="T14" fmla="*/ 0 w 47"/>
                <a:gd name="T15" fmla="*/ 1 h 282"/>
                <a:gd name="T16" fmla="*/ 0 w 47"/>
                <a:gd name="T17" fmla="*/ 3 h 282"/>
                <a:gd name="T18" fmla="*/ 0 w 47"/>
                <a:gd name="T19" fmla="*/ 4 h 282"/>
                <a:gd name="T20" fmla="*/ 0 w 47"/>
                <a:gd name="T21" fmla="*/ 4 h 2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
                <a:gd name="T34" fmla="*/ 0 h 282"/>
                <a:gd name="T35" fmla="*/ 47 w 47"/>
                <a:gd name="T36" fmla="*/ 282 h 2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 h="282">
                  <a:moveTo>
                    <a:pt x="21" y="279"/>
                  </a:moveTo>
                  <a:lnTo>
                    <a:pt x="16" y="204"/>
                  </a:lnTo>
                  <a:lnTo>
                    <a:pt x="21" y="119"/>
                  </a:lnTo>
                  <a:lnTo>
                    <a:pt x="34" y="47"/>
                  </a:lnTo>
                  <a:lnTo>
                    <a:pt x="47" y="7"/>
                  </a:lnTo>
                  <a:lnTo>
                    <a:pt x="34" y="0"/>
                  </a:lnTo>
                  <a:lnTo>
                    <a:pt x="21" y="44"/>
                  </a:lnTo>
                  <a:lnTo>
                    <a:pt x="8" y="119"/>
                  </a:lnTo>
                  <a:lnTo>
                    <a:pt x="0" y="204"/>
                  </a:lnTo>
                  <a:lnTo>
                    <a:pt x="8" y="282"/>
                  </a:lnTo>
                  <a:lnTo>
                    <a:pt x="21" y="279"/>
                  </a:lnTo>
                  <a:close/>
                </a:path>
              </a:pathLst>
            </a:custGeom>
            <a:solidFill>
              <a:srgbClr val="000000"/>
            </a:solidFill>
            <a:ln w="9525">
              <a:noFill/>
              <a:round/>
              <a:headEnd/>
              <a:tailEnd/>
            </a:ln>
          </p:spPr>
          <p:txBody>
            <a:bodyPr/>
            <a:lstStyle/>
            <a:p>
              <a:endParaRPr lang="en-US">
                <a:latin typeface="Calibri" pitchFamily="34" charset="0"/>
              </a:endParaRPr>
            </a:p>
          </p:txBody>
        </p:sp>
        <p:sp>
          <p:nvSpPr>
            <p:cNvPr id="177" name="Freeform 153"/>
            <p:cNvSpPr>
              <a:spLocks/>
            </p:cNvSpPr>
            <p:nvPr/>
          </p:nvSpPr>
          <p:spPr bwMode="auto">
            <a:xfrm>
              <a:off x="7261" y="3453"/>
              <a:ext cx="6" cy="4"/>
            </a:xfrm>
            <a:custGeom>
              <a:avLst/>
              <a:gdLst>
                <a:gd name="T0" fmla="*/ 0 w 13"/>
                <a:gd name="T1" fmla="*/ 1 h 8"/>
                <a:gd name="T2" fmla="*/ 0 w 13"/>
                <a:gd name="T3" fmla="*/ 1 h 8"/>
                <a:gd name="T4" fmla="*/ 0 w 13"/>
                <a:gd name="T5" fmla="*/ 1 h 8"/>
                <a:gd name="T6" fmla="*/ 0 w 13"/>
                <a:gd name="T7" fmla="*/ 1 h 8"/>
                <a:gd name="T8" fmla="*/ 0 w 13"/>
                <a:gd name="T9" fmla="*/ 0 h 8"/>
                <a:gd name="T10" fmla="*/ 0 w 13"/>
                <a:gd name="T11" fmla="*/ 1 h 8"/>
                <a:gd name="T12" fmla="*/ 0 60000 65536"/>
                <a:gd name="T13" fmla="*/ 0 60000 65536"/>
                <a:gd name="T14" fmla="*/ 0 60000 65536"/>
                <a:gd name="T15" fmla="*/ 0 60000 65536"/>
                <a:gd name="T16" fmla="*/ 0 60000 65536"/>
                <a:gd name="T17" fmla="*/ 0 60000 65536"/>
                <a:gd name="T18" fmla="*/ 0 w 13"/>
                <a:gd name="T19" fmla="*/ 0 h 8"/>
                <a:gd name="T20" fmla="*/ 13 w 13"/>
                <a:gd name="T21" fmla="*/ 8 h 8"/>
              </a:gdLst>
              <a:ahLst/>
              <a:cxnLst>
                <a:cxn ang="T12">
                  <a:pos x="T0" y="T1"/>
                </a:cxn>
                <a:cxn ang="T13">
                  <a:pos x="T2" y="T3"/>
                </a:cxn>
                <a:cxn ang="T14">
                  <a:pos x="T4" y="T5"/>
                </a:cxn>
                <a:cxn ang="T15">
                  <a:pos x="T6" y="T7"/>
                </a:cxn>
                <a:cxn ang="T16">
                  <a:pos x="T8" y="T9"/>
                </a:cxn>
                <a:cxn ang="T17">
                  <a:pos x="T10" y="T11"/>
                </a:cxn>
              </a:cxnLst>
              <a:rect l="T18" t="T19" r="T20" b="T21"/>
              <a:pathLst>
                <a:path w="13" h="8">
                  <a:moveTo>
                    <a:pt x="0" y="3"/>
                  </a:moveTo>
                  <a:lnTo>
                    <a:pt x="3" y="6"/>
                  </a:lnTo>
                  <a:lnTo>
                    <a:pt x="8" y="8"/>
                  </a:lnTo>
                  <a:lnTo>
                    <a:pt x="11" y="5"/>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78" name="Freeform 154"/>
            <p:cNvSpPr>
              <a:spLocks/>
            </p:cNvSpPr>
            <p:nvPr/>
          </p:nvSpPr>
          <p:spPr bwMode="auto">
            <a:xfrm>
              <a:off x="7375" y="3771"/>
              <a:ext cx="7" cy="3"/>
            </a:xfrm>
            <a:custGeom>
              <a:avLst/>
              <a:gdLst>
                <a:gd name="T0" fmla="*/ 0 w 12"/>
                <a:gd name="T1" fmla="*/ 0 h 6"/>
                <a:gd name="T2" fmla="*/ 1 w 12"/>
                <a:gd name="T3" fmla="*/ 1 h 6"/>
                <a:gd name="T4" fmla="*/ 1 w 12"/>
                <a:gd name="T5" fmla="*/ 1 h 6"/>
                <a:gd name="T6" fmla="*/ 1 w 12"/>
                <a:gd name="T7" fmla="*/ 1 h 6"/>
                <a:gd name="T8" fmla="*/ 1 w 12"/>
                <a:gd name="T9" fmla="*/ 0 h 6"/>
                <a:gd name="T10" fmla="*/ 0 w 12"/>
                <a:gd name="T11" fmla="*/ 0 h 6"/>
                <a:gd name="T12" fmla="*/ 0 60000 65536"/>
                <a:gd name="T13" fmla="*/ 0 60000 65536"/>
                <a:gd name="T14" fmla="*/ 0 60000 65536"/>
                <a:gd name="T15" fmla="*/ 0 60000 65536"/>
                <a:gd name="T16" fmla="*/ 0 60000 65536"/>
                <a:gd name="T17" fmla="*/ 0 60000 65536"/>
                <a:gd name="T18" fmla="*/ 0 w 12"/>
                <a:gd name="T19" fmla="*/ 0 h 6"/>
                <a:gd name="T20" fmla="*/ 12 w 12"/>
                <a:gd name="T21" fmla="*/ 6 h 6"/>
              </a:gdLst>
              <a:ahLst/>
              <a:cxnLst>
                <a:cxn ang="T12">
                  <a:pos x="T0" y="T1"/>
                </a:cxn>
                <a:cxn ang="T13">
                  <a:pos x="T2" y="T3"/>
                </a:cxn>
                <a:cxn ang="T14">
                  <a:pos x="T4" y="T5"/>
                </a:cxn>
                <a:cxn ang="T15">
                  <a:pos x="T6" y="T7"/>
                </a:cxn>
                <a:cxn ang="T16">
                  <a:pos x="T8" y="T9"/>
                </a:cxn>
                <a:cxn ang="T17">
                  <a:pos x="T10" y="T11"/>
                </a:cxn>
              </a:cxnLst>
              <a:rect l="T18" t="T19" r="T20" b="T21"/>
              <a:pathLst>
                <a:path w="12" h="6">
                  <a:moveTo>
                    <a:pt x="0" y="0"/>
                  </a:moveTo>
                  <a:lnTo>
                    <a:pt x="1" y="5"/>
                  </a:lnTo>
                  <a:lnTo>
                    <a:pt x="6" y="6"/>
                  </a:lnTo>
                  <a:lnTo>
                    <a:pt x="11" y="5"/>
                  </a:lnTo>
                  <a:lnTo>
                    <a:pt x="12"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79" name="Freeform 155"/>
            <p:cNvSpPr>
              <a:spLocks/>
            </p:cNvSpPr>
            <p:nvPr/>
          </p:nvSpPr>
          <p:spPr bwMode="auto">
            <a:xfrm>
              <a:off x="7328" y="3619"/>
              <a:ext cx="54" cy="152"/>
            </a:xfrm>
            <a:custGeom>
              <a:avLst/>
              <a:gdLst>
                <a:gd name="T0" fmla="*/ 0 w 107"/>
                <a:gd name="T1" fmla="*/ 1 h 303"/>
                <a:gd name="T2" fmla="*/ 0 w 107"/>
                <a:gd name="T3" fmla="*/ 1 h 303"/>
                <a:gd name="T4" fmla="*/ 1 w 107"/>
                <a:gd name="T5" fmla="*/ 1 h 303"/>
                <a:gd name="T6" fmla="*/ 1 w 107"/>
                <a:gd name="T7" fmla="*/ 1 h 303"/>
                <a:gd name="T8" fmla="*/ 1 w 107"/>
                <a:gd name="T9" fmla="*/ 2 h 303"/>
                <a:gd name="T10" fmla="*/ 1 w 107"/>
                <a:gd name="T11" fmla="*/ 3 h 303"/>
                <a:gd name="T12" fmla="*/ 2 w 107"/>
                <a:gd name="T13" fmla="*/ 4 h 303"/>
                <a:gd name="T14" fmla="*/ 2 w 107"/>
                <a:gd name="T15" fmla="*/ 4 h 303"/>
                <a:gd name="T16" fmla="*/ 2 w 107"/>
                <a:gd name="T17" fmla="*/ 5 h 303"/>
                <a:gd name="T18" fmla="*/ 2 w 107"/>
                <a:gd name="T19" fmla="*/ 5 h 303"/>
                <a:gd name="T20" fmla="*/ 2 w 107"/>
                <a:gd name="T21" fmla="*/ 5 h 303"/>
                <a:gd name="T22" fmla="*/ 2 w 107"/>
                <a:gd name="T23" fmla="*/ 5 h 303"/>
                <a:gd name="T24" fmla="*/ 2 w 107"/>
                <a:gd name="T25" fmla="*/ 4 h 303"/>
                <a:gd name="T26" fmla="*/ 2 w 107"/>
                <a:gd name="T27" fmla="*/ 3 h 303"/>
                <a:gd name="T28" fmla="*/ 2 w 107"/>
                <a:gd name="T29" fmla="*/ 3 h 303"/>
                <a:gd name="T30" fmla="*/ 1 w 107"/>
                <a:gd name="T31" fmla="*/ 2 h 303"/>
                <a:gd name="T32" fmla="*/ 1 w 107"/>
                <a:gd name="T33" fmla="*/ 1 h 303"/>
                <a:gd name="T34" fmla="*/ 1 w 107"/>
                <a:gd name="T35" fmla="*/ 1 h 303"/>
                <a:gd name="T36" fmla="*/ 1 w 107"/>
                <a:gd name="T37" fmla="*/ 0 h 303"/>
                <a:gd name="T38" fmla="*/ 1 w 107"/>
                <a:gd name="T39" fmla="*/ 0 h 303"/>
                <a:gd name="T40" fmla="*/ 0 w 107"/>
                <a:gd name="T41" fmla="*/ 1 h 3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7"/>
                <a:gd name="T64" fmla="*/ 0 h 303"/>
                <a:gd name="T65" fmla="*/ 107 w 107"/>
                <a:gd name="T66" fmla="*/ 303 h 3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7" h="303">
                  <a:moveTo>
                    <a:pt x="0" y="6"/>
                  </a:moveTo>
                  <a:lnTo>
                    <a:pt x="0" y="6"/>
                  </a:lnTo>
                  <a:lnTo>
                    <a:pt x="12" y="29"/>
                  </a:lnTo>
                  <a:lnTo>
                    <a:pt x="26" y="62"/>
                  </a:lnTo>
                  <a:lnTo>
                    <a:pt x="42" y="102"/>
                  </a:lnTo>
                  <a:lnTo>
                    <a:pt x="56" y="146"/>
                  </a:lnTo>
                  <a:lnTo>
                    <a:pt x="71" y="194"/>
                  </a:lnTo>
                  <a:lnTo>
                    <a:pt x="82" y="238"/>
                  </a:lnTo>
                  <a:lnTo>
                    <a:pt x="91" y="274"/>
                  </a:lnTo>
                  <a:lnTo>
                    <a:pt x="95" y="303"/>
                  </a:lnTo>
                  <a:lnTo>
                    <a:pt x="107" y="303"/>
                  </a:lnTo>
                  <a:lnTo>
                    <a:pt x="104" y="274"/>
                  </a:lnTo>
                  <a:lnTo>
                    <a:pt x="95" y="234"/>
                  </a:lnTo>
                  <a:lnTo>
                    <a:pt x="83" y="190"/>
                  </a:lnTo>
                  <a:lnTo>
                    <a:pt x="69" y="143"/>
                  </a:lnTo>
                  <a:lnTo>
                    <a:pt x="55" y="99"/>
                  </a:lnTo>
                  <a:lnTo>
                    <a:pt x="39" y="58"/>
                  </a:lnTo>
                  <a:lnTo>
                    <a:pt x="24" y="22"/>
                  </a:lnTo>
                  <a:lnTo>
                    <a:pt x="13" y="0"/>
                  </a:lnTo>
                  <a:lnTo>
                    <a:pt x="0" y="6"/>
                  </a:lnTo>
                  <a:close/>
                </a:path>
              </a:pathLst>
            </a:custGeom>
            <a:solidFill>
              <a:srgbClr val="000000"/>
            </a:solidFill>
            <a:ln w="9525">
              <a:noFill/>
              <a:round/>
              <a:headEnd/>
              <a:tailEnd/>
            </a:ln>
          </p:spPr>
          <p:txBody>
            <a:bodyPr/>
            <a:lstStyle/>
            <a:p>
              <a:endParaRPr lang="en-US">
                <a:latin typeface="Calibri" pitchFamily="34" charset="0"/>
              </a:endParaRPr>
            </a:p>
          </p:txBody>
        </p:sp>
        <p:sp>
          <p:nvSpPr>
            <p:cNvPr id="180" name="Freeform 156"/>
            <p:cNvSpPr>
              <a:spLocks/>
            </p:cNvSpPr>
            <p:nvPr/>
          </p:nvSpPr>
          <p:spPr bwMode="auto">
            <a:xfrm>
              <a:off x="7300" y="3534"/>
              <a:ext cx="35" cy="89"/>
            </a:xfrm>
            <a:custGeom>
              <a:avLst/>
              <a:gdLst>
                <a:gd name="T0" fmla="*/ 0 w 69"/>
                <a:gd name="T1" fmla="*/ 0 h 178"/>
                <a:gd name="T2" fmla="*/ 0 w 69"/>
                <a:gd name="T3" fmla="*/ 0 h 178"/>
                <a:gd name="T4" fmla="*/ 1 w 69"/>
                <a:gd name="T5" fmla="*/ 1 h 178"/>
                <a:gd name="T6" fmla="*/ 1 w 69"/>
                <a:gd name="T7" fmla="*/ 1 h 178"/>
                <a:gd name="T8" fmla="*/ 1 w 69"/>
                <a:gd name="T9" fmla="*/ 1 h 178"/>
                <a:gd name="T10" fmla="*/ 1 w 69"/>
                <a:gd name="T11" fmla="*/ 1 h 178"/>
                <a:gd name="T12" fmla="*/ 1 w 69"/>
                <a:gd name="T13" fmla="*/ 1 h 178"/>
                <a:gd name="T14" fmla="*/ 1 w 69"/>
                <a:gd name="T15" fmla="*/ 3 h 178"/>
                <a:gd name="T16" fmla="*/ 1 w 69"/>
                <a:gd name="T17" fmla="*/ 3 h 178"/>
                <a:gd name="T18" fmla="*/ 1 w 69"/>
                <a:gd name="T19" fmla="*/ 3 h 178"/>
                <a:gd name="T20" fmla="*/ 2 w 69"/>
                <a:gd name="T21" fmla="*/ 3 h 178"/>
                <a:gd name="T22" fmla="*/ 1 w 69"/>
                <a:gd name="T23" fmla="*/ 3 h 178"/>
                <a:gd name="T24" fmla="*/ 1 w 69"/>
                <a:gd name="T25" fmla="*/ 3 h 178"/>
                <a:gd name="T26" fmla="*/ 1 w 69"/>
                <a:gd name="T27" fmla="*/ 1 h 178"/>
                <a:gd name="T28" fmla="*/ 1 w 69"/>
                <a:gd name="T29" fmla="*/ 1 h 178"/>
                <a:gd name="T30" fmla="*/ 1 w 69"/>
                <a:gd name="T31" fmla="*/ 1 h 178"/>
                <a:gd name="T32" fmla="*/ 1 w 69"/>
                <a:gd name="T33" fmla="*/ 1 h 178"/>
                <a:gd name="T34" fmla="*/ 1 w 69"/>
                <a:gd name="T35" fmla="*/ 1 h 178"/>
                <a:gd name="T36" fmla="*/ 1 w 69"/>
                <a:gd name="T37" fmla="*/ 0 h 178"/>
                <a:gd name="T38" fmla="*/ 1 w 69"/>
                <a:gd name="T39" fmla="*/ 0 h 178"/>
                <a:gd name="T40" fmla="*/ 0 w 69"/>
                <a:gd name="T41" fmla="*/ 0 h 1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78"/>
                <a:gd name="T65" fmla="*/ 69 w 69"/>
                <a:gd name="T66" fmla="*/ 178 h 17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78">
                  <a:moveTo>
                    <a:pt x="0" y="0"/>
                  </a:moveTo>
                  <a:lnTo>
                    <a:pt x="0" y="0"/>
                  </a:lnTo>
                  <a:lnTo>
                    <a:pt x="4" y="18"/>
                  </a:lnTo>
                  <a:lnTo>
                    <a:pt x="7" y="40"/>
                  </a:lnTo>
                  <a:lnTo>
                    <a:pt x="12" y="66"/>
                  </a:lnTo>
                  <a:lnTo>
                    <a:pt x="18" y="88"/>
                  </a:lnTo>
                  <a:lnTo>
                    <a:pt x="26" y="113"/>
                  </a:lnTo>
                  <a:lnTo>
                    <a:pt x="36" y="137"/>
                  </a:lnTo>
                  <a:lnTo>
                    <a:pt x="45" y="160"/>
                  </a:lnTo>
                  <a:lnTo>
                    <a:pt x="56" y="178"/>
                  </a:lnTo>
                  <a:lnTo>
                    <a:pt x="69" y="172"/>
                  </a:lnTo>
                  <a:lnTo>
                    <a:pt x="58" y="154"/>
                  </a:lnTo>
                  <a:lnTo>
                    <a:pt x="48" y="134"/>
                  </a:lnTo>
                  <a:lnTo>
                    <a:pt x="39" y="110"/>
                  </a:lnTo>
                  <a:lnTo>
                    <a:pt x="31" y="85"/>
                  </a:lnTo>
                  <a:lnTo>
                    <a:pt x="24" y="62"/>
                  </a:lnTo>
                  <a:lnTo>
                    <a:pt x="20" y="40"/>
                  </a:lnTo>
                  <a:lnTo>
                    <a:pt x="16" y="18"/>
                  </a:lnTo>
                  <a:lnTo>
                    <a:pt x="16" y="0"/>
                  </a:lnTo>
                  <a:lnTo>
                    <a:pt x="0"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81" name="Freeform 157"/>
            <p:cNvSpPr>
              <a:spLocks/>
            </p:cNvSpPr>
            <p:nvPr/>
          </p:nvSpPr>
          <p:spPr bwMode="auto">
            <a:xfrm>
              <a:off x="7300" y="3439"/>
              <a:ext cx="10" cy="95"/>
            </a:xfrm>
            <a:custGeom>
              <a:avLst/>
              <a:gdLst>
                <a:gd name="T0" fmla="*/ 1 w 20"/>
                <a:gd name="T1" fmla="*/ 1 h 189"/>
                <a:gd name="T2" fmla="*/ 1 w 20"/>
                <a:gd name="T3" fmla="*/ 1 h 189"/>
                <a:gd name="T4" fmla="*/ 1 w 20"/>
                <a:gd name="T5" fmla="*/ 2 h 189"/>
                <a:gd name="T6" fmla="*/ 1 w 20"/>
                <a:gd name="T7" fmla="*/ 3 h 189"/>
                <a:gd name="T8" fmla="*/ 0 w 20"/>
                <a:gd name="T9" fmla="*/ 3 h 189"/>
                <a:gd name="T10" fmla="*/ 1 w 20"/>
                <a:gd name="T11" fmla="*/ 3 h 189"/>
                <a:gd name="T12" fmla="*/ 1 w 20"/>
                <a:gd name="T13" fmla="*/ 3 h 189"/>
                <a:gd name="T14" fmla="*/ 1 w 20"/>
                <a:gd name="T15" fmla="*/ 2 h 189"/>
                <a:gd name="T16" fmla="*/ 1 w 20"/>
                <a:gd name="T17" fmla="*/ 1 h 189"/>
                <a:gd name="T18" fmla="*/ 1 w 20"/>
                <a:gd name="T19" fmla="*/ 0 h 189"/>
                <a:gd name="T20" fmla="*/ 1 w 20"/>
                <a:gd name="T21" fmla="*/ 1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89"/>
                <a:gd name="T35" fmla="*/ 20 w 20"/>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89">
                  <a:moveTo>
                    <a:pt x="2" y="4"/>
                  </a:moveTo>
                  <a:lnTo>
                    <a:pt x="7" y="34"/>
                  </a:lnTo>
                  <a:lnTo>
                    <a:pt x="4" y="88"/>
                  </a:lnTo>
                  <a:lnTo>
                    <a:pt x="4" y="145"/>
                  </a:lnTo>
                  <a:lnTo>
                    <a:pt x="0" y="189"/>
                  </a:lnTo>
                  <a:lnTo>
                    <a:pt x="16" y="189"/>
                  </a:lnTo>
                  <a:lnTo>
                    <a:pt x="16" y="145"/>
                  </a:lnTo>
                  <a:lnTo>
                    <a:pt x="20" y="88"/>
                  </a:lnTo>
                  <a:lnTo>
                    <a:pt x="20" y="34"/>
                  </a:lnTo>
                  <a:lnTo>
                    <a:pt x="15" y="0"/>
                  </a:lnTo>
                  <a:lnTo>
                    <a:pt x="2"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82" name="Freeform 158"/>
            <p:cNvSpPr>
              <a:spLocks/>
            </p:cNvSpPr>
            <p:nvPr/>
          </p:nvSpPr>
          <p:spPr bwMode="auto">
            <a:xfrm>
              <a:off x="7301" y="3437"/>
              <a:ext cx="6" cy="4"/>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60000 65536"/>
                <a:gd name="T13" fmla="*/ 0 60000 65536"/>
                <a:gd name="T14" fmla="*/ 0 60000 65536"/>
                <a:gd name="T15" fmla="*/ 0 60000 65536"/>
                <a:gd name="T16" fmla="*/ 0 60000 65536"/>
                <a:gd name="T17" fmla="*/ 0 60000 65536"/>
                <a:gd name="T18" fmla="*/ 0 w 13"/>
                <a:gd name="T19" fmla="*/ 0 h 9"/>
                <a:gd name="T20" fmla="*/ 13 w 13"/>
                <a:gd name="T21" fmla="*/ 9 h 9"/>
              </a:gdLst>
              <a:ahLst/>
              <a:cxnLst>
                <a:cxn ang="T12">
                  <a:pos x="T0" y="T1"/>
                </a:cxn>
                <a:cxn ang="T13">
                  <a:pos x="T2" y="T3"/>
                </a:cxn>
                <a:cxn ang="T14">
                  <a:pos x="T4" y="T5"/>
                </a:cxn>
                <a:cxn ang="T15">
                  <a:pos x="T6" y="T7"/>
                </a:cxn>
                <a:cxn ang="T16">
                  <a:pos x="T8" y="T9"/>
                </a:cxn>
                <a:cxn ang="T17">
                  <a:pos x="T10" y="T11"/>
                </a:cxn>
              </a:cxnLst>
              <a:rect l="T18" t="T19" r="T20" b="T21"/>
              <a:pathLst>
                <a:path w="13" h="9">
                  <a:moveTo>
                    <a:pt x="13" y="5"/>
                  </a:moveTo>
                  <a:lnTo>
                    <a:pt x="10" y="0"/>
                  </a:lnTo>
                  <a:lnTo>
                    <a:pt x="5" y="0"/>
                  </a:lnTo>
                  <a:lnTo>
                    <a:pt x="2" y="4"/>
                  </a:lnTo>
                  <a:lnTo>
                    <a:pt x="0" y="9"/>
                  </a:lnTo>
                  <a:lnTo>
                    <a:pt x="13"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183" name="Freeform 159"/>
            <p:cNvSpPr>
              <a:spLocks/>
            </p:cNvSpPr>
            <p:nvPr/>
          </p:nvSpPr>
          <p:spPr bwMode="auto">
            <a:xfrm>
              <a:off x="7481" y="3991"/>
              <a:ext cx="5" cy="6"/>
            </a:xfrm>
            <a:custGeom>
              <a:avLst/>
              <a:gdLst>
                <a:gd name="T0" fmla="*/ 0 w 11"/>
                <a:gd name="T1" fmla="*/ 1 h 11"/>
                <a:gd name="T2" fmla="*/ 0 w 11"/>
                <a:gd name="T3" fmla="*/ 1 h 11"/>
                <a:gd name="T4" fmla="*/ 0 w 11"/>
                <a:gd name="T5" fmla="*/ 1 h 11"/>
                <a:gd name="T6" fmla="*/ 0 w 11"/>
                <a:gd name="T7" fmla="*/ 1 h 11"/>
                <a:gd name="T8" fmla="*/ 0 w 11"/>
                <a:gd name="T9" fmla="*/ 0 h 11"/>
                <a:gd name="T10" fmla="*/ 0 w 11"/>
                <a:gd name="T11" fmla="*/ 1 h 11"/>
                <a:gd name="T12" fmla="*/ 0 60000 65536"/>
                <a:gd name="T13" fmla="*/ 0 60000 65536"/>
                <a:gd name="T14" fmla="*/ 0 60000 65536"/>
                <a:gd name="T15" fmla="*/ 0 60000 65536"/>
                <a:gd name="T16" fmla="*/ 0 60000 65536"/>
                <a:gd name="T17" fmla="*/ 0 60000 65536"/>
                <a:gd name="T18" fmla="*/ 0 w 11"/>
                <a:gd name="T19" fmla="*/ 0 h 11"/>
                <a:gd name="T20" fmla="*/ 11 w 11"/>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1" h="11">
                  <a:moveTo>
                    <a:pt x="0" y="10"/>
                  </a:moveTo>
                  <a:lnTo>
                    <a:pt x="4" y="11"/>
                  </a:lnTo>
                  <a:lnTo>
                    <a:pt x="9" y="10"/>
                  </a:lnTo>
                  <a:lnTo>
                    <a:pt x="11" y="5"/>
                  </a:lnTo>
                  <a:lnTo>
                    <a:pt x="9"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84" name="Freeform 160"/>
            <p:cNvSpPr>
              <a:spLocks/>
            </p:cNvSpPr>
            <p:nvPr/>
          </p:nvSpPr>
          <p:spPr bwMode="auto">
            <a:xfrm>
              <a:off x="7356" y="3823"/>
              <a:ext cx="130" cy="173"/>
            </a:xfrm>
            <a:custGeom>
              <a:avLst/>
              <a:gdLst>
                <a:gd name="T0" fmla="*/ 0 w 259"/>
                <a:gd name="T1" fmla="*/ 1 h 346"/>
                <a:gd name="T2" fmla="*/ 0 w 259"/>
                <a:gd name="T3" fmla="*/ 1 h 346"/>
                <a:gd name="T4" fmla="*/ 1 w 259"/>
                <a:gd name="T5" fmla="*/ 1 h 346"/>
                <a:gd name="T6" fmla="*/ 1 w 259"/>
                <a:gd name="T7" fmla="*/ 1 h 346"/>
                <a:gd name="T8" fmla="*/ 2 w 259"/>
                <a:gd name="T9" fmla="*/ 1 h 346"/>
                <a:gd name="T10" fmla="*/ 2 w 259"/>
                <a:gd name="T11" fmla="*/ 3 h 346"/>
                <a:gd name="T12" fmla="*/ 3 w 259"/>
                <a:gd name="T13" fmla="*/ 3 h 346"/>
                <a:gd name="T14" fmla="*/ 3 w 259"/>
                <a:gd name="T15" fmla="*/ 5 h 346"/>
                <a:gd name="T16" fmla="*/ 4 w 259"/>
                <a:gd name="T17" fmla="*/ 5 h 346"/>
                <a:gd name="T18" fmla="*/ 4 w 259"/>
                <a:gd name="T19" fmla="*/ 5 h 346"/>
                <a:gd name="T20" fmla="*/ 5 w 259"/>
                <a:gd name="T21" fmla="*/ 5 h 346"/>
                <a:gd name="T22" fmla="*/ 4 w 259"/>
                <a:gd name="T23" fmla="*/ 5 h 346"/>
                <a:gd name="T24" fmla="*/ 3 w 259"/>
                <a:gd name="T25" fmla="*/ 4 h 346"/>
                <a:gd name="T26" fmla="*/ 3 w 259"/>
                <a:gd name="T27" fmla="*/ 3 h 346"/>
                <a:gd name="T28" fmla="*/ 2 w 259"/>
                <a:gd name="T29" fmla="*/ 3 h 346"/>
                <a:gd name="T30" fmla="*/ 2 w 259"/>
                <a:gd name="T31" fmla="*/ 1 h 346"/>
                <a:gd name="T32" fmla="*/ 1 w 259"/>
                <a:gd name="T33" fmla="*/ 1 h 346"/>
                <a:gd name="T34" fmla="*/ 1 w 259"/>
                <a:gd name="T35" fmla="*/ 1 h 346"/>
                <a:gd name="T36" fmla="*/ 1 w 259"/>
                <a:gd name="T37" fmla="*/ 0 h 346"/>
                <a:gd name="T38" fmla="*/ 1 w 259"/>
                <a:gd name="T39" fmla="*/ 0 h 346"/>
                <a:gd name="T40" fmla="*/ 0 w 259"/>
                <a:gd name="T41" fmla="*/ 1 h 34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9"/>
                <a:gd name="T64" fmla="*/ 0 h 346"/>
                <a:gd name="T65" fmla="*/ 259 w 259"/>
                <a:gd name="T66" fmla="*/ 346 h 34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9" h="346">
                  <a:moveTo>
                    <a:pt x="0" y="3"/>
                  </a:moveTo>
                  <a:lnTo>
                    <a:pt x="0" y="3"/>
                  </a:lnTo>
                  <a:lnTo>
                    <a:pt x="15" y="43"/>
                  </a:lnTo>
                  <a:lnTo>
                    <a:pt x="39" y="83"/>
                  </a:lnTo>
                  <a:lnTo>
                    <a:pt x="66" y="127"/>
                  </a:lnTo>
                  <a:lnTo>
                    <a:pt x="101" y="176"/>
                  </a:lnTo>
                  <a:lnTo>
                    <a:pt x="138" y="222"/>
                  </a:lnTo>
                  <a:lnTo>
                    <a:pt x="175" y="266"/>
                  </a:lnTo>
                  <a:lnTo>
                    <a:pt x="213" y="308"/>
                  </a:lnTo>
                  <a:lnTo>
                    <a:pt x="250" y="346"/>
                  </a:lnTo>
                  <a:lnTo>
                    <a:pt x="259" y="336"/>
                  </a:lnTo>
                  <a:lnTo>
                    <a:pt x="222" y="299"/>
                  </a:lnTo>
                  <a:lnTo>
                    <a:pt x="184" y="256"/>
                  </a:lnTo>
                  <a:lnTo>
                    <a:pt x="147" y="212"/>
                  </a:lnTo>
                  <a:lnTo>
                    <a:pt x="111" y="167"/>
                  </a:lnTo>
                  <a:lnTo>
                    <a:pt x="79" y="121"/>
                  </a:lnTo>
                  <a:lnTo>
                    <a:pt x="51" y="77"/>
                  </a:lnTo>
                  <a:lnTo>
                    <a:pt x="27" y="3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85" name="Freeform 161"/>
            <p:cNvSpPr>
              <a:spLocks/>
            </p:cNvSpPr>
            <p:nvPr/>
          </p:nvSpPr>
          <p:spPr bwMode="auto">
            <a:xfrm>
              <a:off x="7124" y="3594"/>
              <a:ext cx="239" cy="231"/>
            </a:xfrm>
            <a:custGeom>
              <a:avLst/>
              <a:gdLst>
                <a:gd name="T0" fmla="*/ 0 w 476"/>
                <a:gd name="T1" fmla="*/ 1 h 461"/>
                <a:gd name="T2" fmla="*/ 1 w 476"/>
                <a:gd name="T3" fmla="*/ 1 h 461"/>
                <a:gd name="T4" fmla="*/ 1 w 476"/>
                <a:gd name="T5" fmla="*/ 1 h 461"/>
                <a:gd name="T6" fmla="*/ 2 w 476"/>
                <a:gd name="T7" fmla="*/ 1 h 461"/>
                <a:gd name="T8" fmla="*/ 2 w 476"/>
                <a:gd name="T9" fmla="*/ 2 h 461"/>
                <a:gd name="T10" fmla="*/ 3 w 476"/>
                <a:gd name="T11" fmla="*/ 2 h 461"/>
                <a:gd name="T12" fmla="*/ 4 w 476"/>
                <a:gd name="T13" fmla="*/ 2 h 461"/>
                <a:gd name="T14" fmla="*/ 4 w 476"/>
                <a:gd name="T15" fmla="*/ 3 h 461"/>
                <a:gd name="T16" fmla="*/ 5 w 476"/>
                <a:gd name="T17" fmla="*/ 3 h 461"/>
                <a:gd name="T18" fmla="*/ 5 w 476"/>
                <a:gd name="T19" fmla="*/ 4 h 461"/>
                <a:gd name="T20" fmla="*/ 6 w 476"/>
                <a:gd name="T21" fmla="*/ 4 h 461"/>
                <a:gd name="T22" fmla="*/ 6 w 476"/>
                <a:gd name="T23" fmla="*/ 5 h 461"/>
                <a:gd name="T24" fmla="*/ 7 w 476"/>
                <a:gd name="T25" fmla="*/ 6 h 461"/>
                <a:gd name="T26" fmla="*/ 7 w 476"/>
                <a:gd name="T27" fmla="*/ 6 h 461"/>
                <a:gd name="T28" fmla="*/ 7 w 476"/>
                <a:gd name="T29" fmla="*/ 7 h 461"/>
                <a:gd name="T30" fmla="*/ 8 w 476"/>
                <a:gd name="T31" fmla="*/ 7 h 461"/>
                <a:gd name="T32" fmla="*/ 8 w 476"/>
                <a:gd name="T33" fmla="*/ 8 h 461"/>
                <a:gd name="T34" fmla="*/ 8 w 476"/>
                <a:gd name="T35" fmla="*/ 8 h 461"/>
                <a:gd name="T36" fmla="*/ 8 w 476"/>
                <a:gd name="T37" fmla="*/ 7 h 461"/>
                <a:gd name="T38" fmla="*/ 7 w 476"/>
                <a:gd name="T39" fmla="*/ 7 h 461"/>
                <a:gd name="T40" fmla="*/ 7 w 476"/>
                <a:gd name="T41" fmla="*/ 6 h 461"/>
                <a:gd name="T42" fmla="*/ 7 w 476"/>
                <a:gd name="T43" fmla="*/ 5 h 461"/>
                <a:gd name="T44" fmla="*/ 6 w 476"/>
                <a:gd name="T45" fmla="*/ 5 h 461"/>
                <a:gd name="T46" fmla="*/ 6 w 476"/>
                <a:gd name="T47" fmla="*/ 4 h 461"/>
                <a:gd name="T48" fmla="*/ 5 w 476"/>
                <a:gd name="T49" fmla="*/ 4 h 461"/>
                <a:gd name="T50" fmla="*/ 5 w 476"/>
                <a:gd name="T51" fmla="*/ 3 h 461"/>
                <a:gd name="T52" fmla="*/ 4 w 476"/>
                <a:gd name="T53" fmla="*/ 3 h 461"/>
                <a:gd name="T54" fmla="*/ 4 w 476"/>
                <a:gd name="T55" fmla="*/ 2 h 461"/>
                <a:gd name="T56" fmla="*/ 3 w 476"/>
                <a:gd name="T57" fmla="*/ 2 h 461"/>
                <a:gd name="T58" fmla="*/ 3 w 476"/>
                <a:gd name="T59" fmla="*/ 1 h 461"/>
                <a:gd name="T60" fmla="*/ 2 w 476"/>
                <a:gd name="T61" fmla="*/ 1 h 461"/>
                <a:gd name="T62" fmla="*/ 1 w 476"/>
                <a:gd name="T63" fmla="*/ 1 h 461"/>
                <a:gd name="T64" fmla="*/ 1 w 476"/>
                <a:gd name="T65" fmla="*/ 1 h 461"/>
                <a:gd name="T66" fmla="*/ 0 w 476"/>
                <a:gd name="T67" fmla="*/ 0 h 461"/>
                <a:gd name="T68" fmla="*/ 0 w 476"/>
                <a:gd name="T69" fmla="*/ 1 h 4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6"/>
                <a:gd name="T106" fmla="*/ 0 h 461"/>
                <a:gd name="T107" fmla="*/ 476 w 476"/>
                <a:gd name="T108" fmla="*/ 461 h 46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6" h="461">
                  <a:moveTo>
                    <a:pt x="0" y="13"/>
                  </a:moveTo>
                  <a:lnTo>
                    <a:pt x="27" y="21"/>
                  </a:lnTo>
                  <a:lnTo>
                    <a:pt x="57" y="34"/>
                  </a:lnTo>
                  <a:lnTo>
                    <a:pt x="91" y="52"/>
                  </a:lnTo>
                  <a:lnTo>
                    <a:pt x="125" y="73"/>
                  </a:lnTo>
                  <a:lnTo>
                    <a:pt x="161" y="98"/>
                  </a:lnTo>
                  <a:lnTo>
                    <a:pt x="195" y="124"/>
                  </a:lnTo>
                  <a:lnTo>
                    <a:pt x="230" y="155"/>
                  </a:lnTo>
                  <a:lnTo>
                    <a:pt x="265" y="186"/>
                  </a:lnTo>
                  <a:lnTo>
                    <a:pt x="299" y="220"/>
                  </a:lnTo>
                  <a:lnTo>
                    <a:pt x="332" y="256"/>
                  </a:lnTo>
                  <a:lnTo>
                    <a:pt x="361" y="292"/>
                  </a:lnTo>
                  <a:lnTo>
                    <a:pt x="390" y="326"/>
                  </a:lnTo>
                  <a:lnTo>
                    <a:pt x="412" y="362"/>
                  </a:lnTo>
                  <a:lnTo>
                    <a:pt x="433" y="398"/>
                  </a:lnTo>
                  <a:lnTo>
                    <a:pt x="451" y="430"/>
                  </a:lnTo>
                  <a:lnTo>
                    <a:pt x="463" y="461"/>
                  </a:lnTo>
                  <a:lnTo>
                    <a:pt x="476" y="458"/>
                  </a:lnTo>
                  <a:lnTo>
                    <a:pt x="463" y="424"/>
                  </a:lnTo>
                  <a:lnTo>
                    <a:pt x="446" y="391"/>
                  </a:lnTo>
                  <a:lnTo>
                    <a:pt x="425" y="355"/>
                  </a:lnTo>
                  <a:lnTo>
                    <a:pt x="399" y="320"/>
                  </a:lnTo>
                  <a:lnTo>
                    <a:pt x="371" y="282"/>
                  </a:lnTo>
                  <a:lnTo>
                    <a:pt x="342" y="246"/>
                  </a:lnTo>
                  <a:lnTo>
                    <a:pt x="308" y="210"/>
                  </a:lnTo>
                  <a:lnTo>
                    <a:pt x="275" y="176"/>
                  </a:lnTo>
                  <a:lnTo>
                    <a:pt x="240" y="145"/>
                  </a:lnTo>
                  <a:lnTo>
                    <a:pt x="204" y="114"/>
                  </a:lnTo>
                  <a:lnTo>
                    <a:pt x="168" y="85"/>
                  </a:lnTo>
                  <a:lnTo>
                    <a:pt x="131" y="60"/>
                  </a:lnTo>
                  <a:lnTo>
                    <a:pt x="97" y="39"/>
                  </a:lnTo>
                  <a:lnTo>
                    <a:pt x="64" y="21"/>
                  </a:lnTo>
                  <a:lnTo>
                    <a:pt x="30" y="8"/>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86" name="Freeform 162"/>
            <p:cNvSpPr>
              <a:spLocks/>
            </p:cNvSpPr>
            <p:nvPr/>
          </p:nvSpPr>
          <p:spPr bwMode="auto">
            <a:xfrm>
              <a:off x="7121" y="3594"/>
              <a:ext cx="3" cy="7"/>
            </a:xfrm>
            <a:custGeom>
              <a:avLst/>
              <a:gdLst>
                <a:gd name="T0" fmla="*/ 0 w 7"/>
                <a:gd name="T1" fmla="*/ 0 h 13"/>
                <a:gd name="T2" fmla="*/ 0 w 7"/>
                <a:gd name="T3" fmla="*/ 1 h 13"/>
                <a:gd name="T4" fmla="*/ 0 w 7"/>
                <a:gd name="T5" fmla="*/ 1 h 13"/>
                <a:gd name="T6" fmla="*/ 0 w 7"/>
                <a:gd name="T7" fmla="*/ 1 h 13"/>
                <a:gd name="T8" fmla="*/ 0 w 7"/>
                <a:gd name="T9" fmla="*/ 1 h 13"/>
                <a:gd name="T10" fmla="*/ 0 w 7"/>
                <a:gd name="T11" fmla="*/ 0 h 13"/>
                <a:gd name="T12" fmla="*/ 0 60000 65536"/>
                <a:gd name="T13" fmla="*/ 0 60000 65536"/>
                <a:gd name="T14" fmla="*/ 0 60000 65536"/>
                <a:gd name="T15" fmla="*/ 0 60000 65536"/>
                <a:gd name="T16" fmla="*/ 0 60000 65536"/>
                <a:gd name="T17" fmla="*/ 0 60000 65536"/>
                <a:gd name="T18" fmla="*/ 0 w 7"/>
                <a:gd name="T19" fmla="*/ 0 h 13"/>
                <a:gd name="T20" fmla="*/ 7 w 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7" h="13">
                  <a:moveTo>
                    <a:pt x="7" y="0"/>
                  </a:moveTo>
                  <a:lnTo>
                    <a:pt x="2" y="2"/>
                  </a:lnTo>
                  <a:lnTo>
                    <a:pt x="0" y="7"/>
                  </a:lnTo>
                  <a:lnTo>
                    <a:pt x="2" y="11"/>
                  </a:lnTo>
                  <a:lnTo>
                    <a:pt x="7" y="13"/>
                  </a:lnTo>
                  <a:lnTo>
                    <a:pt x="7"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87" name="Freeform 163"/>
            <p:cNvSpPr>
              <a:spLocks/>
            </p:cNvSpPr>
            <p:nvPr/>
          </p:nvSpPr>
          <p:spPr bwMode="auto">
            <a:xfrm>
              <a:off x="7470" y="4015"/>
              <a:ext cx="4" cy="7"/>
            </a:xfrm>
            <a:custGeom>
              <a:avLst/>
              <a:gdLst>
                <a:gd name="T0" fmla="*/ 0 w 6"/>
                <a:gd name="T1" fmla="*/ 1 h 13"/>
                <a:gd name="T2" fmla="*/ 1 w 6"/>
                <a:gd name="T3" fmla="*/ 1 h 13"/>
                <a:gd name="T4" fmla="*/ 1 w 6"/>
                <a:gd name="T5" fmla="*/ 1 h 13"/>
                <a:gd name="T6" fmla="*/ 1 w 6"/>
                <a:gd name="T7" fmla="*/ 1 h 13"/>
                <a:gd name="T8" fmla="*/ 0 w 6"/>
                <a:gd name="T9" fmla="*/ 0 h 13"/>
                <a:gd name="T10" fmla="*/ 0 w 6"/>
                <a:gd name="T11" fmla="*/ 1 h 13"/>
                <a:gd name="T12" fmla="*/ 0 60000 65536"/>
                <a:gd name="T13" fmla="*/ 0 60000 65536"/>
                <a:gd name="T14" fmla="*/ 0 60000 65536"/>
                <a:gd name="T15" fmla="*/ 0 60000 65536"/>
                <a:gd name="T16" fmla="*/ 0 60000 65536"/>
                <a:gd name="T17" fmla="*/ 0 60000 65536"/>
                <a:gd name="T18" fmla="*/ 0 w 6"/>
                <a:gd name="T19" fmla="*/ 0 h 13"/>
                <a:gd name="T20" fmla="*/ 6 w 6"/>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6" h="13">
                  <a:moveTo>
                    <a:pt x="0" y="13"/>
                  </a:moveTo>
                  <a:lnTo>
                    <a:pt x="5" y="11"/>
                  </a:lnTo>
                  <a:lnTo>
                    <a:pt x="6" y="7"/>
                  </a:lnTo>
                  <a:lnTo>
                    <a:pt x="5" y="2"/>
                  </a:lnTo>
                  <a:lnTo>
                    <a:pt x="0"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88" name="Freeform 164"/>
            <p:cNvSpPr>
              <a:spLocks/>
            </p:cNvSpPr>
            <p:nvPr/>
          </p:nvSpPr>
          <p:spPr bwMode="auto">
            <a:xfrm>
              <a:off x="7323" y="3838"/>
              <a:ext cx="147" cy="184"/>
            </a:xfrm>
            <a:custGeom>
              <a:avLst/>
              <a:gdLst>
                <a:gd name="T0" fmla="*/ 0 w 296"/>
                <a:gd name="T1" fmla="*/ 1 h 368"/>
                <a:gd name="T2" fmla="*/ 0 w 296"/>
                <a:gd name="T3" fmla="*/ 1 h 368"/>
                <a:gd name="T4" fmla="*/ 0 w 296"/>
                <a:gd name="T5" fmla="*/ 1 h 368"/>
                <a:gd name="T6" fmla="*/ 0 w 296"/>
                <a:gd name="T7" fmla="*/ 1 h 368"/>
                <a:gd name="T8" fmla="*/ 0 w 296"/>
                <a:gd name="T9" fmla="*/ 1 h 368"/>
                <a:gd name="T10" fmla="*/ 0 w 296"/>
                <a:gd name="T11" fmla="*/ 1 h 368"/>
                <a:gd name="T12" fmla="*/ 1 w 296"/>
                <a:gd name="T13" fmla="*/ 3 h 368"/>
                <a:gd name="T14" fmla="*/ 1 w 296"/>
                <a:gd name="T15" fmla="*/ 3 h 368"/>
                <a:gd name="T16" fmla="*/ 1 w 296"/>
                <a:gd name="T17" fmla="*/ 3 h 368"/>
                <a:gd name="T18" fmla="*/ 1 w 296"/>
                <a:gd name="T19" fmla="*/ 3 h 368"/>
                <a:gd name="T20" fmla="*/ 2 w 296"/>
                <a:gd name="T21" fmla="*/ 5 h 368"/>
                <a:gd name="T22" fmla="*/ 2 w 296"/>
                <a:gd name="T23" fmla="*/ 5 h 368"/>
                <a:gd name="T24" fmla="*/ 2 w 296"/>
                <a:gd name="T25" fmla="*/ 5 h 368"/>
                <a:gd name="T26" fmla="*/ 3 w 296"/>
                <a:gd name="T27" fmla="*/ 6 h 368"/>
                <a:gd name="T28" fmla="*/ 3 w 296"/>
                <a:gd name="T29" fmla="*/ 6 h 368"/>
                <a:gd name="T30" fmla="*/ 3 w 296"/>
                <a:gd name="T31" fmla="*/ 6 h 368"/>
                <a:gd name="T32" fmla="*/ 4 w 296"/>
                <a:gd name="T33" fmla="*/ 6 h 368"/>
                <a:gd name="T34" fmla="*/ 4 w 296"/>
                <a:gd name="T35" fmla="*/ 6 h 368"/>
                <a:gd name="T36" fmla="*/ 4 w 296"/>
                <a:gd name="T37" fmla="*/ 6 h 368"/>
                <a:gd name="T38" fmla="*/ 4 w 296"/>
                <a:gd name="T39" fmla="*/ 6 h 368"/>
                <a:gd name="T40" fmla="*/ 4 w 296"/>
                <a:gd name="T41" fmla="*/ 6 h 368"/>
                <a:gd name="T42" fmla="*/ 3 w 296"/>
                <a:gd name="T43" fmla="*/ 6 h 368"/>
                <a:gd name="T44" fmla="*/ 3 w 296"/>
                <a:gd name="T45" fmla="*/ 5 h 368"/>
                <a:gd name="T46" fmla="*/ 3 w 296"/>
                <a:gd name="T47" fmla="*/ 5 h 368"/>
                <a:gd name="T48" fmla="*/ 2 w 296"/>
                <a:gd name="T49" fmla="*/ 5 h 368"/>
                <a:gd name="T50" fmla="*/ 2 w 296"/>
                <a:gd name="T51" fmla="*/ 3 h 368"/>
                <a:gd name="T52" fmla="*/ 2 w 296"/>
                <a:gd name="T53" fmla="*/ 3 h 368"/>
                <a:gd name="T54" fmla="*/ 1 w 296"/>
                <a:gd name="T55" fmla="*/ 3 h 368"/>
                <a:gd name="T56" fmla="*/ 1 w 296"/>
                <a:gd name="T57" fmla="*/ 3 h 368"/>
                <a:gd name="T58" fmla="*/ 1 w 296"/>
                <a:gd name="T59" fmla="*/ 3 h 368"/>
                <a:gd name="T60" fmla="*/ 1 w 296"/>
                <a:gd name="T61" fmla="*/ 1 h 368"/>
                <a:gd name="T62" fmla="*/ 0 w 296"/>
                <a:gd name="T63" fmla="*/ 1 h 368"/>
                <a:gd name="T64" fmla="*/ 0 w 296"/>
                <a:gd name="T65" fmla="*/ 1 h 368"/>
                <a:gd name="T66" fmla="*/ 0 w 296"/>
                <a:gd name="T67" fmla="*/ 1 h 368"/>
                <a:gd name="T68" fmla="*/ 0 w 296"/>
                <a:gd name="T69" fmla="*/ 0 h 368"/>
                <a:gd name="T70" fmla="*/ 0 w 296"/>
                <a:gd name="T71" fmla="*/ 0 h 368"/>
                <a:gd name="T72" fmla="*/ 0 w 296"/>
                <a:gd name="T73" fmla="*/ 1 h 3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6"/>
                <a:gd name="T112" fmla="*/ 0 h 368"/>
                <a:gd name="T113" fmla="*/ 296 w 296"/>
                <a:gd name="T114" fmla="*/ 368 h 3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6" h="368">
                  <a:moveTo>
                    <a:pt x="0" y="3"/>
                  </a:moveTo>
                  <a:lnTo>
                    <a:pt x="0" y="3"/>
                  </a:lnTo>
                  <a:lnTo>
                    <a:pt x="13" y="34"/>
                  </a:lnTo>
                  <a:lnTo>
                    <a:pt x="26" y="66"/>
                  </a:lnTo>
                  <a:lnTo>
                    <a:pt x="42" y="97"/>
                  </a:lnTo>
                  <a:lnTo>
                    <a:pt x="56" y="127"/>
                  </a:lnTo>
                  <a:lnTo>
                    <a:pt x="74" y="156"/>
                  </a:lnTo>
                  <a:lnTo>
                    <a:pt x="90" y="185"/>
                  </a:lnTo>
                  <a:lnTo>
                    <a:pt x="109" y="212"/>
                  </a:lnTo>
                  <a:lnTo>
                    <a:pt x="126" y="238"/>
                  </a:lnTo>
                  <a:lnTo>
                    <a:pt x="147" y="264"/>
                  </a:lnTo>
                  <a:lnTo>
                    <a:pt x="168" y="287"/>
                  </a:lnTo>
                  <a:lnTo>
                    <a:pt x="187" y="306"/>
                  </a:lnTo>
                  <a:lnTo>
                    <a:pt x="208" y="324"/>
                  </a:lnTo>
                  <a:lnTo>
                    <a:pt x="230" y="340"/>
                  </a:lnTo>
                  <a:lnTo>
                    <a:pt x="251" y="353"/>
                  </a:lnTo>
                  <a:lnTo>
                    <a:pt x="273" y="362"/>
                  </a:lnTo>
                  <a:lnTo>
                    <a:pt x="296" y="368"/>
                  </a:lnTo>
                  <a:lnTo>
                    <a:pt x="296" y="355"/>
                  </a:lnTo>
                  <a:lnTo>
                    <a:pt x="277" y="348"/>
                  </a:lnTo>
                  <a:lnTo>
                    <a:pt x="258" y="340"/>
                  </a:lnTo>
                  <a:lnTo>
                    <a:pt x="237" y="327"/>
                  </a:lnTo>
                  <a:lnTo>
                    <a:pt x="218" y="314"/>
                  </a:lnTo>
                  <a:lnTo>
                    <a:pt x="197" y="296"/>
                  </a:lnTo>
                  <a:lnTo>
                    <a:pt x="178" y="277"/>
                  </a:lnTo>
                  <a:lnTo>
                    <a:pt x="157" y="254"/>
                  </a:lnTo>
                  <a:lnTo>
                    <a:pt x="139" y="231"/>
                  </a:lnTo>
                  <a:lnTo>
                    <a:pt x="122" y="205"/>
                  </a:lnTo>
                  <a:lnTo>
                    <a:pt x="102" y="179"/>
                  </a:lnTo>
                  <a:lnTo>
                    <a:pt x="87" y="150"/>
                  </a:lnTo>
                  <a:lnTo>
                    <a:pt x="69" y="120"/>
                  </a:lnTo>
                  <a:lnTo>
                    <a:pt x="55" y="91"/>
                  </a:lnTo>
                  <a:lnTo>
                    <a:pt x="39" y="60"/>
                  </a:lnTo>
                  <a:lnTo>
                    <a:pt x="26" y="31"/>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89" name="Freeform 165"/>
            <p:cNvSpPr>
              <a:spLocks/>
            </p:cNvSpPr>
            <p:nvPr/>
          </p:nvSpPr>
          <p:spPr bwMode="auto">
            <a:xfrm>
              <a:off x="7167" y="3632"/>
              <a:ext cx="162" cy="207"/>
            </a:xfrm>
            <a:custGeom>
              <a:avLst/>
              <a:gdLst>
                <a:gd name="T0" fmla="*/ 0 w 324"/>
                <a:gd name="T1" fmla="*/ 1 h 414"/>
                <a:gd name="T2" fmla="*/ 1 w 324"/>
                <a:gd name="T3" fmla="*/ 1 h 414"/>
                <a:gd name="T4" fmla="*/ 1 w 324"/>
                <a:gd name="T5" fmla="*/ 1 h 414"/>
                <a:gd name="T6" fmla="*/ 1 w 324"/>
                <a:gd name="T7" fmla="*/ 1 h 414"/>
                <a:gd name="T8" fmla="*/ 1 w 324"/>
                <a:gd name="T9" fmla="*/ 1 h 414"/>
                <a:gd name="T10" fmla="*/ 1 w 324"/>
                <a:gd name="T11" fmla="*/ 2 h 414"/>
                <a:gd name="T12" fmla="*/ 1 w 324"/>
                <a:gd name="T13" fmla="*/ 2 h 414"/>
                <a:gd name="T14" fmla="*/ 3 w 324"/>
                <a:gd name="T15" fmla="*/ 3 h 414"/>
                <a:gd name="T16" fmla="*/ 3 w 324"/>
                <a:gd name="T17" fmla="*/ 3 h 414"/>
                <a:gd name="T18" fmla="*/ 3 w 324"/>
                <a:gd name="T19" fmla="*/ 3 h 414"/>
                <a:gd name="T20" fmla="*/ 3 w 324"/>
                <a:gd name="T21" fmla="*/ 3 h 414"/>
                <a:gd name="T22" fmla="*/ 3 w 324"/>
                <a:gd name="T23" fmla="*/ 3 h 414"/>
                <a:gd name="T24" fmla="*/ 3 w 324"/>
                <a:gd name="T25" fmla="*/ 5 h 414"/>
                <a:gd name="T26" fmla="*/ 5 w 324"/>
                <a:gd name="T27" fmla="*/ 5 h 414"/>
                <a:gd name="T28" fmla="*/ 5 w 324"/>
                <a:gd name="T29" fmla="*/ 6 h 414"/>
                <a:gd name="T30" fmla="*/ 5 w 324"/>
                <a:gd name="T31" fmla="*/ 6 h 414"/>
                <a:gd name="T32" fmla="*/ 5 w 324"/>
                <a:gd name="T33" fmla="*/ 6 h 414"/>
                <a:gd name="T34" fmla="*/ 5 w 324"/>
                <a:gd name="T35" fmla="*/ 6 h 414"/>
                <a:gd name="T36" fmla="*/ 5 w 324"/>
                <a:gd name="T37" fmla="*/ 6 h 414"/>
                <a:gd name="T38" fmla="*/ 5 w 324"/>
                <a:gd name="T39" fmla="*/ 6 h 414"/>
                <a:gd name="T40" fmla="*/ 5 w 324"/>
                <a:gd name="T41" fmla="*/ 5 h 414"/>
                <a:gd name="T42" fmla="*/ 5 w 324"/>
                <a:gd name="T43" fmla="*/ 5 h 414"/>
                <a:gd name="T44" fmla="*/ 3 w 324"/>
                <a:gd name="T45" fmla="*/ 3 h 414"/>
                <a:gd name="T46" fmla="*/ 3 w 324"/>
                <a:gd name="T47" fmla="*/ 3 h 414"/>
                <a:gd name="T48" fmla="*/ 3 w 324"/>
                <a:gd name="T49" fmla="*/ 3 h 414"/>
                <a:gd name="T50" fmla="*/ 3 w 324"/>
                <a:gd name="T51" fmla="*/ 3 h 414"/>
                <a:gd name="T52" fmla="*/ 3 w 324"/>
                <a:gd name="T53" fmla="*/ 2 h 414"/>
                <a:gd name="T54" fmla="*/ 1 w 324"/>
                <a:gd name="T55" fmla="*/ 2 h 414"/>
                <a:gd name="T56" fmla="*/ 1 w 324"/>
                <a:gd name="T57" fmla="*/ 2 h 414"/>
                <a:gd name="T58" fmla="*/ 1 w 324"/>
                <a:gd name="T59" fmla="*/ 1 h 414"/>
                <a:gd name="T60" fmla="*/ 1 w 324"/>
                <a:gd name="T61" fmla="*/ 1 h 414"/>
                <a:gd name="T62" fmla="*/ 1 w 324"/>
                <a:gd name="T63" fmla="*/ 1 h 414"/>
                <a:gd name="T64" fmla="*/ 1 w 324"/>
                <a:gd name="T65" fmla="*/ 1 h 414"/>
                <a:gd name="T66" fmla="*/ 1 w 324"/>
                <a:gd name="T67" fmla="*/ 0 h 414"/>
                <a:gd name="T68" fmla="*/ 0 w 324"/>
                <a:gd name="T69" fmla="*/ 1 h 41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414"/>
                <a:gd name="T107" fmla="*/ 324 w 324"/>
                <a:gd name="T108" fmla="*/ 414 h 41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414">
                  <a:moveTo>
                    <a:pt x="0" y="13"/>
                  </a:moveTo>
                  <a:lnTo>
                    <a:pt x="14" y="19"/>
                  </a:lnTo>
                  <a:lnTo>
                    <a:pt x="30" y="29"/>
                  </a:lnTo>
                  <a:lnTo>
                    <a:pt x="48" y="42"/>
                  </a:lnTo>
                  <a:lnTo>
                    <a:pt x="68" y="60"/>
                  </a:lnTo>
                  <a:lnTo>
                    <a:pt x="91" y="81"/>
                  </a:lnTo>
                  <a:lnTo>
                    <a:pt x="113" y="106"/>
                  </a:lnTo>
                  <a:lnTo>
                    <a:pt x="135" y="132"/>
                  </a:lnTo>
                  <a:lnTo>
                    <a:pt x="159" y="159"/>
                  </a:lnTo>
                  <a:lnTo>
                    <a:pt x="180" y="189"/>
                  </a:lnTo>
                  <a:lnTo>
                    <a:pt x="203" y="220"/>
                  </a:lnTo>
                  <a:lnTo>
                    <a:pt x="225" y="252"/>
                  </a:lnTo>
                  <a:lnTo>
                    <a:pt x="246" y="285"/>
                  </a:lnTo>
                  <a:lnTo>
                    <a:pt x="265" y="319"/>
                  </a:lnTo>
                  <a:lnTo>
                    <a:pt x="282" y="352"/>
                  </a:lnTo>
                  <a:lnTo>
                    <a:pt x="298" y="384"/>
                  </a:lnTo>
                  <a:lnTo>
                    <a:pt x="311" y="414"/>
                  </a:lnTo>
                  <a:lnTo>
                    <a:pt x="324" y="411"/>
                  </a:lnTo>
                  <a:lnTo>
                    <a:pt x="311" y="378"/>
                  </a:lnTo>
                  <a:lnTo>
                    <a:pt x="295" y="345"/>
                  </a:lnTo>
                  <a:lnTo>
                    <a:pt x="278" y="313"/>
                  </a:lnTo>
                  <a:lnTo>
                    <a:pt x="258" y="278"/>
                  </a:lnTo>
                  <a:lnTo>
                    <a:pt x="238" y="246"/>
                  </a:lnTo>
                  <a:lnTo>
                    <a:pt x="215" y="213"/>
                  </a:lnTo>
                  <a:lnTo>
                    <a:pt x="193" y="182"/>
                  </a:lnTo>
                  <a:lnTo>
                    <a:pt x="169" y="150"/>
                  </a:lnTo>
                  <a:lnTo>
                    <a:pt x="145" y="122"/>
                  </a:lnTo>
                  <a:lnTo>
                    <a:pt x="123" y="96"/>
                  </a:lnTo>
                  <a:lnTo>
                    <a:pt x="100" y="71"/>
                  </a:lnTo>
                  <a:lnTo>
                    <a:pt x="78" y="50"/>
                  </a:lnTo>
                  <a:lnTo>
                    <a:pt x="57" y="32"/>
                  </a:lnTo>
                  <a:lnTo>
                    <a:pt x="36" y="16"/>
                  </a:lnTo>
                  <a:lnTo>
                    <a:pt x="20" y="6"/>
                  </a:lnTo>
                  <a:lnTo>
                    <a:pt x="3"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90" name="Freeform 166"/>
            <p:cNvSpPr>
              <a:spLocks/>
            </p:cNvSpPr>
            <p:nvPr/>
          </p:nvSpPr>
          <p:spPr bwMode="auto">
            <a:xfrm>
              <a:off x="7164" y="3632"/>
              <a:ext cx="4" cy="7"/>
            </a:xfrm>
            <a:custGeom>
              <a:avLst/>
              <a:gdLst>
                <a:gd name="T0" fmla="*/ 1 w 8"/>
                <a:gd name="T1" fmla="*/ 0 h 13"/>
                <a:gd name="T2" fmla="*/ 1 w 8"/>
                <a:gd name="T3" fmla="*/ 1 h 13"/>
                <a:gd name="T4" fmla="*/ 0 w 8"/>
                <a:gd name="T5" fmla="*/ 1 h 13"/>
                <a:gd name="T6" fmla="*/ 1 w 8"/>
                <a:gd name="T7" fmla="*/ 1 h 13"/>
                <a:gd name="T8" fmla="*/ 1 w 8"/>
                <a:gd name="T9" fmla="*/ 1 h 13"/>
                <a:gd name="T10" fmla="*/ 1 w 8"/>
                <a:gd name="T11" fmla="*/ 0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8" y="0"/>
                  </a:moveTo>
                  <a:lnTo>
                    <a:pt x="3" y="1"/>
                  </a:lnTo>
                  <a:lnTo>
                    <a:pt x="0" y="5"/>
                  </a:lnTo>
                  <a:lnTo>
                    <a:pt x="1" y="9"/>
                  </a:lnTo>
                  <a:lnTo>
                    <a:pt x="5" y="13"/>
                  </a:lnTo>
                  <a:lnTo>
                    <a:pt x="8"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91" name="Freeform 167"/>
            <p:cNvSpPr>
              <a:spLocks/>
            </p:cNvSpPr>
            <p:nvPr/>
          </p:nvSpPr>
          <p:spPr bwMode="auto">
            <a:xfrm>
              <a:off x="7442" y="4039"/>
              <a:ext cx="4" cy="7"/>
            </a:xfrm>
            <a:custGeom>
              <a:avLst/>
              <a:gdLst>
                <a:gd name="T0" fmla="*/ 0 w 8"/>
                <a:gd name="T1" fmla="*/ 1 h 13"/>
                <a:gd name="T2" fmla="*/ 1 w 8"/>
                <a:gd name="T3" fmla="*/ 1 h 13"/>
                <a:gd name="T4" fmla="*/ 1 w 8"/>
                <a:gd name="T5" fmla="*/ 1 h 13"/>
                <a:gd name="T6" fmla="*/ 1 w 8"/>
                <a:gd name="T7" fmla="*/ 1 h 13"/>
                <a:gd name="T8" fmla="*/ 1 w 8"/>
                <a:gd name="T9" fmla="*/ 0 h 13"/>
                <a:gd name="T10" fmla="*/ 0 w 8"/>
                <a:gd name="T11" fmla="*/ 1 h 13"/>
                <a:gd name="T12" fmla="*/ 0 60000 65536"/>
                <a:gd name="T13" fmla="*/ 0 60000 65536"/>
                <a:gd name="T14" fmla="*/ 0 60000 65536"/>
                <a:gd name="T15" fmla="*/ 0 60000 65536"/>
                <a:gd name="T16" fmla="*/ 0 60000 65536"/>
                <a:gd name="T17" fmla="*/ 0 60000 65536"/>
                <a:gd name="T18" fmla="*/ 0 w 8"/>
                <a:gd name="T19" fmla="*/ 0 h 13"/>
                <a:gd name="T20" fmla="*/ 8 w 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8" h="13">
                  <a:moveTo>
                    <a:pt x="0" y="13"/>
                  </a:moveTo>
                  <a:lnTo>
                    <a:pt x="5" y="12"/>
                  </a:lnTo>
                  <a:lnTo>
                    <a:pt x="8" y="8"/>
                  </a:lnTo>
                  <a:lnTo>
                    <a:pt x="8" y="4"/>
                  </a:lnTo>
                  <a:lnTo>
                    <a:pt x="4" y="0"/>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92" name="Freeform 168"/>
            <p:cNvSpPr>
              <a:spLocks/>
            </p:cNvSpPr>
            <p:nvPr/>
          </p:nvSpPr>
          <p:spPr bwMode="auto">
            <a:xfrm>
              <a:off x="7339" y="3936"/>
              <a:ext cx="104" cy="110"/>
            </a:xfrm>
            <a:custGeom>
              <a:avLst/>
              <a:gdLst>
                <a:gd name="T0" fmla="*/ 0 w 208"/>
                <a:gd name="T1" fmla="*/ 1 h 220"/>
                <a:gd name="T2" fmla="*/ 0 w 208"/>
                <a:gd name="T3" fmla="*/ 1 h 220"/>
                <a:gd name="T4" fmla="*/ 1 w 208"/>
                <a:gd name="T5" fmla="*/ 1 h 220"/>
                <a:gd name="T6" fmla="*/ 1 w 208"/>
                <a:gd name="T7" fmla="*/ 1 h 220"/>
                <a:gd name="T8" fmla="*/ 1 w 208"/>
                <a:gd name="T9" fmla="*/ 2 h 220"/>
                <a:gd name="T10" fmla="*/ 2 w 208"/>
                <a:gd name="T11" fmla="*/ 3 h 220"/>
                <a:gd name="T12" fmla="*/ 2 w 208"/>
                <a:gd name="T13" fmla="*/ 3 h 220"/>
                <a:gd name="T14" fmla="*/ 3 w 208"/>
                <a:gd name="T15" fmla="*/ 3 h 220"/>
                <a:gd name="T16" fmla="*/ 3 w 208"/>
                <a:gd name="T17" fmla="*/ 3 h 220"/>
                <a:gd name="T18" fmla="*/ 3 w 208"/>
                <a:gd name="T19" fmla="*/ 3 h 220"/>
                <a:gd name="T20" fmla="*/ 3 w 208"/>
                <a:gd name="T21" fmla="*/ 3 h 220"/>
                <a:gd name="T22" fmla="*/ 3 w 208"/>
                <a:gd name="T23" fmla="*/ 3 h 220"/>
                <a:gd name="T24" fmla="*/ 3 w 208"/>
                <a:gd name="T25" fmla="*/ 3 h 220"/>
                <a:gd name="T26" fmla="*/ 2 w 208"/>
                <a:gd name="T27" fmla="*/ 3 h 220"/>
                <a:gd name="T28" fmla="*/ 2 w 208"/>
                <a:gd name="T29" fmla="*/ 2 h 220"/>
                <a:gd name="T30" fmla="*/ 1 w 208"/>
                <a:gd name="T31" fmla="*/ 2 h 220"/>
                <a:gd name="T32" fmla="*/ 1 w 208"/>
                <a:gd name="T33" fmla="*/ 1 h 220"/>
                <a:gd name="T34" fmla="*/ 1 w 208"/>
                <a:gd name="T35" fmla="*/ 1 h 220"/>
                <a:gd name="T36" fmla="*/ 1 w 208"/>
                <a:gd name="T37" fmla="*/ 0 h 220"/>
                <a:gd name="T38" fmla="*/ 1 w 208"/>
                <a:gd name="T39" fmla="*/ 0 h 220"/>
                <a:gd name="T40" fmla="*/ 0 w 208"/>
                <a:gd name="T41" fmla="*/ 1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8"/>
                <a:gd name="T64" fmla="*/ 0 h 220"/>
                <a:gd name="T65" fmla="*/ 208 w 208"/>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8" h="220">
                  <a:moveTo>
                    <a:pt x="0" y="3"/>
                  </a:moveTo>
                  <a:lnTo>
                    <a:pt x="0" y="3"/>
                  </a:lnTo>
                  <a:lnTo>
                    <a:pt x="9" y="33"/>
                  </a:lnTo>
                  <a:lnTo>
                    <a:pt x="25" y="64"/>
                  </a:lnTo>
                  <a:lnTo>
                    <a:pt x="45" y="96"/>
                  </a:lnTo>
                  <a:lnTo>
                    <a:pt x="70" y="129"/>
                  </a:lnTo>
                  <a:lnTo>
                    <a:pt x="97" y="158"/>
                  </a:lnTo>
                  <a:lnTo>
                    <a:pt x="129" y="184"/>
                  </a:lnTo>
                  <a:lnTo>
                    <a:pt x="164" y="206"/>
                  </a:lnTo>
                  <a:lnTo>
                    <a:pt x="204" y="220"/>
                  </a:lnTo>
                  <a:lnTo>
                    <a:pt x="208" y="207"/>
                  </a:lnTo>
                  <a:lnTo>
                    <a:pt x="171" y="193"/>
                  </a:lnTo>
                  <a:lnTo>
                    <a:pt x="136" y="171"/>
                  </a:lnTo>
                  <a:lnTo>
                    <a:pt x="107" y="149"/>
                  </a:lnTo>
                  <a:lnTo>
                    <a:pt x="80" y="119"/>
                  </a:lnTo>
                  <a:lnTo>
                    <a:pt x="57" y="90"/>
                  </a:lnTo>
                  <a:lnTo>
                    <a:pt x="38" y="57"/>
                  </a:lnTo>
                  <a:lnTo>
                    <a:pt x="22" y="26"/>
                  </a:lnTo>
                  <a:lnTo>
                    <a:pt x="13" y="0"/>
                  </a:lnTo>
                  <a:lnTo>
                    <a:pt x="0" y="3"/>
                  </a:lnTo>
                  <a:close/>
                </a:path>
              </a:pathLst>
            </a:custGeom>
            <a:solidFill>
              <a:srgbClr val="000000"/>
            </a:solidFill>
            <a:ln w="9525">
              <a:noFill/>
              <a:round/>
              <a:headEnd/>
              <a:tailEnd/>
            </a:ln>
          </p:spPr>
          <p:txBody>
            <a:bodyPr/>
            <a:lstStyle/>
            <a:p>
              <a:endParaRPr lang="en-US">
                <a:latin typeface="Calibri" pitchFamily="34" charset="0"/>
              </a:endParaRPr>
            </a:p>
          </p:txBody>
        </p:sp>
        <p:sp>
          <p:nvSpPr>
            <p:cNvPr id="193" name="Freeform 169"/>
            <p:cNvSpPr>
              <a:spLocks/>
            </p:cNvSpPr>
            <p:nvPr/>
          </p:nvSpPr>
          <p:spPr bwMode="auto">
            <a:xfrm>
              <a:off x="7289" y="3830"/>
              <a:ext cx="57" cy="107"/>
            </a:xfrm>
            <a:custGeom>
              <a:avLst/>
              <a:gdLst>
                <a:gd name="T0" fmla="*/ 0 w 114"/>
                <a:gd name="T1" fmla="*/ 1 h 213"/>
                <a:gd name="T2" fmla="*/ 1 w 114"/>
                <a:gd name="T3" fmla="*/ 1 h 213"/>
                <a:gd name="T4" fmla="*/ 1 w 114"/>
                <a:gd name="T5" fmla="*/ 1 h 213"/>
                <a:gd name="T6" fmla="*/ 1 w 114"/>
                <a:gd name="T7" fmla="*/ 2 h 213"/>
                <a:gd name="T8" fmla="*/ 1 w 114"/>
                <a:gd name="T9" fmla="*/ 2 h 213"/>
                <a:gd name="T10" fmla="*/ 2 w 114"/>
                <a:gd name="T11" fmla="*/ 3 h 213"/>
                <a:gd name="T12" fmla="*/ 2 w 114"/>
                <a:gd name="T13" fmla="*/ 3 h 213"/>
                <a:gd name="T14" fmla="*/ 2 w 114"/>
                <a:gd name="T15" fmla="*/ 3 h 213"/>
                <a:gd name="T16" fmla="*/ 2 w 114"/>
                <a:gd name="T17" fmla="*/ 4 h 213"/>
                <a:gd name="T18" fmla="*/ 2 w 114"/>
                <a:gd name="T19" fmla="*/ 4 h 213"/>
                <a:gd name="T20" fmla="*/ 2 w 114"/>
                <a:gd name="T21" fmla="*/ 3 h 213"/>
                <a:gd name="T22" fmla="*/ 2 w 114"/>
                <a:gd name="T23" fmla="*/ 3 h 213"/>
                <a:gd name="T24" fmla="*/ 2 w 114"/>
                <a:gd name="T25" fmla="*/ 2 h 213"/>
                <a:gd name="T26" fmla="*/ 1 w 114"/>
                <a:gd name="T27" fmla="*/ 2 h 213"/>
                <a:gd name="T28" fmla="*/ 1 w 114"/>
                <a:gd name="T29" fmla="*/ 1 h 213"/>
                <a:gd name="T30" fmla="*/ 1 w 114"/>
                <a:gd name="T31" fmla="*/ 1 h 213"/>
                <a:gd name="T32" fmla="*/ 1 w 114"/>
                <a:gd name="T33" fmla="*/ 1 h 213"/>
                <a:gd name="T34" fmla="*/ 1 w 114"/>
                <a:gd name="T35" fmla="*/ 0 h 213"/>
                <a:gd name="T36" fmla="*/ 0 w 114"/>
                <a:gd name="T37" fmla="*/ 1 h 2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213"/>
                <a:gd name="T59" fmla="*/ 114 w 114"/>
                <a:gd name="T60" fmla="*/ 213 h 21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213">
                  <a:moveTo>
                    <a:pt x="0" y="10"/>
                  </a:moveTo>
                  <a:lnTo>
                    <a:pt x="6" y="18"/>
                  </a:lnTo>
                  <a:lnTo>
                    <a:pt x="18" y="39"/>
                  </a:lnTo>
                  <a:lnTo>
                    <a:pt x="34" y="65"/>
                  </a:lnTo>
                  <a:lnTo>
                    <a:pt x="50" y="96"/>
                  </a:lnTo>
                  <a:lnTo>
                    <a:pt x="66" y="130"/>
                  </a:lnTo>
                  <a:lnTo>
                    <a:pt x="80" y="163"/>
                  </a:lnTo>
                  <a:lnTo>
                    <a:pt x="93" y="191"/>
                  </a:lnTo>
                  <a:lnTo>
                    <a:pt x="101" y="213"/>
                  </a:lnTo>
                  <a:lnTo>
                    <a:pt x="114" y="210"/>
                  </a:lnTo>
                  <a:lnTo>
                    <a:pt x="106" y="187"/>
                  </a:lnTo>
                  <a:lnTo>
                    <a:pt x="93" y="156"/>
                  </a:lnTo>
                  <a:lnTo>
                    <a:pt x="78" y="124"/>
                  </a:lnTo>
                  <a:lnTo>
                    <a:pt x="62" y="90"/>
                  </a:lnTo>
                  <a:lnTo>
                    <a:pt x="46" y="59"/>
                  </a:lnTo>
                  <a:lnTo>
                    <a:pt x="30" y="32"/>
                  </a:lnTo>
                  <a:lnTo>
                    <a:pt x="19" y="11"/>
                  </a:lnTo>
                  <a:lnTo>
                    <a:pt x="10" y="0"/>
                  </a:lnTo>
                  <a:lnTo>
                    <a:pt x="0" y="10"/>
                  </a:lnTo>
                  <a:close/>
                </a:path>
              </a:pathLst>
            </a:custGeom>
            <a:solidFill>
              <a:srgbClr val="000000"/>
            </a:solidFill>
            <a:ln w="9525">
              <a:noFill/>
              <a:round/>
              <a:headEnd/>
              <a:tailEnd/>
            </a:ln>
          </p:spPr>
          <p:txBody>
            <a:bodyPr/>
            <a:lstStyle/>
            <a:p>
              <a:endParaRPr lang="en-US">
                <a:latin typeface="Calibri" pitchFamily="34" charset="0"/>
              </a:endParaRPr>
            </a:p>
          </p:txBody>
        </p:sp>
        <p:sp>
          <p:nvSpPr>
            <p:cNvPr id="194" name="Freeform 170"/>
            <p:cNvSpPr>
              <a:spLocks/>
            </p:cNvSpPr>
            <p:nvPr/>
          </p:nvSpPr>
          <p:spPr bwMode="auto">
            <a:xfrm>
              <a:off x="7288" y="3830"/>
              <a:ext cx="6" cy="5"/>
            </a:xfrm>
            <a:custGeom>
              <a:avLst/>
              <a:gdLst>
                <a:gd name="T0" fmla="*/ 1 w 12"/>
                <a:gd name="T1" fmla="*/ 0 h 12"/>
                <a:gd name="T2" fmla="*/ 1 w 12"/>
                <a:gd name="T3" fmla="*/ 0 h 12"/>
                <a:gd name="T4" fmla="*/ 1 w 12"/>
                <a:gd name="T5" fmla="*/ 0 h 12"/>
                <a:gd name="T6" fmla="*/ 0 w 12"/>
                <a:gd name="T7" fmla="*/ 0 h 12"/>
                <a:gd name="T8" fmla="*/ 1 w 12"/>
                <a:gd name="T9" fmla="*/ 0 h 12"/>
                <a:gd name="T10" fmla="*/ 1 w 12"/>
                <a:gd name="T11" fmla="*/ 0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12" y="2"/>
                  </a:moveTo>
                  <a:lnTo>
                    <a:pt x="7" y="0"/>
                  </a:lnTo>
                  <a:lnTo>
                    <a:pt x="2" y="2"/>
                  </a:lnTo>
                  <a:lnTo>
                    <a:pt x="0" y="7"/>
                  </a:lnTo>
                  <a:lnTo>
                    <a:pt x="2" y="12"/>
                  </a:lnTo>
                  <a:lnTo>
                    <a:pt x="12" y="2"/>
                  </a:lnTo>
                  <a:close/>
                </a:path>
              </a:pathLst>
            </a:custGeom>
            <a:solidFill>
              <a:srgbClr val="000000"/>
            </a:solidFill>
            <a:ln w="9525">
              <a:noFill/>
              <a:round/>
              <a:headEnd/>
              <a:tailEnd/>
            </a:ln>
          </p:spPr>
          <p:txBody>
            <a:bodyPr/>
            <a:lstStyle/>
            <a:p>
              <a:endParaRPr lang="en-US">
                <a:latin typeface="Calibri" pitchFamily="34" charset="0"/>
              </a:endParaRPr>
            </a:p>
          </p:txBody>
        </p:sp>
      </p:grpSp>
      <p:sp>
        <p:nvSpPr>
          <p:cNvPr id="532" name="Rectangle 5"/>
          <p:cNvSpPr>
            <a:spLocks noChangeArrowheads="1"/>
          </p:cNvSpPr>
          <p:nvPr/>
        </p:nvSpPr>
        <p:spPr bwMode="auto">
          <a:xfrm>
            <a:off x="25603200" y="30480000"/>
            <a:ext cx="1392883" cy="828432"/>
          </a:xfrm>
          <a:prstGeom prst="rect">
            <a:avLst/>
          </a:prstGeom>
          <a:noFill/>
          <a:ln w="12700">
            <a:noFill/>
            <a:miter lim="800000"/>
            <a:headEnd/>
            <a:tailEnd/>
          </a:ln>
        </p:spPr>
        <p:txBody>
          <a:bodyPr wrap="square" lIns="90488" tIns="44450" rIns="90488" bIns="44450">
            <a:spAutoFit/>
          </a:bodyPr>
          <a:lstStyle/>
          <a:p>
            <a:pPr fontAlgn="auto">
              <a:spcBef>
                <a:spcPts val="0"/>
              </a:spcBef>
              <a:spcAft>
                <a:spcPts val="0"/>
              </a:spcAft>
              <a:defRPr/>
            </a:pPr>
            <a:r>
              <a:rPr lang="en-US" sz="2400" dirty="0" smtClean="0">
                <a:solidFill>
                  <a:schemeClr val="bg1"/>
                </a:solidFill>
                <a:latin typeface="+mn-lt"/>
                <a:cs typeface="+mn-cs"/>
              </a:rPr>
              <a:t>Farm Boundary</a:t>
            </a:r>
            <a:endParaRPr lang="en-US" sz="2400" dirty="0">
              <a:solidFill>
                <a:schemeClr val="bg1"/>
              </a:solidFill>
              <a:latin typeface="+mn-lt"/>
              <a:cs typeface="+mn-cs"/>
            </a:endParaRPr>
          </a:p>
        </p:txBody>
      </p:sp>
      <p:sp>
        <p:nvSpPr>
          <p:cNvPr id="535" name="TextBox 534"/>
          <p:cNvSpPr txBox="1"/>
          <p:nvPr/>
        </p:nvSpPr>
        <p:spPr bwMode="auto">
          <a:xfrm>
            <a:off x="33223200" y="26212800"/>
            <a:ext cx="8077200" cy="933872"/>
          </a:xfrm>
          <a:prstGeom prst="rect">
            <a:avLst/>
          </a:prstGeom>
          <a:no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3600" b="1" dirty="0" smtClean="0">
                <a:solidFill>
                  <a:schemeClr val="bg1"/>
                </a:solidFill>
                <a:latin typeface="+mj-lt"/>
              </a:rPr>
              <a:t>Figure 2. Desirable Nutrient Balance</a:t>
            </a:r>
            <a:endParaRPr lang="en-US" sz="3600" b="1" dirty="0">
              <a:solidFill>
                <a:schemeClr val="bg1"/>
              </a:solidFill>
              <a:latin typeface="+mj-lt"/>
            </a:endParaRPr>
          </a:p>
        </p:txBody>
      </p:sp>
      <p:sp>
        <p:nvSpPr>
          <p:cNvPr id="536" name="TextBox 535"/>
          <p:cNvSpPr txBox="1"/>
          <p:nvPr/>
        </p:nvSpPr>
        <p:spPr bwMode="auto">
          <a:xfrm>
            <a:off x="20345400" y="26136600"/>
            <a:ext cx="8077200" cy="933872"/>
          </a:xfrm>
          <a:prstGeom prst="rect">
            <a:avLst/>
          </a:prstGeom>
          <a:no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3600" b="1" dirty="0" smtClean="0">
                <a:solidFill>
                  <a:schemeClr val="bg1"/>
                </a:solidFill>
                <a:latin typeface="+mj-lt"/>
              </a:rPr>
              <a:t>Figure 1. Poor Nutrient Balance</a:t>
            </a:r>
            <a:endParaRPr lang="en-US" sz="3600" b="1" dirty="0">
              <a:solidFill>
                <a:schemeClr val="bg1"/>
              </a:solidFill>
              <a:latin typeface="+mj-lt"/>
            </a:endParaRPr>
          </a:p>
        </p:txBody>
      </p:sp>
      <p:sp>
        <p:nvSpPr>
          <p:cNvPr id="351" name="TextBox 350"/>
          <p:cNvSpPr txBox="1"/>
          <p:nvPr/>
        </p:nvSpPr>
        <p:spPr bwMode="auto">
          <a:xfrm>
            <a:off x="3962400" y="29108400"/>
            <a:ext cx="10515600" cy="2805153"/>
          </a:xfrm>
          <a:prstGeom prst="rect">
            <a:avLst/>
          </a:prstGeom>
          <a:no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3400" b="1" dirty="0" smtClean="0">
                <a:solidFill>
                  <a:schemeClr val="bg1"/>
                </a:solidFill>
              </a:rPr>
              <a:t>Thomas Bass*, Julia Dafoe** and Darrin Boss**</a:t>
            </a:r>
            <a:r>
              <a:rPr lang="en-US" sz="3400" dirty="0" smtClean="0">
                <a:solidFill>
                  <a:schemeClr val="bg1"/>
                </a:solidFill>
              </a:rPr>
              <a:t/>
            </a:r>
            <a:br>
              <a:rPr lang="en-US" sz="3400" dirty="0" smtClean="0">
                <a:solidFill>
                  <a:schemeClr val="bg1"/>
                </a:solidFill>
              </a:rPr>
            </a:br>
            <a:r>
              <a:rPr lang="en-US" sz="3400" dirty="0" smtClean="0">
                <a:solidFill>
                  <a:schemeClr val="bg1"/>
                </a:solidFill>
              </a:rPr>
              <a:t>Montana State </a:t>
            </a:r>
            <a:r>
              <a:rPr lang="en-US" sz="3400" dirty="0" smtClean="0">
                <a:solidFill>
                  <a:schemeClr val="bg1"/>
                </a:solidFill>
              </a:rPr>
              <a:t>University</a:t>
            </a:r>
          </a:p>
          <a:p>
            <a:pPr algn="ctr">
              <a:spcBef>
                <a:spcPct val="20000"/>
              </a:spcBef>
              <a:buFont typeface="Arial" charset="0"/>
              <a:buNone/>
            </a:pPr>
            <a:r>
              <a:rPr lang="en-US" sz="2800" dirty="0" smtClean="0">
                <a:solidFill>
                  <a:schemeClr val="bg1"/>
                </a:solidFill>
              </a:rPr>
              <a:t/>
            </a:r>
            <a:br>
              <a:rPr lang="en-US" sz="2800" dirty="0" smtClean="0">
                <a:solidFill>
                  <a:schemeClr val="bg1"/>
                </a:solidFill>
              </a:rPr>
            </a:br>
            <a:r>
              <a:rPr lang="en-US" sz="2800" dirty="0" smtClean="0">
                <a:solidFill>
                  <a:schemeClr val="bg1"/>
                </a:solidFill>
              </a:rPr>
              <a:t>*Animal and Range Sciences Extension</a:t>
            </a:r>
            <a:br>
              <a:rPr lang="en-US" sz="2800" dirty="0" smtClean="0">
                <a:solidFill>
                  <a:schemeClr val="bg1"/>
                </a:solidFill>
              </a:rPr>
            </a:br>
            <a:r>
              <a:rPr lang="en-US" sz="2800" dirty="0" smtClean="0">
                <a:solidFill>
                  <a:schemeClr val="bg1"/>
                </a:solidFill>
              </a:rPr>
              <a:t>**Montana Agricultural Experiment Station - NARC </a:t>
            </a:r>
            <a:endParaRPr lang="en-US" sz="2600" dirty="0">
              <a:solidFill>
                <a:schemeClr val="bg1"/>
              </a:solidFill>
              <a:latin typeface="Calibri" pitchFamily="34" charset="0"/>
            </a:endParaRPr>
          </a:p>
        </p:txBody>
      </p:sp>
      <p:sp>
        <p:nvSpPr>
          <p:cNvPr id="352" name="TextBox 351"/>
          <p:cNvSpPr txBox="1"/>
          <p:nvPr/>
        </p:nvSpPr>
        <p:spPr bwMode="auto">
          <a:xfrm>
            <a:off x="29946600" y="31318200"/>
            <a:ext cx="2286000" cy="1118538"/>
          </a:xfrm>
          <a:prstGeom prst="rect">
            <a:avLst/>
          </a:prstGeom>
          <a:noFill/>
          <a:ln w="9525">
            <a:noFill/>
            <a:miter lim="800000"/>
            <a:headEnd/>
            <a:tailEnd/>
          </a:ln>
        </p:spPr>
        <p:txBody>
          <a:bodyPr wrap="square" lIns="376200" tIns="188100" rIns="376200" bIns="188100" rtlCol="0">
            <a:spAutoFit/>
          </a:bodyPr>
          <a:lstStyle/>
          <a:p>
            <a:pPr algn="ctr">
              <a:spcBef>
                <a:spcPct val="20000"/>
              </a:spcBef>
              <a:buFont typeface="Arial" charset="0"/>
              <a:buNone/>
            </a:pPr>
            <a:r>
              <a:rPr lang="en-US" sz="1600" b="1" dirty="0" smtClean="0">
                <a:solidFill>
                  <a:schemeClr val="bg1"/>
                </a:solidFill>
                <a:latin typeface="Calibri" pitchFamily="34" charset="0"/>
              </a:rPr>
              <a:t>Nutrient Balance</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Images credit: </a:t>
            </a:r>
            <a:br>
              <a:rPr lang="en-US" sz="1600" b="1" dirty="0" smtClean="0">
                <a:solidFill>
                  <a:schemeClr val="bg1"/>
                </a:solidFill>
                <a:latin typeface="Calibri" pitchFamily="34" charset="0"/>
              </a:rPr>
            </a:br>
            <a:r>
              <a:rPr lang="en-US" sz="1600" b="1" dirty="0" smtClean="0">
                <a:solidFill>
                  <a:schemeClr val="bg1"/>
                </a:solidFill>
                <a:latin typeface="Calibri" pitchFamily="34" charset="0"/>
              </a:rPr>
              <a:t>LPES Curriculum</a:t>
            </a:r>
            <a:endParaRPr lang="en-US" sz="1600" b="1" dirty="0">
              <a:solidFill>
                <a:schemeClr val="bg1"/>
              </a:solidFill>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solidFill>
          <a:schemeClr val="accent1">
            <a:alpha val="45097"/>
          </a:schemeClr>
        </a:solidFill>
        <a:ln w="9525">
          <a:noFill/>
          <a:miter lim="800000"/>
          <a:headEnd/>
          <a:tailEnd/>
        </a:ln>
      </a:spPr>
      <a:bodyPr lIns="376200" tIns="188100" rIns="376200" bIns="188100"/>
      <a:lstStyle>
        <a:defPPr>
          <a:spcBef>
            <a:spcPct val="20000"/>
          </a:spcBef>
          <a:buFont typeface="Arial" charset="0"/>
          <a:buNone/>
          <a:defRPr sz="2600" dirty="0">
            <a:solidFill>
              <a:schemeClr val="bg1"/>
            </a:solidFill>
            <a:latin typeface="Calibr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4487</TotalTime>
  <Words>879</Words>
  <Application>Microsoft Office PowerPoint</Application>
  <PresentationFormat>Custom</PresentationFormat>
  <Paragraphs>94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Thomas Bass</dc:creator>
  <cp:lastModifiedBy>Thomas Bass</cp:lastModifiedBy>
  <cp:revision>108</cp:revision>
  <dcterms:created xsi:type="dcterms:W3CDTF">2007-09-20T15:55:32Z</dcterms:created>
  <dcterms:modified xsi:type="dcterms:W3CDTF">2011-02-11T20:27:20Z</dcterms:modified>
</cp:coreProperties>
</file>