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9377600" cy="32918400"/>
  <p:notesSz cx="6858000" cy="9144000"/>
  <p:defaultTextStyle>
    <a:defPPr>
      <a:defRPr lang="en-US"/>
    </a:defPPr>
    <a:lvl1pPr marL="0" algn="l" defTabSz="4700324" rtl="0" eaLnBrk="1" latinLnBrk="0" hangingPunct="1">
      <a:defRPr sz="9300" kern="1200">
        <a:solidFill>
          <a:schemeClr val="tx1"/>
        </a:solidFill>
        <a:latin typeface="+mn-lt"/>
        <a:ea typeface="+mn-ea"/>
        <a:cs typeface="+mn-cs"/>
      </a:defRPr>
    </a:lvl1pPr>
    <a:lvl2pPr marL="2350157" algn="l" defTabSz="4700324" rtl="0" eaLnBrk="1" latinLnBrk="0" hangingPunct="1">
      <a:defRPr sz="9300" kern="1200">
        <a:solidFill>
          <a:schemeClr val="tx1"/>
        </a:solidFill>
        <a:latin typeface="+mn-lt"/>
        <a:ea typeface="+mn-ea"/>
        <a:cs typeface="+mn-cs"/>
      </a:defRPr>
    </a:lvl2pPr>
    <a:lvl3pPr marL="4700324" algn="l" defTabSz="4700324" rtl="0" eaLnBrk="1" latinLnBrk="0" hangingPunct="1">
      <a:defRPr sz="9300" kern="1200">
        <a:solidFill>
          <a:schemeClr val="tx1"/>
        </a:solidFill>
        <a:latin typeface="+mn-lt"/>
        <a:ea typeface="+mn-ea"/>
        <a:cs typeface="+mn-cs"/>
      </a:defRPr>
    </a:lvl3pPr>
    <a:lvl4pPr marL="7050481" algn="l" defTabSz="4700324" rtl="0" eaLnBrk="1" latinLnBrk="0" hangingPunct="1">
      <a:defRPr sz="9300" kern="1200">
        <a:solidFill>
          <a:schemeClr val="tx1"/>
        </a:solidFill>
        <a:latin typeface="+mn-lt"/>
        <a:ea typeface="+mn-ea"/>
        <a:cs typeface="+mn-cs"/>
      </a:defRPr>
    </a:lvl4pPr>
    <a:lvl5pPr marL="9400648" algn="l" defTabSz="4700324" rtl="0" eaLnBrk="1" latinLnBrk="0" hangingPunct="1">
      <a:defRPr sz="9300" kern="1200">
        <a:solidFill>
          <a:schemeClr val="tx1"/>
        </a:solidFill>
        <a:latin typeface="+mn-lt"/>
        <a:ea typeface="+mn-ea"/>
        <a:cs typeface="+mn-cs"/>
      </a:defRPr>
    </a:lvl5pPr>
    <a:lvl6pPr marL="11750804" algn="l" defTabSz="4700324" rtl="0" eaLnBrk="1" latinLnBrk="0" hangingPunct="1">
      <a:defRPr sz="9300" kern="1200">
        <a:solidFill>
          <a:schemeClr val="tx1"/>
        </a:solidFill>
        <a:latin typeface="+mn-lt"/>
        <a:ea typeface="+mn-ea"/>
        <a:cs typeface="+mn-cs"/>
      </a:defRPr>
    </a:lvl6pPr>
    <a:lvl7pPr marL="14100971" algn="l" defTabSz="4700324" rtl="0" eaLnBrk="1" latinLnBrk="0" hangingPunct="1">
      <a:defRPr sz="9300" kern="1200">
        <a:solidFill>
          <a:schemeClr val="tx1"/>
        </a:solidFill>
        <a:latin typeface="+mn-lt"/>
        <a:ea typeface="+mn-ea"/>
        <a:cs typeface="+mn-cs"/>
      </a:defRPr>
    </a:lvl7pPr>
    <a:lvl8pPr marL="16451128" algn="l" defTabSz="4700324" rtl="0" eaLnBrk="1" latinLnBrk="0" hangingPunct="1">
      <a:defRPr sz="9300" kern="1200">
        <a:solidFill>
          <a:schemeClr val="tx1"/>
        </a:solidFill>
        <a:latin typeface="+mn-lt"/>
        <a:ea typeface="+mn-ea"/>
        <a:cs typeface="+mn-cs"/>
      </a:defRPr>
    </a:lvl8pPr>
    <a:lvl9pPr marL="18801290" algn="l" defTabSz="4700324" rtl="0" eaLnBrk="1" latinLnBrk="0" hangingPunct="1">
      <a:defRPr sz="93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rrin L. Boss" initials="D"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66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928" autoAdjust="0"/>
  </p:normalViewPr>
  <p:slideViewPr>
    <p:cSldViewPr>
      <p:cViewPr varScale="1">
        <p:scale>
          <a:sx n="23" d="100"/>
          <a:sy n="23" d="100"/>
        </p:scale>
        <p:origin x="-174" y="-96"/>
      </p:cViewPr>
      <p:guideLst>
        <p:guide orient="horz" pos="10368"/>
        <p:guide pos="1555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dafoe\Documents\Compost\Summary%202009%20Windrows.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jdafoe\Documents\Compost\Summary%202009%20Windrow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dafoe\Documents\Compost\Summary%202009%20Windrow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0766722341525488E-2"/>
          <c:y val="1.8848178737016167E-2"/>
          <c:w val="0.9192332776584744"/>
          <c:h val="0.92601071924832923"/>
        </c:manualLayout>
      </c:layout>
      <c:lineChart>
        <c:grouping val="standard"/>
        <c:ser>
          <c:idx val="7"/>
          <c:order val="0"/>
          <c:tx>
            <c:strRef>
              <c:f>Sheet1!$B$1</c:f>
              <c:strCache>
                <c:ptCount val="1"/>
                <c:pt idx="0">
                  <c:v>W1, 89 cm</c:v>
                </c:pt>
              </c:strCache>
            </c:strRef>
          </c:tx>
          <c:spPr>
            <a:ln w="88900">
              <a:solidFill>
                <a:srgbClr val="FF0000"/>
              </a:solidFill>
            </a:ln>
          </c:spPr>
          <c:marker>
            <c:symbol val="none"/>
          </c:marker>
          <c:cat>
            <c:numRef>
              <c:f>Sheet1!$A$2:$A$14</c:f>
              <c:numCache>
                <c:formatCode>d\-mmm</c:formatCode>
                <c:ptCount val="13"/>
                <c:pt idx="0">
                  <c:v>39772</c:v>
                </c:pt>
                <c:pt idx="1">
                  <c:v>39776</c:v>
                </c:pt>
                <c:pt idx="2">
                  <c:v>39778</c:v>
                </c:pt>
                <c:pt idx="3">
                  <c:v>39783</c:v>
                </c:pt>
                <c:pt idx="4">
                  <c:v>39785</c:v>
                </c:pt>
                <c:pt idx="5">
                  <c:v>39788</c:v>
                </c:pt>
                <c:pt idx="6">
                  <c:v>39790</c:v>
                </c:pt>
                <c:pt idx="7">
                  <c:v>39792</c:v>
                </c:pt>
                <c:pt idx="8">
                  <c:v>39794</c:v>
                </c:pt>
                <c:pt idx="9">
                  <c:v>39797</c:v>
                </c:pt>
                <c:pt idx="10">
                  <c:v>39800</c:v>
                </c:pt>
                <c:pt idx="11">
                  <c:v>39811</c:v>
                </c:pt>
                <c:pt idx="12">
                  <c:v>39818</c:v>
                </c:pt>
              </c:numCache>
            </c:numRef>
          </c:cat>
          <c:val>
            <c:numRef>
              <c:f>Sheet1!$B$2:$B$14</c:f>
              <c:numCache>
                <c:formatCode>General</c:formatCode>
                <c:ptCount val="13"/>
                <c:pt idx="2" formatCode="0.0">
                  <c:v>23.08333333333329</c:v>
                </c:pt>
                <c:pt idx="3" formatCode="0.0">
                  <c:v>33.361111111111114</c:v>
                </c:pt>
                <c:pt idx="4" formatCode="0.0">
                  <c:v>31.111111111111128</c:v>
                </c:pt>
                <c:pt idx="5" formatCode="0.0">
                  <c:v>26.650000000000016</c:v>
                </c:pt>
                <c:pt idx="6" formatCode="0.0">
                  <c:v>35.75</c:v>
                </c:pt>
                <c:pt idx="7" formatCode="0.0">
                  <c:v>39.041666666666579</c:v>
                </c:pt>
                <c:pt idx="8" formatCode="0.0">
                  <c:v>41.458333333333329</c:v>
                </c:pt>
                <c:pt idx="9" formatCode="0.0">
                  <c:v>49.222222222222243</c:v>
                </c:pt>
                <c:pt idx="10" formatCode="0.0">
                  <c:v>49.652777777777771</c:v>
                </c:pt>
                <c:pt idx="11" formatCode="0.0">
                  <c:v>46.291666666666615</c:v>
                </c:pt>
                <c:pt idx="12" formatCode="0.0">
                  <c:v>46.152777777777779</c:v>
                </c:pt>
              </c:numCache>
            </c:numRef>
          </c:val>
        </c:ser>
        <c:ser>
          <c:idx val="8"/>
          <c:order val="1"/>
          <c:tx>
            <c:strRef>
              <c:f>Sheet1!$C$1</c:f>
              <c:strCache>
                <c:ptCount val="1"/>
                <c:pt idx="0">
                  <c:v>W1, 45 cm</c:v>
                </c:pt>
              </c:strCache>
            </c:strRef>
          </c:tx>
          <c:spPr>
            <a:ln w="88900">
              <a:solidFill>
                <a:srgbClr val="FF0000"/>
              </a:solidFill>
              <a:prstDash val="sysDash"/>
            </a:ln>
          </c:spPr>
          <c:marker>
            <c:symbol val="none"/>
          </c:marker>
          <c:cat>
            <c:numRef>
              <c:f>Sheet1!$A$2:$A$14</c:f>
              <c:numCache>
                <c:formatCode>d\-mmm</c:formatCode>
                <c:ptCount val="13"/>
                <c:pt idx="0">
                  <c:v>39772</c:v>
                </c:pt>
                <c:pt idx="1">
                  <c:v>39776</c:v>
                </c:pt>
                <c:pt idx="2">
                  <c:v>39778</c:v>
                </c:pt>
                <c:pt idx="3">
                  <c:v>39783</c:v>
                </c:pt>
                <c:pt idx="4">
                  <c:v>39785</c:v>
                </c:pt>
                <c:pt idx="5">
                  <c:v>39788</c:v>
                </c:pt>
                <c:pt idx="6">
                  <c:v>39790</c:v>
                </c:pt>
                <c:pt idx="7">
                  <c:v>39792</c:v>
                </c:pt>
                <c:pt idx="8">
                  <c:v>39794</c:v>
                </c:pt>
                <c:pt idx="9">
                  <c:v>39797</c:v>
                </c:pt>
                <c:pt idx="10">
                  <c:v>39800</c:v>
                </c:pt>
                <c:pt idx="11">
                  <c:v>39811</c:v>
                </c:pt>
                <c:pt idx="12">
                  <c:v>39818</c:v>
                </c:pt>
              </c:numCache>
            </c:numRef>
          </c:cat>
          <c:val>
            <c:numRef>
              <c:f>Sheet1!$C$2:$C$14</c:f>
              <c:numCache>
                <c:formatCode>General</c:formatCode>
                <c:ptCount val="13"/>
                <c:pt idx="0" formatCode="0.0">
                  <c:v>13.694444444444446</c:v>
                </c:pt>
                <c:pt idx="2" formatCode="0.0">
                  <c:v>18.888888888888893</c:v>
                </c:pt>
                <c:pt idx="3" formatCode="0.0">
                  <c:v>30.652777777777761</c:v>
                </c:pt>
                <c:pt idx="4" formatCode="0.0">
                  <c:v>24.472222222222193</c:v>
                </c:pt>
                <c:pt idx="5" formatCode="0.0">
                  <c:v>21.9</c:v>
                </c:pt>
                <c:pt idx="6" formatCode="0.0">
                  <c:v>35.025000000000013</c:v>
                </c:pt>
                <c:pt idx="7" formatCode="0.0">
                  <c:v>56.541666666666572</c:v>
                </c:pt>
                <c:pt idx="8" formatCode="0.0">
                  <c:v>60.569444444444407</c:v>
                </c:pt>
                <c:pt idx="9" formatCode="0.0">
                  <c:v>60.138888888888914</c:v>
                </c:pt>
                <c:pt idx="10" formatCode="0.0">
                  <c:v>59.055555555555557</c:v>
                </c:pt>
                <c:pt idx="11" formatCode="0.0">
                  <c:v>50.888888888888886</c:v>
                </c:pt>
                <c:pt idx="12" formatCode="0.0">
                  <c:v>44.611111111111114</c:v>
                </c:pt>
              </c:numCache>
            </c:numRef>
          </c:val>
        </c:ser>
        <c:ser>
          <c:idx val="9"/>
          <c:order val="2"/>
          <c:tx>
            <c:strRef>
              <c:f>Sheet1!$D$1</c:f>
              <c:strCache>
                <c:ptCount val="1"/>
                <c:pt idx="0">
                  <c:v>W2, 89 cm</c:v>
                </c:pt>
              </c:strCache>
            </c:strRef>
          </c:tx>
          <c:spPr>
            <a:ln w="88900" cmpd="sng">
              <a:solidFill>
                <a:srgbClr val="00B050"/>
              </a:solidFill>
              <a:prstDash val="solid"/>
            </a:ln>
          </c:spPr>
          <c:marker>
            <c:symbol val="none"/>
          </c:marker>
          <c:cat>
            <c:numRef>
              <c:f>Sheet1!$A$2:$A$14</c:f>
              <c:numCache>
                <c:formatCode>d\-mmm</c:formatCode>
                <c:ptCount val="13"/>
                <c:pt idx="0">
                  <c:v>39772</c:v>
                </c:pt>
                <c:pt idx="1">
                  <c:v>39776</c:v>
                </c:pt>
                <c:pt idx="2">
                  <c:v>39778</c:v>
                </c:pt>
                <c:pt idx="3">
                  <c:v>39783</c:v>
                </c:pt>
                <c:pt idx="4">
                  <c:v>39785</c:v>
                </c:pt>
                <c:pt idx="5">
                  <c:v>39788</c:v>
                </c:pt>
                <c:pt idx="6">
                  <c:v>39790</c:v>
                </c:pt>
                <c:pt idx="7">
                  <c:v>39792</c:v>
                </c:pt>
                <c:pt idx="8">
                  <c:v>39794</c:v>
                </c:pt>
                <c:pt idx="9">
                  <c:v>39797</c:v>
                </c:pt>
                <c:pt idx="10">
                  <c:v>39800</c:v>
                </c:pt>
                <c:pt idx="11">
                  <c:v>39811</c:v>
                </c:pt>
                <c:pt idx="12">
                  <c:v>39818</c:v>
                </c:pt>
              </c:numCache>
            </c:numRef>
          </c:cat>
          <c:val>
            <c:numRef>
              <c:f>Sheet1!$D$2:$D$14</c:f>
              <c:numCache>
                <c:formatCode>0.0</c:formatCode>
                <c:ptCount val="13"/>
                <c:pt idx="0">
                  <c:v>23.611111111111125</c:v>
                </c:pt>
                <c:pt idx="1">
                  <c:v>32</c:v>
                </c:pt>
                <c:pt idx="2">
                  <c:v>22.319444444444461</c:v>
                </c:pt>
                <c:pt idx="3">
                  <c:v>46.388888888888886</c:v>
                </c:pt>
                <c:pt idx="4">
                  <c:v>47.194444444444414</c:v>
                </c:pt>
                <c:pt idx="5">
                  <c:v>49.763888888888921</c:v>
                </c:pt>
                <c:pt idx="6">
                  <c:v>49.68055555555555</c:v>
                </c:pt>
                <c:pt idx="7">
                  <c:v>46.819444444444386</c:v>
                </c:pt>
                <c:pt idx="8">
                  <c:v>45.861111111111114</c:v>
                </c:pt>
                <c:pt idx="9">
                  <c:v>52.125000000000028</c:v>
                </c:pt>
                <c:pt idx="10">
                  <c:v>54.013888888888886</c:v>
                </c:pt>
                <c:pt idx="11">
                  <c:v>48.166666666666615</c:v>
                </c:pt>
                <c:pt idx="12">
                  <c:v>46.472222222222214</c:v>
                </c:pt>
              </c:numCache>
            </c:numRef>
          </c:val>
        </c:ser>
        <c:ser>
          <c:idx val="10"/>
          <c:order val="3"/>
          <c:tx>
            <c:strRef>
              <c:f>Sheet1!$E$1</c:f>
              <c:strCache>
                <c:ptCount val="1"/>
                <c:pt idx="0">
                  <c:v>W2, 45 cm</c:v>
                </c:pt>
              </c:strCache>
            </c:strRef>
          </c:tx>
          <c:spPr>
            <a:ln w="88900">
              <a:solidFill>
                <a:srgbClr val="00B050"/>
              </a:solidFill>
              <a:prstDash val="sysDash"/>
            </a:ln>
          </c:spPr>
          <c:marker>
            <c:symbol val="none"/>
          </c:marker>
          <c:cat>
            <c:numRef>
              <c:f>Sheet1!$A$2:$A$14</c:f>
              <c:numCache>
                <c:formatCode>d\-mmm</c:formatCode>
                <c:ptCount val="13"/>
                <c:pt idx="0">
                  <c:v>39772</c:v>
                </c:pt>
                <c:pt idx="1">
                  <c:v>39776</c:v>
                </c:pt>
                <c:pt idx="2">
                  <c:v>39778</c:v>
                </c:pt>
                <c:pt idx="3">
                  <c:v>39783</c:v>
                </c:pt>
                <c:pt idx="4">
                  <c:v>39785</c:v>
                </c:pt>
                <c:pt idx="5">
                  <c:v>39788</c:v>
                </c:pt>
                <c:pt idx="6">
                  <c:v>39790</c:v>
                </c:pt>
                <c:pt idx="7">
                  <c:v>39792</c:v>
                </c:pt>
                <c:pt idx="8">
                  <c:v>39794</c:v>
                </c:pt>
                <c:pt idx="9">
                  <c:v>39797</c:v>
                </c:pt>
                <c:pt idx="10">
                  <c:v>39800</c:v>
                </c:pt>
                <c:pt idx="11">
                  <c:v>39811</c:v>
                </c:pt>
                <c:pt idx="12">
                  <c:v>39818</c:v>
                </c:pt>
              </c:numCache>
            </c:numRef>
          </c:cat>
          <c:val>
            <c:numRef>
              <c:f>Sheet1!$E$2:$E$14</c:f>
              <c:numCache>
                <c:formatCode>0.0</c:formatCode>
                <c:ptCount val="13"/>
                <c:pt idx="0">
                  <c:v>16.069444444444443</c:v>
                </c:pt>
                <c:pt idx="1">
                  <c:v>22.347222222222204</c:v>
                </c:pt>
                <c:pt idx="2">
                  <c:v>17.972222222222193</c:v>
                </c:pt>
                <c:pt idx="3">
                  <c:v>45.694444444444414</c:v>
                </c:pt>
                <c:pt idx="4">
                  <c:v>56.208333333333357</c:v>
                </c:pt>
                <c:pt idx="5">
                  <c:v>47.1111111111111</c:v>
                </c:pt>
                <c:pt idx="6">
                  <c:v>59.791666666666607</c:v>
                </c:pt>
                <c:pt idx="7">
                  <c:v>62.402777777777779</c:v>
                </c:pt>
                <c:pt idx="8">
                  <c:v>63.597222222222214</c:v>
                </c:pt>
                <c:pt idx="9">
                  <c:v>63.583333333333329</c:v>
                </c:pt>
                <c:pt idx="10">
                  <c:v>60.888888888888886</c:v>
                </c:pt>
                <c:pt idx="11">
                  <c:v>56.138888888888907</c:v>
                </c:pt>
                <c:pt idx="12">
                  <c:v>47.736111111111143</c:v>
                </c:pt>
              </c:numCache>
            </c:numRef>
          </c:val>
        </c:ser>
        <c:ser>
          <c:idx val="11"/>
          <c:order val="4"/>
          <c:tx>
            <c:strRef>
              <c:f>Sheet1!$F$1</c:f>
              <c:strCache>
                <c:ptCount val="1"/>
                <c:pt idx="0">
                  <c:v>Ambient</c:v>
                </c:pt>
              </c:strCache>
            </c:strRef>
          </c:tx>
          <c:spPr>
            <a:ln w="88900" cmpd="sng">
              <a:solidFill>
                <a:schemeClr val="tx1"/>
              </a:solidFill>
              <a:prstDash val="solid"/>
            </a:ln>
          </c:spPr>
          <c:marker>
            <c:symbol val="none"/>
          </c:marker>
          <c:cat>
            <c:numRef>
              <c:f>Sheet1!$A$2:$A$14</c:f>
              <c:numCache>
                <c:formatCode>d\-mmm</c:formatCode>
                <c:ptCount val="13"/>
                <c:pt idx="0">
                  <c:v>39772</c:v>
                </c:pt>
                <c:pt idx="1">
                  <c:v>39776</c:v>
                </c:pt>
                <c:pt idx="2">
                  <c:v>39778</c:v>
                </c:pt>
                <c:pt idx="3">
                  <c:v>39783</c:v>
                </c:pt>
                <c:pt idx="4">
                  <c:v>39785</c:v>
                </c:pt>
                <c:pt idx="5">
                  <c:v>39788</c:v>
                </c:pt>
                <c:pt idx="6">
                  <c:v>39790</c:v>
                </c:pt>
                <c:pt idx="7">
                  <c:v>39792</c:v>
                </c:pt>
                <c:pt idx="8">
                  <c:v>39794</c:v>
                </c:pt>
                <c:pt idx="9">
                  <c:v>39797</c:v>
                </c:pt>
                <c:pt idx="10">
                  <c:v>39800</c:v>
                </c:pt>
                <c:pt idx="11">
                  <c:v>39811</c:v>
                </c:pt>
                <c:pt idx="12">
                  <c:v>39818</c:v>
                </c:pt>
              </c:numCache>
            </c:numRef>
          </c:cat>
          <c:val>
            <c:numRef>
              <c:f>Sheet1!$F$2:$F$14</c:f>
              <c:numCache>
                <c:formatCode>0.0</c:formatCode>
                <c:ptCount val="13"/>
                <c:pt idx="0">
                  <c:v>-5</c:v>
                </c:pt>
                <c:pt idx="1">
                  <c:v>0.8333333333333337</c:v>
                </c:pt>
                <c:pt idx="2">
                  <c:v>6.9444444444444464</c:v>
                </c:pt>
                <c:pt idx="3">
                  <c:v>2.5</c:v>
                </c:pt>
                <c:pt idx="4">
                  <c:v>-5.8333333333333384</c:v>
                </c:pt>
                <c:pt idx="5">
                  <c:v>0.60000000000000042</c:v>
                </c:pt>
                <c:pt idx="6">
                  <c:v>-3.333333333333333</c:v>
                </c:pt>
                <c:pt idx="7" formatCode="General">
                  <c:v>-22</c:v>
                </c:pt>
                <c:pt idx="8" formatCode="General">
                  <c:v>-31</c:v>
                </c:pt>
                <c:pt idx="9" formatCode="General">
                  <c:v>-26</c:v>
                </c:pt>
                <c:pt idx="10" formatCode="General">
                  <c:v>-22</c:v>
                </c:pt>
                <c:pt idx="11" formatCode="General">
                  <c:v>-5</c:v>
                </c:pt>
                <c:pt idx="12" formatCode="General">
                  <c:v>-10</c:v>
                </c:pt>
              </c:numCache>
            </c:numRef>
          </c:val>
        </c:ser>
        <c:marker val="1"/>
        <c:axId val="41000960"/>
        <c:axId val="41002496"/>
      </c:lineChart>
      <c:catAx>
        <c:axId val="41000960"/>
        <c:scaling>
          <c:orientation val="minMax"/>
        </c:scaling>
        <c:axPos val="b"/>
        <c:numFmt formatCode="d\-mmm" sourceLinked="1"/>
        <c:tickLblPos val="low"/>
        <c:txPr>
          <a:bodyPr rot="0" anchor="b" anchorCtr="1"/>
          <a:lstStyle/>
          <a:p>
            <a:pPr>
              <a:defRPr sz="2000"/>
            </a:pPr>
            <a:endParaRPr lang="en-US"/>
          </a:p>
        </c:txPr>
        <c:crossAx val="41002496"/>
        <c:crosses val="autoZero"/>
        <c:lblAlgn val="ctr"/>
        <c:lblOffset val="100"/>
      </c:catAx>
      <c:valAx>
        <c:axId val="41002496"/>
        <c:scaling>
          <c:orientation val="minMax"/>
        </c:scaling>
        <c:axPos val="l"/>
        <c:majorGridlines/>
        <c:title>
          <c:tx>
            <c:rich>
              <a:bodyPr rot="-5400000" vert="horz"/>
              <a:lstStyle/>
              <a:p>
                <a:pPr>
                  <a:defRPr sz="4400"/>
                </a:pPr>
                <a:r>
                  <a:rPr lang="en-US" sz="4400" dirty="0" smtClean="0"/>
                  <a:t>Temperature,</a:t>
                </a:r>
                <a:r>
                  <a:rPr lang="en-US" sz="4400" baseline="0" dirty="0" smtClean="0"/>
                  <a:t> </a:t>
                </a:r>
                <a:r>
                  <a:rPr lang="en-US" sz="4400" baseline="0" dirty="0" smtClean="0">
                    <a:latin typeface="Calibri"/>
                  </a:rPr>
                  <a:t>°C</a:t>
                </a:r>
                <a:endParaRPr lang="en-US" sz="4400" dirty="0"/>
              </a:p>
            </c:rich>
          </c:tx>
          <c:layout/>
        </c:title>
        <c:numFmt formatCode="General" sourceLinked="1"/>
        <c:tickLblPos val="nextTo"/>
        <c:txPr>
          <a:bodyPr/>
          <a:lstStyle/>
          <a:p>
            <a:pPr>
              <a:defRPr sz="2000"/>
            </a:pPr>
            <a:endParaRPr lang="en-US"/>
          </a:p>
        </c:txPr>
        <c:crossAx val="41000960"/>
        <c:crosses val="autoZero"/>
        <c:crossBetween val="between"/>
      </c:valAx>
    </c:plotArea>
    <c:legend>
      <c:legendPos val="r"/>
      <c:layout>
        <c:manualLayout>
          <c:xMode val="edge"/>
          <c:yMode val="edge"/>
          <c:x val="3.0437710437710448E-2"/>
          <c:y val="2.0911156158956081E-2"/>
          <c:w val="0.96451178451178443"/>
          <c:h val="0.15349217711422442"/>
        </c:manualLayout>
      </c:layout>
      <c:txPr>
        <a:bodyPr/>
        <a:lstStyle/>
        <a:p>
          <a:pPr>
            <a:defRPr sz="2000"/>
          </a:pPr>
          <a:endParaRPr lang="en-US"/>
        </a:p>
      </c:txPr>
    </c:legend>
    <c:plotVisOnly val="1"/>
  </c:chart>
  <c:spPr>
    <a:ln>
      <a:solidFill>
        <a:prstClr val="black"/>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9225119181531027E-2"/>
          <c:y val="3.3546916010498688E-2"/>
          <c:w val="0.89788613476886758"/>
          <c:h val="0.87327230971128456"/>
        </c:manualLayout>
      </c:layout>
      <c:lineChart>
        <c:grouping val="standard"/>
        <c:ser>
          <c:idx val="0"/>
          <c:order val="0"/>
          <c:tx>
            <c:strRef>
              <c:f>Sheet1!$B$1</c:f>
              <c:strCache>
                <c:ptCount val="1"/>
                <c:pt idx="0">
                  <c:v>W1</c:v>
                </c:pt>
              </c:strCache>
            </c:strRef>
          </c:tx>
          <c:spPr>
            <a:ln w="88900">
              <a:solidFill>
                <a:srgbClr val="00B050"/>
              </a:solidFill>
              <a:prstDash val="solid"/>
            </a:ln>
          </c:spPr>
          <c:marker>
            <c:symbol val="none"/>
          </c:marker>
          <c:cat>
            <c:numRef>
              <c:f>Sheet1!$A$2:$A$14</c:f>
              <c:numCache>
                <c:formatCode>d\-mmm</c:formatCode>
                <c:ptCount val="13"/>
                <c:pt idx="0">
                  <c:v>39772</c:v>
                </c:pt>
                <c:pt idx="1">
                  <c:v>39776</c:v>
                </c:pt>
                <c:pt idx="2">
                  <c:v>39778</c:v>
                </c:pt>
                <c:pt idx="3">
                  <c:v>39783</c:v>
                </c:pt>
                <c:pt idx="4">
                  <c:v>39786</c:v>
                </c:pt>
                <c:pt idx="5">
                  <c:v>39788</c:v>
                </c:pt>
                <c:pt idx="6">
                  <c:v>39790</c:v>
                </c:pt>
                <c:pt idx="7">
                  <c:v>39792</c:v>
                </c:pt>
                <c:pt idx="8">
                  <c:v>39794</c:v>
                </c:pt>
                <c:pt idx="9">
                  <c:v>39797</c:v>
                </c:pt>
                <c:pt idx="10">
                  <c:v>39800</c:v>
                </c:pt>
                <c:pt idx="11">
                  <c:v>39811</c:v>
                </c:pt>
                <c:pt idx="12">
                  <c:v>39818</c:v>
                </c:pt>
              </c:numCache>
            </c:numRef>
          </c:cat>
          <c:val>
            <c:numRef>
              <c:f>Sheet1!$B$2:$B$14</c:f>
              <c:numCache>
                <c:formatCode>General</c:formatCode>
                <c:ptCount val="13"/>
                <c:pt idx="0" formatCode="0.00">
                  <c:v>21.5</c:v>
                </c:pt>
                <c:pt idx="1">
                  <c:v>20</c:v>
                </c:pt>
                <c:pt idx="2" formatCode="0.00">
                  <c:v>18</c:v>
                </c:pt>
                <c:pt idx="3" formatCode="0.00">
                  <c:v>16.23</c:v>
                </c:pt>
                <c:pt idx="4" formatCode="0.00">
                  <c:v>17.75</c:v>
                </c:pt>
                <c:pt idx="5" formatCode="0.00">
                  <c:v>6.5</c:v>
                </c:pt>
                <c:pt idx="6" formatCode="0.00">
                  <c:v>1.75</c:v>
                </c:pt>
                <c:pt idx="7" formatCode="0.00">
                  <c:v>0.5</c:v>
                </c:pt>
                <c:pt idx="8" formatCode="0.00">
                  <c:v>0.75000000000000611</c:v>
                </c:pt>
                <c:pt idx="9" formatCode="0.00">
                  <c:v>0.75000000000000611</c:v>
                </c:pt>
                <c:pt idx="10" formatCode="0.00">
                  <c:v>1</c:v>
                </c:pt>
                <c:pt idx="11" formatCode="0.00">
                  <c:v>1.5</c:v>
                </c:pt>
                <c:pt idx="12" formatCode="0.00">
                  <c:v>1.25</c:v>
                </c:pt>
              </c:numCache>
            </c:numRef>
          </c:val>
        </c:ser>
        <c:ser>
          <c:idx val="1"/>
          <c:order val="1"/>
          <c:tx>
            <c:strRef>
              <c:f>Sheet1!$C$1</c:f>
              <c:strCache>
                <c:ptCount val="1"/>
                <c:pt idx="0">
                  <c:v>W2</c:v>
                </c:pt>
              </c:strCache>
            </c:strRef>
          </c:tx>
          <c:spPr>
            <a:ln w="88900">
              <a:solidFill>
                <a:srgbClr val="FF0000"/>
              </a:solidFill>
            </a:ln>
          </c:spPr>
          <c:marker>
            <c:symbol val="none"/>
          </c:marker>
          <c:cat>
            <c:numRef>
              <c:f>Sheet1!$A$2:$A$14</c:f>
              <c:numCache>
                <c:formatCode>d\-mmm</c:formatCode>
                <c:ptCount val="13"/>
                <c:pt idx="0">
                  <c:v>39772</c:v>
                </c:pt>
                <c:pt idx="1">
                  <c:v>39776</c:v>
                </c:pt>
                <c:pt idx="2">
                  <c:v>39778</c:v>
                </c:pt>
                <c:pt idx="3">
                  <c:v>39783</c:v>
                </c:pt>
                <c:pt idx="4">
                  <c:v>39786</c:v>
                </c:pt>
                <c:pt idx="5">
                  <c:v>39788</c:v>
                </c:pt>
                <c:pt idx="6">
                  <c:v>39790</c:v>
                </c:pt>
                <c:pt idx="7">
                  <c:v>39792</c:v>
                </c:pt>
                <c:pt idx="8">
                  <c:v>39794</c:v>
                </c:pt>
                <c:pt idx="9">
                  <c:v>39797</c:v>
                </c:pt>
                <c:pt idx="10">
                  <c:v>39800</c:v>
                </c:pt>
                <c:pt idx="11">
                  <c:v>39811</c:v>
                </c:pt>
                <c:pt idx="12">
                  <c:v>39818</c:v>
                </c:pt>
              </c:numCache>
            </c:numRef>
          </c:cat>
          <c:val>
            <c:numRef>
              <c:f>Sheet1!$C$2:$C$14</c:f>
              <c:numCache>
                <c:formatCode>0.00</c:formatCode>
                <c:ptCount val="13"/>
                <c:pt idx="0">
                  <c:v>23</c:v>
                </c:pt>
                <c:pt idx="1">
                  <c:v>14.750000000000002</c:v>
                </c:pt>
                <c:pt idx="2">
                  <c:v>19.5</c:v>
                </c:pt>
                <c:pt idx="3">
                  <c:v>6.5</c:v>
                </c:pt>
                <c:pt idx="4">
                  <c:v>0.75000000000000611</c:v>
                </c:pt>
                <c:pt idx="5">
                  <c:v>1.7500000000000002</c:v>
                </c:pt>
                <c:pt idx="6">
                  <c:v>1.7500000000000002</c:v>
                </c:pt>
                <c:pt idx="7">
                  <c:v>1.25</c:v>
                </c:pt>
                <c:pt idx="8">
                  <c:v>0.5</c:v>
                </c:pt>
                <c:pt idx="9">
                  <c:v>0</c:v>
                </c:pt>
                <c:pt idx="10">
                  <c:v>1</c:v>
                </c:pt>
                <c:pt idx="11">
                  <c:v>1.25</c:v>
                </c:pt>
                <c:pt idx="12">
                  <c:v>1.7500000000000002</c:v>
                </c:pt>
              </c:numCache>
            </c:numRef>
          </c:val>
        </c:ser>
        <c:marker val="1"/>
        <c:axId val="71435776"/>
        <c:axId val="71437312"/>
      </c:lineChart>
      <c:catAx>
        <c:axId val="71435776"/>
        <c:scaling>
          <c:orientation val="minMax"/>
        </c:scaling>
        <c:axPos val="b"/>
        <c:numFmt formatCode="d\-mmm" sourceLinked="1"/>
        <c:tickLblPos val="nextTo"/>
        <c:txPr>
          <a:bodyPr/>
          <a:lstStyle/>
          <a:p>
            <a:pPr>
              <a:defRPr sz="1800"/>
            </a:pPr>
            <a:endParaRPr lang="en-US"/>
          </a:p>
        </c:txPr>
        <c:crossAx val="71437312"/>
        <c:crosses val="autoZero"/>
        <c:lblAlgn val="ctr"/>
        <c:lblOffset val="100"/>
      </c:catAx>
      <c:valAx>
        <c:axId val="71437312"/>
        <c:scaling>
          <c:orientation val="minMax"/>
        </c:scaling>
        <c:axPos val="l"/>
        <c:majorGridlines/>
        <c:title>
          <c:tx>
            <c:rich>
              <a:bodyPr rot="-5400000" vert="horz"/>
              <a:lstStyle/>
              <a:p>
                <a:pPr>
                  <a:defRPr sz="4400"/>
                </a:pPr>
                <a:r>
                  <a:rPr lang="en-US" sz="4400"/>
                  <a:t>Oxygen level,</a:t>
                </a:r>
                <a:r>
                  <a:rPr lang="en-US" sz="4400" baseline="0"/>
                  <a:t> %</a:t>
                </a:r>
                <a:endParaRPr lang="en-US" sz="4400"/>
              </a:p>
            </c:rich>
          </c:tx>
          <c:layout/>
        </c:title>
        <c:numFmt formatCode="0" sourceLinked="0"/>
        <c:tickLblPos val="nextTo"/>
        <c:crossAx val="71435776"/>
        <c:crosses val="autoZero"/>
        <c:crossBetween val="between"/>
      </c:valAx>
    </c:plotArea>
    <c:legend>
      <c:legendPos val="r"/>
      <c:layout>
        <c:manualLayout>
          <c:xMode val="edge"/>
          <c:yMode val="edge"/>
          <c:x val="0.10083777834222336"/>
          <c:y val="4.4654277086332003E-2"/>
          <c:w val="0.89826616431010486"/>
          <c:h val="6.4813309626619423E-2"/>
        </c:manualLayout>
      </c:layout>
      <c:txPr>
        <a:bodyPr/>
        <a:lstStyle/>
        <a:p>
          <a:pPr>
            <a:defRPr sz="2400"/>
          </a:pPr>
          <a:endParaRPr lang="en-US"/>
        </a:p>
      </c:txPr>
    </c:legend>
    <c:plotVisOnly val="1"/>
  </c:chart>
  <c:spPr>
    <a:ln cmpd="sng">
      <a:solidFill>
        <a:schemeClr val="tx1"/>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8234224628171492E-2"/>
          <c:y val="1.0820070363544983E-2"/>
          <c:w val="0.91658778980752309"/>
          <c:h val="0.89223697436756533"/>
        </c:manualLayout>
      </c:layout>
      <c:lineChart>
        <c:grouping val="standard"/>
        <c:ser>
          <c:idx val="0"/>
          <c:order val="0"/>
          <c:tx>
            <c:strRef>
              <c:f>'O2'!$B$1</c:f>
              <c:strCache>
                <c:ptCount val="1"/>
                <c:pt idx="0">
                  <c:v>W3</c:v>
                </c:pt>
              </c:strCache>
            </c:strRef>
          </c:tx>
          <c:spPr>
            <a:ln w="88900">
              <a:solidFill>
                <a:schemeClr val="accent5"/>
              </a:solidFill>
            </a:ln>
          </c:spPr>
          <c:marker>
            <c:symbol val="none"/>
          </c:marker>
          <c:cat>
            <c:numRef>
              <c:f>'O2'!$A$2:$A$13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'O2'!$B$2:$B$13</c:f>
              <c:numCache>
                <c:formatCode>General</c:formatCode>
                <c:ptCount val="12"/>
                <c:pt idx="0">
                  <c:v>1.75</c:v>
                </c:pt>
                <c:pt idx="1">
                  <c:v>1.5</c:v>
                </c:pt>
                <c:pt idx="2">
                  <c:v>0.25</c:v>
                </c:pt>
                <c:pt idx="3">
                  <c:v>1</c:v>
                </c:pt>
                <c:pt idx="4">
                  <c:v>0.75000000000000056</c:v>
                </c:pt>
                <c:pt idx="5">
                  <c:v>2.5</c:v>
                </c:pt>
                <c:pt idx="6">
                  <c:v>5.75</c:v>
                </c:pt>
                <c:pt idx="7">
                  <c:v>8</c:v>
                </c:pt>
                <c:pt idx="8">
                  <c:v>3.5</c:v>
                </c:pt>
                <c:pt idx="9">
                  <c:v>9.25</c:v>
                </c:pt>
                <c:pt idx="10">
                  <c:v>10</c:v>
                </c:pt>
                <c:pt idx="11">
                  <c:v>10.5</c:v>
                </c:pt>
              </c:numCache>
            </c:numRef>
          </c:val>
        </c:ser>
        <c:ser>
          <c:idx val="1"/>
          <c:order val="1"/>
          <c:tx>
            <c:strRef>
              <c:f>'O2'!$C$1</c:f>
              <c:strCache>
                <c:ptCount val="1"/>
                <c:pt idx="0">
                  <c:v>W4</c:v>
                </c:pt>
              </c:strCache>
            </c:strRef>
          </c:tx>
          <c:spPr>
            <a:ln w="88900">
              <a:solidFill>
                <a:schemeClr val="accent4"/>
              </a:solidFill>
              <a:prstDash val="solid"/>
            </a:ln>
          </c:spPr>
          <c:marker>
            <c:symbol val="none"/>
          </c:marker>
          <c:cat>
            <c:numRef>
              <c:f>'O2'!$A$2:$A$13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'O2'!$C$2:$C$13</c:f>
              <c:numCache>
                <c:formatCode>General</c:formatCode>
                <c:ptCount val="12"/>
                <c:pt idx="0">
                  <c:v>6.25</c:v>
                </c:pt>
                <c:pt idx="1">
                  <c:v>4.75</c:v>
                </c:pt>
                <c:pt idx="2">
                  <c:v>1.5</c:v>
                </c:pt>
                <c:pt idx="3">
                  <c:v>2.75</c:v>
                </c:pt>
                <c:pt idx="4">
                  <c:v>1.25</c:v>
                </c:pt>
                <c:pt idx="5">
                  <c:v>1</c:v>
                </c:pt>
                <c:pt idx="6">
                  <c:v>18</c:v>
                </c:pt>
                <c:pt idx="7">
                  <c:v>13.5</c:v>
                </c:pt>
                <c:pt idx="8">
                  <c:v>0.75000000000000056</c:v>
                </c:pt>
                <c:pt idx="9">
                  <c:v>5.75</c:v>
                </c:pt>
                <c:pt idx="10">
                  <c:v>4</c:v>
                </c:pt>
                <c:pt idx="11">
                  <c:v>5.75</c:v>
                </c:pt>
              </c:numCache>
            </c:numRef>
          </c:val>
        </c:ser>
        <c:ser>
          <c:idx val="2"/>
          <c:order val="2"/>
          <c:tx>
            <c:strRef>
              <c:f>'O2'!$D$1</c:f>
              <c:strCache>
                <c:ptCount val="1"/>
                <c:pt idx="0">
                  <c:v>W5</c:v>
                </c:pt>
              </c:strCache>
            </c:strRef>
          </c:tx>
          <c:spPr>
            <a:ln w="88900">
              <a:solidFill>
                <a:schemeClr val="accent3"/>
              </a:solidFill>
              <a:prstDash val="solid"/>
            </a:ln>
          </c:spPr>
          <c:marker>
            <c:symbol val="none"/>
          </c:marker>
          <c:cat>
            <c:numRef>
              <c:f>'O2'!$A$2:$A$13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'O2'!$D$2:$D$13</c:f>
              <c:numCache>
                <c:formatCode>General</c:formatCode>
                <c:ptCount val="12"/>
                <c:pt idx="0">
                  <c:v>9</c:v>
                </c:pt>
                <c:pt idx="1">
                  <c:v>1.75</c:v>
                </c:pt>
                <c:pt idx="2">
                  <c:v>1.75</c:v>
                </c:pt>
                <c:pt idx="3">
                  <c:v>1.75</c:v>
                </c:pt>
                <c:pt idx="4">
                  <c:v>1.75</c:v>
                </c:pt>
                <c:pt idx="5">
                  <c:v>1</c:v>
                </c:pt>
                <c:pt idx="6">
                  <c:v>8</c:v>
                </c:pt>
                <c:pt idx="7">
                  <c:v>8</c:v>
                </c:pt>
                <c:pt idx="8">
                  <c:v>5.5</c:v>
                </c:pt>
                <c:pt idx="9">
                  <c:v>14.25</c:v>
                </c:pt>
                <c:pt idx="10">
                  <c:v>11.5</c:v>
                </c:pt>
                <c:pt idx="11">
                  <c:v>14</c:v>
                </c:pt>
              </c:numCache>
            </c:numRef>
          </c:val>
        </c:ser>
        <c:marker val="1"/>
        <c:axId val="71491968"/>
        <c:axId val="71493504"/>
      </c:lineChart>
      <c:catAx>
        <c:axId val="71491968"/>
        <c:scaling>
          <c:orientation val="minMax"/>
        </c:scaling>
        <c:axPos val="b"/>
        <c:numFmt formatCode="d\-mmm" sourceLinked="1"/>
        <c:majorTickMark val="none"/>
        <c:tickLblPos val="nextTo"/>
        <c:txPr>
          <a:bodyPr/>
          <a:lstStyle/>
          <a:p>
            <a:pPr>
              <a:defRPr sz="1800"/>
            </a:pPr>
            <a:endParaRPr lang="en-US"/>
          </a:p>
        </c:txPr>
        <c:crossAx val="71493504"/>
        <c:crosses val="autoZero"/>
        <c:lblAlgn val="ctr"/>
        <c:lblOffset val="100"/>
      </c:catAx>
      <c:valAx>
        <c:axId val="71493504"/>
        <c:scaling>
          <c:orientation val="minMax"/>
        </c:scaling>
        <c:axPos val="l"/>
        <c:majorGridlines/>
        <c:title>
          <c:tx>
            <c:rich>
              <a:bodyPr/>
              <a:lstStyle/>
              <a:p>
                <a:pPr>
                  <a:defRPr sz="4400"/>
                </a:pPr>
                <a:r>
                  <a:rPr lang="en-US" sz="4400"/>
                  <a:t>Oxygen level, %</a:t>
                </a:r>
              </a:p>
            </c:rich>
          </c:tx>
          <c:layout/>
        </c:title>
        <c:numFmt formatCode="General" sourceLinked="1"/>
        <c:majorTickMark val="none"/>
        <c:tickLblPos val="nextTo"/>
        <c:crossAx val="71491968"/>
        <c:crosses val="autoZero"/>
        <c:crossBetween val="between"/>
      </c:valAx>
      <c:spPr>
        <a:ln>
          <a:noFill/>
        </a:ln>
      </c:spPr>
    </c:plotArea>
    <c:legend>
      <c:legendPos val="r"/>
      <c:layout>
        <c:manualLayout>
          <c:xMode val="edge"/>
          <c:yMode val="edge"/>
          <c:x val="7.8155347769028868E-2"/>
          <c:y val="1.219076338861896E-2"/>
          <c:w val="0.90621965223097156"/>
          <c:h val="9.618570949907855E-2"/>
        </c:manualLayout>
      </c:layout>
      <c:txPr>
        <a:bodyPr/>
        <a:lstStyle/>
        <a:p>
          <a:pPr>
            <a:defRPr sz="2000"/>
          </a:pPr>
          <a:endParaRPr lang="en-US"/>
        </a:p>
      </c:txPr>
    </c:legend>
    <c:plotVisOnly val="1"/>
  </c:chart>
  <c:spPr>
    <a:ln>
      <a:solidFill>
        <a:prstClr val="black"/>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9.9882883957687157E-2"/>
          <c:y val="3.0188561956071277E-2"/>
          <c:w val="0.89493193085712752"/>
          <c:h val="0.87512570797071454"/>
        </c:manualLayout>
      </c:layout>
      <c:lineChart>
        <c:grouping val="standard"/>
        <c:ser>
          <c:idx val="0"/>
          <c:order val="0"/>
          <c:tx>
            <c:strRef>
              <c:f>Sheet4!$B$1</c:f>
              <c:strCache>
                <c:ptCount val="1"/>
                <c:pt idx="0">
                  <c:v>W3, 45 cm</c:v>
                </c:pt>
              </c:strCache>
            </c:strRef>
          </c:tx>
          <c:spPr>
            <a:ln w="88900">
              <a:solidFill>
                <a:schemeClr val="accent5"/>
              </a:solidFill>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Sheet4!$B$2:$B$13</c:f>
              <c:numCache>
                <c:formatCode>General</c:formatCode>
                <c:ptCount val="12"/>
                <c:pt idx="0">
                  <c:v>33.075000000000003</c:v>
                </c:pt>
                <c:pt idx="1">
                  <c:v>33</c:v>
                </c:pt>
                <c:pt idx="2">
                  <c:v>45.125000000000028</c:v>
                </c:pt>
                <c:pt idx="3">
                  <c:v>52.9</c:v>
                </c:pt>
                <c:pt idx="4">
                  <c:v>45.975000000000001</c:v>
                </c:pt>
                <c:pt idx="5">
                  <c:v>43.775000000000013</c:v>
                </c:pt>
                <c:pt idx="6">
                  <c:v>34.775000000000013</c:v>
                </c:pt>
                <c:pt idx="7">
                  <c:v>18.074999999999999</c:v>
                </c:pt>
                <c:pt idx="8">
                  <c:v>23</c:v>
                </c:pt>
                <c:pt idx="9">
                  <c:v>19.25</c:v>
                </c:pt>
                <c:pt idx="10">
                  <c:v>18.174999999999997</c:v>
                </c:pt>
                <c:pt idx="11">
                  <c:v>16.150000000000016</c:v>
                </c:pt>
              </c:numCache>
            </c:numRef>
          </c:val>
        </c:ser>
        <c:ser>
          <c:idx val="1"/>
          <c:order val="1"/>
          <c:tx>
            <c:strRef>
              <c:f>Sheet4!$C$1</c:f>
              <c:strCache>
                <c:ptCount val="1"/>
                <c:pt idx="0">
                  <c:v>W3, 89 cm</c:v>
                </c:pt>
              </c:strCache>
            </c:strRef>
          </c:tx>
          <c:spPr>
            <a:ln w="88900">
              <a:solidFill>
                <a:schemeClr val="accent5"/>
              </a:solidFill>
              <a:prstDash val="sysDash"/>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Sheet4!$C$2:$C$13</c:f>
              <c:numCache>
                <c:formatCode>General</c:formatCode>
                <c:ptCount val="12"/>
                <c:pt idx="0">
                  <c:v>31.325000000000003</c:v>
                </c:pt>
                <c:pt idx="1">
                  <c:v>38.950000000000003</c:v>
                </c:pt>
                <c:pt idx="2">
                  <c:v>36.15</c:v>
                </c:pt>
                <c:pt idx="3">
                  <c:v>36.700000000000003</c:v>
                </c:pt>
                <c:pt idx="4">
                  <c:v>37.700000000000003</c:v>
                </c:pt>
                <c:pt idx="5">
                  <c:v>36.050000000000004</c:v>
                </c:pt>
                <c:pt idx="6">
                  <c:v>33.625000000000028</c:v>
                </c:pt>
                <c:pt idx="7">
                  <c:v>24.125</c:v>
                </c:pt>
                <c:pt idx="8">
                  <c:v>29.424999999999986</c:v>
                </c:pt>
                <c:pt idx="9">
                  <c:v>22.799999999999986</c:v>
                </c:pt>
                <c:pt idx="10">
                  <c:v>22.525000000000002</c:v>
                </c:pt>
                <c:pt idx="11">
                  <c:v>20.699999999999996</c:v>
                </c:pt>
              </c:numCache>
            </c:numRef>
          </c:val>
        </c:ser>
        <c:ser>
          <c:idx val="2"/>
          <c:order val="2"/>
          <c:tx>
            <c:strRef>
              <c:f>Sheet4!$D$1</c:f>
              <c:strCache>
                <c:ptCount val="1"/>
                <c:pt idx="0">
                  <c:v>W4, 45 cm</c:v>
                </c:pt>
              </c:strCache>
            </c:strRef>
          </c:tx>
          <c:spPr>
            <a:ln w="88900">
              <a:solidFill>
                <a:schemeClr val="accent4"/>
              </a:solidFill>
              <a:prstDash val="solid"/>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Sheet4!$D$2:$D$13</c:f>
              <c:numCache>
                <c:formatCode>General</c:formatCode>
                <c:ptCount val="12"/>
                <c:pt idx="0">
                  <c:v>47.525000000000013</c:v>
                </c:pt>
                <c:pt idx="1">
                  <c:v>47.55</c:v>
                </c:pt>
                <c:pt idx="2">
                  <c:v>61</c:v>
                </c:pt>
                <c:pt idx="3">
                  <c:v>49.9</c:v>
                </c:pt>
                <c:pt idx="4">
                  <c:v>59</c:v>
                </c:pt>
                <c:pt idx="5">
                  <c:v>58.20000000000001</c:v>
                </c:pt>
                <c:pt idx="6">
                  <c:v>44.875</c:v>
                </c:pt>
                <c:pt idx="7">
                  <c:v>27.924999999999986</c:v>
                </c:pt>
                <c:pt idx="8">
                  <c:v>34.825000000000003</c:v>
                </c:pt>
                <c:pt idx="9">
                  <c:v>29.424999999999986</c:v>
                </c:pt>
                <c:pt idx="10">
                  <c:v>27.424999999999986</c:v>
                </c:pt>
                <c:pt idx="11">
                  <c:v>31.4</c:v>
                </c:pt>
              </c:numCache>
            </c:numRef>
          </c:val>
        </c:ser>
        <c:ser>
          <c:idx val="3"/>
          <c:order val="3"/>
          <c:tx>
            <c:strRef>
              <c:f>Sheet4!$E$1</c:f>
              <c:strCache>
                <c:ptCount val="1"/>
                <c:pt idx="0">
                  <c:v>W4, 89 cm</c:v>
                </c:pt>
              </c:strCache>
            </c:strRef>
          </c:tx>
          <c:spPr>
            <a:ln w="88900">
              <a:prstDash val="sysDash"/>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Sheet4!$E$2:$E$13</c:f>
              <c:numCache>
                <c:formatCode>General</c:formatCode>
                <c:ptCount val="12"/>
                <c:pt idx="0">
                  <c:v>42.575000000000003</c:v>
                </c:pt>
                <c:pt idx="1">
                  <c:v>65.7</c:v>
                </c:pt>
                <c:pt idx="2">
                  <c:v>45.72500000000003</c:v>
                </c:pt>
                <c:pt idx="3">
                  <c:v>50.125000000000028</c:v>
                </c:pt>
                <c:pt idx="4">
                  <c:v>49.1</c:v>
                </c:pt>
                <c:pt idx="5">
                  <c:v>47.95</c:v>
                </c:pt>
                <c:pt idx="6">
                  <c:v>38.450000000000003</c:v>
                </c:pt>
                <c:pt idx="7">
                  <c:v>34.550000000000004</c:v>
                </c:pt>
                <c:pt idx="8">
                  <c:v>38.075000000000003</c:v>
                </c:pt>
                <c:pt idx="9">
                  <c:v>31.1</c:v>
                </c:pt>
                <c:pt idx="10">
                  <c:v>30.7</c:v>
                </c:pt>
                <c:pt idx="11">
                  <c:v>34.950000000000003</c:v>
                </c:pt>
              </c:numCache>
            </c:numRef>
          </c:val>
        </c:ser>
        <c:ser>
          <c:idx val="4"/>
          <c:order val="4"/>
          <c:tx>
            <c:strRef>
              <c:f>Sheet4!$F$1</c:f>
              <c:strCache>
                <c:ptCount val="1"/>
                <c:pt idx="0">
                  <c:v>W5, 45 cm</c:v>
                </c:pt>
              </c:strCache>
            </c:strRef>
          </c:tx>
          <c:spPr>
            <a:ln w="88900">
              <a:solidFill>
                <a:schemeClr val="accent3"/>
              </a:solidFill>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Sheet4!$F$2:$F$13</c:f>
              <c:numCache>
                <c:formatCode>General</c:formatCode>
                <c:ptCount val="12"/>
                <c:pt idx="0">
                  <c:v>41.85</c:v>
                </c:pt>
                <c:pt idx="1">
                  <c:v>48.20000000000001</c:v>
                </c:pt>
                <c:pt idx="2">
                  <c:v>67.599999999999994</c:v>
                </c:pt>
                <c:pt idx="3">
                  <c:v>54.650000000000006</c:v>
                </c:pt>
                <c:pt idx="4">
                  <c:v>55.849999999999994</c:v>
                </c:pt>
                <c:pt idx="5">
                  <c:v>55.9</c:v>
                </c:pt>
                <c:pt idx="6">
                  <c:v>43.9</c:v>
                </c:pt>
                <c:pt idx="7">
                  <c:v>24.474999999999987</c:v>
                </c:pt>
                <c:pt idx="8">
                  <c:v>27.274999999999999</c:v>
                </c:pt>
                <c:pt idx="9">
                  <c:v>17.825000000000003</c:v>
                </c:pt>
                <c:pt idx="10">
                  <c:v>17.024999999999999</c:v>
                </c:pt>
                <c:pt idx="11">
                  <c:v>19.95</c:v>
                </c:pt>
              </c:numCache>
            </c:numRef>
          </c:val>
        </c:ser>
        <c:ser>
          <c:idx val="5"/>
          <c:order val="5"/>
          <c:tx>
            <c:strRef>
              <c:f>Sheet4!$G$1</c:f>
              <c:strCache>
                <c:ptCount val="1"/>
                <c:pt idx="0">
                  <c:v>W5, 89 cm</c:v>
                </c:pt>
              </c:strCache>
            </c:strRef>
          </c:tx>
          <c:spPr>
            <a:ln w="88900">
              <a:solidFill>
                <a:schemeClr val="accent3"/>
              </a:solidFill>
              <a:prstDash val="sysDash"/>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Sheet4!$G$2:$G$13</c:f>
              <c:numCache>
                <c:formatCode>General</c:formatCode>
                <c:ptCount val="12"/>
                <c:pt idx="0">
                  <c:v>38.650000000000006</c:v>
                </c:pt>
                <c:pt idx="1">
                  <c:v>56.72500000000003</c:v>
                </c:pt>
                <c:pt idx="2">
                  <c:v>51.6</c:v>
                </c:pt>
                <c:pt idx="3">
                  <c:v>50.85</c:v>
                </c:pt>
                <c:pt idx="4">
                  <c:v>46.100000000000009</c:v>
                </c:pt>
                <c:pt idx="5">
                  <c:v>50.525000000000013</c:v>
                </c:pt>
                <c:pt idx="6">
                  <c:v>37.875</c:v>
                </c:pt>
                <c:pt idx="7">
                  <c:v>31.774999999999999</c:v>
                </c:pt>
                <c:pt idx="8">
                  <c:v>31.375</c:v>
                </c:pt>
                <c:pt idx="9">
                  <c:v>24.4</c:v>
                </c:pt>
                <c:pt idx="10">
                  <c:v>21.825000000000003</c:v>
                </c:pt>
                <c:pt idx="11">
                  <c:v>23.45</c:v>
                </c:pt>
              </c:numCache>
            </c:numRef>
          </c:val>
        </c:ser>
        <c:ser>
          <c:idx val="6"/>
          <c:order val="6"/>
          <c:tx>
            <c:strRef>
              <c:f>Sheet4!$H$1</c:f>
              <c:strCache>
                <c:ptCount val="1"/>
                <c:pt idx="0">
                  <c:v>Ambient </c:v>
                </c:pt>
              </c:strCache>
            </c:strRef>
          </c:tx>
          <c:spPr>
            <a:ln w="88900">
              <a:solidFill>
                <a:schemeClr val="tx1"/>
              </a:solidFill>
            </a:ln>
          </c:spPr>
          <c:marker>
            <c:symbol val="none"/>
          </c:marker>
          <c:cat>
            <c:numRef>
              <c:f>Sheet4!$A$2:$A$13</c:f>
              <c:numCache>
                <c:formatCode>d\-mmm</c:formatCode>
                <c:ptCount val="12"/>
                <c:pt idx="0">
                  <c:v>40136</c:v>
                </c:pt>
                <c:pt idx="1">
                  <c:v>40140</c:v>
                </c:pt>
                <c:pt idx="2">
                  <c:v>40142</c:v>
                </c:pt>
                <c:pt idx="3">
                  <c:v>40147</c:v>
                </c:pt>
                <c:pt idx="4">
                  <c:v>40151</c:v>
                </c:pt>
                <c:pt idx="5">
                  <c:v>40154</c:v>
                </c:pt>
                <c:pt idx="6">
                  <c:v>40156</c:v>
                </c:pt>
                <c:pt idx="7">
                  <c:v>40161</c:v>
                </c:pt>
                <c:pt idx="8">
                  <c:v>40164</c:v>
                </c:pt>
                <c:pt idx="9">
                  <c:v>40165</c:v>
                </c:pt>
                <c:pt idx="10">
                  <c:v>40168</c:v>
                </c:pt>
                <c:pt idx="11">
                  <c:v>40170</c:v>
                </c:pt>
              </c:numCache>
            </c:numRef>
          </c:cat>
          <c:val>
            <c:numRef>
              <c:f>Sheet4!$H$2:$H$13</c:f>
              <c:numCache>
                <c:formatCode>0.00</c:formatCode>
                <c:ptCount val="12"/>
                <c:pt idx="0">
                  <c:v>0</c:v>
                </c:pt>
                <c:pt idx="1">
                  <c:v>1.6666666666666667</c:v>
                </c:pt>
                <c:pt idx="2">
                  <c:v>1.111111111111112</c:v>
                </c:pt>
                <c:pt idx="3">
                  <c:v>3.3333333333333335</c:v>
                </c:pt>
                <c:pt idx="4">
                  <c:v>-11.388888888888889</c:v>
                </c:pt>
                <c:pt idx="5">
                  <c:v>-23.333333333333311</c:v>
                </c:pt>
                <c:pt idx="6">
                  <c:v>-25</c:v>
                </c:pt>
                <c:pt idx="7">
                  <c:v>-26.666666666666664</c:v>
                </c:pt>
                <c:pt idx="8">
                  <c:v>-5.5555555555555483</c:v>
                </c:pt>
                <c:pt idx="9">
                  <c:v>-2.2222222222222232</c:v>
                </c:pt>
                <c:pt idx="10">
                  <c:v>-5.5555555555555483</c:v>
                </c:pt>
                <c:pt idx="11">
                  <c:v>-11.388888888888889</c:v>
                </c:pt>
              </c:numCache>
            </c:numRef>
          </c:val>
        </c:ser>
        <c:marker val="1"/>
        <c:axId val="71534848"/>
        <c:axId val="71548928"/>
      </c:lineChart>
      <c:catAx>
        <c:axId val="71534848"/>
        <c:scaling>
          <c:orientation val="minMax"/>
        </c:scaling>
        <c:axPos val="b"/>
        <c:numFmt formatCode="d\-mmm" sourceLinked="1"/>
        <c:majorTickMark val="none"/>
        <c:tickLblPos val="low"/>
        <c:txPr>
          <a:bodyPr rot="0"/>
          <a:lstStyle/>
          <a:p>
            <a:pPr>
              <a:defRPr/>
            </a:pPr>
            <a:endParaRPr lang="en-US"/>
          </a:p>
        </c:txPr>
        <c:crossAx val="71548928"/>
        <c:crosses val="autoZero"/>
        <c:lblAlgn val="ctr"/>
        <c:lblOffset val="100"/>
      </c:catAx>
      <c:valAx>
        <c:axId val="71548928"/>
        <c:scaling>
          <c:orientation val="minMax"/>
        </c:scaling>
        <c:axPos val="l"/>
        <c:majorGridlines/>
        <c:title>
          <c:tx>
            <c:rich>
              <a:bodyPr/>
              <a:lstStyle/>
              <a:p>
                <a:pPr>
                  <a:defRPr sz="4400"/>
                </a:pPr>
                <a:r>
                  <a:rPr lang="en-US" sz="4400"/>
                  <a:t>Temperature, °C</a:t>
                </a:r>
              </a:p>
            </c:rich>
          </c:tx>
          <c:layout/>
        </c:title>
        <c:numFmt formatCode="General" sourceLinked="1"/>
        <c:majorTickMark val="none"/>
        <c:tickLblPos val="nextTo"/>
        <c:crossAx val="71534848"/>
        <c:crosses val="autoZero"/>
        <c:crossBetween val="between"/>
      </c:valAx>
    </c:plotArea>
    <c:legend>
      <c:legendPos val="r"/>
      <c:layout>
        <c:manualLayout>
          <c:xMode val="edge"/>
          <c:yMode val="edge"/>
          <c:x val="0.10114478114478116"/>
          <c:y val="3.2824146981627292E-2"/>
          <c:w val="0.88454545454545463"/>
          <c:h val="0.12557963807155675"/>
        </c:manualLayout>
      </c:layout>
    </c:legend>
    <c:plotVisOnly val="1"/>
  </c:chart>
  <c:spPr>
    <a:ln>
      <a:solidFill>
        <a:prstClr val="black"/>
      </a:solidFill>
    </a:ln>
  </c:spPr>
  <c:txPr>
    <a:bodyPr/>
    <a:lstStyle/>
    <a:p>
      <a:pPr algn="just">
        <a:defRPr sz="20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10226042"/>
            <a:ext cx="4197096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406640" y="18653760"/>
            <a:ext cx="34564320" cy="8412480"/>
          </a:xfrm>
        </p:spPr>
        <p:txBody>
          <a:bodyPr/>
          <a:lstStyle>
            <a:lvl1pPr marL="0" indent="0" algn="ctr">
              <a:buNone/>
              <a:defRPr>
                <a:solidFill>
                  <a:schemeClr val="tx1">
                    <a:tint val="75000"/>
                  </a:schemeClr>
                </a:solidFill>
              </a:defRPr>
            </a:lvl1pPr>
            <a:lvl2pPr marL="2350157" indent="0" algn="ctr">
              <a:buNone/>
              <a:defRPr>
                <a:solidFill>
                  <a:schemeClr val="tx1">
                    <a:tint val="75000"/>
                  </a:schemeClr>
                </a:solidFill>
              </a:defRPr>
            </a:lvl2pPr>
            <a:lvl3pPr marL="4700324" indent="0" algn="ctr">
              <a:buNone/>
              <a:defRPr>
                <a:solidFill>
                  <a:schemeClr val="tx1">
                    <a:tint val="75000"/>
                  </a:schemeClr>
                </a:solidFill>
              </a:defRPr>
            </a:lvl3pPr>
            <a:lvl4pPr marL="7050481" indent="0" algn="ctr">
              <a:buNone/>
              <a:defRPr>
                <a:solidFill>
                  <a:schemeClr val="tx1">
                    <a:tint val="75000"/>
                  </a:schemeClr>
                </a:solidFill>
              </a:defRPr>
            </a:lvl4pPr>
            <a:lvl5pPr marL="9400648" indent="0" algn="ctr">
              <a:buNone/>
              <a:defRPr>
                <a:solidFill>
                  <a:schemeClr val="tx1">
                    <a:tint val="75000"/>
                  </a:schemeClr>
                </a:solidFill>
              </a:defRPr>
            </a:lvl5pPr>
            <a:lvl6pPr marL="11750804" indent="0" algn="ctr">
              <a:buNone/>
              <a:defRPr>
                <a:solidFill>
                  <a:schemeClr val="tx1">
                    <a:tint val="75000"/>
                  </a:schemeClr>
                </a:solidFill>
              </a:defRPr>
            </a:lvl6pPr>
            <a:lvl7pPr marL="14100971" indent="0" algn="ctr">
              <a:buNone/>
              <a:defRPr>
                <a:solidFill>
                  <a:schemeClr val="tx1">
                    <a:tint val="75000"/>
                  </a:schemeClr>
                </a:solidFill>
              </a:defRPr>
            </a:lvl7pPr>
            <a:lvl8pPr marL="16451128" indent="0" algn="ctr">
              <a:buNone/>
              <a:defRPr>
                <a:solidFill>
                  <a:schemeClr val="tx1">
                    <a:tint val="75000"/>
                  </a:schemeClr>
                </a:solidFill>
              </a:defRPr>
            </a:lvl8pPr>
            <a:lvl9pPr marL="1880129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7E0265-4EAE-44BB-BF38-2993867E6E7A}"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E0265-4EAE-44BB-BF38-2993867E6E7A}"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318464" y="6324600"/>
            <a:ext cx="59990355"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330240" y="6324600"/>
            <a:ext cx="179165250"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E0265-4EAE-44BB-BF38-2993867E6E7A}"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E0265-4EAE-44BB-BF38-2993867E6E7A}"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00490" y="21153122"/>
            <a:ext cx="41970960" cy="6537960"/>
          </a:xfrm>
        </p:spPr>
        <p:txBody>
          <a:bodyPr anchor="t"/>
          <a:lstStyle>
            <a:lvl1pPr algn="l">
              <a:defRPr sz="20600" b="1" cap="all"/>
            </a:lvl1pPr>
          </a:lstStyle>
          <a:p>
            <a:r>
              <a:rPr lang="en-US" smtClean="0"/>
              <a:t>Click to edit Master title style</a:t>
            </a:r>
            <a:endParaRPr lang="en-US"/>
          </a:p>
        </p:txBody>
      </p:sp>
      <p:sp>
        <p:nvSpPr>
          <p:cNvPr id="3" name="Text Placeholder 2"/>
          <p:cNvSpPr>
            <a:spLocks noGrp="1"/>
          </p:cNvSpPr>
          <p:nvPr>
            <p:ph type="body" idx="1"/>
          </p:nvPr>
        </p:nvSpPr>
        <p:spPr>
          <a:xfrm>
            <a:off x="3900490" y="13952229"/>
            <a:ext cx="41970960" cy="7200898"/>
          </a:xfrm>
        </p:spPr>
        <p:txBody>
          <a:bodyPr anchor="b"/>
          <a:lstStyle>
            <a:lvl1pPr marL="0" indent="0">
              <a:buNone/>
              <a:defRPr sz="10300">
                <a:solidFill>
                  <a:schemeClr val="tx1">
                    <a:tint val="75000"/>
                  </a:schemeClr>
                </a:solidFill>
              </a:defRPr>
            </a:lvl1pPr>
            <a:lvl2pPr marL="2350157" indent="0">
              <a:buNone/>
              <a:defRPr sz="9300">
                <a:solidFill>
                  <a:schemeClr val="tx1">
                    <a:tint val="75000"/>
                  </a:schemeClr>
                </a:solidFill>
              </a:defRPr>
            </a:lvl2pPr>
            <a:lvl3pPr marL="4700324" indent="0">
              <a:buNone/>
              <a:defRPr sz="8200">
                <a:solidFill>
                  <a:schemeClr val="tx1">
                    <a:tint val="75000"/>
                  </a:schemeClr>
                </a:solidFill>
              </a:defRPr>
            </a:lvl3pPr>
            <a:lvl4pPr marL="7050481" indent="0">
              <a:buNone/>
              <a:defRPr sz="7200">
                <a:solidFill>
                  <a:schemeClr val="tx1">
                    <a:tint val="75000"/>
                  </a:schemeClr>
                </a:solidFill>
              </a:defRPr>
            </a:lvl4pPr>
            <a:lvl5pPr marL="9400648" indent="0">
              <a:buNone/>
              <a:defRPr sz="7200">
                <a:solidFill>
                  <a:schemeClr val="tx1">
                    <a:tint val="75000"/>
                  </a:schemeClr>
                </a:solidFill>
              </a:defRPr>
            </a:lvl5pPr>
            <a:lvl6pPr marL="11750804" indent="0">
              <a:buNone/>
              <a:defRPr sz="7200">
                <a:solidFill>
                  <a:schemeClr val="tx1">
                    <a:tint val="75000"/>
                  </a:schemeClr>
                </a:solidFill>
              </a:defRPr>
            </a:lvl6pPr>
            <a:lvl7pPr marL="14100971" indent="0">
              <a:buNone/>
              <a:defRPr sz="7200">
                <a:solidFill>
                  <a:schemeClr val="tx1">
                    <a:tint val="75000"/>
                  </a:schemeClr>
                </a:solidFill>
              </a:defRPr>
            </a:lvl7pPr>
            <a:lvl8pPr marL="16451128" indent="0">
              <a:buNone/>
              <a:defRPr sz="7200">
                <a:solidFill>
                  <a:schemeClr val="tx1">
                    <a:tint val="75000"/>
                  </a:schemeClr>
                </a:solidFill>
              </a:defRPr>
            </a:lvl8pPr>
            <a:lvl9pPr marL="18801290" indent="0">
              <a:buNone/>
              <a:defRPr sz="7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7E0265-4EAE-44BB-BF38-2993867E6E7A}"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330248" y="36865560"/>
            <a:ext cx="119577800" cy="104279702"/>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3731000" y="36865560"/>
            <a:ext cx="119577805" cy="104279702"/>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7E0265-4EAE-44BB-BF38-2993867E6E7A}" type="datetimeFigureOut">
              <a:rPr lang="en-US" smtClean="0"/>
              <a:pPr/>
              <a:t>6/16/2011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8880" y="1318262"/>
            <a:ext cx="4443984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68880" y="7368542"/>
            <a:ext cx="21817015" cy="3070858"/>
          </a:xfrm>
        </p:spPr>
        <p:txBody>
          <a:bodyPr anchor="b"/>
          <a:lstStyle>
            <a:lvl1pPr marL="0" indent="0">
              <a:buNone/>
              <a:defRPr sz="12300" b="1"/>
            </a:lvl1pPr>
            <a:lvl2pPr marL="2350157" indent="0">
              <a:buNone/>
              <a:defRPr sz="10300" b="1"/>
            </a:lvl2pPr>
            <a:lvl3pPr marL="4700324" indent="0">
              <a:buNone/>
              <a:defRPr sz="9300" b="1"/>
            </a:lvl3pPr>
            <a:lvl4pPr marL="7050481" indent="0">
              <a:buNone/>
              <a:defRPr sz="8200" b="1"/>
            </a:lvl4pPr>
            <a:lvl5pPr marL="9400648" indent="0">
              <a:buNone/>
              <a:defRPr sz="8200" b="1"/>
            </a:lvl5pPr>
            <a:lvl6pPr marL="11750804" indent="0">
              <a:buNone/>
              <a:defRPr sz="8200" b="1"/>
            </a:lvl6pPr>
            <a:lvl7pPr marL="14100971" indent="0">
              <a:buNone/>
              <a:defRPr sz="8200" b="1"/>
            </a:lvl7pPr>
            <a:lvl8pPr marL="16451128" indent="0">
              <a:buNone/>
              <a:defRPr sz="8200" b="1"/>
            </a:lvl8pPr>
            <a:lvl9pPr marL="18801290" indent="0">
              <a:buNone/>
              <a:defRPr sz="8200" b="1"/>
            </a:lvl9pPr>
          </a:lstStyle>
          <a:p>
            <a:pPr lvl="0"/>
            <a:r>
              <a:rPr lang="en-US" smtClean="0"/>
              <a:t>Click to edit Master text styles</a:t>
            </a:r>
          </a:p>
        </p:txBody>
      </p:sp>
      <p:sp>
        <p:nvSpPr>
          <p:cNvPr id="4" name="Content Placeholder 3"/>
          <p:cNvSpPr>
            <a:spLocks noGrp="1"/>
          </p:cNvSpPr>
          <p:nvPr>
            <p:ph sz="half" idx="2"/>
          </p:nvPr>
        </p:nvSpPr>
        <p:spPr>
          <a:xfrm>
            <a:off x="2468880" y="10439400"/>
            <a:ext cx="21817015" cy="18966182"/>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5083149" y="7368542"/>
            <a:ext cx="21825585" cy="3070858"/>
          </a:xfrm>
        </p:spPr>
        <p:txBody>
          <a:bodyPr anchor="b"/>
          <a:lstStyle>
            <a:lvl1pPr marL="0" indent="0">
              <a:buNone/>
              <a:defRPr sz="12300" b="1"/>
            </a:lvl1pPr>
            <a:lvl2pPr marL="2350157" indent="0">
              <a:buNone/>
              <a:defRPr sz="10300" b="1"/>
            </a:lvl2pPr>
            <a:lvl3pPr marL="4700324" indent="0">
              <a:buNone/>
              <a:defRPr sz="9300" b="1"/>
            </a:lvl3pPr>
            <a:lvl4pPr marL="7050481" indent="0">
              <a:buNone/>
              <a:defRPr sz="8200" b="1"/>
            </a:lvl4pPr>
            <a:lvl5pPr marL="9400648" indent="0">
              <a:buNone/>
              <a:defRPr sz="8200" b="1"/>
            </a:lvl5pPr>
            <a:lvl6pPr marL="11750804" indent="0">
              <a:buNone/>
              <a:defRPr sz="8200" b="1"/>
            </a:lvl6pPr>
            <a:lvl7pPr marL="14100971" indent="0">
              <a:buNone/>
              <a:defRPr sz="8200" b="1"/>
            </a:lvl7pPr>
            <a:lvl8pPr marL="16451128" indent="0">
              <a:buNone/>
              <a:defRPr sz="8200" b="1"/>
            </a:lvl8pPr>
            <a:lvl9pPr marL="18801290" indent="0">
              <a:buNone/>
              <a:defRPr sz="8200" b="1"/>
            </a:lvl9pPr>
          </a:lstStyle>
          <a:p>
            <a:pPr lvl="0"/>
            <a:r>
              <a:rPr lang="en-US" smtClean="0"/>
              <a:t>Click to edit Master text styles</a:t>
            </a:r>
          </a:p>
        </p:txBody>
      </p:sp>
      <p:sp>
        <p:nvSpPr>
          <p:cNvPr id="6" name="Content Placeholder 5"/>
          <p:cNvSpPr>
            <a:spLocks noGrp="1"/>
          </p:cNvSpPr>
          <p:nvPr>
            <p:ph sz="quarter" idx="4"/>
          </p:nvPr>
        </p:nvSpPr>
        <p:spPr>
          <a:xfrm>
            <a:off x="25083149" y="10439400"/>
            <a:ext cx="21825585" cy="18966182"/>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7E0265-4EAE-44BB-BF38-2993867E6E7A}" type="datetimeFigureOut">
              <a:rPr lang="en-US" smtClean="0"/>
              <a:pPr/>
              <a:t>6/16/2011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7E0265-4EAE-44BB-BF38-2993867E6E7A}" type="datetimeFigureOut">
              <a:rPr lang="en-US" smtClean="0"/>
              <a:pPr/>
              <a:t>6/16/2011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E0265-4EAE-44BB-BF38-2993867E6E7A}" type="datetimeFigureOut">
              <a:rPr lang="en-US" smtClean="0"/>
              <a:pPr/>
              <a:t>6/16/2011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888" y="1310640"/>
            <a:ext cx="16244890" cy="5577840"/>
          </a:xfrm>
        </p:spPr>
        <p:txBody>
          <a:bodyPr anchor="b"/>
          <a:lstStyle>
            <a:lvl1pPr algn="l">
              <a:defRPr sz="10300" b="1"/>
            </a:lvl1pPr>
          </a:lstStyle>
          <a:p>
            <a:r>
              <a:rPr lang="en-US" smtClean="0"/>
              <a:t>Click to edit Master title style</a:t>
            </a:r>
            <a:endParaRPr lang="en-US"/>
          </a:p>
        </p:txBody>
      </p:sp>
      <p:sp>
        <p:nvSpPr>
          <p:cNvPr id="3" name="Content Placeholder 2"/>
          <p:cNvSpPr>
            <a:spLocks noGrp="1"/>
          </p:cNvSpPr>
          <p:nvPr>
            <p:ph idx="1"/>
          </p:nvPr>
        </p:nvSpPr>
        <p:spPr>
          <a:xfrm>
            <a:off x="19305270" y="1310647"/>
            <a:ext cx="27603450" cy="28094942"/>
          </a:xfrm>
        </p:spPr>
        <p:txBody>
          <a:bodyPr/>
          <a:lstStyle>
            <a:lvl1pPr>
              <a:defRPr sz="16500"/>
            </a:lvl1pPr>
            <a:lvl2pPr>
              <a:defRPr sz="14400"/>
            </a:lvl2pPr>
            <a:lvl3pPr>
              <a:defRPr sz="12300"/>
            </a:lvl3pPr>
            <a:lvl4pPr>
              <a:defRPr sz="10300"/>
            </a:lvl4pPr>
            <a:lvl5pPr>
              <a:defRPr sz="10300"/>
            </a:lvl5pPr>
            <a:lvl6pPr>
              <a:defRPr sz="10300"/>
            </a:lvl6pPr>
            <a:lvl7pPr>
              <a:defRPr sz="10300"/>
            </a:lvl7pPr>
            <a:lvl8pPr>
              <a:defRPr sz="10300"/>
            </a:lvl8pPr>
            <a:lvl9pPr>
              <a:defRPr sz="10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468888" y="6888487"/>
            <a:ext cx="16244890" cy="22517102"/>
          </a:xfrm>
        </p:spPr>
        <p:txBody>
          <a:bodyPr/>
          <a:lstStyle>
            <a:lvl1pPr marL="0" indent="0">
              <a:buNone/>
              <a:defRPr sz="7200"/>
            </a:lvl1pPr>
            <a:lvl2pPr marL="2350157" indent="0">
              <a:buNone/>
              <a:defRPr sz="6200"/>
            </a:lvl2pPr>
            <a:lvl3pPr marL="4700324" indent="0">
              <a:buNone/>
              <a:defRPr sz="5100"/>
            </a:lvl3pPr>
            <a:lvl4pPr marL="7050481" indent="0">
              <a:buNone/>
              <a:defRPr sz="4600"/>
            </a:lvl4pPr>
            <a:lvl5pPr marL="9400648" indent="0">
              <a:buNone/>
              <a:defRPr sz="4600"/>
            </a:lvl5pPr>
            <a:lvl6pPr marL="11750804" indent="0">
              <a:buNone/>
              <a:defRPr sz="4600"/>
            </a:lvl6pPr>
            <a:lvl7pPr marL="14100971" indent="0">
              <a:buNone/>
              <a:defRPr sz="4600"/>
            </a:lvl7pPr>
            <a:lvl8pPr marL="16451128" indent="0">
              <a:buNone/>
              <a:defRPr sz="4600"/>
            </a:lvl8pPr>
            <a:lvl9pPr marL="18801290"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E0265-4EAE-44BB-BF38-2993867E6E7A}" type="datetimeFigureOut">
              <a:rPr lang="en-US" smtClean="0"/>
              <a:pPr/>
              <a:t>6/16/2011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78355" y="23042880"/>
            <a:ext cx="29626560" cy="2720342"/>
          </a:xfrm>
        </p:spPr>
        <p:txBody>
          <a:bodyPr anchor="b"/>
          <a:lstStyle>
            <a:lvl1pPr algn="l">
              <a:defRPr sz="10300" b="1"/>
            </a:lvl1pPr>
          </a:lstStyle>
          <a:p>
            <a:r>
              <a:rPr lang="en-US" smtClean="0"/>
              <a:t>Click to edit Master title style</a:t>
            </a:r>
            <a:endParaRPr lang="en-US"/>
          </a:p>
        </p:txBody>
      </p:sp>
      <p:sp>
        <p:nvSpPr>
          <p:cNvPr id="3" name="Picture Placeholder 2"/>
          <p:cNvSpPr>
            <a:spLocks noGrp="1"/>
          </p:cNvSpPr>
          <p:nvPr>
            <p:ph type="pic" idx="1"/>
          </p:nvPr>
        </p:nvSpPr>
        <p:spPr>
          <a:xfrm>
            <a:off x="9678355" y="2941320"/>
            <a:ext cx="29626560" cy="19751040"/>
          </a:xfrm>
        </p:spPr>
        <p:txBody>
          <a:bodyPr/>
          <a:lstStyle>
            <a:lvl1pPr marL="0" indent="0">
              <a:buNone/>
              <a:defRPr sz="16500"/>
            </a:lvl1pPr>
            <a:lvl2pPr marL="2350157" indent="0">
              <a:buNone/>
              <a:defRPr sz="14400"/>
            </a:lvl2pPr>
            <a:lvl3pPr marL="4700324" indent="0">
              <a:buNone/>
              <a:defRPr sz="12300"/>
            </a:lvl3pPr>
            <a:lvl4pPr marL="7050481" indent="0">
              <a:buNone/>
              <a:defRPr sz="10300"/>
            </a:lvl4pPr>
            <a:lvl5pPr marL="9400648" indent="0">
              <a:buNone/>
              <a:defRPr sz="10300"/>
            </a:lvl5pPr>
            <a:lvl6pPr marL="11750804" indent="0">
              <a:buNone/>
              <a:defRPr sz="10300"/>
            </a:lvl6pPr>
            <a:lvl7pPr marL="14100971" indent="0">
              <a:buNone/>
              <a:defRPr sz="10300"/>
            </a:lvl7pPr>
            <a:lvl8pPr marL="16451128" indent="0">
              <a:buNone/>
              <a:defRPr sz="10300"/>
            </a:lvl8pPr>
            <a:lvl9pPr marL="18801290" indent="0">
              <a:buNone/>
              <a:defRPr sz="10300"/>
            </a:lvl9pPr>
          </a:lstStyle>
          <a:p>
            <a:endParaRPr lang="en-US"/>
          </a:p>
        </p:txBody>
      </p:sp>
      <p:sp>
        <p:nvSpPr>
          <p:cNvPr id="4" name="Text Placeholder 3"/>
          <p:cNvSpPr>
            <a:spLocks noGrp="1"/>
          </p:cNvSpPr>
          <p:nvPr>
            <p:ph type="body" sz="half" idx="2"/>
          </p:nvPr>
        </p:nvSpPr>
        <p:spPr>
          <a:xfrm>
            <a:off x="9678355" y="25763222"/>
            <a:ext cx="29626560" cy="3863338"/>
          </a:xfrm>
        </p:spPr>
        <p:txBody>
          <a:bodyPr/>
          <a:lstStyle>
            <a:lvl1pPr marL="0" indent="0">
              <a:buNone/>
              <a:defRPr sz="7200"/>
            </a:lvl1pPr>
            <a:lvl2pPr marL="2350157" indent="0">
              <a:buNone/>
              <a:defRPr sz="6200"/>
            </a:lvl2pPr>
            <a:lvl3pPr marL="4700324" indent="0">
              <a:buNone/>
              <a:defRPr sz="5100"/>
            </a:lvl3pPr>
            <a:lvl4pPr marL="7050481" indent="0">
              <a:buNone/>
              <a:defRPr sz="4600"/>
            </a:lvl4pPr>
            <a:lvl5pPr marL="9400648" indent="0">
              <a:buNone/>
              <a:defRPr sz="4600"/>
            </a:lvl5pPr>
            <a:lvl6pPr marL="11750804" indent="0">
              <a:buNone/>
              <a:defRPr sz="4600"/>
            </a:lvl6pPr>
            <a:lvl7pPr marL="14100971" indent="0">
              <a:buNone/>
              <a:defRPr sz="4600"/>
            </a:lvl7pPr>
            <a:lvl8pPr marL="16451128" indent="0">
              <a:buNone/>
              <a:defRPr sz="4600"/>
            </a:lvl8pPr>
            <a:lvl9pPr marL="18801290"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E0265-4EAE-44BB-BF38-2993867E6E7A}" type="datetimeFigureOut">
              <a:rPr lang="en-US" smtClean="0"/>
              <a:pPr/>
              <a:t>6/16/2011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6C503-7EDA-4FA0-8319-2BEAF4A4C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68880" y="1318262"/>
            <a:ext cx="44439840" cy="5486400"/>
          </a:xfrm>
          <a:prstGeom prst="rect">
            <a:avLst/>
          </a:prstGeom>
        </p:spPr>
        <p:txBody>
          <a:bodyPr vert="horz" lIns="470031" tIns="235016" rIns="470031" bIns="2350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468880" y="7680967"/>
            <a:ext cx="44439840" cy="21724622"/>
          </a:xfrm>
          <a:prstGeom prst="rect">
            <a:avLst/>
          </a:prstGeom>
        </p:spPr>
        <p:txBody>
          <a:bodyPr vert="horz" lIns="470031" tIns="235016" rIns="470031" bIns="2350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468880" y="30510482"/>
            <a:ext cx="11521440" cy="1752600"/>
          </a:xfrm>
          <a:prstGeom prst="rect">
            <a:avLst/>
          </a:prstGeom>
        </p:spPr>
        <p:txBody>
          <a:bodyPr vert="horz" lIns="470031" tIns="235016" rIns="470031" bIns="235016" rtlCol="0" anchor="ctr"/>
          <a:lstStyle>
            <a:lvl1pPr algn="l">
              <a:defRPr sz="6200">
                <a:solidFill>
                  <a:schemeClr val="tx1">
                    <a:tint val="75000"/>
                  </a:schemeClr>
                </a:solidFill>
              </a:defRPr>
            </a:lvl1pPr>
          </a:lstStyle>
          <a:p>
            <a:fld id="{5A7E0265-4EAE-44BB-BF38-2993867E6E7A}" type="datetimeFigureOut">
              <a:rPr lang="en-US" smtClean="0"/>
              <a:pPr/>
              <a:t>6/16/2011</a:t>
            </a:fld>
            <a:endParaRPr lang="en-US"/>
          </a:p>
        </p:txBody>
      </p:sp>
      <p:sp>
        <p:nvSpPr>
          <p:cNvPr id="5" name="Footer Placeholder 4"/>
          <p:cNvSpPr>
            <a:spLocks noGrp="1"/>
          </p:cNvSpPr>
          <p:nvPr>
            <p:ph type="ftr" sz="quarter" idx="3"/>
          </p:nvPr>
        </p:nvSpPr>
        <p:spPr>
          <a:xfrm>
            <a:off x="16870680" y="30510482"/>
            <a:ext cx="15636240" cy="1752600"/>
          </a:xfrm>
          <a:prstGeom prst="rect">
            <a:avLst/>
          </a:prstGeom>
        </p:spPr>
        <p:txBody>
          <a:bodyPr vert="horz" lIns="470031" tIns="235016" rIns="470031" bIns="235016" rtlCol="0" anchor="ctr"/>
          <a:lstStyle>
            <a:lvl1pPr algn="ctr">
              <a:defRPr sz="6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5387280" y="30510482"/>
            <a:ext cx="11521440" cy="1752600"/>
          </a:xfrm>
          <a:prstGeom prst="rect">
            <a:avLst/>
          </a:prstGeom>
        </p:spPr>
        <p:txBody>
          <a:bodyPr vert="horz" lIns="470031" tIns="235016" rIns="470031" bIns="235016" rtlCol="0" anchor="ctr"/>
          <a:lstStyle>
            <a:lvl1pPr algn="r">
              <a:defRPr sz="6200">
                <a:solidFill>
                  <a:schemeClr val="tx1">
                    <a:tint val="75000"/>
                  </a:schemeClr>
                </a:solidFill>
              </a:defRPr>
            </a:lvl1pPr>
          </a:lstStyle>
          <a:p>
            <a:fld id="{E346C503-7EDA-4FA0-8319-2BEAF4A4C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700324" rtl="0" eaLnBrk="1" latinLnBrk="0" hangingPunct="1">
        <a:spcBef>
          <a:spcPct val="0"/>
        </a:spcBef>
        <a:buNone/>
        <a:defRPr sz="22600" kern="1200">
          <a:solidFill>
            <a:schemeClr val="tx1"/>
          </a:solidFill>
          <a:latin typeface="+mj-lt"/>
          <a:ea typeface="+mj-ea"/>
          <a:cs typeface="+mj-cs"/>
        </a:defRPr>
      </a:lvl1pPr>
    </p:titleStyle>
    <p:bodyStyle>
      <a:lvl1pPr marL="1762623" indent="-1762623" algn="l" defTabSz="4700324" rtl="0" eaLnBrk="1" latinLnBrk="0" hangingPunct="1">
        <a:spcBef>
          <a:spcPct val="20000"/>
        </a:spcBef>
        <a:buFont typeface="Arial" pitchFamily="34" charset="0"/>
        <a:buChar char="•"/>
        <a:defRPr sz="16500" kern="1200">
          <a:solidFill>
            <a:schemeClr val="tx1"/>
          </a:solidFill>
          <a:latin typeface="+mn-lt"/>
          <a:ea typeface="+mn-ea"/>
          <a:cs typeface="+mn-cs"/>
        </a:defRPr>
      </a:lvl1pPr>
      <a:lvl2pPr marL="3819012" indent="-1468845" algn="l" defTabSz="4700324" rtl="0" eaLnBrk="1" latinLnBrk="0" hangingPunct="1">
        <a:spcBef>
          <a:spcPct val="20000"/>
        </a:spcBef>
        <a:buFont typeface="Arial" pitchFamily="34" charset="0"/>
        <a:buChar char="–"/>
        <a:defRPr sz="14400" kern="1200">
          <a:solidFill>
            <a:schemeClr val="tx1"/>
          </a:solidFill>
          <a:latin typeface="+mn-lt"/>
          <a:ea typeface="+mn-ea"/>
          <a:cs typeface="+mn-cs"/>
        </a:defRPr>
      </a:lvl2pPr>
      <a:lvl3pPr marL="5875402" indent="-1175078" algn="l" defTabSz="4700324" rtl="0" eaLnBrk="1" latinLnBrk="0" hangingPunct="1">
        <a:spcBef>
          <a:spcPct val="20000"/>
        </a:spcBef>
        <a:buFont typeface="Arial" pitchFamily="34" charset="0"/>
        <a:buChar char="•"/>
        <a:defRPr sz="12300" kern="1200">
          <a:solidFill>
            <a:schemeClr val="tx1"/>
          </a:solidFill>
          <a:latin typeface="+mn-lt"/>
          <a:ea typeface="+mn-ea"/>
          <a:cs typeface="+mn-cs"/>
        </a:defRPr>
      </a:lvl3pPr>
      <a:lvl4pPr marL="8225569"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4pPr>
      <a:lvl5pPr marL="10575726"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5pPr>
      <a:lvl6pPr marL="12925883"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6pPr>
      <a:lvl7pPr marL="15276050"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7pPr>
      <a:lvl8pPr marL="17626206"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8pPr>
      <a:lvl9pPr marL="19976368" indent="-1175078" algn="l" defTabSz="4700324" rtl="0" eaLnBrk="1" latinLnBrk="0" hangingPunct="1">
        <a:spcBef>
          <a:spcPct val="20000"/>
        </a:spcBef>
        <a:buFont typeface="Arial" pitchFamily="34" charset="0"/>
        <a:buChar char="•"/>
        <a:defRPr sz="10300" kern="1200">
          <a:solidFill>
            <a:schemeClr val="tx1"/>
          </a:solidFill>
          <a:latin typeface="+mn-lt"/>
          <a:ea typeface="+mn-ea"/>
          <a:cs typeface="+mn-cs"/>
        </a:defRPr>
      </a:lvl9pPr>
    </p:bodyStyle>
    <p:otherStyle>
      <a:defPPr>
        <a:defRPr lang="en-US"/>
      </a:defPPr>
      <a:lvl1pPr marL="0" algn="l" defTabSz="4700324" rtl="0" eaLnBrk="1" latinLnBrk="0" hangingPunct="1">
        <a:defRPr sz="9300" kern="1200">
          <a:solidFill>
            <a:schemeClr val="tx1"/>
          </a:solidFill>
          <a:latin typeface="+mn-lt"/>
          <a:ea typeface="+mn-ea"/>
          <a:cs typeface="+mn-cs"/>
        </a:defRPr>
      </a:lvl1pPr>
      <a:lvl2pPr marL="2350157" algn="l" defTabSz="4700324" rtl="0" eaLnBrk="1" latinLnBrk="0" hangingPunct="1">
        <a:defRPr sz="9300" kern="1200">
          <a:solidFill>
            <a:schemeClr val="tx1"/>
          </a:solidFill>
          <a:latin typeface="+mn-lt"/>
          <a:ea typeface="+mn-ea"/>
          <a:cs typeface="+mn-cs"/>
        </a:defRPr>
      </a:lvl2pPr>
      <a:lvl3pPr marL="4700324" algn="l" defTabSz="4700324" rtl="0" eaLnBrk="1" latinLnBrk="0" hangingPunct="1">
        <a:defRPr sz="9300" kern="1200">
          <a:solidFill>
            <a:schemeClr val="tx1"/>
          </a:solidFill>
          <a:latin typeface="+mn-lt"/>
          <a:ea typeface="+mn-ea"/>
          <a:cs typeface="+mn-cs"/>
        </a:defRPr>
      </a:lvl3pPr>
      <a:lvl4pPr marL="7050481" algn="l" defTabSz="4700324" rtl="0" eaLnBrk="1" latinLnBrk="0" hangingPunct="1">
        <a:defRPr sz="9300" kern="1200">
          <a:solidFill>
            <a:schemeClr val="tx1"/>
          </a:solidFill>
          <a:latin typeface="+mn-lt"/>
          <a:ea typeface="+mn-ea"/>
          <a:cs typeface="+mn-cs"/>
        </a:defRPr>
      </a:lvl4pPr>
      <a:lvl5pPr marL="9400648" algn="l" defTabSz="4700324" rtl="0" eaLnBrk="1" latinLnBrk="0" hangingPunct="1">
        <a:defRPr sz="9300" kern="1200">
          <a:solidFill>
            <a:schemeClr val="tx1"/>
          </a:solidFill>
          <a:latin typeface="+mn-lt"/>
          <a:ea typeface="+mn-ea"/>
          <a:cs typeface="+mn-cs"/>
        </a:defRPr>
      </a:lvl5pPr>
      <a:lvl6pPr marL="11750804" algn="l" defTabSz="4700324" rtl="0" eaLnBrk="1" latinLnBrk="0" hangingPunct="1">
        <a:defRPr sz="9300" kern="1200">
          <a:solidFill>
            <a:schemeClr val="tx1"/>
          </a:solidFill>
          <a:latin typeface="+mn-lt"/>
          <a:ea typeface="+mn-ea"/>
          <a:cs typeface="+mn-cs"/>
        </a:defRPr>
      </a:lvl6pPr>
      <a:lvl7pPr marL="14100971" algn="l" defTabSz="4700324" rtl="0" eaLnBrk="1" latinLnBrk="0" hangingPunct="1">
        <a:defRPr sz="9300" kern="1200">
          <a:solidFill>
            <a:schemeClr val="tx1"/>
          </a:solidFill>
          <a:latin typeface="+mn-lt"/>
          <a:ea typeface="+mn-ea"/>
          <a:cs typeface="+mn-cs"/>
        </a:defRPr>
      </a:lvl7pPr>
      <a:lvl8pPr marL="16451128" algn="l" defTabSz="4700324" rtl="0" eaLnBrk="1" latinLnBrk="0" hangingPunct="1">
        <a:defRPr sz="9300" kern="1200">
          <a:solidFill>
            <a:schemeClr val="tx1"/>
          </a:solidFill>
          <a:latin typeface="+mn-lt"/>
          <a:ea typeface="+mn-ea"/>
          <a:cs typeface="+mn-cs"/>
        </a:defRPr>
      </a:lvl8pPr>
      <a:lvl9pPr marL="18801290" algn="l" defTabSz="4700324"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2.gif"/><Relationship Id="rId7"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chart" Target="../charts/chart2.xml"/><Relationship Id="rId4" Type="http://schemas.openxmlformats.org/officeDocument/2006/relationships/chart" Target="../charts/chart1.xm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572000" y="7"/>
            <a:ext cx="40995600" cy="1644173"/>
          </a:xfrm>
          <a:prstGeom prst="rect">
            <a:avLst/>
          </a:prstGeom>
          <a:noFill/>
        </p:spPr>
        <p:txBody>
          <a:bodyPr wrap="square" lIns="470031" tIns="235016" rIns="470031" bIns="235016" rtlCol="0">
            <a:spAutoFit/>
          </a:bodyPr>
          <a:lstStyle/>
          <a:p>
            <a:pPr algn="ctr"/>
            <a:r>
              <a:rPr lang="en-US" sz="7600" dirty="0" smtClean="0"/>
              <a:t>Determining the viability of composting on-farm feedstuffs and animal waste in northern Montana</a:t>
            </a:r>
            <a:endParaRPr lang="en-US" sz="7600" dirty="0"/>
          </a:p>
        </p:txBody>
      </p:sp>
      <p:sp>
        <p:nvSpPr>
          <p:cNvPr id="5" name="TextBox 4"/>
          <p:cNvSpPr txBox="1"/>
          <p:nvPr/>
        </p:nvSpPr>
        <p:spPr>
          <a:xfrm>
            <a:off x="15011401" y="1610184"/>
            <a:ext cx="19431000" cy="2123616"/>
          </a:xfrm>
          <a:prstGeom prst="rect">
            <a:avLst/>
          </a:prstGeom>
          <a:noFill/>
        </p:spPr>
        <p:txBody>
          <a:bodyPr wrap="square" lIns="91398" tIns="45699" rIns="91398" bIns="45699" rtlCol="0">
            <a:spAutoFit/>
          </a:bodyPr>
          <a:lstStyle/>
          <a:p>
            <a:pPr algn="ctr"/>
            <a:r>
              <a:rPr lang="en-US" sz="4400" dirty="0" smtClean="0"/>
              <a:t>J. M. Dafoe</a:t>
            </a:r>
            <a:r>
              <a:rPr lang="en-US" sz="4400" baseline="30000" dirty="0" smtClean="0"/>
              <a:t>1</a:t>
            </a:r>
            <a:r>
              <a:rPr lang="en-US" sz="4400" dirty="0" smtClean="0"/>
              <a:t>, T.M. Bass</a:t>
            </a:r>
            <a:r>
              <a:rPr lang="en-US" sz="4400" baseline="30000" dirty="0" smtClean="0"/>
              <a:t>2</a:t>
            </a:r>
            <a:r>
              <a:rPr lang="en-US" sz="4400" dirty="0" smtClean="0"/>
              <a:t>, J. Schumacher</a:t>
            </a:r>
            <a:r>
              <a:rPr lang="en-US" sz="4400" baseline="30000" dirty="0" smtClean="0"/>
              <a:t>2</a:t>
            </a:r>
            <a:r>
              <a:rPr lang="en-US" sz="4400" dirty="0" smtClean="0"/>
              <a:t> and D. L. Boss</a:t>
            </a:r>
            <a:r>
              <a:rPr lang="en-US" sz="4400" baseline="30000" dirty="0" smtClean="0"/>
              <a:t>1</a:t>
            </a:r>
            <a:endParaRPr lang="en-US" sz="4400" dirty="0" smtClean="0"/>
          </a:p>
          <a:p>
            <a:pPr algn="ctr"/>
            <a:r>
              <a:rPr lang="en-US" sz="4400" baseline="30000" dirty="0" smtClean="0"/>
              <a:t>1</a:t>
            </a:r>
            <a:r>
              <a:rPr lang="en-US" sz="4400" dirty="0" smtClean="0"/>
              <a:t>Montana State University, Northern Agricultural Research Center, Havre, MT 59501</a:t>
            </a:r>
          </a:p>
          <a:p>
            <a:pPr algn="ctr"/>
            <a:r>
              <a:rPr lang="en-US" sz="4400" baseline="30000" dirty="0" smtClean="0"/>
              <a:t>2</a:t>
            </a:r>
            <a:r>
              <a:rPr lang="en-US" sz="4400" dirty="0" smtClean="0"/>
              <a:t>Montana State University, Bozeman, MT 59717</a:t>
            </a:r>
            <a:endParaRPr lang="en-US" sz="4400" dirty="0"/>
          </a:p>
        </p:txBody>
      </p:sp>
      <p:sp>
        <p:nvSpPr>
          <p:cNvPr id="6" name="TextBox 5"/>
          <p:cNvSpPr txBox="1"/>
          <p:nvPr/>
        </p:nvSpPr>
        <p:spPr>
          <a:xfrm>
            <a:off x="838206" y="3679848"/>
            <a:ext cx="15239994" cy="14065346"/>
          </a:xfrm>
          <a:prstGeom prst="rect">
            <a:avLst/>
          </a:prstGeom>
          <a:noFill/>
        </p:spPr>
        <p:txBody>
          <a:bodyPr wrap="square" lIns="91398" tIns="45699" rIns="91398" bIns="45699" rtlCol="0">
            <a:spAutoFit/>
          </a:bodyPr>
          <a:lstStyle/>
          <a:p>
            <a:pPr algn="ctr"/>
            <a:r>
              <a:rPr lang="en-US" sz="3200" b="1" cap="all" dirty="0" smtClean="0">
                <a:latin typeface="Times New Roman" pitchFamily="18" charset="0"/>
                <a:cs typeface="Times New Roman" pitchFamily="18" charset="0"/>
              </a:rPr>
              <a:t>Abstract</a:t>
            </a:r>
          </a:p>
          <a:p>
            <a:pPr algn="ctr"/>
            <a:endParaRPr lang="en-US" sz="26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objective of this demonstration project was to examine the technical and economic viability of composting in northern Montana during winter months. Composting occurred at Northern Agricultural Research Center in November and December of 2008 and 2009. The compost consisted of cattle manure/bedding material, wheat straw, and spoiled corn silage. Windrows were constructed in 2008 (W1 and W2) and 2009 (W3, W4 and W5) on a flat clay loam soil.  Moisture content of the blend was analyzed at the beginning and windrows were irrigated until 50% was achieved to optimize aerobic composting. The compost was turned, with an elevating face Vermeer compost turner, twice weekly.  A 90 cm probe with data logger was utilized to record internal temperatures and oxygen levels of the windrows. Ambient temperature readings were recorded daily. Maximum and minimum mean daily ambient temperatures in 2008 were 6.9 and -31.1°C, respectively. In 2008, W1 and W2 reached a high temperature of 60.6±3.97°C 7 d after irrigation and 63.6±4.55°C 9 d after irrigation, respectively. Core temperatures in W1 and W2 exceeded 40°C 120 and 24 h after irrigation, respectively. Core temperatures remained above 40°C for day 26 and 30 d.  In 2009, maximum and minimum mean daily ambient temperatures during the study were 10.0 and -33.3°C. High temperatures in W3, W4, and W5 were reached on d 10, 4, and 5 after irrigation (52.9±6.16, 65.7±3.36, 67.6±7.95°C), respectively. Temperatures exceeded 40°C immediately after irrigation in W4 and W5 and 5d after irrigation in W3. Core temperatures remained above 40°C for 14, 25, and 25 d. Even though the minimum ambient temperature reached -31.1°C, there were no lasting negative effects on the composting process. During the coldest periods the core temperatures remained above 35°C. Costs were tracked for cleaning the pens ($2.10/yard), composting ($4.74/yard) and spreading manure or finished compost ($1.14/yard). It was determined that composting is a technically viable option in northern Montana.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Key words: Compost, Animal Waste, Beef</a:t>
            </a:r>
          </a:p>
          <a:p>
            <a:pPr algn="ctr"/>
            <a:r>
              <a:rPr lang="en-US" sz="3200" b="1" cap="all" dirty="0" smtClean="0">
                <a:latin typeface="Times New Roman" pitchFamily="18" charset="0"/>
                <a:cs typeface="Times New Roman" pitchFamily="18" charset="0"/>
              </a:rPr>
              <a:t>Introduction</a:t>
            </a:r>
          </a:p>
          <a:p>
            <a:pPr defTabSz="2560320">
              <a:tabLst>
                <a:tab pos="457200" algn="l"/>
              </a:tabLst>
            </a:pPr>
            <a:r>
              <a:rPr lang="en-US" sz="2600" b="1"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lgn="just" defTabSz="2560320">
              <a:tabLst>
                <a:tab pos="457200" algn="l"/>
              </a:tabLst>
            </a:pPr>
            <a:r>
              <a:rPr lang="en-US" sz="2400" dirty="0" smtClean="0">
                <a:latin typeface="Times New Roman" pitchFamily="18" charset="0"/>
                <a:cs typeface="Times New Roman" pitchFamily="18" charset="0"/>
              </a:rPr>
              <a:t>	The current model of animal feeding relies heavily on imported nutrients in the form of feed, replacement stock, and commercial fertilizer.  Nutrient exports are primarily represented by animals, food, fiber or crops sold, and sometimes exported manure.  However, animal feeding operations (AFOs) often have a positive nutrient balance; i.e.: more nutrients than they can use.  Additionally, long term land application of manure based on nitrogen rates can result in high soil phosphorus, thereby restricting manure use until phosphorus levels can be reduced through crop harvest and export.  It may take many years to draw down soil phosphorus levels in this manner.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The nutrient management planning process can identify an operation’s nutrient balance. Many AFOs may be in need of manure management options that not only focus on agronomic use of manure on-site, but also manure export to other enterprises.  In 2010 MSU Extension, the Montana Agricultural Experiment Station, and a private custom manure services company identified and tested markets for exporting compost and raw manure within the region.  Transportation distances varied; a separate aspect of these case studies will examine economics.  The initial work simply identified and worked with introducing regional manure resources to users external to AFOs. The objective of this demonstration project was to examine the technical and economic viability of composting in northern Montana during winter months.</a:t>
            </a:r>
            <a:endParaRPr lang="en-US" sz="2400" dirty="0"/>
          </a:p>
        </p:txBody>
      </p:sp>
      <p:sp>
        <p:nvSpPr>
          <p:cNvPr id="1025" name="Rectangle 1"/>
          <p:cNvSpPr>
            <a:spLocks noChangeArrowheads="1"/>
          </p:cNvSpPr>
          <p:nvPr/>
        </p:nvSpPr>
        <p:spPr bwMode="auto">
          <a:xfrm>
            <a:off x="762000" y="17602200"/>
            <a:ext cx="15316200" cy="5078271"/>
          </a:xfrm>
          <a:prstGeom prst="rect">
            <a:avLst/>
          </a:prstGeom>
          <a:noFill/>
          <a:ln w="9525">
            <a:noFill/>
            <a:miter lim="800000"/>
            <a:headEnd/>
            <a:tailEnd/>
          </a:ln>
          <a:effectLst/>
        </p:spPr>
        <p:txBody>
          <a:bodyPr vert="horz" wrap="square" lIns="91398" tIns="45699" rIns="91398" bIns="45699" numCol="1" anchor="ctr" anchorCtr="0" compatLnSpc="1">
            <a:prstTxWarp prst="textNoShape">
              <a:avLst/>
            </a:prstTxWarp>
            <a:spAutoFit/>
          </a:bodyPr>
          <a:lstStyle/>
          <a:p>
            <a:pPr indent="456984" algn="ctr" defTabSz="913958" fontAlgn="base">
              <a:spcBef>
                <a:spcPct val="0"/>
              </a:spcBef>
              <a:spcAft>
                <a:spcPct val="0"/>
              </a:spcAft>
            </a:pPr>
            <a:r>
              <a:rPr lang="en-US" sz="3200" b="1" cap="all" dirty="0" smtClean="0">
                <a:latin typeface="Times New Roman" pitchFamily="18" charset="0"/>
                <a:ea typeface="Calibri" pitchFamily="34" charset="0"/>
                <a:cs typeface="Times New Roman" pitchFamily="18" charset="0"/>
              </a:rPr>
              <a:t>Materials &amp; Methods</a:t>
            </a:r>
          </a:p>
          <a:p>
            <a:pPr indent="456984" algn="ctr" defTabSz="913958" fontAlgn="base">
              <a:spcBef>
                <a:spcPct val="0"/>
              </a:spcBef>
              <a:spcAft>
                <a:spcPct val="0"/>
              </a:spcAft>
            </a:pPr>
            <a:endParaRPr lang="en-US" sz="2600" dirty="0" smtClean="0">
              <a:latin typeface="Times New Roman" pitchFamily="18" charset="0"/>
              <a:cs typeface="Times New Roman" pitchFamily="18" charset="0"/>
            </a:endParaRPr>
          </a:p>
          <a:p>
            <a:pPr algn="just" defTabSz="2560320">
              <a:tabLst>
                <a:tab pos="457200" algn="l"/>
              </a:tabLst>
            </a:pPr>
            <a:r>
              <a:rPr lang="en-US" sz="26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Composting occurred in November and December of 2008 and 2009. In 2008, the compost consisted of 163.3 t of dried cattle manure and bedding material from a permitted feedlot, 38.1 t of wheat straw, and 38.1 t of year-old spoiled corn silage to bring the </a:t>
            </a:r>
            <a:r>
              <a:rPr lang="en-US" sz="2400" dirty="0" err="1" smtClean="0">
                <a:latin typeface="Times New Roman" pitchFamily="18" charset="0"/>
                <a:cs typeface="Times New Roman" pitchFamily="18" charset="0"/>
              </a:rPr>
              <a:t>carbon:nitrogen</a:t>
            </a:r>
            <a:r>
              <a:rPr lang="en-US" sz="2400" dirty="0" smtClean="0">
                <a:latin typeface="Times New Roman" pitchFamily="18" charset="0"/>
                <a:cs typeface="Times New Roman" pitchFamily="18" charset="0"/>
              </a:rPr>
              <a:t> (C:N) ratio to a calculated value of approximately 30:1. The C:N ratio was within the recommended optimum range for US composting guidelines. In 2009, compost consisted of 180.5 t of dried cattle manure and bedding material from a permitted feedlot and 20.2 tons of wheat straw and corn stalks from NARC. </a:t>
            </a:r>
          </a:p>
          <a:p>
            <a:pPr algn="just" defTabSz="2560320">
              <a:tabLst>
                <a:tab pos="457200" algn="l"/>
              </a:tabLst>
            </a:pPr>
            <a:r>
              <a:rPr lang="en-US" sz="2400" dirty="0" smtClean="0">
                <a:latin typeface="Times New Roman" pitchFamily="18" charset="0"/>
                <a:cs typeface="Times New Roman" pitchFamily="18" charset="0"/>
              </a:rPr>
              <a:t>	The compost was turned with an elevating face compost turner (CT-670, Vermeer, Pella, IA) twice weekly, weather permitting. A 90 cm data logger (Windrow Manager, Green Mountain Technologies, Bainbridge Island, WA) was placed into the windrows 3 times weekly to record internal temperature and oxygen levels of each windrow at a depth of 45 and 89 cm. After initial readings, water was added to W1, W2, and W5 as it was being turned bringing the moisture content for each windrow to approximately 50% (5 was already over 50%). Grab samples of each windrow were taken and samples were tested at the beginning and end of the composting period to test for maturity of the compost. </a:t>
            </a:r>
            <a:endParaRPr lang="en-US" sz="2400" dirty="0">
              <a:latin typeface="Times New Roman" pitchFamily="18" charset="0"/>
              <a:cs typeface="Times New Roman" pitchFamily="18" charset="0"/>
            </a:endParaRPr>
          </a:p>
        </p:txBody>
      </p:sp>
      <p:sp>
        <p:nvSpPr>
          <p:cNvPr id="8" name="Rectangle 1"/>
          <p:cNvSpPr>
            <a:spLocks noChangeArrowheads="1"/>
          </p:cNvSpPr>
          <p:nvPr/>
        </p:nvSpPr>
        <p:spPr bwMode="auto">
          <a:xfrm>
            <a:off x="33451800" y="14491901"/>
            <a:ext cx="15011400" cy="16804558"/>
          </a:xfrm>
          <a:prstGeom prst="rect">
            <a:avLst/>
          </a:prstGeom>
          <a:noFill/>
          <a:ln w="9525">
            <a:noFill/>
            <a:miter lim="800000"/>
            <a:headEnd/>
            <a:tailEnd/>
          </a:ln>
          <a:effectLst/>
        </p:spPr>
        <p:txBody>
          <a:bodyPr vert="horz" wrap="square" lIns="91398" tIns="45699" rIns="91398" bIns="45699" numCol="1" anchor="ctr" anchorCtr="0" compatLnSpc="1">
            <a:prstTxWarp prst="textNoShape">
              <a:avLst/>
            </a:prstTxWarp>
            <a:spAutoFit/>
          </a:bodyPr>
          <a:lstStyle/>
          <a:p>
            <a:pPr algn="ctr" defTabSz="2560320">
              <a:tabLst>
                <a:tab pos="457200" algn="l"/>
              </a:tabLst>
            </a:pPr>
            <a:r>
              <a:rPr lang="en-US" sz="3200" b="1" cap="all" dirty="0" smtClean="0">
                <a:latin typeface="Times New Roman" pitchFamily="18" charset="0"/>
                <a:cs typeface="Times New Roman" pitchFamily="18" charset="0"/>
              </a:rPr>
              <a:t>Results and Discussion</a:t>
            </a:r>
            <a:endParaRPr lang="en-US" sz="3200" cap="all" dirty="0" smtClean="0">
              <a:latin typeface="Times New Roman" pitchFamily="18" charset="0"/>
              <a:cs typeface="Times New Roman" pitchFamily="18" charset="0"/>
            </a:endParaRPr>
          </a:p>
          <a:p>
            <a:pPr algn="just" defTabSz="2560320">
              <a:tabLst>
                <a:tab pos="457200" algn="l"/>
              </a:tabLst>
            </a:pPr>
            <a:endParaRPr lang="en-US" sz="2600" dirty="0" smtClean="0">
              <a:latin typeface="Times New Roman" pitchFamily="18" charset="0"/>
              <a:cs typeface="Times New Roman" pitchFamily="18" charset="0"/>
            </a:endParaRPr>
          </a:p>
          <a:p>
            <a:pPr algn="just" defTabSz="2560320">
              <a:tabLst>
                <a:tab pos="457200" algn="l"/>
              </a:tabLst>
            </a:pPr>
            <a:r>
              <a:rPr lang="en-US" sz="2400" dirty="0" smtClean="0">
                <a:latin typeface="Times New Roman" pitchFamily="18" charset="0"/>
                <a:cs typeface="Times New Roman" pitchFamily="18" charset="0"/>
              </a:rPr>
              <a:t>	Maximum and minimum mean daily ambient temperatures for the 47 d trial in 2008 were 6.9</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and -31.1</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respectively.  From the beginning of the trial to when the windrows were irrigated (d 16 and 14, respectively) no composting or aerobic activity was occurring evidenced by the low temperatures (mean temp W1 and W2; Figure 1) and high oxygen levels (Figure 2). After irrigation, aerobic bacteria immediately began digesting the </a:t>
            </a:r>
            <a:r>
              <a:rPr lang="en-US" sz="2400" dirty="0" err="1" smtClean="0">
                <a:latin typeface="Times New Roman" pitchFamily="18" charset="0"/>
                <a:cs typeface="Times New Roman" pitchFamily="18" charset="0"/>
              </a:rPr>
              <a:t>feedstocks</a:t>
            </a:r>
            <a:r>
              <a:rPr lang="en-US" sz="2400" dirty="0" smtClean="0">
                <a:latin typeface="Times New Roman" pitchFamily="18" charset="0"/>
                <a:cs typeface="Times New Roman" pitchFamily="18" charset="0"/>
              </a:rPr>
              <a:t> within the windrows, evidenced by the rapid increase in temperature and decrease in oxygen (Figures 1 and 2). Maximum and minimum mean daily ambient temperatures for the 34 day trial in 2009 were 10.0</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and -33.3</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respectively. In 2009 aerobic composting immediately commenced upon blending and the initiation of regular turnings as evidenced by high temperatures (</a:t>
            </a:r>
            <a:r>
              <a:rPr lang="en-US" sz="2400" smtClean="0">
                <a:latin typeface="Times New Roman" pitchFamily="18" charset="0"/>
                <a:cs typeface="Times New Roman" pitchFamily="18" charset="0"/>
              </a:rPr>
              <a:t>Figure 3) </a:t>
            </a:r>
            <a:r>
              <a:rPr lang="en-US" sz="2400" dirty="0" smtClean="0">
                <a:latin typeface="Times New Roman" pitchFamily="18" charset="0"/>
                <a:cs typeface="Times New Roman" pitchFamily="18" charset="0"/>
              </a:rPr>
              <a:t>and decreasing oxygen level (</a:t>
            </a:r>
            <a:r>
              <a:rPr lang="en-US" sz="2400" smtClean="0">
                <a:latin typeface="Times New Roman" pitchFamily="18" charset="0"/>
                <a:cs typeface="Times New Roman" pitchFamily="18" charset="0"/>
              </a:rPr>
              <a:t>Figure 4).  </a:t>
            </a:r>
            <a:r>
              <a:rPr lang="en-US" sz="2400" dirty="0" smtClean="0">
                <a:latin typeface="Times New Roman" pitchFamily="18" charset="0"/>
                <a:cs typeface="Times New Roman" pitchFamily="18" charset="0"/>
              </a:rPr>
              <a:t>In both 2008 and 2009 oxygen levels consistently returned to 20% immediately after aerating the windrows, however within 24 h of turning, oxygen levels &lt; 2% were observed.  The consistent drop in oxygen levels indicates a very rapid aerobic digestion of </a:t>
            </a:r>
            <a:r>
              <a:rPr lang="en-US" sz="2400" dirty="0" err="1" smtClean="0">
                <a:latin typeface="Times New Roman" pitchFamily="18" charset="0"/>
                <a:cs typeface="Times New Roman" pitchFamily="18" charset="0"/>
              </a:rPr>
              <a:t>feedstocks</a:t>
            </a:r>
            <a:r>
              <a:rPr lang="en-US" sz="2400" dirty="0" smtClean="0">
                <a:latin typeface="Times New Roman" pitchFamily="18" charset="0"/>
                <a:cs typeface="Times New Roman" pitchFamily="18" charset="0"/>
              </a:rPr>
              <a:t> and available oxygen in all windrows across both 2008 and 2009. Windrow 1 and W2 reached a high temperature of 60.6</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7 d and 63.6</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9 d after irrigation, respectively. High temperatures in W3, W4 (65.7°C), and W5 (67.6°C) were reached on d 10, 4, and 5 after irrigation, respectively. Temperatures exceeded 40°C immediately in W4 and W5 and 5 d after irrigation in W3. Core temperatures remained above 40°C for 14 d for W3 and 25d for both W4 and W5. Oxygen levels below 5% result in anaerobic conditions within the windrows, and oxygen becomes the limiting factor (</a:t>
            </a:r>
            <a:r>
              <a:rPr lang="en-US" sz="2400" dirty="0" err="1" smtClean="0">
                <a:latin typeface="Times New Roman" pitchFamily="18" charset="0"/>
                <a:cs typeface="Times New Roman" pitchFamily="18" charset="0"/>
              </a:rPr>
              <a:t>Trautmann</a:t>
            </a:r>
            <a:r>
              <a:rPr lang="en-US" sz="2400" dirty="0" smtClean="0">
                <a:latin typeface="Times New Roman" pitchFamily="18" charset="0"/>
                <a:cs typeface="Times New Roman" pitchFamily="18" charset="0"/>
              </a:rPr>
              <a:t> et al, 1996), hence the requirement for such frequent turning of the windrows in this trial for both 2008 and 2009.  </a:t>
            </a:r>
          </a:p>
          <a:p>
            <a:pPr algn="just" defTabSz="2560320">
              <a:tabLst>
                <a:tab pos="457200" algn="l"/>
              </a:tabLst>
            </a:pPr>
            <a:r>
              <a:rPr lang="en-US" sz="2400" dirty="0" smtClean="0">
                <a:latin typeface="Times New Roman" pitchFamily="18" charset="0"/>
                <a:cs typeface="Times New Roman" pitchFamily="18" charset="0"/>
              </a:rPr>
              <a:t>	Composting systems can achieve a significant reduction of pathogens when the compost is maintained at minimum operating conditions of 40°C for 5 d, with temperatures exceeding 55°C for at least four hours of this period (</a:t>
            </a:r>
            <a:r>
              <a:rPr lang="en-US" sz="2400" dirty="0" err="1" smtClean="0">
                <a:latin typeface="Times New Roman" pitchFamily="18" charset="0"/>
                <a:cs typeface="Times New Roman" pitchFamily="18" charset="0"/>
              </a:rPr>
              <a:t>Trautmann</a:t>
            </a:r>
            <a:r>
              <a:rPr lang="en-US" sz="2400" dirty="0" smtClean="0">
                <a:latin typeface="Times New Roman" pitchFamily="18" charset="0"/>
                <a:cs typeface="Times New Roman" pitchFamily="18" charset="0"/>
              </a:rPr>
              <a:t> et al., 1996). Core temperatures within this trial remained above 40</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for 26 d in W1 and 30 d in W2 (Figure 1) and 14 d in W3, 20 d in W4 and 20 d in W5.  Even though the minimum ambient temperature reached -31.1</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and -15.4</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in 2008 and 2009 respectively, there appeared to be no lasting negative effect as the compost was able to maintain and generate appropriate optimum temperatures after each turning. For windrow composting methods, maintaining 55</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for 15d is sufficient to destroy weed seeds (</a:t>
            </a:r>
            <a:r>
              <a:rPr lang="en-US" sz="2400" dirty="0" err="1" smtClean="0">
                <a:latin typeface="Times New Roman" pitchFamily="18" charset="0"/>
                <a:cs typeface="Times New Roman" pitchFamily="18" charset="0"/>
              </a:rPr>
              <a:t>Trautmann</a:t>
            </a:r>
            <a:r>
              <a:rPr lang="en-US" sz="2400" dirty="0" smtClean="0">
                <a:latin typeface="Times New Roman" pitchFamily="18" charset="0"/>
                <a:cs typeface="Times New Roman" pitchFamily="18" charset="0"/>
              </a:rPr>
              <a:t> et al, 1996; </a:t>
            </a:r>
            <a:r>
              <a:rPr lang="en-US" sz="2400" dirty="0" err="1" smtClean="0">
                <a:latin typeface="Times New Roman" pitchFamily="18" charset="0"/>
                <a:cs typeface="Times New Roman" pitchFamily="18" charset="0"/>
              </a:rPr>
              <a:t>Wilen</a:t>
            </a:r>
            <a:r>
              <a:rPr lang="en-US" sz="2400" dirty="0" smtClean="0">
                <a:latin typeface="Times New Roman" pitchFamily="18" charset="0"/>
                <a:cs typeface="Times New Roman" pitchFamily="18" charset="0"/>
              </a:rPr>
              <a:t>, 1997).  Once the temperature of the windrows maintain 55</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the environment in compost windrows have sufficient moisture and temperature to break dormancy of hard seeds followed by thermal kill of seedlings (</a:t>
            </a:r>
            <a:r>
              <a:rPr lang="en-US" sz="2400" dirty="0" err="1" smtClean="0">
                <a:latin typeface="Times New Roman" pitchFamily="18" charset="0"/>
                <a:cs typeface="Times New Roman" pitchFamily="18" charset="0"/>
              </a:rPr>
              <a:t>Egley</a:t>
            </a:r>
            <a:r>
              <a:rPr lang="en-US" sz="2400" dirty="0" smtClean="0">
                <a:latin typeface="Times New Roman" pitchFamily="18" charset="0"/>
                <a:cs typeface="Times New Roman" pitchFamily="18" charset="0"/>
              </a:rPr>
              <a:t>, G.H., 1990).  During the coldest periods of the experiment, ambient temperature was &lt;-17</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for 6 d in 2008 and &lt;-12</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for 4 d in 2009; core temperatures remained above 35, 47, 36, 47, and 50</a:t>
            </a:r>
            <a:r>
              <a:rPr lang="en-US" sz="2400" baseline="30000" dirty="0" smtClean="0">
                <a:latin typeface="Times New Roman" pitchFamily="18" charset="0"/>
                <a:cs typeface="Times New Roman" pitchFamily="18" charset="0"/>
              </a:rPr>
              <a:t>⁰</a:t>
            </a:r>
            <a:r>
              <a:rPr lang="en-US" sz="2400" dirty="0" smtClean="0">
                <a:latin typeface="Times New Roman" pitchFamily="18" charset="0"/>
                <a:cs typeface="Times New Roman" pitchFamily="18" charset="0"/>
              </a:rPr>
              <a:t>C in W1, W2, W3, W4, and W5 respectively.  </a:t>
            </a:r>
          </a:p>
          <a:p>
            <a:pPr algn="just" defTabSz="2560320">
              <a:tabLst>
                <a:tab pos="457200" algn="l"/>
              </a:tabLst>
            </a:pPr>
            <a:r>
              <a:rPr lang="en-US" sz="2400" dirty="0" smtClean="0">
                <a:latin typeface="Times New Roman" pitchFamily="18" charset="0"/>
                <a:cs typeface="Times New Roman" pitchFamily="18" charset="0"/>
              </a:rPr>
              <a:t>	Labor and equipment usage were recorded for each step of the composting project.  Costs were based on $12/hour labor and estimates of actual equipment costs, fuel usage and economic depreciation for machinery.  Results indicate that cleaning pens cost $2.10/yard (of finished compost produced), composting cost $4.74/yard and applying the finished compost to agricultural land cost $1.14/yard.  The value of the compost is determined to be highest value of these possible uses.  First, the compost value determined by the price at which it could be sold to an off farm customer (landscaping, land applications, gardeners). Second, the value determined by the reduced amount of commercial fertilizer applied due to the nutrients supplied by the compost. Third, the value determined by the increased productivity of land that would not have otherwise received a fertilizer application.  This project estimated the cost of compost production but did not estimate the value of the compost produced due to the wide variation in compost value. </a:t>
            </a:r>
          </a:p>
          <a:p>
            <a:pPr algn="just"/>
            <a:r>
              <a:rPr lang="en-US" sz="2400" dirty="0" smtClean="0">
                <a:latin typeface="Times New Roman" pitchFamily="18" charset="0"/>
                <a:cs typeface="Times New Roman" pitchFamily="18" charset="0"/>
              </a:rPr>
              <a:t> </a:t>
            </a:r>
          </a:p>
          <a:p>
            <a:pPr algn="ctr"/>
            <a:r>
              <a:rPr lang="en-US" sz="3200" b="1" cap="all" dirty="0" smtClean="0">
                <a:latin typeface="Times New Roman" pitchFamily="18" charset="0"/>
                <a:cs typeface="Times New Roman" pitchFamily="18" charset="0"/>
              </a:rPr>
              <a:t>Implications</a:t>
            </a:r>
          </a:p>
          <a:p>
            <a:pPr algn="just"/>
            <a:endParaRPr lang="en-US" sz="3600" dirty="0" smtClean="0">
              <a:latin typeface="Times New Roman" pitchFamily="18" charset="0"/>
              <a:cs typeface="Times New Roman" pitchFamily="18" charset="0"/>
            </a:endParaRPr>
          </a:p>
          <a:p>
            <a:pPr algn="just" defTabSz="2560320">
              <a:tabLst>
                <a:tab pos="457200" algn="l"/>
              </a:tabLst>
            </a:pPr>
            <a:r>
              <a:rPr lang="en-US" sz="2400" dirty="0" smtClean="0">
                <a:latin typeface="Times New Roman" pitchFamily="18" charset="0"/>
                <a:cs typeface="Times New Roman" pitchFamily="18" charset="0"/>
              </a:rPr>
              <a:t>	Composting is a viable option at any time in the semi-arid region of Northern Montana.  In this trial the most important factor was to reach appropriate moisture content (&gt;35%) after blending the carbon and nitrogen sources to initiate the composting process and further research is planned.  </a:t>
            </a:r>
            <a:endParaRPr lang="en-US" sz="2400" dirty="0">
              <a:latin typeface="Times New Roman" pitchFamily="18" charset="0"/>
              <a:cs typeface="Times New Roman" pitchFamily="18" charset="0"/>
            </a:endParaRPr>
          </a:p>
        </p:txBody>
      </p:sp>
      <p:pic>
        <p:nvPicPr>
          <p:cNvPr id="22" name="Picture 21" descr="MAES-Transparent.gif"/>
          <p:cNvPicPr>
            <a:picLocks noChangeAspect="1"/>
          </p:cNvPicPr>
          <p:nvPr/>
        </p:nvPicPr>
        <p:blipFill>
          <a:blip r:embed="rId3" cstate="print"/>
          <a:stretch>
            <a:fillRect/>
          </a:stretch>
        </p:blipFill>
        <p:spPr>
          <a:xfrm>
            <a:off x="45796200" y="1295400"/>
            <a:ext cx="2392697" cy="2286000"/>
          </a:xfrm>
          <a:prstGeom prst="rect">
            <a:avLst/>
          </a:prstGeom>
        </p:spPr>
      </p:pic>
      <p:sp>
        <p:nvSpPr>
          <p:cNvPr id="15" name="TextBox 14"/>
          <p:cNvSpPr txBox="1"/>
          <p:nvPr/>
        </p:nvSpPr>
        <p:spPr>
          <a:xfrm>
            <a:off x="381000" y="276803"/>
            <a:ext cx="4448174" cy="1261841"/>
          </a:xfrm>
          <a:prstGeom prst="rect">
            <a:avLst/>
          </a:prstGeom>
          <a:noFill/>
        </p:spPr>
        <p:txBody>
          <a:bodyPr wrap="square" lIns="91398" tIns="45699" rIns="91398" bIns="45699" rtlCol="0">
            <a:spAutoFit/>
          </a:bodyPr>
          <a:lstStyle/>
          <a:p>
            <a:pPr algn="ctr"/>
            <a:r>
              <a:rPr lang="en-US" sz="7600" dirty="0" smtClean="0"/>
              <a:t># 47156</a:t>
            </a:r>
            <a:endParaRPr lang="en-US" sz="7600" dirty="0"/>
          </a:p>
        </p:txBody>
      </p:sp>
      <p:graphicFrame>
        <p:nvGraphicFramePr>
          <p:cNvPr id="19" name="Chart 18"/>
          <p:cNvGraphicFramePr>
            <a:graphicFrameLocks noChangeAspect="1"/>
          </p:cNvGraphicFramePr>
          <p:nvPr/>
        </p:nvGraphicFramePr>
        <p:xfrm>
          <a:off x="914400" y="22936200"/>
          <a:ext cx="15087600" cy="7480935"/>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Box 22"/>
          <p:cNvSpPr txBox="1"/>
          <p:nvPr/>
        </p:nvSpPr>
        <p:spPr>
          <a:xfrm>
            <a:off x="990600" y="30556200"/>
            <a:ext cx="15087600" cy="892552"/>
          </a:xfrm>
          <a:prstGeom prst="rect">
            <a:avLst/>
          </a:prstGeom>
          <a:noFill/>
        </p:spPr>
        <p:txBody>
          <a:bodyPr wrap="square" rtlCol="0">
            <a:spAutoFit/>
          </a:bodyPr>
          <a:lstStyle/>
          <a:p>
            <a:pPr algn="just"/>
            <a:r>
              <a:rPr lang="en-US" sz="2600" b="1" dirty="0" smtClean="0">
                <a:latin typeface="Times New Roman" pitchFamily="18" charset="0"/>
                <a:cs typeface="Times New Roman" pitchFamily="18" charset="0"/>
              </a:rPr>
              <a:t>Figure 1.</a:t>
            </a:r>
            <a:r>
              <a:rPr lang="en-US" sz="2600" dirty="0" smtClean="0">
                <a:latin typeface="Times New Roman" pitchFamily="18" charset="0"/>
                <a:cs typeface="Times New Roman" pitchFamily="18" charset="0"/>
              </a:rPr>
              <a:t> Mean core temperatures of two compost windrows (W1 and W2) in November and December 2008. Water addition took place on December 3 and 5, 2008.</a:t>
            </a:r>
            <a:endParaRPr lang="en-US" dirty="0">
              <a:latin typeface="Times New Roman" pitchFamily="18" charset="0"/>
              <a:cs typeface="Times New Roman" pitchFamily="18" charset="0"/>
            </a:endParaRPr>
          </a:p>
        </p:txBody>
      </p:sp>
      <p:graphicFrame>
        <p:nvGraphicFramePr>
          <p:cNvPr id="27" name="Chart 26"/>
          <p:cNvGraphicFramePr>
            <a:graphicFrameLocks noChangeAspect="1"/>
          </p:cNvGraphicFramePr>
          <p:nvPr/>
        </p:nvGraphicFramePr>
        <p:xfrm>
          <a:off x="17145000" y="4572000"/>
          <a:ext cx="15087600" cy="7315200"/>
        </p:xfrm>
        <a:graphic>
          <a:graphicData uri="http://schemas.openxmlformats.org/drawingml/2006/chart">
            <c:chart xmlns:c="http://schemas.openxmlformats.org/drawingml/2006/chart" xmlns:r="http://schemas.openxmlformats.org/officeDocument/2006/relationships" r:id="rId5"/>
          </a:graphicData>
        </a:graphic>
      </p:graphicFrame>
      <p:sp>
        <p:nvSpPr>
          <p:cNvPr id="28" name="TextBox 27"/>
          <p:cNvSpPr txBox="1"/>
          <p:nvPr/>
        </p:nvSpPr>
        <p:spPr>
          <a:xfrm>
            <a:off x="17145000" y="11887200"/>
            <a:ext cx="15087600" cy="923330"/>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Figure 2.</a:t>
            </a:r>
            <a:r>
              <a:rPr lang="en-US" sz="28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Oxygen levels of two compost windrows (W1 and W2) in November and December Water addition took place on December 3 and 5, 2008.</a:t>
            </a:r>
            <a:endParaRPr lang="en-US" sz="2600" dirty="0">
              <a:latin typeface="Times New Roman" pitchFamily="18" charset="0"/>
              <a:cs typeface="Times New Roman" pitchFamily="18" charset="0"/>
            </a:endParaRPr>
          </a:p>
        </p:txBody>
      </p:sp>
      <p:sp>
        <p:nvSpPr>
          <p:cNvPr id="29" name="TextBox 28"/>
          <p:cNvSpPr txBox="1"/>
          <p:nvPr/>
        </p:nvSpPr>
        <p:spPr>
          <a:xfrm>
            <a:off x="17297400" y="21336000"/>
            <a:ext cx="15011400" cy="92333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Figure 3.</a:t>
            </a:r>
            <a:r>
              <a:rPr lang="en-US" sz="28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Mean core temperatures of three compost windrows (W3. W4, and W5) in November and December 2009.  </a:t>
            </a:r>
            <a:endParaRPr lang="en-US" sz="2600" dirty="0">
              <a:latin typeface="Times New Roman" pitchFamily="18" charset="0"/>
              <a:cs typeface="Times New Roman" pitchFamily="18" charset="0"/>
            </a:endParaRPr>
          </a:p>
        </p:txBody>
      </p:sp>
      <p:sp>
        <p:nvSpPr>
          <p:cNvPr id="18" name="TextBox 17"/>
          <p:cNvSpPr txBox="1"/>
          <p:nvPr/>
        </p:nvSpPr>
        <p:spPr>
          <a:xfrm>
            <a:off x="33832800" y="12039600"/>
            <a:ext cx="15011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Figure 4.</a:t>
            </a:r>
            <a:r>
              <a:rPr lang="en-US" sz="2800" dirty="0" smtClean="0">
                <a:latin typeface="Times New Roman" pitchFamily="18" charset="0"/>
                <a:cs typeface="Times New Roman" pitchFamily="18" charset="0"/>
              </a:rPr>
              <a:t> Oxygen levels of three compost windrows (W3. W4, and W5) in November and December.  </a:t>
            </a:r>
            <a:endParaRPr lang="en-US" sz="2800" dirty="0">
              <a:latin typeface="Times New Roman" pitchFamily="18" charset="0"/>
              <a:cs typeface="Times New Roman" pitchFamily="18" charset="0"/>
            </a:endParaRPr>
          </a:p>
        </p:txBody>
      </p:sp>
      <p:pic>
        <p:nvPicPr>
          <p:cNvPr id="20" name="Picture 19" descr="SARE_Western_Logo_ High.jpg"/>
          <p:cNvPicPr>
            <a:picLocks noChangeAspect="1"/>
          </p:cNvPicPr>
          <p:nvPr/>
        </p:nvPicPr>
        <p:blipFill>
          <a:blip r:embed="rId6" cstate="print"/>
          <a:stretch>
            <a:fillRect/>
          </a:stretch>
        </p:blipFill>
        <p:spPr>
          <a:xfrm>
            <a:off x="42595800" y="1447800"/>
            <a:ext cx="2325479" cy="2103120"/>
          </a:xfrm>
          <a:prstGeom prst="rect">
            <a:avLst/>
          </a:prstGeom>
        </p:spPr>
      </p:pic>
      <p:graphicFrame>
        <p:nvGraphicFramePr>
          <p:cNvPr id="21" name="Chart 20"/>
          <p:cNvGraphicFramePr/>
          <p:nvPr/>
        </p:nvGraphicFramePr>
        <p:xfrm>
          <a:off x="33832800" y="4648200"/>
          <a:ext cx="14630400" cy="7162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4" name="Chart 23"/>
          <p:cNvGraphicFramePr/>
          <p:nvPr/>
        </p:nvGraphicFramePr>
        <p:xfrm>
          <a:off x="17145000" y="13639800"/>
          <a:ext cx="15087600" cy="7239000"/>
        </p:xfrm>
        <a:graphic>
          <a:graphicData uri="http://schemas.openxmlformats.org/drawingml/2006/chart">
            <c:chart xmlns:c="http://schemas.openxmlformats.org/drawingml/2006/chart" xmlns:r="http://schemas.openxmlformats.org/officeDocument/2006/relationships" r:id="rId8"/>
          </a:graphicData>
        </a:graphic>
      </p:graphicFrame>
      <p:pic>
        <p:nvPicPr>
          <p:cNvPr id="25" name="Picture 24" descr="IMG_6400.jpg"/>
          <p:cNvPicPr>
            <a:picLocks noChangeAspect="1"/>
          </p:cNvPicPr>
          <p:nvPr/>
        </p:nvPicPr>
        <p:blipFill>
          <a:blip r:embed="rId9" cstate="print"/>
          <a:srcRect t="21875"/>
          <a:stretch>
            <a:fillRect/>
          </a:stretch>
        </p:blipFill>
        <p:spPr>
          <a:xfrm>
            <a:off x="17373600" y="22859999"/>
            <a:ext cx="14782800" cy="866179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2124</TotalTime>
  <Words>565</Words>
  <Application>Microsoft Office PowerPoint</Application>
  <PresentationFormat>Custom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Montana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DOAADMIN</dc:creator>
  <cp:lastModifiedBy>DOAADMIN</cp:lastModifiedBy>
  <cp:revision>206</cp:revision>
  <dcterms:created xsi:type="dcterms:W3CDTF">2009-06-01T17:13:40Z</dcterms:created>
  <dcterms:modified xsi:type="dcterms:W3CDTF">2011-06-16T15:52:49Z</dcterms:modified>
</cp:coreProperties>
</file>