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659F-2081-43B8-88B0-5DBAE964E077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B2AC-8A01-4DF0-A0FE-6B1B782BA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659F-2081-43B8-88B0-5DBAE964E077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B2AC-8A01-4DF0-A0FE-6B1B782BA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659F-2081-43B8-88B0-5DBAE964E077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B2AC-8A01-4DF0-A0FE-6B1B782BA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659F-2081-43B8-88B0-5DBAE964E077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B2AC-8A01-4DF0-A0FE-6B1B782BA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659F-2081-43B8-88B0-5DBAE964E077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B2AC-8A01-4DF0-A0FE-6B1B782BA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659F-2081-43B8-88B0-5DBAE964E077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B2AC-8A01-4DF0-A0FE-6B1B782BA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659F-2081-43B8-88B0-5DBAE964E077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B2AC-8A01-4DF0-A0FE-6B1B782BA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659F-2081-43B8-88B0-5DBAE964E077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B2AC-8A01-4DF0-A0FE-6B1B782BA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659F-2081-43B8-88B0-5DBAE964E077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B2AC-8A01-4DF0-A0FE-6B1B782BA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659F-2081-43B8-88B0-5DBAE964E077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B2AC-8A01-4DF0-A0FE-6B1B782BA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659F-2081-43B8-88B0-5DBAE964E077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B2AC-8A01-4DF0-A0FE-6B1B782BA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8659F-2081-43B8-88B0-5DBAE964E077}" type="datetimeFigureOut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DB2AC-8A01-4DF0-A0FE-6B1B782BAA9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294415" y="368300"/>
          <a:ext cx="4551362" cy="4572000"/>
        </p:xfrm>
        <a:graphic>
          <a:graphicData uri="http://schemas.openxmlformats.org/presentationml/2006/ole">
            <p:oleObj spid="_x0000_s1026" r:id="rId3" imgW="4555710" imgH="4571730" progId="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1121241" y="5063424"/>
            <a:ext cx="68906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Figure 1. Residue removal effects on corn yields as affected by N rate in 2009 and 2010 for poorly and well-drained soils. Asterisk indicates significant difference between residue removal within each N rate at p=0.05.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552450" y="602343"/>
          <a:ext cx="8039100" cy="4356100"/>
        </p:xfrm>
        <a:graphic>
          <a:graphicData uri="http://schemas.openxmlformats.org/presentationml/2006/ole">
            <p:oleObj spid="_x0000_s10242" name="SPW 11.0 Graph" r:id="rId3" imgW="8044891" imgH="4358030" progId="">
              <p:embed/>
            </p:oleObj>
          </a:graphicData>
        </a:graphic>
      </p:graphicFrame>
      <p:sp>
        <p:nvSpPr>
          <p:cNvPr id="3" name="Rectangle 2"/>
          <p:cNvSpPr/>
          <p:nvPr/>
        </p:nvSpPr>
        <p:spPr>
          <a:xfrm>
            <a:off x="391883" y="4965462"/>
            <a:ext cx="83493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Figure </a:t>
            </a:r>
            <a:r>
              <a:rPr lang="en-US" dirty="0" smtClean="0"/>
              <a:t>10. Seasonal N</a:t>
            </a:r>
            <a:r>
              <a:rPr lang="en-US" baseline="-25000" dirty="0" smtClean="0"/>
              <a:t>2</a:t>
            </a:r>
            <a:r>
              <a:rPr lang="en-US" dirty="0" smtClean="0"/>
              <a:t>O emissions under different tillage management in 2009 and 2010 for the poorly drained soil site in Ames.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697264" y="566056"/>
          <a:ext cx="5727700" cy="4089400"/>
        </p:xfrm>
        <a:graphic>
          <a:graphicData uri="http://schemas.openxmlformats.org/presentationml/2006/ole">
            <p:oleObj spid="_x0000_s11266" name="SPW 11.0 Graph" r:id="rId3" imgW="5733288" imgH="4100170" progId="">
              <p:embed/>
            </p:oleObj>
          </a:graphicData>
        </a:graphic>
      </p:graphicFrame>
      <p:sp>
        <p:nvSpPr>
          <p:cNvPr id="3" name="Rectangle 2"/>
          <p:cNvSpPr/>
          <p:nvPr/>
        </p:nvSpPr>
        <p:spPr>
          <a:xfrm>
            <a:off x="391883" y="4965462"/>
            <a:ext cx="83493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Figure </a:t>
            </a:r>
            <a:r>
              <a:rPr lang="en-US" dirty="0" smtClean="0"/>
              <a:t>11. Mean annual N</a:t>
            </a:r>
            <a:r>
              <a:rPr lang="en-US" baseline="-25000" dirty="0" smtClean="0"/>
              <a:t>2</a:t>
            </a:r>
            <a:r>
              <a:rPr lang="en-US" dirty="0" smtClean="0"/>
              <a:t>O emissions under different corn residue removal management in 2009 and 2010 for the poorly drained soil site in Ames.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457200" y="274638"/>
            <a:ext cx="8412480" cy="1716722"/>
          </a:xfrm>
          <a:prstGeom prst="rect">
            <a:avLst/>
          </a:prstGeom>
        </p:spPr>
        <p:txBody>
          <a:bodyPr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  <a:t>Table 1. Effect of N fertilizer Rate on Corn Biomass N and C  Content at Plant Maturity Across Sites, 2009-2010 (John Sawyer and Jose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  <a:t>Pantoja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  <a:t>).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/>
                <a:cs typeface="Times New Roman"/>
              </a:rPr>
              <a:t/>
            </a:r>
            <a:b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/>
                <a:cs typeface="Times New Roman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47040" y="1187985"/>
          <a:ext cx="8237245" cy="4897116"/>
        </p:xfrm>
        <a:graphic>
          <a:graphicData uri="http://schemas.openxmlformats.org/drawingml/2006/table">
            <a:tbl>
              <a:tblPr/>
              <a:tblGrid>
                <a:gridCol w="948749"/>
                <a:gridCol w="820828"/>
                <a:gridCol w="778188"/>
                <a:gridCol w="810168"/>
                <a:gridCol w="117261"/>
                <a:gridCol w="619286"/>
                <a:gridCol w="314960"/>
                <a:gridCol w="1026160"/>
                <a:gridCol w="93980"/>
                <a:gridCol w="906109"/>
                <a:gridCol w="1043541"/>
                <a:gridCol w="758015"/>
              </a:tblGrid>
              <a:tr h="1088248">
                <a:tc gridSpan="12">
                  <a:txBody>
                    <a:bodyPr/>
                    <a:lstStyle/>
                    <a:p>
                      <a:pPr marL="455295" marR="0" indent="-45529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4124">
                <a:tc>
                  <a:txBody>
                    <a:bodyPr/>
                    <a:lstStyle/>
                    <a:p>
                      <a:r>
                        <a:rPr lang="en-US" dirty="0" smtClean="0"/>
                        <a:t>N Rate</a:t>
                      </a:r>
                      <a:endParaRPr lang="en-US" dirty="0"/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Veg.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Cob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Grain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Veg.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Cob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Grain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lb N/acre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- - - - -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- -lb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N/acre - - - - - -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-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-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- - - - - -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- - -lb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C/acre - - - - - -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- - - - - - - 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4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 (43%)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(4.6%)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185" algn="dec"/>
                        </a:tabLs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 (52%)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705" algn="dec"/>
                        </a:tabLs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705" algn="dec"/>
                        </a:tabLs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1,770 (50%)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230 (5.5%)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1,555 (44%)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3,550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4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 (38%)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(4.0%)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185" algn="dec"/>
                        </a:tabLs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89 (58%)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705" algn="dec"/>
                        </a:tabLs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705" algn="dec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154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3,140 (43%)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510 (7%)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3,670 (50%)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7,320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41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 (40%)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(3.8%)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7185" algn="dec"/>
                        </a:tabLs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103 (56%)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705" algn="dec"/>
                        </a:tabLs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705" algn="dec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183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3,375 (42%)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555 (7%)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4,080 (51%)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8,010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124">
                <a:tc gridSpan="1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Only the main effect of N rate was statistically significant for N and C (</a:t>
                      </a:r>
                      <a:r>
                        <a:rPr lang="en-US" sz="180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&lt;0.001).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4124">
                <a:tc gridSpan="1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Veg., vegetative material.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743514" y="449014"/>
          <a:ext cx="5649913" cy="3413125"/>
        </p:xfrm>
        <a:graphic>
          <a:graphicData uri="http://schemas.openxmlformats.org/presentationml/2006/ole">
            <p:oleObj spid="_x0000_s2050" r:id="rId3" imgW="5663790" imgH="3426843" progId="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805550" y="4377621"/>
            <a:ext cx="75220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Figure 2. Residue removal effects on corn yields as affected by tillage in 2010 for poorly and well-drained soils. Different letters indicate significant difference between residue removal and tillage at p=0.05.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726748" y="420012"/>
          <a:ext cx="6700838" cy="3373438"/>
        </p:xfrm>
        <a:graphic>
          <a:graphicData uri="http://schemas.openxmlformats.org/presentationml/2006/ole">
            <p:oleObj spid="_x0000_s3074" r:id="rId3" imgW="6774840" imgH="3399616" progId="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1066795" y="4290536"/>
            <a:ext cx="701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Figure 3. Total soil carbon as affected by two years of residue removal for poorly and well-drained soils. Different letters indicate significant difference between residue removal at p=0.05.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243694" y="369190"/>
          <a:ext cx="6627813" cy="4638675"/>
        </p:xfrm>
        <a:graphic>
          <a:graphicData uri="http://schemas.openxmlformats.org/presentationml/2006/ole">
            <p:oleObj spid="_x0000_s4098" r:id="rId3" imgW="6586380" imgH="4611358" progId="">
              <p:embed/>
            </p:oleObj>
          </a:graphicData>
        </a:graphic>
      </p:graphicFrame>
      <p:sp>
        <p:nvSpPr>
          <p:cNvPr id="3" name="Rectangle 2"/>
          <p:cNvSpPr/>
          <p:nvPr/>
        </p:nvSpPr>
        <p:spPr>
          <a:xfrm>
            <a:off x="152396" y="5298046"/>
            <a:ext cx="88283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Figure 4. Potential changes to net soil organic carbon from carbon input from above- and below-ground biomass minus losses from microbial respiration  to a depth of 15 cm. Carbon budget was conducted in 2010 in a well-drained soil and poorly-drained soil under different tillage and N fertilization regimes.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594756" y="357625"/>
          <a:ext cx="5942013" cy="4084637"/>
        </p:xfrm>
        <a:graphic>
          <a:graphicData uri="http://schemas.openxmlformats.org/presentationml/2006/ole">
            <p:oleObj spid="_x0000_s5122" r:id="rId3" imgW="5952690" imgH="4098625" progId="">
              <p:embed/>
            </p:oleObj>
          </a:graphicData>
        </a:graphic>
      </p:graphicFrame>
      <p:sp>
        <p:nvSpPr>
          <p:cNvPr id="3" name="Rectangle 2"/>
          <p:cNvSpPr/>
          <p:nvPr/>
        </p:nvSpPr>
        <p:spPr>
          <a:xfrm>
            <a:off x="1066798" y="4334073"/>
            <a:ext cx="69995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Figure 5. Soil bulk density as affected by two years of residue removal and tillage systems for poorly and well-drained soils. Different letters indicate significant difference between residue removal and tillage at p=0.05.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757132" y="483037"/>
          <a:ext cx="5640388" cy="3419475"/>
        </p:xfrm>
        <a:graphic>
          <a:graphicData uri="http://schemas.openxmlformats.org/presentationml/2006/ole">
            <p:oleObj spid="_x0000_s6146" r:id="rId3" imgW="5654880" imgH="3426843" progId="">
              <p:embed/>
            </p:oleObj>
          </a:graphicData>
        </a:graphic>
      </p:graphicFrame>
      <p:sp>
        <p:nvSpPr>
          <p:cNvPr id="3" name="Rectangle 2"/>
          <p:cNvSpPr/>
          <p:nvPr/>
        </p:nvSpPr>
        <p:spPr>
          <a:xfrm>
            <a:off x="751118" y="4206465"/>
            <a:ext cx="762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Figure 6. Aggregate mean weight diameter as affected by two years of residue removal, tillage and nitrogen rate systems for a poorly-drained soil site. Different letters indicate significant difference between residue removal, tillage and nitrogen rate at p=0.05.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751806" y="616628"/>
          <a:ext cx="5640388" cy="3419475"/>
        </p:xfrm>
        <a:graphic>
          <a:graphicData uri="http://schemas.openxmlformats.org/presentationml/2006/ole">
            <p:oleObj spid="_x0000_s7170" r:id="rId3" imgW="5638410" imgH="3426843" progId="">
              <p:embed/>
            </p:oleObj>
          </a:graphicData>
        </a:graphic>
      </p:graphicFrame>
      <p:sp>
        <p:nvSpPr>
          <p:cNvPr id="3" name="Rectangle 2"/>
          <p:cNvSpPr/>
          <p:nvPr/>
        </p:nvSpPr>
        <p:spPr>
          <a:xfrm>
            <a:off x="391883" y="4519136"/>
            <a:ext cx="834934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Figure 7. Steady water infiltration rates as affected by residue removal and tillage for poorly and well-drained soil sites. Different letters indicate significant difference between residue removal and tillage at p=0.05.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66700" y="584200"/>
          <a:ext cx="8610600" cy="3543300"/>
        </p:xfrm>
        <a:graphic>
          <a:graphicData uri="http://schemas.openxmlformats.org/presentationml/2006/ole">
            <p:oleObj spid="_x0000_s8194" name="SPW 11.0 Graph" r:id="rId3" imgW="8620049" imgH="3549701" progId="">
              <p:embed/>
            </p:oleObj>
          </a:graphicData>
        </a:graphic>
      </p:graphicFrame>
      <p:sp>
        <p:nvSpPr>
          <p:cNvPr id="3" name="Rectangle 2"/>
          <p:cNvSpPr/>
          <p:nvPr/>
        </p:nvSpPr>
        <p:spPr>
          <a:xfrm>
            <a:off x="1193437" y="4799869"/>
            <a:ext cx="67353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/>
            <a:r>
              <a:rPr lang="en-US" dirty="0" smtClean="0"/>
              <a:t>Figure 8. Potential sink or source for Atmospheric CO</a:t>
            </a:r>
            <a:r>
              <a:rPr lang="en-US" baseline="-25000" dirty="0" smtClean="0"/>
              <a:t>2</a:t>
            </a:r>
            <a:r>
              <a:rPr lang="en-US" dirty="0" smtClean="0"/>
              <a:t>-C .</a:t>
            </a:r>
          </a:p>
          <a:p>
            <a:pPr marL="228600" indent="-228600">
              <a:buAutoNum type="arabicPeriod"/>
            </a:pPr>
            <a:r>
              <a:rPr lang="en-US" dirty="0" smtClean="0"/>
              <a:t>Include </a:t>
            </a:r>
            <a:r>
              <a:rPr lang="en-US" dirty="0" smtClean="0"/>
              <a:t>above ground biomass, grain, and root biomass for  ANPP</a:t>
            </a:r>
          </a:p>
          <a:p>
            <a:pPr marL="228600" indent="-228600">
              <a:buAutoNum type="arabicPeriod"/>
            </a:pPr>
            <a:r>
              <a:rPr lang="en-US" dirty="0" smtClean="0"/>
              <a:t>(ANPP + BNPP) – </a:t>
            </a:r>
            <a:r>
              <a:rPr lang="en-US" dirty="0" err="1" smtClean="0"/>
              <a:t>Rh</a:t>
            </a:r>
            <a:r>
              <a:rPr lang="en-US" dirty="0" smtClean="0"/>
              <a:t> </a:t>
            </a:r>
          </a:p>
          <a:p>
            <a:pPr marL="228600" lvl="0" indent="-228600">
              <a:buAutoNum type="arabicPeriod"/>
            </a:pPr>
            <a:r>
              <a:rPr lang="en-US" dirty="0" smtClean="0"/>
              <a:t>Positive values indicate a sink for atmospheric CO</a:t>
            </a:r>
            <a:r>
              <a:rPr lang="en-US" baseline="-25000" dirty="0" smtClean="0"/>
              <a:t>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734778" y="295723"/>
          <a:ext cx="7651750" cy="4349750"/>
        </p:xfrm>
        <a:graphic>
          <a:graphicData uri="http://schemas.openxmlformats.org/presentationml/2006/ole">
            <p:oleObj spid="_x0000_s9218" name="SPW 11.0 Graph" r:id="rId3" imgW="7653528" imgH="4357116" progId="">
              <p:embed/>
            </p:oleObj>
          </a:graphicData>
        </a:graphic>
      </p:graphicFrame>
      <p:sp>
        <p:nvSpPr>
          <p:cNvPr id="3" name="Rectangle 2"/>
          <p:cNvSpPr/>
          <p:nvPr/>
        </p:nvSpPr>
        <p:spPr>
          <a:xfrm>
            <a:off x="391883" y="4965462"/>
            <a:ext cx="83493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Figure </a:t>
            </a:r>
            <a:r>
              <a:rPr lang="en-US" dirty="0" smtClean="0"/>
              <a:t>9. Seasonal CO</a:t>
            </a:r>
            <a:r>
              <a:rPr lang="en-US" baseline="-25000" dirty="0" smtClean="0"/>
              <a:t>2</a:t>
            </a:r>
            <a:r>
              <a:rPr lang="en-US" dirty="0" smtClean="0"/>
              <a:t> emissions under different residue removal and tillage management in 2009 and 2010 for the poorly drained soil site in Ames.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547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SPW 11.0 Graph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Jose Guzman</dc:creator>
  <cp:lastModifiedBy>Jose Guzman</cp:lastModifiedBy>
  <cp:revision>2</cp:revision>
  <dcterms:created xsi:type="dcterms:W3CDTF">2012-01-02T16:20:37Z</dcterms:created>
  <dcterms:modified xsi:type="dcterms:W3CDTF">2012-01-02T16:39:15Z</dcterms:modified>
</cp:coreProperties>
</file>