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48"/>
  </p:notesMasterIdLst>
  <p:sldIdLst>
    <p:sldId id="256" r:id="rId3"/>
    <p:sldId id="364" r:id="rId4"/>
    <p:sldId id="280" r:id="rId5"/>
    <p:sldId id="281" r:id="rId6"/>
    <p:sldId id="329" r:id="rId7"/>
    <p:sldId id="282" r:id="rId8"/>
    <p:sldId id="291" r:id="rId9"/>
    <p:sldId id="286" r:id="rId10"/>
    <p:sldId id="287" r:id="rId11"/>
    <p:sldId id="330" r:id="rId12"/>
    <p:sldId id="354" r:id="rId13"/>
    <p:sldId id="361" r:id="rId14"/>
    <p:sldId id="289" r:id="rId15"/>
    <p:sldId id="313" r:id="rId16"/>
    <p:sldId id="342" r:id="rId17"/>
    <p:sldId id="343" r:id="rId18"/>
    <p:sldId id="344" r:id="rId19"/>
    <p:sldId id="348" r:id="rId20"/>
    <p:sldId id="349" r:id="rId21"/>
    <p:sldId id="365" r:id="rId22"/>
    <p:sldId id="350" r:id="rId23"/>
    <p:sldId id="359" r:id="rId24"/>
    <p:sldId id="358" r:id="rId25"/>
    <p:sldId id="363" r:id="rId26"/>
    <p:sldId id="351" r:id="rId27"/>
    <p:sldId id="352" r:id="rId28"/>
    <p:sldId id="293" r:id="rId29"/>
    <p:sldId id="309" r:id="rId30"/>
    <p:sldId id="267" r:id="rId31"/>
    <p:sldId id="311" r:id="rId32"/>
    <p:sldId id="277" r:id="rId33"/>
    <p:sldId id="273" r:id="rId34"/>
    <p:sldId id="366" r:id="rId35"/>
    <p:sldId id="353" r:id="rId36"/>
    <p:sldId id="296" r:id="rId37"/>
    <p:sldId id="278" r:id="rId38"/>
    <p:sldId id="336" r:id="rId39"/>
    <p:sldId id="321" r:id="rId40"/>
    <p:sldId id="337" r:id="rId41"/>
    <p:sldId id="338" r:id="rId42"/>
    <p:sldId id="339" r:id="rId43"/>
    <p:sldId id="340" r:id="rId44"/>
    <p:sldId id="341" r:id="rId45"/>
    <p:sldId id="355" r:id="rId46"/>
    <p:sldId id="35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22A28"/>
    <a:srgbClr val="00FF00"/>
    <a:srgbClr val="808000"/>
    <a:srgbClr val="280F0E"/>
    <a:srgbClr val="D7E4BD"/>
    <a:srgbClr val="993937"/>
    <a:srgbClr val="BC4542"/>
    <a:srgbClr val="91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0054" autoAdjust="0"/>
  </p:normalViewPr>
  <p:slideViewPr>
    <p:cSldViewPr snapToGrid="0">
      <p:cViewPr>
        <p:scale>
          <a:sx n="80" d="100"/>
          <a:sy n="80" d="100"/>
        </p:scale>
        <p:origin x="-8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8650-50BF-4C4F-88E7-748FFD690FF2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D6CDC-DA85-4D06-8740-383356485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Changed study approach to current progress of study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6D646-0397-4268-B1CE-5FEBD88BEE4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Only Ames site</a:t>
            </a:r>
          </a:p>
          <a:p>
            <a:r>
              <a:rPr lang="en-US" dirty="0" smtClean="0"/>
              <a:t>General comments</a:t>
            </a:r>
          </a:p>
          <a:p>
            <a:pPr marL="228600" indent="-228600">
              <a:buAutoNum type="arabicPeriod"/>
            </a:pPr>
            <a:r>
              <a:rPr lang="en-US" dirty="0" smtClean="0"/>
              <a:t>Two wet years, especially in 2010</a:t>
            </a:r>
          </a:p>
          <a:p>
            <a:pPr marL="228600" indent="-228600">
              <a:buAutoNum type="arabicPeriod"/>
            </a:pPr>
            <a:r>
              <a:rPr lang="en-US" dirty="0" smtClean="0"/>
              <a:t>NT</a:t>
            </a:r>
            <a:r>
              <a:rPr lang="en-US" baseline="0" dirty="0" smtClean="0"/>
              <a:t> had lower CO2 than CT early on, until corn canopy completely covered the ground. Resulting in similar soil temperatures thereafter.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Less corn residue removed, greater CO2 emissions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Only Ames site</a:t>
            </a:r>
          </a:p>
          <a:p>
            <a:pPr marL="228600" indent="-228600">
              <a:buAutoNum type="arabicPeriod"/>
            </a:pPr>
            <a:r>
              <a:rPr lang="en-US" dirty="0" smtClean="0"/>
              <a:t>Averaged across </a:t>
            </a:r>
            <a:r>
              <a:rPr lang="en-US" dirty="0" err="1" smtClean="0"/>
              <a:t>Nrates</a:t>
            </a:r>
            <a:r>
              <a:rPr lang="en-US" dirty="0" smtClean="0"/>
              <a:t> and residue</a:t>
            </a:r>
            <a:r>
              <a:rPr lang="en-US" baseline="0" dirty="0" smtClean="0"/>
              <a:t> removal rates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r>
              <a:rPr lang="en-US" dirty="0" smtClean="0"/>
              <a:t>General comments</a:t>
            </a:r>
          </a:p>
          <a:p>
            <a:pPr marL="228600" indent="-228600">
              <a:buAutoNum type="arabicPeriod"/>
            </a:pPr>
            <a:r>
              <a:rPr lang="en-US" dirty="0" smtClean="0"/>
              <a:t>NT</a:t>
            </a:r>
            <a:r>
              <a:rPr lang="en-US" baseline="0" dirty="0" smtClean="0"/>
              <a:t> had lower CO2 than CT early on, until corn canopy completely covered the ground. Resulting in similar soil temperatures thereafter.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Only 2010 and Ames site</a:t>
            </a:r>
          </a:p>
          <a:p>
            <a:pPr marL="228600" indent="-228600">
              <a:buAutoNum type="arabicPeriod"/>
            </a:pPr>
            <a:r>
              <a:rPr lang="en-US" dirty="0" smtClean="0"/>
              <a:t>(ANPP + BNPP) – Rh</a:t>
            </a:r>
            <a:r>
              <a:rPr lang="en-US" baseline="0" dirty="0" smtClean="0"/>
              <a:t>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Included grain for ANPP</a:t>
            </a:r>
          </a:p>
          <a:p>
            <a:pPr marL="228600" lvl="0" indent="-228600">
              <a:buAutoNum type="arabicPeriod"/>
            </a:pPr>
            <a:r>
              <a:rPr lang="en-US" baseline="0" dirty="0" err="1" smtClean="0"/>
              <a:t>Positve</a:t>
            </a:r>
            <a:r>
              <a:rPr lang="en-US" baseline="0" dirty="0" smtClean="0"/>
              <a:t> values indicate a sink for atmospheric CO2</a:t>
            </a:r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Only Ames</a:t>
            </a:r>
            <a:r>
              <a:rPr lang="en-US" baseline="0" dirty="0" smtClean="0"/>
              <a:t> site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Two wet years, especially 2010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2010 in Ames site only</a:t>
            </a:r>
          </a:p>
          <a:p>
            <a:pPr marL="228600" indent="-228600">
              <a:buAutoNum type="arabicPeriod"/>
            </a:pPr>
            <a:r>
              <a:rPr lang="en-US" dirty="0" smtClean="0"/>
              <a:t>Measured</a:t>
            </a:r>
            <a:r>
              <a:rPr lang="en-US" baseline="0" dirty="0" smtClean="0"/>
              <a:t> only changes in top 6 inches for CO2 (pipe study) and root biomass.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Did not include grain, just potential C into the soil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Positive values indicate net gain in SOC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6CDC-DA85-4D06-8740-38335648585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B414-B660-4F8C-91B5-3EEFD3F4E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FF"/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ga.com/ethanol/pdfs/2007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2896"/>
            <a:ext cx="9144000" cy="3957256"/>
          </a:xfrm>
          <a:prstGeom prst="rect">
            <a:avLst/>
          </a:prstGeom>
          <a:gradFill flip="none" rotWithShape="1">
            <a:gsLst>
              <a:gs pos="50000">
                <a:srgbClr val="722A28"/>
              </a:gs>
              <a:gs pos="0">
                <a:srgbClr val="993937"/>
              </a:gs>
              <a:gs pos="100000">
                <a:srgbClr val="280F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494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Residue Biomass Removal and Potential Impact on Production and Environmental Quality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470" y="2267066"/>
            <a:ext cx="5391397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Mahdi Al-</a:t>
            </a:r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Kaisi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Associate Professor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Jose Guzman,  Research Assistant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Department of Agronomy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Iowa State University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90397"/>
            <a:ext cx="2340864" cy="4784771"/>
          </a:xfrm>
          <a:prstGeom prst="rect">
            <a:avLst/>
          </a:prstGeom>
          <a:effectLst>
            <a:glow rad="101600">
              <a:schemeClr val="bg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14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Background and Study Description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Sites History:</a:t>
            </a:r>
          </a:p>
          <a:p>
            <a:pPr lvl="2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Two Research sites: Agronomy and Armstrong  Research Farms</a:t>
            </a:r>
          </a:p>
          <a:p>
            <a:pPr lvl="2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Previous Tillage and Crop Rotation: Chisel Plow and Corn/Soybean </a:t>
            </a:r>
          </a:p>
          <a:p>
            <a:pPr lvl="2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Fertilizer Program: Approximately 130lb N/acre and removal rate for P&amp;K.</a:t>
            </a:r>
          </a:p>
          <a:p>
            <a:pPr lvl="2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Baseline O.M. in 2008: </a:t>
            </a:r>
          </a:p>
          <a:p>
            <a:pPr lvl="2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Background and Study Description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5034"/>
            <a:ext cx="8188037" cy="5379522"/>
          </a:xfrm>
        </p:spPr>
        <p:txBody>
          <a:bodyPr>
            <a:normAutofit fontScale="85000" lnSpcReduction="10000"/>
          </a:bodyPr>
          <a:lstStyle/>
          <a:p>
            <a:pPr lvl="2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Experiment Layout and Treatments: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Split-split plot design: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Main Treatment: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tillage (chisel till, no-till)</a:t>
            </a:r>
          </a:p>
          <a:p>
            <a:pPr lvl="1">
              <a:buFont typeface="Arial" pitchFamily="34" charset="0"/>
              <a:buChar char="•"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Split Treatment: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residue removal level of (0, 50, and 100%)</a:t>
            </a:r>
          </a:p>
          <a:p>
            <a:pPr lvl="1">
              <a:buFont typeface="Arial" pitchFamily="34" charset="0"/>
              <a:buChar char="•"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Split-Split Treatment: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 N fertilization rates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(0, 50, 100, 150, 200, and 250 lb N acre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Side-dressed UAN in the spring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Number of Replications: Three</a:t>
            </a:r>
          </a:p>
          <a:p>
            <a:pPr lvl="2"/>
            <a:endParaRPr lang="en-US" dirty="0" smtClean="0"/>
          </a:p>
          <a:p>
            <a:pPr lvl="2"/>
            <a:endParaRPr lang="en-US" sz="2000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8036" cy="77039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 Layout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620000" y="6934200"/>
            <a:ext cx="647700" cy="485775"/>
          </a:xfrm>
          <a:custGeom>
            <a:avLst/>
            <a:gdLst>
              <a:gd name="T0" fmla="*/ 582390279 w 21600"/>
              <a:gd name="T1" fmla="*/ 124454026 h 21600"/>
              <a:gd name="T2" fmla="*/ 291195140 w 21600"/>
              <a:gd name="T3" fmla="*/ 248907512 h 21600"/>
              <a:gd name="T4" fmla="*/ 0 w 21600"/>
              <a:gd name="T5" fmla="*/ 124454026 h 21600"/>
              <a:gd name="T6" fmla="*/ 29119514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11573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472" y="979422"/>
            <a:ext cx="6483618" cy="53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7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" y="3087884"/>
            <a:ext cx="3904488" cy="2928366"/>
          </a:xfrm>
          <a:prstGeom prst="rect">
            <a:avLst/>
          </a:prstGeom>
          <a:ln>
            <a:solidFill>
              <a:srgbClr val="6633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Tillage and Residue Removal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40287" y="6215235"/>
            <a:ext cx="19193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068" y="620276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2000" b="1" dirty="0" smtClean="0"/>
              <a:t>Project Overview     </a:t>
            </a:r>
            <a:r>
              <a:rPr lang="en-US" sz="1600" dirty="0" smtClean="0"/>
              <a:t>GHG results     Soil Carbon results     Summary &amp; Conclusions</a:t>
            </a:r>
            <a:endParaRPr lang="en-US" sz="1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71625"/>
            <a:ext cx="3903663" cy="29289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50938"/>
            <a:ext cx="3903663" cy="17605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46910" y="2126844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0%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86268" y="3699692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60538" y="5388883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100%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3041968"/>
            <a:ext cx="3903663" cy="29289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571625"/>
            <a:ext cx="3903663" cy="29289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166813"/>
            <a:ext cx="3903662" cy="174466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292533" y="1953487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NT – 0%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282055" y="3512956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CP – 0%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78538" y="5171441"/>
            <a:ext cx="1724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CP – 100%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106863" y="3949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85101" y="79465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 Residue Removal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1867" y="805934"/>
            <a:ext cx="29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Tillage and Residue Removal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7863" cy="13350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Measurements and Data Collection</a:t>
            </a:r>
            <a:r>
              <a:rPr lang="en-US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89088"/>
            <a:ext cx="8272462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treatments established on two sites in the fall of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Baseline data in fall 2008 and field monitoring in 2009, 2010, and 2011 included: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C, GHG emission, soil bulk density,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Residue decomposition, nutrients cycling, and lab studies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 grain and biomass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 biomass and microbial biomass carbon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compaction and infiltration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Aggregate Stability and SOC for different size fractions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28247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Grain Yield Response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66416"/>
              </p:ext>
            </p:extLst>
          </p:nvPr>
        </p:nvGraphicFramePr>
        <p:xfrm>
          <a:off x="811213" y="1122363"/>
          <a:ext cx="751998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SPW 11.0 Graph" r:id="rId3" imgW="7520940" imgH="4616806" progId="SigmaPlotGraphicObject.10">
                  <p:embed/>
                </p:oleObj>
              </mc:Choice>
              <mc:Fallback>
                <p:oleObj name="SPW 11.0 Graph" r:id="rId3" imgW="7520940" imgH="4616806" progId="SigmaPlotGraphicObject.1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122363"/>
                        <a:ext cx="7519987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Grain             </a:t>
            </a:r>
            <a:r>
              <a:rPr lang="en-US" sz="1600" dirty="0" smtClean="0"/>
              <a:t>Soil Quality             Summary &amp; Conclusions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Grain Production: 2009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5243" y="6244398"/>
            <a:ext cx="111207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Grain Production: 2010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Grain             </a:t>
            </a:r>
            <a:r>
              <a:rPr lang="en-US" sz="1600" dirty="0" smtClean="0"/>
              <a:t>Soil Quality             Summary &amp; Conclusions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25243" y="6244398"/>
            <a:ext cx="111207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3486"/>
              </p:ext>
            </p:extLst>
          </p:nvPr>
        </p:nvGraphicFramePr>
        <p:xfrm>
          <a:off x="811213" y="1122363"/>
          <a:ext cx="751998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SPW 11.0 Graph" r:id="rId3" imgW="7520940" imgH="4616806" progId="SigmaPlotGraphicObject.10">
                  <p:embed/>
                </p:oleObj>
              </mc:Choice>
              <mc:Fallback>
                <p:oleObj name="SPW 11.0 Graph" r:id="rId3" imgW="7520940" imgH="4616806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122363"/>
                        <a:ext cx="7519987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18745"/>
              </p:ext>
            </p:extLst>
          </p:nvPr>
        </p:nvGraphicFramePr>
        <p:xfrm>
          <a:off x="766128" y="1904365"/>
          <a:ext cx="75914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SPW 11.0 Graph" r:id="rId3" imgW="7591320" imgH="4350960" progId="SigmaPlotGraphicObject.10">
                  <p:embed/>
                </p:oleObj>
              </mc:Choice>
              <mc:Fallback>
                <p:oleObj name="SPW 11.0 Graph" r:id="rId3" imgW="7591320" imgH="4350960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8" y="1904365"/>
                        <a:ext cx="7591425" cy="435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8485" y="279400"/>
            <a:ext cx="6285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Corn Yield as affected by tillage and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N rate in 2009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15814"/>
              </p:ext>
            </p:extLst>
          </p:nvPr>
        </p:nvGraphicFramePr>
        <p:xfrm>
          <a:off x="877888" y="1782445"/>
          <a:ext cx="75914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SPW 11.0 Graph" r:id="rId3" imgW="7591320" imgH="4350960" progId="SigmaPlotGraphicObject.10">
                  <p:embed/>
                </p:oleObj>
              </mc:Choice>
              <mc:Fallback>
                <p:oleObj name="SPW 11.0 Graph" r:id="rId3" imgW="7591320" imgH="4350960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782445"/>
                        <a:ext cx="7591425" cy="435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5760" y="271195"/>
            <a:ext cx="8493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Corn Yield as affected by tillage and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N rate in 2010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cs typeface="Arial" pitchFamily="34" charset="0"/>
              </a:rPr>
              <a:t>Outline</a:t>
            </a:r>
            <a:endParaRPr lang="en-US" sz="40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39" y="1729827"/>
            <a:ext cx="8294918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3200" dirty="0" smtClean="0">
                <a:solidFill>
                  <a:srgbClr val="280F0E"/>
                </a:solidFill>
                <a:cs typeface="Arial" pitchFamily="34" charset="0"/>
              </a:rPr>
              <a:t>Background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3200" dirty="0" smtClean="0">
                <a:solidFill>
                  <a:srgbClr val="280F0E"/>
                </a:solidFill>
                <a:cs typeface="Arial" pitchFamily="34" charset="0"/>
              </a:rPr>
              <a:t>Project Overview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3200" dirty="0" smtClean="0">
                <a:solidFill>
                  <a:srgbClr val="280F0E"/>
                </a:solidFill>
                <a:cs typeface="Arial" pitchFamily="34" charset="0"/>
              </a:rPr>
              <a:t>Preliminary Results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3200" dirty="0" smtClean="0">
                <a:solidFill>
                  <a:srgbClr val="280F0E"/>
                </a:solidFill>
                <a:cs typeface="Arial" pitchFamily="34" charset="0"/>
              </a:rPr>
              <a:t>Summary and Conclusions</a:t>
            </a:r>
            <a:endParaRPr lang="en-US" sz="2400" dirty="0">
              <a:solidFill>
                <a:srgbClr val="280F0E"/>
              </a:solidFill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endParaRPr lang="en-US" sz="2400" dirty="0">
              <a:solidFill>
                <a:srgbClr val="280F0E"/>
              </a:solidFill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endParaRPr lang="en-US" sz="2800" dirty="0" smtClean="0">
              <a:solidFill>
                <a:srgbClr val="280F0E"/>
              </a:solidFill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endParaRPr lang="en-US" sz="2800" dirty="0" smtClean="0">
              <a:solidFill>
                <a:srgbClr val="280F0E"/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Grain Production: 2010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Grain             </a:t>
            </a:r>
            <a:r>
              <a:rPr lang="en-US" sz="1600" dirty="0" smtClean="0"/>
              <a:t>Soil Quality             Summary &amp; Conclusions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25243" y="6244398"/>
            <a:ext cx="111207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75081"/>
              </p:ext>
            </p:extLst>
          </p:nvPr>
        </p:nvGraphicFramePr>
        <p:xfrm>
          <a:off x="815975" y="1142175"/>
          <a:ext cx="7510463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SPW 11.0 Graph" r:id="rId3" imgW="7510882" imgH="4597603" progId="SigmaPlotGraphicObject.10">
                  <p:embed/>
                </p:oleObj>
              </mc:Choice>
              <mc:Fallback>
                <p:oleObj name="SPW 11.0 Graph" r:id="rId3" imgW="7510882" imgH="4597603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142175"/>
                        <a:ext cx="7510463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48525"/>
              </p:ext>
            </p:extLst>
          </p:nvPr>
        </p:nvGraphicFramePr>
        <p:xfrm>
          <a:off x="296863" y="1820822"/>
          <a:ext cx="8550275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SPW 11.0 Graph" r:id="rId3" imgW="8550360" imgH="3856320" progId="SigmaPlotGraphicObject.10">
                  <p:embed/>
                </p:oleObj>
              </mc:Choice>
              <mc:Fallback>
                <p:oleObj name="SPW 11.0 Graph" r:id="rId3" imgW="8550360" imgH="3856320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820822"/>
                        <a:ext cx="8550275" cy="385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Tillage and Residue removal Effects on Soil Temperature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40469"/>
              </p:ext>
            </p:extLst>
          </p:nvPr>
        </p:nvGraphicFramePr>
        <p:xfrm>
          <a:off x="1906588" y="1289050"/>
          <a:ext cx="5329237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SPW 11.0 Graph" r:id="rId3" imgW="5328720" imgH="4281120" progId="SigmaPlotGraphicObject.10">
                  <p:embed/>
                </p:oleObj>
              </mc:Choice>
              <mc:Fallback>
                <p:oleObj name="SPW 11.0 Graph" r:id="rId3" imgW="5328720" imgH="4281120" progId="SigmaPlotGraphicObject.1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289050"/>
                        <a:ext cx="5329237" cy="428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ground Biomass as Affected by N 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14452"/>
              </p:ext>
            </p:extLst>
          </p:nvPr>
        </p:nvGraphicFramePr>
        <p:xfrm>
          <a:off x="1854200" y="1289050"/>
          <a:ext cx="5434013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SPW 11.0 Graph" r:id="rId3" imgW="5434200" imgH="4281120" progId="SigmaPlotGraphicObject.10">
                  <p:embed/>
                </p:oleObj>
              </mc:Choice>
              <mc:Fallback>
                <p:oleObj name="SPW 11.0 Graph" r:id="rId3" imgW="5434200" imgH="4281120" progId="SigmaPlotGraphicObject.1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289050"/>
                        <a:ext cx="5434013" cy="428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 Biomass as affected by N 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02706"/>
              </p:ext>
            </p:extLst>
          </p:nvPr>
        </p:nvGraphicFramePr>
        <p:xfrm>
          <a:off x="1865313" y="1289050"/>
          <a:ext cx="5413375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SPW 11.0 Graph" r:id="rId3" imgW="5414040" imgH="4281120" progId="SigmaPlotGraphicObject.10">
                  <p:embed/>
                </p:oleObj>
              </mc:Choice>
              <mc:Fallback>
                <p:oleObj name="SPW 11.0 Graph" r:id="rId3" imgW="5414040" imgH="4281120" progId="SigmaPlotGraphicObject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89050"/>
                        <a:ext cx="5413375" cy="428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 to Shoot Ratio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2480" cy="17167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 of N fertilizer Rate on Corn Biomass N and C  Content at Plant Maturity Across Sites, 2009-2010 (John Sawyer and Jose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Pantoja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4000" dirty="0" smtClean="0">
                <a:ea typeface="Calibri"/>
                <a:cs typeface="Times New Roman"/>
              </a:rPr>
              <a:t/>
            </a:r>
            <a:br>
              <a:rPr lang="en-US" sz="4000" dirty="0" smtClean="0">
                <a:ea typeface="Calibri"/>
                <a:cs typeface="Times New Roman"/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7040" y="1656083"/>
          <a:ext cx="8237245" cy="4897116"/>
        </p:xfrm>
        <a:graphic>
          <a:graphicData uri="http://schemas.openxmlformats.org/drawingml/2006/table">
            <a:tbl>
              <a:tblPr/>
              <a:tblGrid>
                <a:gridCol w="948749"/>
                <a:gridCol w="820828"/>
                <a:gridCol w="778188"/>
                <a:gridCol w="810168"/>
                <a:gridCol w="117261"/>
                <a:gridCol w="619286"/>
                <a:gridCol w="314960"/>
                <a:gridCol w="1026160"/>
                <a:gridCol w="93980"/>
                <a:gridCol w="906109"/>
                <a:gridCol w="1043541"/>
                <a:gridCol w="758015"/>
              </a:tblGrid>
              <a:tr h="1088248">
                <a:tc gridSpan="12">
                  <a:txBody>
                    <a:bodyPr/>
                    <a:lstStyle/>
                    <a:p>
                      <a:pPr marL="455295" marR="0" indent="-4552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124">
                <a:tc>
                  <a:txBody>
                    <a:bodyPr/>
                    <a:lstStyle/>
                    <a:p>
                      <a:r>
                        <a:rPr lang="en-US" dirty="0" smtClean="0"/>
                        <a:t>N Rate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Grain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Grain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 N/acre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 -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-lb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N/acre - - - - -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-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 - -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-lb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C/acre - - - - -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 - - - -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(43%)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(4.6%)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(52%)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1,770 (50%)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 (5.5%)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1,555 (44%)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3,550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(38%)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(4.0%)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 (58%)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3,140 (43%)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510 (7%)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3,670 (50%)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7,320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 (40%)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(3.8%)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 (56%)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3,375 (42%)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 (7%)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4,080 (51%)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8,010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24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Only the main effect of N rate was statistically significant for N and C (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&lt;0.001).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124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Veg., vegetative material.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2480" cy="171672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 of N Fertilizer Rate on Corn Biomass C: N Ratio at Plant Maturity Across Sites, 2009-2010 (John Sawyer and Jose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Pantoja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4000" dirty="0" smtClean="0">
                <a:ea typeface="Calibri"/>
                <a:cs typeface="Times New Roman"/>
              </a:rPr>
              <a:t/>
            </a:r>
            <a:br>
              <a:rPr lang="en-US" sz="4000" dirty="0" smtClean="0">
                <a:ea typeface="Calibri"/>
                <a:cs typeface="Times New Roman"/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8799" y="2011681"/>
          <a:ext cx="8097520" cy="4781403"/>
        </p:xfrm>
        <a:graphic>
          <a:graphicData uri="http://schemas.openxmlformats.org/drawingml/2006/table">
            <a:tbl>
              <a:tblPr/>
              <a:tblGrid>
                <a:gridCol w="2287871"/>
                <a:gridCol w="1979393"/>
                <a:gridCol w="1876569"/>
                <a:gridCol w="1953687"/>
              </a:tblGrid>
              <a:tr h="903791">
                <a:tc gridSpan="4">
                  <a:txBody>
                    <a:bodyPr/>
                    <a:lstStyle/>
                    <a:p>
                      <a:pPr marL="455295" marR="0" indent="-4552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 Rate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Veg.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Grain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lb N/acre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 -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-C:N Ratio 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 - -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-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-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63:1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dec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40:1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Only the main effect of N rate was statistically significant for N and C (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&lt;0.001).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89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Veg., vegetative material.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40494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Greenhouse Gas Emissions under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different Residue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anagements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44" y="1516294"/>
            <a:ext cx="4931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N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 soil surface emissions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Weekly soil surface CO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readings coupled with soil moisture and temperature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LI-COR</a:t>
            </a:r>
          </a:p>
          <a:p>
            <a:pPr marL="800100" lvl="1" indent="-342900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GRACEnet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Chamber-based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Trace Gas Flux Measurement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Protocol (GC analyzer)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28" y="1426684"/>
            <a:ext cx="2519680" cy="18897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20100519_IMG_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16" y="3821442"/>
            <a:ext cx="2523744" cy="18928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05472" y="5706025"/>
            <a:ext cx="3949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Chamber-based Trace Gas Flux 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4404" y="3375116"/>
            <a:ext cx="1375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(LI-COR </a:t>
            </a:r>
            <a:r>
              <a:rPr lang="en-US" sz="1600" dirty="0"/>
              <a:t>6400) </a:t>
            </a:r>
          </a:p>
        </p:txBody>
      </p:sp>
    </p:spTree>
    <p:extLst>
      <p:ext uri="{BB962C8B-B14F-4D97-AF65-F5344CB8AC3E}">
        <p14:creationId xmlns:p14="http://schemas.microsoft.com/office/powerpoint/2010/main" val="1664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421"/>
              </p:ext>
            </p:extLst>
          </p:nvPr>
        </p:nvGraphicFramePr>
        <p:xfrm>
          <a:off x="42228" y="855663"/>
          <a:ext cx="918527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SPW 11.0 Graph" r:id="rId4" imgW="7653528" imgH="4357116" progId="SigmaPlotGraphicObject.10">
                  <p:embed/>
                </p:oleObj>
              </mc:Choice>
              <mc:Fallback>
                <p:oleObj name="SPW 11.0 Graph" r:id="rId4" imgW="7653528" imgH="4357116" progId="SigmaPlotGraphicObject.10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" y="855663"/>
                        <a:ext cx="9185275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Seasonal Soil Surface CO</a:t>
            </a:r>
            <a:r>
              <a:rPr lang="en-US" sz="4000" b="1" baseline="-25000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 Emissions 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39474"/>
              </p:ext>
            </p:extLst>
          </p:nvPr>
        </p:nvGraphicFramePr>
        <p:xfrm>
          <a:off x="14288" y="844550"/>
          <a:ext cx="9142412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5" name="SPW 11.0 Graph" r:id="rId4" imgW="7748626" imgH="4357116" progId="SigmaPlotGraphicObject.10">
                  <p:embed/>
                </p:oleObj>
              </mc:Choice>
              <mc:Fallback>
                <p:oleObj name="SPW 11.0 Graph" r:id="rId4" imgW="7748626" imgH="4357116" progId="SigmaPlotGraphicObject.10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844550"/>
                        <a:ext cx="9142412" cy="514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Soil Surface CO</a:t>
            </a:r>
            <a:r>
              <a:rPr lang="en-US" sz="4000" b="1" baseline="-25000" dirty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Emission: Tillage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Interest in Corn Residue for Bioethanol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1937656" y="3788904"/>
            <a:ext cx="4681537" cy="595313"/>
          </a:xfrm>
          <a:custGeom>
            <a:avLst/>
            <a:gdLst>
              <a:gd name="T0" fmla="*/ 2147483647 w 2949"/>
              <a:gd name="T1" fmla="*/ 2147483647 h 375"/>
              <a:gd name="T2" fmla="*/ 0 w 2949"/>
              <a:gd name="T3" fmla="*/ 2147483647 h 375"/>
              <a:gd name="T4" fmla="*/ 2147483647 w 2949"/>
              <a:gd name="T5" fmla="*/ 2147483647 h 375"/>
              <a:gd name="T6" fmla="*/ 2147483647 w 2949"/>
              <a:gd name="T7" fmla="*/ 2147483647 h 375"/>
              <a:gd name="T8" fmla="*/ 2147483647 w 2949"/>
              <a:gd name="T9" fmla="*/ 0 h 375"/>
              <a:gd name="T10" fmla="*/ 2147483647 w 2949"/>
              <a:gd name="T11" fmla="*/ 0 h 375"/>
              <a:gd name="T12" fmla="*/ 2147483647 w 2949"/>
              <a:gd name="T13" fmla="*/ 2147483647 h 375"/>
              <a:gd name="T14" fmla="*/ 2147483647 w 2949"/>
              <a:gd name="T15" fmla="*/ 2147483647 h 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9"/>
              <a:gd name="T25" fmla="*/ 0 h 375"/>
              <a:gd name="T26" fmla="*/ 2949 w 2949"/>
              <a:gd name="T27" fmla="*/ 375 h 3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9" h="375">
                <a:moveTo>
                  <a:pt x="3" y="372"/>
                </a:moveTo>
                <a:lnTo>
                  <a:pt x="0" y="261"/>
                </a:lnTo>
                <a:lnTo>
                  <a:pt x="390" y="201"/>
                </a:lnTo>
                <a:lnTo>
                  <a:pt x="738" y="102"/>
                </a:lnTo>
                <a:lnTo>
                  <a:pt x="990" y="0"/>
                </a:lnTo>
                <a:lnTo>
                  <a:pt x="2949" y="0"/>
                </a:lnTo>
                <a:lnTo>
                  <a:pt x="2949" y="375"/>
                </a:lnTo>
                <a:lnTo>
                  <a:pt x="3" y="37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>
            <a:off x="3652156" y="1150479"/>
            <a:ext cx="2967037" cy="2600325"/>
          </a:xfrm>
          <a:custGeom>
            <a:avLst/>
            <a:gdLst>
              <a:gd name="T0" fmla="*/ 0 w 1869"/>
              <a:gd name="T1" fmla="*/ 2147483647 h 1638"/>
              <a:gd name="T2" fmla="*/ 2147483647 w 1869"/>
              <a:gd name="T3" fmla="*/ 2147483647 h 1638"/>
              <a:gd name="T4" fmla="*/ 2147483647 w 1869"/>
              <a:gd name="T5" fmla="*/ 2147483647 h 1638"/>
              <a:gd name="T6" fmla="*/ 2147483647 w 1869"/>
              <a:gd name="T7" fmla="*/ 2147483647 h 1638"/>
              <a:gd name="T8" fmla="*/ 2147483647 w 1869"/>
              <a:gd name="T9" fmla="*/ 2147483647 h 1638"/>
              <a:gd name="T10" fmla="*/ 2147483647 w 1869"/>
              <a:gd name="T11" fmla="*/ 2147483647 h 1638"/>
              <a:gd name="T12" fmla="*/ 2147483647 w 1869"/>
              <a:gd name="T13" fmla="*/ 0 h 1638"/>
              <a:gd name="T14" fmla="*/ 2147483647 w 1869"/>
              <a:gd name="T15" fmla="*/ 2147483647 h 1638"/>
              <a:gd name="T16" fmla="*/ 2147483647 w 1869"/>
              <a:gd name="T17" fmla="*/ 2147483647 h 1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69"/>
              <a:gd name="T28" fmla="*/ 0 h 1638"/>
              <a:gd name="T29" fmla="*/ 1869 w 1869"/>
              <a:gd name="T30" fmla="*/ 1638 h 16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69" h="1638">
                <a:moveTo>
                  <a:pt x="0" y="1638"/>
                </a:moveTo>
                <a:lnTo>
                  <a:pt x="392" y="1381"/>
                </a:lnTo>
                <a:lnTo>
                  <a:pt x="603" y="1181"/>
                </a:lnTo>
                <a:lnTo>
                  <a:pt x="788" y="957"/>
                </a:lnTo>
                <a:lnTo>
                  <a:pt x="987" y="645"/>
                </a:lnTo>
                <a:lnTo>
                  <a:pt x="1188" y="257"/>
                </a:lnTo>
                <a:lnTo>
                  <a:pt x="1290" y="0"/>
                </a:lnTo>
                <a:lnTo>
                  <a:pt x="1869" y="3"/>
                </a:lnTo>
                <a:lnTo>
                  <a:pt x="1866" y="1638"/>
                </a:lnTo>
              </a:path>
            </a:pathLst>
          </a:custGeom>
          <a:solidFill>
            <a:srgbClr val="0066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929719" y="3774616"/>
            <a:ext cx="4694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788681" y="4115929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703331" y="3296779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Ethanol from corn grain**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722381" y="1234616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/>
              <a:t>Gap for </a:t>
            </a:r>
            <a:r>
              <a:rPr lang="en-US" sz="1400" b="1" dirty="0" smtClean="0"/>
              <a:t>cellulosic </a:t>
            </a:r>
            <a:r>
              <a:rPr lang="en-US" sz="1400" b="1" dirty="0"/>
              <a:t>ethanol to fill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6685869" y="1718804"/>
            <a:ext cx="708025" cy="384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128156" y="1412416"/>
            <a:ext cx="2609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/>
              <a:t>October 2007 and 2009 capacity*</a:t>
            </a:r>
            <a:br>
              <a:rPr lang="en-US" sz="1600" b="1" dirty="0"/>
            </a:br>
            <a:r>
              <a:rPr lang="en-US" sz="1400" b="1" dirty="0"/>
              <a:t>(6.9 and 10.7 billion gal)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188481" y="2268079"/>
            <a:ext cx="277812" cy="17049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72"/>
          <p:cNvSpPr>
            <a:spLocks noChangeArrowheads="1"/>
          </p:cNvSpPr>
          <p:nvPr/>
        </p:nvSpPr>
        <p:spPr bwMode="auto">
          <a:xfrm>
            <a:off x="1942419" y="1128254"/>
            <a:ext cx="47053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73"/>
          <p:cNvSpPr>
            <a:spLocks noChangeArrowheads="1"/>
          </p:cNvSpPr>
          <p:nvPr/>
        </p:nvSpPr>
        <p:spPr bwMode="auto">
          <a:xfrm>
            <a:off x="1942419" y="1128254"/>
            <a:ext cx="4705350" cy="32623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4"/>
          <p:cNvSpPr>
            <a:spLocks noChangeShapeType="1"/>
          </p:cNvSpPr>
          <p:nvPr/>
        </p:nvSpPr>
        <p:spPr bwMode="auto">
          <a:xfrm>
            <a:off x="1942419" y="1128254"/>
            <a:ext cx="0" cy="32623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75"/>
          <p:cNvSpPr>
            <a:spLocks noChangeShapeType="1"/>
          </p:cNvSpPr>
          <p:nvPr/>
        </p:nvSpPr>
        <p:spPr bwMode="auto">
          <a:xfrm>
            <a:off x="1942419" y="439056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6"/>
          <p:cNvSpPr>
            <a:spLocks noChangeShapeType="1"/>
          </p:cNvSpPr>
          <p:nvPr/>
        </p:nvSpPr>
        <p:spPr bwMode="auto">
          <a:xfrm>
            <a:off x="1942419" y="4208004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77"/>
          <p:cNvSpPr>
            <a:spLocks noChangeShapeType="1"/>
          </p:cNvSpPr>
          <p:nvPr/>
        </p:nvSpPr>
        <p:spPr bwMode="auto">
          <a:xfrm>
            <a:off x="1942419" y="4023854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8"/>
          <p:cNvSpPr>
            <a:spLocks noChangeShapeType="1"/>
          </p:cNvSpPr>
          <p:nvPr/>
        </p:nvSpPr>
        <p:spPr bwMode="auto">
          <a:xfrm>
            <a:off x="1942419" y="385081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9"/>
          <p:cNvSpPr>
            <a:spLocks noChangeShapeType="1"/>
          </p:cNvSpPr>
          <p:nvPr/>
        </p:nvSpPr>
        <p:spPr bwMode="auto">
          <a:xfrm>
            <a:off x="1942419" y="3668254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80"/>
          <p:cNvSpPr>
            <a:spLocks noChangeShapeType="1"/>
          </p:cNvSpPr>
          <p:nvPr/>
        </p:nvSpPr>
        <p:spPr bwMode="auto">
          <a:xfrm>
            <a:off x="1942419" y="3485691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auto">
          <a:xfrm>
            <a:off x="1942419" y="3303129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82"/>
          <p:cNvSpPr>
            <a:spLocks noChangeShapeType="1"/>
          </p:cNvSpPr>
          <p:nvPr/>
        </p:nvSpPr>
        <p:spPr bwMode="auto">
          <a:xfrm>
            <a:off x="1942419" y="312056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83"/>
          <p:cNvSpPr>
            <a:spLocks noChangeShapeType="1"/>
          </p:cNvSpPr>
          <p:nvPr/>
        </p:nvSpPr>
        <p:spPr bwMode="auto">
          <a:xfrm>
            <a:off x="1942419" y="293641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84"/>
          <p:cNvSpPr>
            <a:spLocks noChangeShapeType="1"/>
          </p:cNvSpPr>
          <p:nvPr/>
        </p:nvSpPr>
        <p:spPr bwMode="auto">
          <a:xfrm>
            <a:off x="1942419" y="2763379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85"/>
          <p:cNvSpPr>
            <a:spLocks noChangeShapeType="1"/>
          </p:cNvSpPr>
          <p:nvPr/>
        </p:nvSpPr>
        <p:spPr bwMode="auto">
          <a:xfrm>
            <a:off x="1942419" y="258081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86"/>
          <p:cNvSpPr>
            <a:spLocks noChangeShapeType="1"/>
          </p:cNvSpPr>
          <p:nvPr/>
        </p:nvSpPr>
        <p:spPr bwMode="auto">
          <a:xfrm>
            <a:off x="1942419" y="2398254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87"/>
          <p:cNvSpPr>
            <a:spLocks noChangeShapeType="1"/>
          </p:cNvSpPr>
          <p:nvPr/>
        </p:nvSpPr>
        <p:spPr bwMode="auto">
          <a:xfrm>
            <a:off x="1942419" y="2215691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88"/>
          <p:cNvSpPr>
            <a:spLocks noChangeShapeType="1"/>
          </p:cNvSpPr>
          <p:nvPr/>
        </p:nvSpPr>
        <p:spPr bwMode="auto">
          <a:xfrm>
            <a:off x="1942419" y="2031541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9"/>
          <p:cNvSpPr>
            <a:spLocks noChangeShapeType="1"/>
          </p:cNvSpPr>
          <p:nvPr/>
        </p:nvSpPr>
        <p:spPr bwMode="auto">
          <a:xfrm>
            <a:off x="1942419" y="1848979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0"/>
          <p:cNvSpPr>
            <a:spLocks noChangeShapeType="1"/>
          </p:cNvSpPr>
          <p:nvPr/>
        </p:nvSpPr>
        <p:spPr bwMode="auto">
          <a:xfrm>
            <a:off x="1942419" y="1675941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91"/>
          <p:cNvSpPr>
            <a:spLocks noChangeShapeType="1"/>
          </p:cNvSpPr>
          <p:nvPr/>
        </p:nvSpPr>
        <p:spPr bwMode="auto">
          <a:xfrm>
            <a:off x="1942419" y="1493379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92"/>
          <p:cNvSpPr>
            <a:spLocks noChangeShapeType="1"/>
          </p:cNvSpPr>
          <p:nvPr/>
        </p:nvSpPr>
        <p:spPr bwMode="auto">
          <a:xfrm>
            <a:off x="1942419" y="1310816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3"/>
          <p:cNvSpPr>
            <a:spLocks noChangeShapeType="1"/>
          </p:cNvSpPr>
          <p:nvPr/>
        </p:nvSpPr>
        <p:spPr bwMode="auto">
          <a:xfrm>
            <a:off x="1942419" y="1128254"/>
            <a:ext cx="5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94"/>
          <p:cNvSpPr>
            <a:spLocks noChangeShapeType="1"/>
          </p:cNvSpPr>
          <p:nvPr/>
        </p:nvSpPr>
        <p:spPr bwMode="auto">
          <a:xfrm>
            <a:off x="1942419" y="4390566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95"/>
          <p:cNvSpPr>
            <a:spLocks noChangeShapeType="1"/>
          </p:cNvSpPr>
          <p:nvPr/>
        </p:nvSpPr>
        <p:spPr bwMode="auto">
          <a:xfrm>
            <a:off x="1942419" y="3850816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96"/>
          <p:cNvSpPr>
            <a:spLocks noChangeShapeType="1"/>
          </p:cNvSpPr>
          <p:nvPr/>
        </p:nvSpPr>
        <p:spPr bwMode="auto">
          <a:xfrm>
            <a:off x="1942419" y="3303129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97"/>
          <p:cNvSpPr>
            <a:spLocks noChangeShapeType="1"/>
          </p:cNvSpPr>
          <p:nvPr/>
        </p:nvSpPr>
        <p:spPr bwMode="auto">
          <a:xfrm>
            <a:off x="1942419" y="2763379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98"/>
          <p:cNvSpPr>
            <a:spLocks noChangeShapeType="1"/>
          </p:cNvSpPr>
          <p:nvPr/>
        </p:nvSpPr>
        <p:spPr bwMode="auto">
          <a:xfrm>
            <a:off x="1942419" y="2215691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99"/>
          <p:cNvSpPr>
            <a:spLocks noChangeShapeType="1"/>
          </p:cNvSpPr>
          <p:nvPr/>
        </p:nvSpPr>
        <p:spPr bwMode="auto">
          <a:xfrm>
            <a:off x="1942419" y="1675941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00"/>
          <p:cNvSpPr>
            <a:spLocks noChangeShapeType="1"/>
          </p:cNvSpPr>
          <p:nvPr/>
        </p:nvSpPr>
        <p:spPr bwMode="auto">
          <a:xfrm>
            <a:off x="1942419" y="1128254"/>
            <a:ext cx="77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1"/>
          <p:cNvSpPr>
            <a:spLocks noChangeShapeType="1"/>
          </p:cNvSpPr>
          <p:nvPr/>
        </p:nvSpPr>
        <p:spPr bwMode="auto">
          <a:xfrm>
            <a:off x="1942419" y="4390566"/>
            <a:ext cx="47053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04"/>
          <p:cNvSpPr>
            <a:spLocks/>
          </p:cNvSpPr>
          <p:nvPr/>
        </p:nvSpPr>
        <p:spPr bwMode="auto">
          <a:xfrm>
            <a:off x="3777569" y="3071354"/>
            <a:ext cx="98425" cy="96838"/>
          </a:xfrm>
          <a:custGeom>
            <a:avLst/>
            <a:gdLst>
              <a:gd name="T0" fmla="*/ 31 w 62"/>
              <a:gd name="T1" fmla="*/ 0 h 61"/>
              <a:gd name="T2" fmla="*/ 62 w 62"/>
              <a:gd name="T3" fmla="*/ 31 h 61"/>
              <a:gd name="T4" fmla="*/ 31 w 62"/>
              <a:gd name="T5" fmla="*/ 61 h 61"/>
              <a:gd name="T6" fmla="*/ 0 w 62"/>
              <a:gd name="T7" fmla="*/ 31 h 61"/>
              <a:gd name="T8" fmla="*/ 31 w 6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61">
                <a:moveTo>
                  <a:pt x="31" y="0"/>
                </a:moveTo>
                <a:lnTo>
                  <a:pt x="62" y="31"/>
                </a:lnTo>
                <a:lnTo>
                  <a:pt x="31" y="61"/>
                </a:lnTo>
                <a:lnTo>
                  <a:pt x="0" y="3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05"/>
          <p:cNvSpPr>
            <a:spLocks/>
          </p:cNvSpPr>
          <p:nvPr/>
        </p:nvSpPr>
        <p:spPr bwMode="auto">
          <a:xfrm>
            <a:off x="5030106" y="1261604"/>
            <a:ext cx="98425" cy="96838"/>
          </a:xfrm>
          <a:custGeom>
            <a:avLst/>
            <a:gdLst>
              <a:gd name="T0" fmla="*/ 31 w 62"/>
              <a:gd name="T1" fmla="*/ 0 h 61"/>
              <a:gd name="T2" fmla="*/ 62 w 62"/>
              <a:gd name="T3" fmla="*/ 31 h 61"/>
              <a:gd name="T4" fmla="*/ 31 w 62"/>
              <a:gd name="T5" fmla="*/ 61 h 61"/>
              <a:gd name="T6" fmla="*/ 0 w 62"/>
              <a:gd name="T7" fmla="*/ 31 h 61"/>
              <a:gd name="T8" fmla="*/ 31 w 6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61">
                <a:moveTo>
                  <a:pt x="31" y="0"/>
                </a:moveTo>
                <a:lnTo>
                  <a:pt x="62" y="31"/>
                </a:lnTo>
                <a:lnTo>
                  <a:pt x="31" y="61"/>
                </a:lnTo>
                <a:lnTo>
                  <a:pt x="0" y="3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1596344" y="4236579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1448706" y="3696829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1448706" y="3149141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1448706" y="2609391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45</a:t>
            </a:r>
            <a:endParaRPr lang="en-US"/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1448706" y="2061704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1448706" y="1521954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75</a:t>
            </a:r>
            <a:endParaRPr lang="en-US"/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48706" y="974266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auto">
          <a:xfrm>
            <a:off x="1674131" y="4606466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2005</a:t>
            </a:r>
            <a:endParaRPr lang="en-US"/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auto">
          <a:xfrm>
            <a:off x="3242581" y="4592179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2015</a:t>
            </a:r>
            <a:endParaRPr lang="en-US"/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auto">
          <a:xfrm>
            <a:off x="4812619" y="4592179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2025</a:t>
            </a:r>
            <a:endParaRPr lang="en-US"/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6352494" y="4606466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2035</a:t>
            </a:r>
            <a:endParaRPr lang="en-US"/>
          </a:p>
        </p:txBody>
      </p:sp>
      <p:sp>
        <p:nvSpPr>
          <p:cNvPr id="69" name="Rectangle 120"/>
          <p:cNvSpPr>
            <a:spLocks noChangeArrowheads="1"/>
          </p:cNvSpPr>
          <p:nvPr/>
        </p:nvSpPr>
        <p:spPr bwMode="auto">
          <a:xfrm rot="16200000">
            <a:off x="-186419" y="2660191"/>
            <a:ext cx="266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Goal (billion gal ethanol)</a:t>
            </a:r>
            <a:endParaRPr lang="en-US"/>
          </a:p>
        </p:txBody>
      </p:sp>
      <p:sp>
        <p:nvSpPr>
          <p:cNvPr id="70" name="Line 121"/>
          <p:cNvSpPr>
            <a:spLocks noChangeShapeType="1"/>
          </p:cNvSpPr>
          <p:nvPr/>
        </p:nvSpPr>
        <p:spPr bwMode="auto">
          <a:xfrm>
            <a:off x="1945594" y="1139366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2"/>
          <p:cNvSpPr>
            <a:spLocks noChangeShapeType="1"/>
          </p:cNvSpPr>
          <p:nvPr/>
        </p:nvSpPr>
        <p:spPr bwMode="auto">
          <a:xfrm>
            <a:off x="1932894" y="1139366"/>
            <a:ext cx="4665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3"/>
          <p:cNvSpPr>
            <a:spLocks noChangeShapeType="1"/>
          </p:cNvSpPr>
          <p:nvPr/>
        </p:nvSpPr>
        <p:spPr bwMode="auto">
          <a:xfrm>
            <a:off x="1937656" y="4385804"/>
            <a:ext cx="4665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24"/>
          <p:cNvSpPr>
            <a:spLocks noChangeShapeType="1"/>
          </p:cNvSpPr>
          <p:nvPr/>
        </p:nvSpPr>
        <p:spPr bwMode="auto">
          <a:xfrm>
            <a:off x="6601731" y="1144129"/>
            <a:ext cx="0" cy="3241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>
            <a:off x="6673169" y="3831766"/>
            <a:ext cx="708025" cy="384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18"/>
          <p:cNvSpPr>
            <a:spLocks noChangeArrowheads="1"/>
          </p:cNvSpPr>
          <p:nvPr/>
        </p:nvSpPr>
        <p:spPr bwMode="auto">
          <a:xfrm>
            <a:off x="2485344" y="3954004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76" name="Line 128"/>
          <p:cNvSpPr>
            <a:spLocks noChangeShapeType="1"/>
          </p:cNvSpPr>
          <p:nvPr/>
        </p:nvSpPr>
        <p:spPr bwMode="auto">
          <a:xfrm flipH="1">
            <a:off x="2609169" y="2169654"/>
            <a:ext cx="465137" cy="17526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8"/>
          <p:cNvSpPr>
            <a:spLocks noChangeArrowheads="1"/>
          </p:cNvSpPr>
          <p:nvPr/>
        </p:nvSpPr>
        <p:spPr bwMode="auto">
          <a:xfrm>
            <a:off x="2097994" y="4031791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07563" y="5236934"/>
            <a:ext cx="8488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Replace approximately 30% of gasoline with bioethanol by 2030</a:t>
            </a:r>
          </a:p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010837" y="1221456"/>
            <a:ext cx="3081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*RFA, http://www.ethanolrfa.org/industry/statistics/#</a:t>
            </a:r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6703331" y="2965686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**NCGA,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www.ncga.com/ethanol/pdfs/2007/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81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40494"/>
            <a:ext cx="914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Potential Sink or Source for Atmospheric CO</a:t>
            </a:r>
            <a:r>
              <a:rPr lang="en-US" sz="3600" b="1" baseline="-25000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endParaRPr lang="en-US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74748"/>
              </p:ext>
            </p:extLst>
          </p:nvPr>
        </p:nvGraphicFramePr>
        <p:xfrm>
          <a:off x="261938" y="1654175"/>
          <a:ext cx="8620125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SPW 11.0 Graph" r:id="rId4" imgW="8620049" imgH="3549701" progId="SigmaPlotGraphicObject.10">
                  <p:embed/>
                </p:oleObj>
              </mc:Choice>
              <mc:Fallback>
                <p:oleObj name="SPW 11.0 Graph" r:id="rId4" imgW="8620049" imgH="3549701" progId="SigmaPlotGraphicObject.10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54175"/>
                        <a:ext cx="8620125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4160" y="5344160"/>
            <a:ext cx="8402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 smtClean="0"/>
              <a:t>Include above ground biomass, grain, and root biomass for  ANPP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(ANPP + BNPP) – </a:t>
            </a:r>
            <a:r>
              <a:rPr lang="en-US" sz="1400" dirty="0" err="1" smtClean="0"/>
              <a:t>Rh</a:t>
            </a:r>
            <a:r>
              <a:rPr lang="en-US" sz="1400" dirty="0" smtClean="0"/>
              <a:t> </a:t>
            </a:r>
          </a:p>
          <a:p>
            <a:pPr marL="228600" lvl="0" indent="-228600">
              <a:buAutoNum type="arabicPeriod"/>
            </a:pPr>
            <a:r>
              <a:rPr lang="en-US" sz="1400" dirty="0" smtClean="0"/>
              <a:t>Positive values indicate a sink for atmospheric CO2</a:t>
            </a:r>
          </a:p>
        </p:txBody>
      </p:sp>
    </p:spTree>
    <p:extLst>
      <p:ext uri="{BB962C8B-B14F-4D97-AF65-F5344CB8AC3E}">
        <p14:creationId xmlns:p14="http://schemas.microsoft.com/office/powerpoint/2010/main" val="1746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Seasonal N</a:t>
            </a:r>
            <a:r>
              <a:rPr lang="en-US" sz="4000" b="1" baseline="-25000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O Emission: Tillage Effect 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06257"/>
              </p:ext>
            </p:extLst>
          </p:nvPr>
        </p:nvGraphicFramePr>
        <p:xfrm>
          <a:off x="549275" y="1250950"/>
          <a:ext cx="8043863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" name="SPW 11.0 Graph" r:id="rId4" imgW="8044891" imgH="4358030" progId="SigmaPlotGraphicObject.10">
                  <p:embed/>
                </p:oleObj>
              </mc:Choice>
              <mc:Fallback>
                <p:oleObj name="SPW 11.0 Graph" r:id="rId4" imgW="8044891" imgH="4358030" progId="SigmaPlotGraphicObject.10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250950"/>
                        <a:ext cx="8043863" cy="435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4939" y="5733534"/>
            <a:ext cx="307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en-US" dirty="0" smtClean="0"/>
              <a:t>Two wet years, especially 2010</a:t>
            </a:r>
          </a:p>
        </p:txBody>
      </p:sp>
    </p:spTree>
    <p:extLst>
      <p:ext uri="{BB962C8B-B14F-4D97-AF65-F5344CB8AC3E}">
        <p14:creationId xmlns:p14="http://schemas.microsoft.com/office/powerpoint/2010/main" val="1215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0494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baseline="-25000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O Emission: Nitrogen Fertilization Effect  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24345"/>
              </p:ext>
            </p:extLst>
          </p:nvPr>
        </p:nvGraphicFramePr>
        <p:xfrm>
          <a:off x="3348038" y="1379538"/>
          <a:ext cx="5803900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7" name="SPW 11.0 Graph" r:id="rId3" imgW="5803697" imgH="4100170" progId="SigmaPlotGraphicObject.10">
                  <p:embed/>
                </p:oleObj>
              </mc:Choice>
              <mc:Fallback>
                <p:oleObj name="SPW 11.0 Graph" r:id="rId3" imgW="5803697" imgH="4100170" progId="SigmaPlotGraphicObject.10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379538"/>
                        <a:ext cx="5803900" cy="410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32664" y="1933588"/>
            <a:ext cx="3331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emission increased with increased soil water </a:t>
            </a:r>
            <a:r>
              <a:rPr lang="en-US" sz="2400" dirty="0" smtClean="0"/>
              <a:t>and fertilizer </a:t>
            </a:r>
            <a:r>
              <a:rPr lang="en-US" sz="2400" dirty="0"/>
              <a:t>N </a:t>
            </a:r>
            <a:r>
              <a:rPr lang="en-US" sz="2400" dirty="0" smtClean="0"/>
              <a:t>rates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Losses of N kg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range from 4 to 6 % of N applied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928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</a:t>
            </a:r>
            <a:r>
              <a:rPr lang="en-US" sz="2000" b="1" dirty="0" smtClean="0"/>
              <a:t>GHG results </a:t>
            </a:r>
            <a:r>
              <a:rPr lang="en-US" sz="1600" dirty="0" smtClean="0"/>
              <a:t>    Soil Carbon results     Summary &amp; Conclusions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200" y="140494"/>
            <a:ext cx="894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baseline="-25000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O Emission: Residue Removal Effect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10604"/>
              </p:ext>
            </p:extLst>
          </p:nvPr>
        </p:nvGraphicFramePr>
        <p:xfrm>
          <a:off x="3392488" y="1379538"/>
          <a:ext cx="5732462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SPW 11.0 Graph" r:id="rId3" imgW="5733288" imgH="4100170" progId="SigmaPlotGraphicObject.10">
                  <p:embed/>
                </p:oleObj>
              </mc:Choice>
              <mc:Fallback>
                <p:oleObj name="SPW 11.0 Graph" r:id="rId3" imgW="5733288" imgH="410017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1379538"/>
                        <a:ext cx="5732462" cy="410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32664" y="2238396"/>
            <a:ext cx="3331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general, higher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emissions when no residue was removed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water content when residue is le</a:t>
            </a:r>
            <a:r>
              <a:rPr lang="en-US" sz="2400" dirty="0" smtClean="0"/>
              <a:t>ft on the surface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37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73" y="1852782"/>
            <a:ext cx="4116670" cy="30879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1" y="1861875"/>
            <a:ext cx="4116670" cy="30879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59581" y="4996542"/>
            <a:ext cx="349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No-till with 100 % residue removed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468" y="4984869"/>
            <a:ext cx="325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No-till with 0 % residue removed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59" y="156386"/>
            <a:ext cx="91440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280F0E"/>
                </a:solidFill>
                <a:cs typeface="Arial" pitchFamily="34" charset="0"/>
              </a:rPr>
              <a:t>Soil Quality </a:t>
            </a:r>
            <a:endParaRPr lang="en-US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22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58" y="141501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Soil C Sequestration Potential </a:t>
            </a:r>
          </a:p>
          <a:p>
            <a:pPr algn="ctr"/>
            <a:r>
              <a:rPr lang="en-US" sz="4000" b="1" dirty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nder different Residue Managements 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1" y="141501"/>
            <a:ext cx="8599714" cy="614546"/>
            <a:chOff x="304801" y="141501"/>
            <a:chExt cx="8599714" cy="6145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1" y="141501"/>
              <a:ext cx="8599714" cy="0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1" y="141501"/>
              <a:ext cx="0" cy="614546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01752" y="6080157"/>
            <a:ext cx="8599714" cy="614546"/>
            <a:chOff x="301752" y="6080157"/>
            <a:chExt cx="8599714" cy="614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1752" y="6694703"/>
              <a:ext cx="8599714" cy="0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01466" y="6080157"/>
              <a:ext cx="0" cy="614546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601608" y="6229799"/>
            <a:ext cx="210399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</a:t>
            </a:r>
            <a:r>
              <a:rPr lang="en-US" sz="2000" b="1" dirty="0" smtClean="0"/>
              <a:t>Soil Carbon results  </a:t>
            </a:r>
            <a:r>
              <a:rPr lang="en-US" sz="1600" dirty="0" smtClean="0"/>
              <a:t>Summary &amp; Conclusions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424" y="1617894"/>
            <a:ext cx="49312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Soil samples are being collected every </a:t>
            </a:r>
            <a:r>
              <a:rPr lang="en-US" sz="2400" dirty="0" smtClean="0"/>
              <a:t>August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TC/TN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Microbial Biomass-C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Bulk Density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pH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5 depths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0-3, 3-6, 6-12, 12-18, 18-24 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Carbon Budget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NEP = (ANPP + BNPP) –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h</a:t>
            </a:r>
            <a:endParaRPr lang="en-US" sz="2400" baseline="-25000" dirty="0" smtClean="0"/>
          </a:p>
          <a:p>
            <a:pPr marL="800100" lvl="1" indent="-342900"/>
            <a:r>
              <a:rPr lang="en-US" sz="2400" baseline="-25000" dirty="0" smtClean="0"/>
              <a:t>NEP=Net ecosystem productivity, </a:t>
            </a:r>
            <a:r>
              <a:rPr lang="en-US" sz="2400" baseline="-25000" dirty="0" err="1" smtClean="0"/>
              <a:t>Rh</a:t>
            </a:r>
            <a:r>
              <a:rPr lang="en-US" sz="2400" baseline="-25000" dirty="0" smtClean="0"/>
              <a:t>=microbial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respiration</a:t>
            </a:r>
          </a:p>
        </p:txBody>
      </p:sp>
      <p:pic>
        <p:nvPicPr>
          <p:cNvPr id="17" name="Picture 16" descr="Tylka0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5" y="2071649"/>
            <a:ext cx="4038600" cy="269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21297" y="4815986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sampling in no-till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1752" y="6080157"/>
            <a:ext cx="8599714" cy="614546"/>
            <a:chOff x="301752" y="6080157"/>
            <a:chExt cx="8599714" cy="61454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1752" y="6694703"/>
              <a:ext cx="8599714" cy="0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901466" y="6080157"/>
              <a:ext cx="0" cy="614546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</a:t>
            </a:r>
            <a:r>
              <a:rPr lang="en-US" sz="2000" b="1" dirty="0" smtClean="0"/>
              <a:t>Soil Carbon results  </a:t>
            </a:r>
            <a:r>
              <a:rPr lang="en-US" sz="1600" dirty="0" smtClean="0"/>
              <a:t>Summary &amp; Conclusions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5" y="156386"/>
            <a:ext cx="914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3600" b="1" dirty="0" smtClean="0">
              <a:solidFill>
                <a:srgbClr val="280F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280F0E"/>
                </a:solidFill>
                <a:latin typeface="Times New Roman" pitchFamily="18" charset="0"/>
                <a:cs typeface="Times New Roman" pitchFamily="18" charset="0"/>
              </a:rPr>
              <a:t>Potential Soil Organic Carbon Sequestration</a:t>
            </a:r>
            <a:endParaRPr lang="en-US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1608" y="6229799"/>
            <a:ext cx="210399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05779"/>
              </p:ext>
            </p:extLst>
          </p:nvPr>
        </p:nvGraphicFramePr>
        <p:xfrm>
          <a:off x="284163" y="1654175"/>
          <a:ext cx="8575675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SPW 11.0 Graph" r:id="rId4" imgW="8576158" imgH="3549701" progId="SigmaPlotGraphicObject.10">
                  <p:embed/>
                </p:oleObj>
              </mc:Choice>
              <mc:Fallback>
                <p:oleObj name="SPW 11.0 Graph" r:id="rId4" imgW="8576158" imgH="3549701" progId="SigmaPlotGraphicObject.10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654175"/>
                        <a:ext cx="8575675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29920" y="5524976"/>
            <a:ext cx="725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Include aboveground and root biomass contribution to soil C</a:t>
            </a:r>
          </a:p>
          <a:p>
            <a:pPr marL="228600" indent="-228600">
              <a:buAutoNum type="arabicPeriod"/>
            </a:pPr>
            <a:r>
              <a:rPr lang="en-US" dirty="0" smtClean="0"/>
              <a:t>Positive values indicate net gain in SOC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/>
              <a:t>Soil Organic Carbon</a:t>
            </a:r>
            <a:endParaRPr lang="en-US" sz="40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69139"/>
              </p:ext>
            </p:extLst>
          </p:nvPr>
        </p:nvGraphicFramePr>
        <p:xfrm>
          <a:off x="825500" y="1149350"/>
          <a:ext cx="7493000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SPW 11.0 Graph" r:id="rId3" imgW="7492594" imgH="4561027" progId="SigmaPlotGraphicObject.10">
                  <p:embed/>
                </p:oleObj>
              </mc:Choice>
              <mc:Fallback>
                <p:oleObj name="SPW 11.0 Graph" r:id="rId3" imgW="7492594" imgH="4561027" progId="SigmaPlotGraphicObject.1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149350"/>
                        <a:ext cx="7493000" cy="456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7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Annual Soil Carbon Loss</a:t>
            </a:r>
          </a:p>
        </p:txBody>
      </p:sp>
      <p:graphicFrame>
        <p:nvGraphicFramePr>
          <p:cNvPr id="29699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8118726"/>
              </p:ext>
            </p:extLst>
          </p:nvPr>
        </p:nvGraphicFramePr>
        <p:xfrm>
          <a:off x="1219200" y="2209800"/>
          <a:ext cx="5676900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name="SPW 11.0 Graph" r:id="rId3" imgW="5693054" imgH="4063594" progId="SigmaPlotGraphicObject.10">
                  <p:embed/>
                </p:oleObj>
              </mc:Choice>
              <mc:Fallback>
                <p:oleObj name="SPW 11.0 Graph" r:id="rId3" imgW="5693054" imgH="4063594" progId="SigmaPlotGraphicObject.10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5676900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14338" y="1399495"/>
            <a:ext cx="8229600" cy="1004887"/>
          </a:xfrm>
          <a:noFill/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No-till has significantly lower soil C losses compared to chisel plow.</a:t>
            </a:r>
          </a:p>
        </p:txBody>
      </p:sp>
    </p:spTree>
    <p:extLst>
      <p:ext uri="{BB962C8B-B14F-4D97-AF65-F5344CB8AC3E}">
        <p14:creationId xmlns:p14="http://schemas.microsoft.com/office/powerpoint/2010/main" val="37917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001" y="803442"/>
            <a:ext cx="83017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budget approach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used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estimate net ecosystem productivity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NEP)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ANPP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BNPP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ANPP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potential C content input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above-      ground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plant biomass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BNPP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potential C content input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below-   ground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root biomass, and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C loss as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organic materials microbial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decomposition.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Carbon Budget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5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Interest in Corn Residue for Bioethanol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0831"/>
              </p:ext>
            </p:extLst>
          </p:nvPr>
        </p:nvGraphicFramePr>
        <p:xfrm>
          <a:off x="5362936" y="1528108"/>
          <a:ext cx="4038600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7" name="Chart" r:id="rId3" imgW="7486560" imgH="7153185" progId="MSGraph.Chart.8">
                  <p:embed followColorScheme="full"/>
                </p:oleObj>
              </mc:Choice>
              <mc:Fallback>
                <p:oleObj name="Chart" r:id="rId3" imgW="7486560" imgH="7153185" progId="MSGraph.Chart.8">
                  <p:embed followColorScheme="full"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936" y="1528108"/>
                        <a:ext cx="4038600" cy="385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8"/>
          <p:cNvSpPr txBox="1">
            <a:spLocks noChangeArrowheads="1"/>
          </p:cNvSpPr>
          <p:nvPr/>
        </p:nvSpPr>
        <p:spPr>
          <a:xfrm>
            <a:off x="119740" y="1349827"/>
            <a:ext cx="5464631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Currently available biomass from cropland is 194 million dry tons year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estimated to increase to 425 – 600 million ton*</a:t>
            </a: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Approximately 144 million tons from corn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estimated to increase to 170 – 256 million ton*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2110" y="3084808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*billion-ton </a:t>
            </a:r>
            <a:r>
              <a:rPr lang="en-US" sz="1000" dirty="0"/>
              <a:t>annual supply. </a:t>
            </a:r>
            <a:r>
              <a:rPr lang="en-US" sz="1000" dirty="0" smtClean="0"/>
              <a:t>2005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1114757" y="5066008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*billion-ton </a:t>
            </a:r>
            <a:r>
              <a:rPr lang="en-US" sz="1000" dirty="0"/>
              <a:t>annual supply. </a:t>
            </a:r>
            <a:r>
              <a:rPr lang="en-US" sz="1000" dirty="0" smtClean="0"/>
              <a:t>2005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48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19730"/>
              </p:ext>
            </p:extLst>
          </p:nvPr>
        </p:nvGraphicFramePr>
        <p:xfrm>
          <a:off x="704775" y="926275"/>
          <a:ext cx="7881085" cy="557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SPW 11.0 Graph" r:id="rId3" imgW="8683142" imgH="6140196" progId="SigmaPlotGraphicObject.10">
                  <p:embed/>
                </p:oleObj>
              </mc:Choice>
              <mc:Fallback>
                <p:oleObj name="SPW 11.0 Graph" r:id="rId3" imgW="8683142" imgH="6140196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75" y="926275"/>
                        <a:ext cx="7881085" cy="557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701" y="0"/>
            <a:ext cx="8188036" cy="8297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Residue Removal and N Rate on Soil 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27935"/>
              </p:ext>
            </p:extLst>
          </p:nvPr>
        </p:nvGraphicFramePr>
        <p:xfrm>
          <a:off x="598488" y="1130300"/>
          <a:ext cx="7945437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7" name="SPW 11.0 Graph" r:id="rId3" imgW="7945222" imgH="4597603" progId="SigmaPlotGraphicObject.10">
                  <p:embed/>
                </p:oleObj>
              </mc:Choice>
              <mc:Fallback>
                <p:oleObj name="SPW 11.0 Graph" r:id="rId3" imgW="7945222" imgH="4597603" progId="SigmaPlotGraphicObject.1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130300"/>
                        <a:ext cx="7945437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Bulk Density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375763"/>
              </p:ext>
            </p:extLst>
          </p:nvPr>
        </p:nvGraphicFramePr>
        <p:xfrm>
          <a:off x="730250" y="1108075"/>
          <a:ext cx="768350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name="SPW 11.0 Graph" r:id="rId3" imgW="7682789" imgH="4641494" progId="SigmaPlotGraphicObject.10">
                  <p:embed/>
                </p:oleObj>
              </mc:Choice>
              <mc:Fallback>
                <p:oleObj name="SPW 11.0 Graph" r:id="rId3" imgW="7682789" imgH="4641494" progId="SigmaPlotGraphicObject.1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108075"/>
                        <a:ext cx="7683500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Bulk Density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72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Wet Aggregate Stability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75072" y="6213326"/>
            <a:ext cx="13624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07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Soil Quality</a:t>
            </a:r>
            <a:r>
              <a:rPr lang="en-US" sz="1600" dirty="0" smtClean="0"/>
              <a:t>             Summary &amp; Conclusions</a:t>
            </a:r>
            <a:endParaRPr lang="en-US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58504"/>
              </p:ext>
            </p:extLst>
          </p:nvPr>
        </p:nvGraphicFramePr>
        <p:xfrm>
          <a:off x="725488" y="1130300"/>
          <a:ext cx="7691437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SPW 11.0 Graph" r:id="rId3" imgW="7691933" imgH="4598518" progId="SigmaPlotGraphicObject.10">
                  <p:embed/>
                </p:oleObj>
              </mc:Choice>
              <mc:Fallback>
                <p:oleObj name="SPW 11.0 Graph" r:id="rId3" imgW="7691933" imgH="4598518" progId="SigmaPlotGraphicObject.1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130300"/>
                        <a:ext cx="7691437" cy="459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3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659" y="156386"/>
            <a:ext cx="91440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280F0E"/>
                </a:solidFill>
                <a:cs typeface="Arial" pitchFamily="34" charset="0"/>
              </a:rPr>
              <a:t> </a:t>
            </a:r>
            <a:endParaRPr lang="en-US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1752" y="6080157"/>
            <a:ext cx="8599714" cy="614546"/>
            <a:chOff x="301752" y="6080157"/>
            <a:chExt cx="8599714" cy="61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01752" y="6694703"/>
              <a:ext cx="8599714" cy="0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901466" y="6080157"/>
              <a:ext cx="0" cy="614546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180037" y="6229797"/>
            <a:ext cx="261562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Summary &amp; Conclusions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78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</a:t>
            </a:r>
            <a:r>
              <a:rPr lang="en-US" sz="1600" dirty="0" smtClean="0"/>
              <a:t>Soil Quality           </a:t>
            </a:r>
            <a:r>
              <a:rPr lang="en-US" sz="2000" b="1" dirty="0" smtClean="0"/>
              <a:t>Summary &amp; Conclusions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7784" y="964840"/>
            <a:ext cx="8851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Grain and biomass yields affected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residue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tillage, and N rate.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significant change in soil organic C in the short-term.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no-till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rates did reduce some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losses due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residue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removal.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Only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no-till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 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150 lb/acre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little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residue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removed can increase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C.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Significant amount of C, N, P, and K will be removed with residue removal.</a:t>
            </a:r>
          </a:p>
          <a:p>
            <a:pPr marL="285750" indent="-2857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659" y="156386"/>
            <a:ext cx="91440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280F0E"/>
                </a:solidFill>
                <a:cs typeface="Arial" pitchFamily="34" charset="0"/>
              </a:rPr>
              <a:t> </a:t>
            </a:r>
            <a:endParaRPr lang="en-US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1752" y="6080157"/>
            <a:ext cx="8599714" cy="614546"/>
            <a:chOff x="301752" y="6080157"/>
            <a:chExt cx="8599714" cy="61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01752" y="6694703"/>
              <a:ext cx="8599714" cy="0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901466" y="6080157"/>
              <a:ext cx="0" cy="614546"/>
            </a:xfrm>
            <a:prstGeom prst="line">
              <a:avLst/>
            </a:prstGeom>
            <a:ln w="25400">
              <a:solidFill>
                <a:srgbClr val="280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180037" y="6229797"/>
            <a:ext cx="2615621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Summary &amp; Conclusions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784" y="622821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    </a:t>
            </a:r>
            <a:r>
              <a:rPr lang="en-US" sz="1600" dirty="0" smtClean="0"/>
              <a:t>Project Overview          </a:t>
            </a:r>
            <a:r>
              <a:rPr lang="en-US" sz="2000" b="1" dirty="0" smtClean="0"/>
              <a:t> </a:t>
            </a:r>
            <a:r>
              <a:rPr lang="en-US" sz="1600" dirty="0" smtClean="0"/>
              <a:t>Grain </a:t>
            </a:r>
            <a:r>
              <a:rPr lang="en-US" sz="2000" b="1" dirty="0" smtClean="0"/>
              <a:t>            </a:t>
            </a:r>
            <a:r>
              <a:rPr lang="en-US" sz="1600" dirty="0" smtClean="0"/>
              <a:t>Soil Quality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Summary &amp; Conclusions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84" y="964840"/>
            <a:ext cx="87667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 of bulk density was observed with increase residue removal regardless of tillage and it increased with N fertilization rate.</a:t>
            </a:r>
          </a:p>
          <a:p>
            <a:pPr marL="285750" indent="-2857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Decreases in aggregate sizes were observed with residue removal, regardless of tillage and it increased with N fertilization rate.</a:t>
            </a:r>
          </a:p>
          <a:p>
            <a:pPr marL="285750" indent="-2857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 in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and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emission with increased N application, residue removal, and tillage.</a:t>
            </a:r>
          </a:p>
          <a:p>
            <a:pPr marL="285750" indent="-2857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Regardless of tillage system only 10-20% of residue can be removed to maintain soil organic matter and soil quality.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Value of Corn Residue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138238"/>
            <a:ext cx="2751138" cy="2063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395538"/>
            <a:ext cx="2751137" cy="2065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poet-cellulosic-ethanol-pilot-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016375"/>
            <a:ext cx="3108325" cy="2068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055" y="1075640"/>
            <a:ext cx="40386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lang="en-US" sz="2200" dirty="0" smtClean="0"/>
          </a:p>
          <a:p>
            <a:pPr lvl="1">
              <a:defRPr/>
            </a:pPr>
            <a:endParaRPr lang="en-US" sz="2200" dirty="0" smtClean="0"/>
          </a:p>
          <a:p>
            <a:pPr lvl="1">
              <a:defRPr/>
            </a:pPr>
            <a:endParaRPr lang="en-US" sz="2200" dirty="0" smtClean="0"/>
          </a:p>
          <a:p>
            <a:pPr lvl="1">
              <a:defRPr/>
            </a:pPr>
            <a:endParaRPr lang="en-US" sz="2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32080" y="1158240"/>
            <a:ext cx="4003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Environmental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Reduce soil erosion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Enhance soil carbon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Protect water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Source of Nutrients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Wild life habitat</a:t>
            </a:r>
          </a:p>
          <a:p>
            <a:pPr lvl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Renewable energy     feedstock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428 million ton from crop residues*</a:t>
            </a:r>
          </a:p>
        </p:txBody>
      </p:sp>
    </p:spTree>
    <p:extLst>
      <p:ext uri="{BB962C8B-B14F-4D97-AF65-F5344CB8AC3E}">
        <p14:creationId xmlns:p14="http://schemas.microsoft.com/office/powerpoint/2010/main" val="9174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72104"/>
            <a:ext cx="4038600" cy="3028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Corn Residue Removal Concerns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49222" y="1485369"/>
            <a:ext cx="4463417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Findings: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Decline of soil C source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Decline of soil quality	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Removal of soil nutrients source		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Acceleration of soil erosion risk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Long-term potential reduction of productivity</a:t>
            </a:r>
          </a:p>
        </p:txBody>
      </p:sp>
    </p:spTree>
    <p:extLst>
      <p:ext uri="{BB962C8B-B14F-4D97-AF65-F5344CB8AC3E}">
        <p14:creationId xmlns:p14="http://schemas.microsoft.com/office/powerpoint/2010/main" val="12213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088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Benefits of Soil Organic Carbon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1502" y="1210361"/>
            <a:ext cx="8620125" cy="5068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Physical Effects: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Soil aggregation, bulk density, erosion, drainage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Chemical Effects: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exchange capacity, metal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buffering capacity, supply and availability of N, P, S, and micronutrients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Biological Effects: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promotes  bacteria,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fungi,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actinomycetes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earthworms, roots,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other microorganisms.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18" y="3565060"/>
            <a:ext cx="3125787" cy="208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7287" y="6217328"/>
            <a:ext cx="1398414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6136" y="6217328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Background</a:t>
            </a:r>
            <a:r>
              <a:rPr lang="en-US" b="1" dirty="0" smtClean="0"/>
              <a:t>     </a:t>
            </a:r>
            <a:r>
              <a:rPr lang="en-US" sz="1600" dirty="0" smtClean="0"/>
              <a:t>Project Overview     GHG results     Soil Carbon results     Summary &amp; 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7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Research  Question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40287" y="6215235"/>
            <a:ext cx="19193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7068" y="620276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2000" b="1" dirty="0" smtClean="0"/>
              <a:t>Project Overview     </a:t>
            </a:r>
            <a:r>
              <a:rPr lang="en-US" sz="1600" dirty="0" smtClean="0"/>
              <a:t>GHG results     Soil Carbon results     Summary &amp; Conclusions</a:t>
            </a:r>
            <a:endParaRPr lang="en-US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5" y="1180602"/>
            <a:ext cx="1325880" cy="47565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32896" y="2116407"/>
            <a:ext cx="72498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appropriate level(s) of residue removal and management practices needed to sustain productivity and protect soil quality?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369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60" y="2323875"/>
            <a:ext cx="2423742" cy="313700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0494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Goal &amp; Objectives</a:t>
            </a:r>
            <a:endParaRPr lang="en-US" sz="4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1" y="141501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1" y="141501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1752" y="6694703"/>
            <a:ext cx="8599714" cy="0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01466" y="6080157"/>
            <a:ext cx="0" cy="614546"/>
          </a:xfrm>
          <a:prstGeom prst="line">
            <a:avLst/>
          </a:prstGeom>
          <a:ln w="25400">
            <a:solidFill>
              <a:srgbClr val="280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40287" y="6215235"/>
            <a:ext cx="1919342" cy="400110"/>
          </a:xfrm>
          <a:prstGeom prst="rect">
            <a:avLst/>
          </a:prstGeom>
          <a:noFill/>
          <a:ln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7068" y="6202764"/>
            <a:ext cx="9688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Background</a:t>
            </a:r>
            <a:r>
              <a:rPr lang="en-US" b="1" dirty="0" smtClean="0"/>
              <a:t>     </a:t>
            </a:r>
            <a:r>
              <a:rPr lang="en-US" sz="2000" b="1" dirty="0" smtClean="0"/>
              <a:t>Project Overview     </a:t>
            </a:r>
            <a:r>
              <a:rPr lang="en-US" sz="1600" dirty="0" smtClean="0"/>
              <a:t>GHG results     Soil Carbon results     Summary &amp; Conclusions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322" y="892625"/>
            <a:ext cx="87442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Goal of this project is to establish coordinated field studies to determine residue removal effect on the following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Grain Yield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Nutrient cycling, and crop biomass production 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 smtClean="0">
              <a:solidFill>
                <a:srgbClr val="722A2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and N sequestration potential with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residue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Estimation of GHG emissions from soil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Impacts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soil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indices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text_zooms_in_changes_and_zooms_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13FD9-A98B-40A8-A705-0FE81269F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Animated_text_zooms_in_changes_and_zooms_out</Template>
  <TotalTime>0</TotalTime>
  <Words>1854</Words>
  <Application>Microsoft Office PowerPoint</Application>
  <PresentationFormat>On-screen Show (4:3)</PresentationFormat>
  <Paragraphs>343</Paragraphs>
  <Slides>45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Animated_text_zooms_in_changes_and_zooms_out</vt:lpstr>
      <vt:lpstr>Chart</vt:lpstr>
      <vt:lpstr>SPW 11.0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and Study Description</vt:lpstr>
      <vt:lpstr>Background and Study Description</vt:lpstr>
      <vt:lpstr>Experiment Layout</vt:lpstr>
      <vt:lpstr>PowerPoint Presentation</vt:lpstr>
      <vt:lpstr>Measurements and Data Collection </vt:lpstr>
      <vt:lpstr>Grain Yield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Tillage and Residue removal Effects on Soil Temperature</vt:lpstr>
      <vt:lpstr>Above ground Biomass as Affected by N Rate</vt:lpstr>
      <vt:lpstr>Root Biomass as affected by N rate</vt:lpstr>
      <vt:lpstr>Root to Shoot Ratio</vt:lpstr>
      <vt:lpstr> Effect of N fertilizer Rate on Corn Biomass N and C  Content at Plant Maturity Across Sites, 2009-2010 (John Sawyer and Jose Pantoja) </vt:lpstr>
      <vt:lpstr> Effect of N Fertilizer Rate on Corn Biomass C: N Ratio at Plant Maturity Across Sites, 2009-2010 (John Sawyer and Jose Pantoja)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Soil Carbon Loss</vt:lpstr>
      <vt:lpstr>PowerPoint Presentation</vt:lpstr>
      <vt:lpstr>Residue Removal and N Rate on Soil 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2011-11-26T17:34:48Z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TC024767999991</vt:lpwstr>
  </property>
</Properties>
</file>