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3" r:id="rId9"/>
    <p:sldId id="264" r:id="rId10"/>
    <p:sldId id="267" r:id="rId11"/>
    <p:sldId id="265" r:id="rId12"/>
    <p:sldId id="260" r:id="rId13"/>
    <p:sldId id="269" r:id="rId14"/>
    <p:sldId id="270" r:id="rId15"/>
    <p:sldId id="271" r:id="rId16"/>
    <p:sldId id="266" r:id="rId17"/>
    <p:sldId id="273" r:id="rId18"/>
    <p:sldId id="274" r:id="rId19"/>
    <p:sldId id="275" r:id="rId20"/>
    <p:sldId id="276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astburn\Documents\Research\Cover%20crops%20project\fa2010%20sp2011\2011%20field%20data%20UIUC%20Ayr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astburn\Documents\Research\Cover%20crops%20project\fa2010%20sp2011\Urbana%20plots\Cover%20Crops%20UIUC%20Standcount%202011%20dm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astburn\Documents\Research\Cover%20crops%20project\fa2010%20sp2011\2011%20field%20data%20UIUC%20Ayr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'Ayres-BSR'!$G$18</c:f>
              <c:strCache>
                <c:ptCount val="1"/>
                <c:pt idx="0">
                  <c:v>BSR rating</c:v>
                </c:pt>
              </c:strCache>
            </c:strRef>
          </c:tx>
          <c:invertIfNegative val="0"/>
          <c:cat>
            <c:strRef>
              <c:f>'Ayres-BSR'!$F$19:$F$21</c:f>
              <c:strCache>
                <c:ptCount val="3"/>
                <c:pt idx="0">
                  <c:v>fallow</c:v>
                </c:pt>
                <c:pt idx="1">
                  <c:v>rape</c:v>
                </c:pt>
                <c:pt idx="2">
                  <c:v>rye</c:v>
                </c:pt>
              </c:strCache>
            </c:strRef>
          </c:cat>
          <c:val>
            <c:numRef>
              <c:f>'Ayres-BSR'!$G$19:$G$21</c:f>
              <c:numCache>
                <c:formatCode>0.0</c:formatCode>
                <c:ptCount val="3"/>
                <c:pt idx="0">
                  <c:v>3.2958333333333334</c:v>
                </c:pt>
                <c:pt idx="1">
                  <c:v>1.4150793650793652</c:v>
                </c:pt>
                <c:pt idx="2">
                  <c:v>1.7958829365079367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05824"/>
        <c:axId val="123407360"/>
      </c:barChart>
      <c:catAx>
        <c:axId val="123405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3407360"/>
        <c:crosses val="autoZero"/>
        <c:auto val="1"/>
        <c:lblAlgn val="ctr"/>
        <c:lblOffset val="100"/>
        <c:noMultiLvlLbl val="0"/>
      </c:catAx>
      <c:valAx>
        <c:axId val="123407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BSR Severity</a:t>
                </a:r>
                <a:r>
                  <a:rPr lang="en-US" sz="1600" baseline="0" dirty="0"/>
                  <a:t> (cm)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0526315789473684E-2"/>
              <c:y val="0.2905320521375506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23405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Sheet1!$W$5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cat>
            <c:strRef>
              <c:f>Sheet1!$V$6:$V$10</c:f>
              <c:strCache>
                <c:ptCount val="5"/>
                <c:pt idx="0">
                  <c:v>fallow</c:v>
                </c:pt>
                <c:pt idx="1">
                  <c:v>mustard</c:v>
                </c:pt>
                <c:pt idx="2">
                  <c:v>canola</c:v>
                </c:pt>
                <c:pt idx="3">
                  <c:v>rape</c:v>
                </c:pt>
                <c:pt idx="4">
                  <c:v>rye</c:v>
                </c:pt>
              </c:strCache>
            </c:strRef>
          </c:cat>
          <c:val>
            <c:numRef>
              <c:f>Sheet1!$W$6:$W$10</c:f>
              <c:numCache>
                <c:formatCode>0.0</c:formatCode>
                <c:ptCount val="5"/>
                <c:pt idx="0">
                  <c:v>28.583333333333332</c:v>
                </c:pt>
                <c:pt idx="1">
                  <c:v>24.916666666666668</c:v>
                </c:pt>
                <c:pt idx="2">
                  <c:v>26.583333333333336</c:v>
                </c:pt>
                <c:pt idx="3">
                  <c:v>26.833333333333332</c:v>
                </c:pt>
                <c:pt idx="4">
                  <c:v>28.083333333333336</c:v>
                </c:pt>
              </c:numCache>
            </c:numRef>
          </c:val>
        </c:ser>
        <c:ser>
          <c:idx val="1"/>
          <c:order val="1"/>
          <c:tx>
            <c:strRef>
              <c:f>Sheet1!$X$5</c:f>
              <c:strCache>
                <c:ptCount val="1"/>
                <c:pt idx="0">
                  <c:v>Fusarium</c:v>
                </c:pt>
              </c:strCache>
            </c:strRef>
          </c:tx>
          <c:invertIfNegative val="0"/>
          <c:cat>
            <c:strRef>
              <c:f>Sheet1!$V$6:$V$10</c:f>
              <c:strCache>
                <c:ptCount val="5"/>
                <c:pt idx="0">
                  <c:v>fallow</c:v>
                </c:pt>
                <c:pt idx="1">
                  <c:v>mustard</c:v>
                </c:pt>
                <c:pt idx="2">
                  <c:v>canola</c:v>
                </c:pt>
                <c:pt idx="3">
                  <c:v>rape</c:v>
                </c:pt>
                <c:pt idx="4">
                  <c:v>rye</c:v>
                </c:pt>
              </c:strCache>
            </c:strRef>
          </c:cat>
          <c:val>
            <c:numRef>
              <c:f>Sheet1!$X$6:$X$10</c:f>
              <c:numCache>
                <c:formatCode>0.0</c:formatCode>
                <c:ptCount val="5"/>
                <c:pt idx="0">
                  <c:v>26.666666666666668</c:v>
                </c:pt>
                <c:pt idx="1">
                  <c:v>24.666666666666668</c:v>
                </c:pt>
                <c:pt idx="2">
                  <c:v>25.999999999999996</c:v>
                </c:pt>
                <c:pt idx="3">
                  <c:v>26.083333333333332</c:v>
                </c:pt>
                <c:pt idx="4">
                  <c:v>25.833333333333336</c:v>
                </c:pt>
              </c:numCache>
            </c:numRef>
          </c:val>
        </c:ser>
        <c:ser>
          <c:idx val="2"/>
          <c:order val="2"/>
          <c:tx>
            <c:strRef>
              <c:f>Sheet1!$Y$5</c:f>
              <c:strCache>
                <c:ptCount val="1"/>
                <c:pt idx="0">
                  <c:v>Rhizoctonia</c:v>
                </c:pt>
              </c:strCache>
            </c:strRef>
          </c:tx>
          <c:invertIfNegative val="0"/>
          <c:cat>
            <c:strRef>
              <c:f>Sheet1!$V$6:$V$10</c:f>
              <c:strCache>
                <c:ptCount val="5"/>
                <c:pt idx="0">
                  <c:v>fallow</c:v>
                </c:pt>
                <c:pt idx="1">
                  <c:v>mustard</c:v>
                </c:pt>
                <c:pt idx="2">
                  <c:v>canola</c:v>
                </c:pt>
                <c:pt idx="3">
                  <c:v>rape</c:v>
                </c:pt>
                <c:pt idx="4">
                  <c:v>rye</c:v>
                </c:pt>
              </c:strCache>
            </c:strRef>
          </c:cat>
          <c:val>
            <c:numRef>
              <c:f>Sheet1!$Y$6:$Y$10</c:f>
              <c:numCache>
                <c:formatCode>0.0</c:formatCode>
                <c:ptCount val="5"/>
                <c:pt idx="0">
                  <c:v>5.5</c:v>
                </c:pt>
                <c:pt idx="1">
                  <c:v>5.833333333333333</c:v>
                </c:pt>
                <c:pt idx="2">
                  <c:v>8.4444444444444446</c:v>
                </c:pt>
                <c:pt idx="3">
                  <c:v>17.583333333333332</c:v>
                </c:pt>
                <c:pt idx="4">
                  <c:v>25.083333333333332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954304"/>
        <c:axId val="123956224"/>
      </c:barChart>
      <c:catAx>
        <c:axId val="123954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Cover Crops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3956224"/>
        <c:crosses val="autoZero"/>
        <c:auto val="1"/>
        <c:lblAlgn val="ctr"/>
        <c:lblOffset val="100"/>
        <c:noMultiLvlLbl val="0"/>
      </c:catAx>
      <c:valAx>
        <c:axId val="123956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+mn-lt"/>
                  </a:defRPr>
                </a:pPr>
                <a:r>
                  <a:rPr lang="en-US" sz="1400" dirty="0">
                    <a:latin typeface="+mn-lt"/>
                    <a:cs typeface="Arial" pitchFamily="34" charset="0"/>
                  </a:rPr>
                  <a:t>Stand Count (plants/m)</a:t>
                </a:r>
              </a:p>
            </c:rich>
          </c:tx>
          <c:layout>
            <c:manualLayout>
              <c:xMode val="edge"/>
              <c:yMode val="edge"/>
              <c:x val="8.1699346405228763E-3"/>
              <c:y val="0.25659422606926929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239543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'UUC-SDS'!$J$47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cat>
            <c:strRef>
              <c:f>'UUC-SDS'!$I$48:$I$52</c:f>
              <c:strCache>
                <c:ptCount val="5"/>
                <c:pt idx="0">
                  <c:v>fallow</c:v>
                </c:pt>
                <c:pt idx="1">
                  <c:v>mustard</c:v>
                </c:pt>
                <c:pt idx="2">
                  <c:v>canola</c:v>
                </c:pt>
                <c:pt idx="3">
                  <c:v>rape</c:v>
                </c:pt>
                <c:pt idx="4">
                  <c:v>rye</c:v>
                </c:pt>
              </c:strCache>
            </c:strRef>
          </c:cat>
          <c:val>
            <c:numRef>
              <c:f>'UUC-SDS'!$J$48:$J$52</c:f>
              <c:numCache>
                <c:formatCode>0.0</c:formatCode>
                <c:ptCount val="5"/>
                <c:pt idx="0">
                  <c:v>2.1097222222222225</c:v>
                </c:pt>
                <c:pt idx="1">
                  <c:v>1.4861111111111112</c:v>
                </c:pt>
                <c:pt idx="2">
                  <c:v>1.6527777777777777</c:v>
                </c:pt>
                <c:pt idx="3">
                  <c:v>1.7777777777777777</c:v>
                </c:pt>
                <c:pt idx="4">
                  <c:v>1.8800505050505052</c:v>
                </c:pt>
              </c:numCache>
            </c:numRef>
          </c:val>
        </c:ser>
        <c:ser>
          <c:idx val="1"/>
          <c:order val="1"/>
          <c:tx>
            <c:strRef>
              <c:f>'UUC-SDS'!$K$47</c:f>
              <c:strCache>
                <c:ptCount val="1"/>
                <c:pt idx="0">
                  <c:v>Inoculated</c:v>
                </c:pt>
              </c:strCache>
            </c:strRef>
          </c:tx>
          <c:invertIfNegative val="0"/>
          <c:cat>
            <c:strRef>
              <c:f>'UUC-SDS'!$I$48:$I$52</c:f>
              <c:strCache>
                <c:ptCount val="5"/>
                <c:pt idx="0">
                  <c:v>fallow</c:v>
                </c:pt>
                <c:pt idx="1">
                  <c:v>mustard</c:v>
                </c:pt>
                <c:pt idx="2">
                  <c:v>canola</c:v>
                </c:pt>
                <c:pt idx="3">
                  <c:v>rape</c:v>
                </c:pt>
                <c:pt idx="4">
                  <c:v>rye</c:v>
                </c:pt>
              </c:strCache>
            </c:strRef>
          </c:cat>
          <c:val>
            <c:numRef>
              <c:f>'UUC-SDS'!$K$48:$K$52</c:f>
              <c:numCache>
                <c:formatCode>0.0</c:formatCode>
                <c:ptCount val="5"/>
                <c:pt idx="0">
                  <c:v>2.4366161616161617</c:v>
                </c:pt>
                <c:pt idx="1">
                  <c:v>2.6111111111111112</c:v>
                </c:pt>
                <c:pt idx="2">
                  <c:v>2.3048611111111112</c:v>
                </c:pt>
                <c:pt idx="3">
                  <c:v>2.1190025252525251</c:v>
                </c:pt>
                <c:pt idx="4">
                  <c:v>1.8583333333333334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08320"/>
        <c:axId val="124009856"/>
      </c:barChart>
      <c:catAx>
        <c:axId val="124008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4009856"/>
        <c:crosses val="autoZero"/>
        <c:auto val="1"/>
        <c:lblAlgn val="ctr"/>
        <c:lblOffset val="100"/>
        <c:noMultiLvlLbl val="0"/>
      </c:catAx>
      <c:valAx>
        <c:axId val="124009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SDS Rating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24008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4BA60-187E-4C0B-8A32-5F388CE05A7B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123DA-A658-46F1-A55C-0E517308C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4BA60-187E-4C0B-8A32-5F388CE05A7B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123DA-A658-46F1-A55C-0E517308C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4BA60-187E-4C0B-8A32-5F388CE05A7B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123DA-A658-46F1-A55C-0E517308C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4BA60-187E-4C0B-8A32-5F388CE05A7B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123DA-A658-46F1-A55C-0E517308C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4BA60-187E-4C0B-8A32-5F388CE05A7B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123DA-A658-46F1-A55C-0E517308CB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4BA60-187E-4C0B-8A32-5F388CE05A7B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123DA-A658-46F1-A55C-0E517308C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4BA60-187E-4C0B-8A32-5F388CE05A7B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123DA-A658-46F1-A55C-0E517308C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4BA60-187E-4C0B-8A32-5F388CE05A7B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123DA-A658-46F1-A55C-0E517308C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4BA60-187E-4C0B-8A32-5F388CE05A7B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123DA-A658-46F1-A55C-0E517308CB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4BA60-187E-4C0B-8A32-5F388CE05A7B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123DA-A658-46F1-A55C-0E517308C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4BA60-187E-4C0B-8A32-5F388CE05A7B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8123DA-A658-46F1-A55C-0E517308C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64BA60-187E-4C0B-8A32-5F388CE05A7B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A8123DA-A658-46F1-A55C-0E517308CBC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838200"/>
            <a:ext cx="7406640" cy="1472184"/>
          </a:xfrm>
        </p:spPr>
        <p:txBody>
          <a:bodyPr/>
          <a:lstStyle/>
          <a:p>
            <a:r>
              <a:rPr lang="en-US" dirty="0">
                <a:effectLst/>
              </a:rPr>
              <a:t>Suppression of soybean diseases through the use of cover crops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971800"/>
            <a:ext cx="7406640" cy="1752600"/>
          </a:xfrm>
        </p:spPr>
        <p:txBody>
          <a:bodyPr/>
          <a:lstStyle/>
          <a:p>
            <a:r>
              <a:rPr lang="en-US" dirty="0" smtClean="0"/>
              <a:t>Darin Eastburn</a:t>
            </a:r>
          </a:p>
          <a:p>
            <a:r>
              <a:rPr lang="en-US" dirty="0" smtClean="0"/>
              <a:t>University of Illinois</a:t>
            </a:r>
          </a:p>
        </p:txBody>
      </p:sp>
    </p:spTree>
    <p:extLst>
      <p:ext uri="{BB962C8B-B14F-4D97-AF65-F5344CB8AC3E}">
        <p14:creationId xmlns:p14="http://schemas.microsoft.com/office/powerpoint/2010/main" val="309140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90850"/>
            <a:ext cx="4648200" cy="34861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6" t="32421" r="30161" b="26070"/>
          <a:stretch/>
        </p:blipFill>
        <p:spPr>
          <a:xfrm>
            <a:off x="1219200" y="1447800"/>
            <a:ext cx="3053752" cy="1897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697913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Winterkilled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1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Mustard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502569"/>
            <a:ext cx="6429375" cy="4822031"/>
          </a:xfrm>
        </p:spPr>
      </p:pic>
      <p:sp>
        <p:nvSpPr>
          <p:cNvPr id="3" name="TextBox 2"/>
          <p:cNvSpPr txBox="1"/>
          <p:nvPr/>
        </p:nvSpPr>
        <p:spPr>
          <a:xfrm>
            <a:off x="3276599" y="6400800"/>
            <a:ext cx="3176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Winterkilled, replaced by weeds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67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/>
          <a:lstStyle/>
          <a:p>
            <a:r>
              <a:rPr lang="en-US" dirty="0" smtClean="0"/>
              <a:t>Sample and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Cover crop biomass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Soil samples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Fall and spring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SCN levels, DNA analysis, bioassay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Soybean stand counts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Soybean disease ratings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Early season (V3), foliar and root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Late season (R6), foliar and split stem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Soybean yields</a:t>
            </a:r>
          </a:p>
        </p:txBody>
      </p:sp>
    </p:spTree>
    <p:extLst>
      <p:ext uri="{BB962C8B-B14F-4D97-AF65-F5344CB8AC3E}">
        <p14:creationId xmlns:p14="http://schemas.microsoft.com/office/powerpoint/2010/main" val="24941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Q-PCR ASSAYS – UIUC, </a:t>
            </a:r>
            <a:r>
              <a:rPr lang="en-US" sz="3200" dirty="0" smtClean="0"/>
              <a:t>Fall (pre cover crop) 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82753"/>
              </p:ext>
            </p:extLst>
          </p:nvPr>
        </p:nvGraphicFramePr>
        <p:xfrm>
          <a:off x="1143000" y="1219200"/>
          <a:ext cx="7696201" cy="5333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2774"/>
                <a:gridCol w="999344"/>
                <a:gridCol w="1016573"/>
                <a:gridCol w="1102726"/>
                <a:gridCol w="1124264"/>
                <a:gridCol w="1141319"/>
                <a:gridCol w="1219201"/>
              </a:tblGrid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Plots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BSR(</a:t>
                      </a:r>
                      <a:r>
                        <a:rPr lang="en-US" sz="1100" b="1" u="none" strike="noStrike" dirty="0" err="1">
                          <a:effectLst/>
                        </a:rPr>
                        <a:t>pg</a:t>
                      </a:r>
                      <a:r>
                        <a:rPr lang="en-US" sz="1100" b="1" u="none" strike="noStrike" dirty="0">
                          <a:effectLst/>
                        </a:rPr>
                        <a:t>/g)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CT(</a:t>
                      </a:r>
                      <a:r>
                        <a:rPr lang="en-US" sz="1100" b="1" u="none" strike="noStrike" dirty="0" err="1">
                          <a:effectLst/>
                        </a:rPr>
                        <a:t>pg</a:t>
                      </a:r>
                      <a:r>
                        <a:rPr lang="en-US" sz="1100" b="1" u="none" strike="noStrike" dirty="0">
                          <a:effectLst/>
                        </a:rPr>
                        <a:t>/g)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CR(</a:t>
                      </a:r>
                      <a:r>
                        <a:rPr lang="en-US" sz="1100" b="1" u="none" strike="noStrike" dirty="0" err="1">
                          <a:effectLst/>
                        </a:rPr>
                        <a:t>pg</a:t>
                      </a:r>
                      <a:r>
                        <a:rPr lang="en-US" sz="1100" b="1" u="none" strike="noStrike" dirty="0">
                          <a:effectLst/>
                        </a:rPr>
                        <a:t>/g)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err="1" smtClean="0">
                          <a:effectLst/>
                        </a:rPr>
                        <a:t>Fv</a:t>
                      </a:r>
                      <a:r>
                        <a:rPr lang="en-US" sz="1100" b="1" u="none" strike="noStrike" dirty="0" smtClean="0">
                          <a:effectLst/>
                        </a:rPr>
                        <a:t>(</a:t>
                      </a:r>
                      <a:r>
                        <a:rPr lang="en-US" sz="1100" b="1" u="none" strike="noStrike" dirty="0" err="1" smtClean="0">
                          <a:effectLst/>
                        </a:rPr>
                        <a:t>pg</a:t>
                      </a:r>
                      <a:r>
                        <a:rPr lang="en-US" sz="1100" b="1" u="none" strike="noStrike" dirty="0" smtClean="0">
                          <a:effectLst/>
                        </a:rPr>
                        <a:t>/g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err="1">
                          <a:effectLst/>
                        </a:rPr>
                        <a:t>Pso</a:t>
                      </a:r>
                      <a:r>
                        <a:rPr lang="en-US" sz="1100" b="1" u="none" strike="noStrike" dirty="0">
                          <a:effectLst/>
                        </a:rPr>
                        <a:t>(</a:t>
                      </a:r>
                      <a:r>
                        <a:rPr lang="en-US" sz="1100" b="1" u="none" strike="noStrike" dirty="0" err="1">
                          <a:effectLst/>
                        </a:rPr>
                        <a:t>Geq</a:t>
                      </a:r>
                      <a:r>
                        <a:rPr lang="en-US" sz="1100" b="1" u="none" strike="noStrike" dirty="0">
                          <a:effectLst/>
                        </a:rPr>
                        <a:t>/g)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SCN(</a:t>
                      </a:r>
                      <a:r>
                        <a:rPr lang="en-US" sz="1100" b="1" u="none" strike="noStrike" dirty="0" err="1">
                          <a:effectLst/>
                        </a:rPr>
                        <a:t>pg</a:t>
                      </a:r>
                      <a:r>
                        <a:rPr lang="en-US" sz="1100" b="1" u="none" strike="noStrike" dirty="0">
                          <a:effectLst/>
                        </a:rPr>
                        <a:t>/g)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1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Rye 1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201.7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28.3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834.1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11.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Rape 1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609.2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186.4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7,181.3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197.4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2.5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Mustard 1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145.2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101.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2,873. 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59.3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Canola 1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217.9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52.7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2,264.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92.6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Fallow 1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 78.1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14.9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2,318.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45.3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Rye 2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313.5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80.9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300.4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331.1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Rape 2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109.5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16.9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1,525.7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634.9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Mustard</a:t>
                      </a:r>
                      <a:r>
                        <a:rPr lang="en-US" sz="1100" b="0" i="0" u="none" strike="noStrike" baseline="0" dirty="0" smtClean="0">
                          <a:effectLst/>
                          <a:latin typeface="+mn-lt"/>
                        </a:rPr>
                        <a:t> 2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 99.5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54.9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332.6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151.8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18,977.3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Canola 2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 85.3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424.2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976.2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129.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Fallow</a:t>
                      </a:r>
                      <a:r>
                        <a:rPr lang="en-US" sz="1100" b="0" i="0" u="none" strike="noStrike" baseline="0" dirty="0" smtClean="0">
                          <a:effectLst/>
                          <a:latin typeface="+mn-lt"/>
                        </a:rPr>
                        <a:t> 2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 53.5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96.1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1,047.4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71.3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4,568,030.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Rye 3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169.9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31.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1,670.5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2.9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Rape 3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 76.9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36.2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1,831.4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Mustard</a:t>
                      </a:r>
                      <a:r>
                        <a:rPr lang="en-US" sz="1100" b="0" i="0" u="none" strike="noStrike" baseline="0" dirty="0" smtClean="0">
                          <a:effectLst/>
                          <a:latin typeface="+mn-lt"/>
                        </a:rPr>
                        <a:t> 3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 93.9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83.1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2,297.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130.8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2.6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Canola 3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140.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38.2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3,239.9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502.1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Fallow</a:t>
                      </a:r>
                      <a:r>
                        <a:rPr lang="en-US" sz="1100" b="0" i="0" u="none" strike="noStrike" baseline="0" dirty="0" smtClean="0">
                          <a:effectLst/>
                          <a:latin typeface="+mn-lt"/>
                        </a:rPr>
                        <a:t> 3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277.7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29.2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1,173.5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157.8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Rye 4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659.2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47.2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765.8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564.8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Rape 4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775.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88.9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3,379.2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543.2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Mustard</a:t>
                      </a:r>
                      <a:r>
                        <a:rPr lang="en-US" sz="1100" b="0" i="0" u="none" strike="noStrike" baseline="0" dirty="0" smtClean="0">
                          <a:effectLst/>
                          <a:latin typeface="+mn-lt"/>
                        </a:rPr>
                        <a:t> 4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142.2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97.1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1,561.8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354.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Canola 4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298.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25.7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662.4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199.1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Fallow</a:t>
                      </a:r>
                      <a:r>
                        <a:rPr lang="en-US" sz="1100" b="0" i="0" u="none" strike="noStrike" baseline="0" dirty="0" smtClean="0">
                          <a:effectLst/>
                          <a:latin typeface="+mn-lt"/>
                        </a:rPr>
                        <a:t> 4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253.6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60.9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1,683.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378.4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740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207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Q-PCR ASSAYS – Ayres Farm,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Fall (pre cover crop)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991588"/>
              </p:ext>
            </p:extLst>
          </p:nvPr>
        </p:nvGraphicFramePr>
        <p:xfrm>
          <a:off x="1371601" y="1447790"/>
          <a:ext cx="7315200" cy="4572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4672"/>
                <a:gridCol w="1130610"/>
                <a:gridCol w="975911"/>
                <a:gridCol w="1058616"/>
                <a:gridCol w="1079292"/>
                <a:gridCol w="1095666"/>
                <a:gridCol w="1170433"/>
              </a:tblGrid>
              <a:tr h="35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Plots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BSR(</a:t>
                      </a:r>
                      <a:r>
                        <a:rPr lang="en-US" sz="1100" b="1" u="none" strike="noStrike" dirty="0" err="1">
                          <a:effectLst/>
                        </a:rPr>
                        <a:t>pg</a:t>
                      </a:r>
                      <a:r>
                        <a:rPr lang="en-US" sz="1100" b="1" u="none" strike="noStrike" dirty="0">
                          <a:effectLst/>
                        </a:rPr>
                        <a:t>/g)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CT(</a:t>
                      </a:r>
                      <a:r>
                        <a:rPr lang="en-US" sz="1100" b="1" u="none" strike="noStrike" dirty="0" err="1">
                          <a:effectLst/>
                        </a:rPr>
                        <a:t>pg</a:t>
                      </a:r>
                      <a:r>
                        <a:rPr lang="en-US" sz="1100" b="1" u="none" strike="noStrike" dirty="0">
                          <a:effectLst/>
                        </a:rPr>
                        <a:t>/g)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CR(</a:t>
                      </a:r>
                      <a:r>
                        <a:rPr lang="en-US" sz="1100" b="1" u="none" strike="noStrike" dirty="0" err="1">
                          <a:effectLst/>
                        </a:rPr>
                        <a:t>pg</a:t>
                      </a:r>
                      <a:r>
                        <a:rPr lang="en-US" sz="1100" b="1" u="none" strike="noStrike" dirty="0">
                          <a:effectLst/>
                        </a:rPr>
                        <a:t>/g)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err="1">
                          <a:effectLst/>
                        </a:rPr>
                        <a:t>Fv</a:t>
                      </a:r>
                      <a:r>
                        <a:rPr lang="en-US" sz="1100" b="1" u="none" strike="noStrike" dirty="0">
                          <a:effectLst/>
                        </a:rPr>
                        <a:t>(</a:t>
                      </a:r>
                      <a:r>
                        <a:rPr lang="en-US" sz="1100" b="1" u="none" strike="noStrike" dirty="0" err="1">
                          <a:effectLst/>
                        </a:rPr>
                        <a:t>pg</a:t>
                      </a:r>
                      <a:r>
                        <a:rPr lang="en-US" sz="1100" b="1" u="none" strike="noStrike" dirty="0">
                          <a:effectLst/>
                        </a:rPr>
                        <a:t>/g)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err="1">
                          <a:effectLst/>
                        </a:rPr>
                        <a:t>Pso</a:t>
                      </a:r>
                      <a:r>
                        <a:rPr lang="en-US" sz="1100" b="1" u="none" strike="noStrike" dirty="0">
                          <a:effectLst/>
                        </a:rPr>
                        <a:t>(</a:t>
                      </a:r>
                      <a:r>
                        <a:rPr lang="en-US" sz="1100" b="1" u="none" strike="noStrike" dirty="0" err="1">
                          <a:effectLst/>
                        </a:rPr>
                        <a:t>Geq</a:t>
                      </a:r>
                      <a:r>
                        <a:rPr lang="en-US" sz="1100" b="1" u="none" strike="noStrike" dirty="0">
                          <a:effectLst/>
                        </a:rPr>
                        <a:t>/g)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SCN(</a:t>
                      </a:r>
                      <a:r>
                        <a:rPr lang="en-US" sz="1100" b="1" u="none" strike="noStrike" dirty="0" err="1">
                          <a:effectLst/>
                        </a:rPr>
                        <a:t>pg</a:t>
                      </a:r>
                      <a:r>
                        <a:rPr lang="en-US" sz="1100" b="1" u="none" strike="noStrike" dirty="0">
                          <a:effectLst/>
                        </a:rPr>
                        <a:t>/g)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Rye 1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350. </a:t>
                      </a:r>
                      <a:r>
                        <a:rPr lang="en-US" sz="1100" u="none" strike="noStrike" dirty="0" smtClean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21.3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1,203.4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Rape 1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397.3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17.1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372.6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Fallow 1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210. 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20.9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546.2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1.2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Rye 2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2,135.1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28.2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1,799.8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2.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Rape 2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727.1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12.0 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1,535.5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1.4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Fallow 2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1,418.9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19.2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1,719.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1.9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Rye 3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5,120.7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77.4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4,877.8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Rape 3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3,543. 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7.2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149.9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Fallow 3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1,292.9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21.5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1,413.1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Rye 4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1,661.2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16.0 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736.9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1.6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Rape 4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887.9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52.4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1,848. 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Fallow 4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1,295.1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40.3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1,080.4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1.2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No Ctr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>
                          <a:effectLst/>
                        </a:rPr>
                        <a:t>Ctr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241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Brown Stem Rot </a:t>
            </a:r>
            <a:r>
              <a:rPr lang="en-US" sz="3600" dirty="0" smtClean="0"/>
              <a:t>severity at Ayres Farm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918815"/>
              </p:ext>
            </p:extLst>
          </p:nvPr>
        </p:nvGraphicFramePr>
        <p:xfrm>
          <a:off x="1371600" y="1524000"/>
          <a:ext cx="7239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4687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Soybean Stand Counts - UIUC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374571"/>
              </p:ext>
            </p:extLst>
          </p:nvPr>
        </p:nvGraphicFramePr>
        <p:xfrm>
          <a:off x="1143000" y="1576387"/>
          <a:ext cx="7772400" cy="490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5667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Fallow Plots - UIUC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69136"/>
            <a:ext cx="7047085" cy="4679264"/>
          </a:xfrm>
        </p:spPr>
      </p:pic>
    </p:spTree>
    <p:extLst>
      <p:ext uri="{BB962C8B-B14F-4D97-AF65-F5344CB8AC3E}">
        <p14:creationId xmlns:p14="http://schemas.microsoft.com/office/powerpoint/2010/main" val="170083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Fallow Plots - UIUC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3188458" cy="4800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71600"/>
            <a:ext cx="3200400" cy="4818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6323162"/>
            <a:ext cx="93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9038" y="632316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Rhizoctonia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57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Rye Plots - UIUC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24" y="1524000"/>
            <a:ext cx="6885543" cy="4572000"/>
          </a:xfrm>
        </p:spPr>
      </p:pic>
    </p:spTree>
    <p:extLst>
      <p:ext uri="{BB962C8B-B14F-4D97-AF65-F5344CB8AC3E}">
        <p14:creationId xmlns:p14="http://schemas.microsoft.com/office/powerpoint/2010/main" val="296655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3000"/>
              </a:spcBef>
            </a:pPr>
            <a:r>
              <a:rPr lang="en-US" dirty="0" smtClean="0"/>
              <a:t>Loretta Ortiz-Ribbing – U. of Wisconsin, </a:t>
            </a:r>
            <a:r>
              <a:rPr lang="en-US" dirty="0"/>
              <a:t>R</a:t>
            </a:r>
            <a:r>
              <a:rPr lang="en-US" dirty="0" smtClean="0"/>
              <a:t>iver Falls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Jason Bond – Southern Illinois University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Joel Gruver – Western Illinois University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Steve Ayres – </a:t>
            </a:r>
            <a:r>
              <a:rPr lang="en-US" dirty="0" err="1" smtClean="0"/>
              <a:t>Aryes</a:t>
            </a:r>
            <a:r>
              <a:rPr lang="en-US" dirty="0" smtClean="0"/>
              <a:t> Farms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Brad Hunt – Hunt Farms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Michael Plumber – Plumber Farms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60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Rye Plots - UIUC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12653"/>
            <a:ext cx="3188458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12651"/>
            <a:ext cx="3188458" cy="4800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6323162"/>
            <a:ext cx="93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9038" y="632316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Rhizoctonia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55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SDS Ratings – UIUC 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545305"/>
              </p:ext>
            </p:extLst>
          </p:nvPr>
        </p:nvGraphicFramePr>
        <p:xfrm>
          <a:off x="1143000" y="1524000"/>
          <a:ext cx="777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5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04850"/>
            <a:ext cx="3352800" cy="54483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1200" y="28194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20574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53340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2308852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Champaign-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Urbana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724" y="2416573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Macomb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896928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Carbondale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7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On-station (40 x 200’ plots)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Cereal rye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White mustard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Rape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Canola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Winter fallow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On-farm (60 x 1000’ plots)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Cereal rye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Rape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Winter fallow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0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Rye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81260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Rye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68300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Soybeans in standing rye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40" y="1447800"/>
            <a:ext cx="7227869" cy="4800600"/>
          </a:xfrm>
        </p:spPr>
      </p:pic>
    </p:spTree>
    <p:extLst>
      <p:ext uri="{BB962C8B-B14F-4D97-AF65-F5344CB8AC3E}">
        <p14:creationId xmlns:p14="http://schemas.microsoft.com/office/powerpoint/2010/main" val="299554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Rape and Canola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167002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Rape and Canola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16869"/>
            <a:ext cx="5768975" cy="4326731"/>
          </a:xfrm>
        </p:spPr>
      </p:pic>
    </p:spTree>
    <p:extLst>
      <p:ext uri="{BB962C8B-B14F-4D97-AF65-F5344CB8AC3E}">
        <p14:creationId xmlns:p14="http://schemas.microsoft.com/office/powerpoint/2010/main" val="3798494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191</TotalTime>
  <Words>669</Words>
  <Application>Microsoft Office PowerPoint</Application>
  <PresentationFormat>On-screen Show (4:3)</PresentationFormat>
  <Paragraphs>299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Suppression of soybean diseases through the use of cover crops</vt:lpstr>
      <vt:lpstr>Collaborators</vt:lpstr>
      <vt:lpstr>PowerPoint Presentation</vt:lpstr>
      <vt:lpstr>Cover Crops</vt:lpstr>
      <vt:lpstr>Rye</vt:lpstr>
      <vt:lpstr>Rye</vt:lpstr>
      <vt:lpstr>Soybeans in standing rye</vt:lpstr>
      <vt:lpstr>Rape and Canola</vt:lpstr>
      <vt:lpstr>Rape and Canola</vt:lpstr>
      <vt:lpstr>Mustard</vt:lpstr>
      <vt:lpstr>Mustard</vt:lpstr>
      <vt:lpstr>Sample and data collection</vt:lpstr>
      <vt:lpstr>Q-PCR ASSAYS – UIUC, Fall (pre cover crop) </vt:lpstr>
      <vt:lpstr>Q-PCR ASSAYS – Ayres Farm,  Fall (pre cover crop)</vt:lpstr>
      <vt:lpstr>Brown Stem Rot severity at Ayres Farm</vt:lpstr>
      <vt:lpstr>Soybean Stand Counts - UIUC</vt:lpstr>
      <vt:lpstr>Fallow Plots - UIUC</vt:lpstr>
      <vt:lpstr>Fallow Plots - UIUC</vt:lpstr>
      <vt:lpstr>Rye Plots - UIUC</vt:lpstr>
      <vt:lpstr>Rye Plots - UIUC</vt:lpstr>
      <vt:lpstr>SDS Ratings – UIUC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Suppression of soybean diseases through the use of cover crops</dc:title>
  <dc:creator>Darin Eastburn</dc:creator>
  <cp:lastModifiedBy>Darin Eastburn</cp:lastModifiedBy>
  <cp:revision>14</cp:revision>
  <dcterms:created xsi:type="dcterms:W3CDTF">2011-11-30T19:43:23Z</dcterms:created>
  <dcterms:modified xsi:type="dcterms:W3CDTF">2012-03-20T20:08:36Z</dcterms:modified>
</cp:coreProperties>
</file>